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59" r:id="rId2"/>
    <p:sldId id="361" r:id="rId3"/>
    <p:sldId id="369" r:id="rId4"/>
    <p:sldId id="376" r:id="rId5"/>
    <p:sldId id="363" r:id="rId6"/>
    <p:sldId id="380" r:id="rId7"/>
    <p:sldId id="364" r:id="rId8"/>
    <p:sldId id="378" r:id="rId9"/>
    <p:sldId id="377" r:id="rId10"/>
    <p:sldId id="372" r:id="rId11"/>
    <p:sldId id="373" r:id="rId12"/>
    <p:sldId id="256" r:id="rId13"/>
    <p:sldId id="257" r:id="rId14"/>
    <p:sldId id="267" r:id="rId15"/>
    <p:sldId id="265" r:id="rId16"/>
    <p:sldId id="266" r:id="rId17"/>
    <p:sldId id="283" r:id="rId18"/>
    <p:sldId id="284" r:id="rId19"/>
    <p:sldId id="285" r:id="rId20"/>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0" d="100"/>
          <a:sy n="60" d="100"/>
        </p:scale>
        <p:origin x="107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17</a:t>
            </a:fld>
            <a:endParaRPr lang="en-CA"/>
          </a:p>
        </p:txBody>
      </p:sp>
    </p:spTree>
    <p:extLst>
      <p:ext uri="{BB962C8B-B14F-4D97-AF65-F5344CB8AC3E}">
        <p14:creationId xmlns:p14="http://schemas.microsoft.com/office/powerpoint/2010/main" val="2278207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18</a:t>
            </a:fld>
            <a:endParaRPr lang="en-US"/>
          </a:p>
        </p:txBody>
      </p:sp>
    </p:spTree>
    <p:extLst>
      <p:ext uri="{BB962C8B-B14F-4D97-AF65-F5344CB8AC3E}">
        <p14:creationId xmlns:p14="http://schemas.microsoft.com/office/powerpoint/2010/main" val="4264581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19</a:t>
            </a:fld>
            <a:endParaRPr lang="en-US"/>
          </a:p>
        </p:txBody>
      </p:sp>
    </p:spTree>
    <p:extLst>
      <p:ext uri="{BB962C8B-B14F-4D97-AF65-F5344CB8AC3E}">
        <p14:creationId xmlns:p14="http://schemas.microsoft.com/office/powerpoint/2010/main" val="2835242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342399" y="6475413"/>
            <a:ext cx="535403" cy="184666"/>
          </a:xfrm>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164363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96913" y="333375"/>
            <a:ext cx="1874823" cy="273050"/>
          </a:xfrm>
          <a:prstGeom prst="rect">
            <a:avLst/>
          </a:prstGeom>
        </p:spPr>
        <p:txBody>
          <a:bodyPr/>
          <a:lstStyle>
            <a:lvl1pPr>
              <a:defRPr/>
            </a:lvl1pPr>
          </a:lstStyle>
          <a:p>
            <a:r>
              <a:rPr lang="en-US"/>
              <a:t>November 2020</a:t>
            </a:r>
            <a:endParaRPr lang="en-GB"/>
          </a:p>
        </p:txBody>
      </p:sp>
      <p:sp>
        <p:nvSpPr>
          <p:cNvPr id="4" name="Slide Number Placeholder 3"/>
          <p:cNvSpPr>
            <a:spLocks noGrp="1"/>
          </p:cNvSpPr>
          <p:nvPr>
            <p:ph type="sldNum" idx="12"/>
          </p:nvPr>
        </p:nvSpPr>
        <p:spPr>
          <a:xfrm>
            <a:off x="4342399" y="6475413"/>
            <a:ext cx="535403" cy="184666"/>
          </a:xfrm>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64846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696913" y="333375"/>
            <a:ext cx="1874823" cy="273050"/>
          </a:xfrm>
          <a:prstGeom prst="rect">
            <a:avLst/>
          </a:prstGeom>
        </p:spPr>
        <p:txBody>
          <a:bodyPr/>
          <a:lstStyle>
            <a:lvl1pPr>
              <a:defRPr/>
            </a:lvl1pPr>
          </a:lstStyle>
          <a:p>
            <a:r>
              <a:rPr lang="en-US"/>
              <a:t>November 2020</a:t>
            </a:r>
            <a:endParaRPr lang="en-GB"/>
          </a:p>
        </p:txBody>
      </p:sp>
      <p:sp>
        <p:nvSpPr>
          <p:cNvPr id="5" name="Slide Number Placeholder 4"/>
          <p:cNvSpPr>
            <a:spLocks noGrp="1"/>
          </p:cNvSpPr>
          <p:nvPr>
            <p:ph type="sldNum" idx="12"/>
          </p:nvPr>
        </p:nvSpPr>
        <p:spPr>
          <a:xfrm>
            <a:off x="4342399" y="6475413"/>
            <a:ext cx="535403" cy="184666"/>
          </a:xfrm>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807291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802.15-22-0636-01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2/15-22-0641-00-0013-p802-15-13-collected-sa-ballot-comments.xls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379-00-0013-tg13-mec-review.pdf"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2/15-22-0532-00-0000-802-15-7-iso-liaison-statement.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2022</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[18 Nov.,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Meta Platforms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7" name="Rectangle 3">
            <a:extLst>
              <a:ext uri="{FF2B5EF4-FFF2-40B4-BE49-F238E27FC236}">
                <a16:creationId xmlns:a16="http://schemas.microsoft.com/office/drawing/2014/main" id="{D90D9F1B-5510-9584-30C8-36C17F7EF08A}"/>
              </a:ext>
            </a:extLst>
          </p:cNvPr>
          <p:cNvSpPr txBox="1">
            <a:spLocks noChangeArrowheads="1"/>
          </p:cNvSpPr>
          <p:nvPr/>
        </p:nvSpPr>
        <p:spPr bwMode="auto">
          <a:xfrm>
            <a:off x="1371600" y="3048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r>
              <a:rPr lang="en-US" altLang="en-US" kern="0" dirty="0"/>
              <a:t>Packages for 802.15 WG Motions to Proceed to </a:t>
            </a:r>
            <a:r>
              <a:rPr lang="en-US" altLang="en-US" kern="0" dirty="0" err="1"/>
              <a:t>RevCom</a:t>
            </a:r>
            <a:endParaRPr lang="en-US" altLang="en-US" kern="0" dirty="0"/>
          </a:p>
        </p:txBody>
      </p:sp>
    </p:spTree>
    <p:extLst>
      <p:ext uri="{BB962C8B-B14F-4D97-AF65-F5344CB8AC3E}">
        <p14:creationId xmlns:p14="http://schemas.microsoft.com/office/powerpoint/2010/main" val="136649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11</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905000"/>
            <a:ext cx="8534400" cy="707886"/>
          </a:xfrm>
          <a:prstGeom prst="rect">
            <a:avLst/>
          </a:prstGeom>
        </p:spPr>
        <p:txBody>
          <a:bodyPr wrap="square">
            <a:spAutoFit/>
          </a:bodyPr>
          <a:lstStyle/>
          <a:p>
            <a:pPr marL="342900" marR="0" indent="-342900">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rPr>
              <a:t>P802.15.13 to </a:t>
            </a:r>
            <a:r>
              <a:rPr lang="en-US" sz="2400" dirty="0" err="1">
                <a:effectLst/>
                <a:latin typeface="Calibri" panose="020F0502020204030204" pitchFamily="34" charset="0"/>
                <a:ea typeface="Calibri" panose="020F0502020204030204" pitchFamily="34" charset="0"/>
              </a:rPr>
              <a:t>RevCom</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758606C8-A8BE-DD42-BC14-83F4CD900403}"/>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a:t>
            </a:r>
            <a:r>
              <a:rPr lang="en-US" kern="0" dirty="0" err="1"/>
              <a:t>RevCom</a:t>
            </a:r>
            <a:endParaRPr lang="en-US" kern="0" dirty="0"/>
          </a:p>
        </p:txBody>
      </p:sp>
    </p:spTree>
    <p:extLst>
      <p:ext uri="{BB962C8B-B14F-4D97-AF65-F5344CB8AC3E}">
        <p14:creationId xmlns:p14="http://schemas.microsoft.com/office/powerpoint/2010/main" val="150623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708943"/>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dirty="0"/>
              <a:t>P802.15.13 Report to LMSC on </a:t>
            </a:r>
            <a:r>
              <a:rPr lang="en-US" dirty="0">
                <a:solidFill>
                  <a:schemeClr val="tx1"/>
                </a:solidFill>
              </a:rPr>
              <a:t>Conditional</a:t>
            </a:r>
            <a:r>
              <a:rPr lang="en-US" dirty="0"/>
              <a:t> Approval to go to </a:t>
            </a:r>
            <a:r>
              <a:rPr lang="en-US" dirty="0" err="1"/>
              <a:t>RevCom</a:t>
            </a:r>
            <a:endParaRPr lang="en-GB" dirty="0"/>
          </a:p>
        </p:txBody>
      </p:sp>
      <p:sp>
        <p:nvSpPr>
          <p:cNvPr id="3074" name="Rectangle 2"/>
          <p:cNvSpPr>
            <a:spLocks noGrp="1" noChangeArrowheads="1"/>
          </p:cNvSpPr>
          <p:nvPr>
            <p:ph type="subTitle" idx="1"/>
          </p:nvPr>
        </p:nvSpPr>
        <p:spPr>
          <a:xfrm>
            <a:off x="1408907" y="2261722"/>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2022-11-17</a:t>
            </a:r>
          </a:p>
        </p:txBody>
      </p:sp>
      <p:sp>
        <p:nvSpPr>
          <p:cNvPr id="8" name="Slide Number Placeholder 5"/>
          <p:cNvSpPr>
            <a:spLocks noGrp="1"/>
          </p:cNvSpPr>
          <p:nvPr>
            <p:ph type="sldNum" idx="12"/>
          </p:nvPr>
        </p:nvSpPr>
        <p:spPr>
          <a:xfrm>
            <a:off x="4393695" y="6475413"/>
            <a:ext cx="432811" cy="184666"/>
          </a:xfrm>
        </p:spPr>
        <p:txBody>
          <a:bodyPr/>
          <a:lstStyle/>
          <a:p>
            <a:r>
              <a:rPr lang="en-GB" dirty="0"/>
              <a:t>Slide </a:t>
            </a:r>
            <a:fld id="{93823DB3-BAA4-4F4A-B4B3-ED9ABE70E976}" type="slidenum">
              <a:rPr lang="en-GB"/>
              <a:pPr/>
              <a:t>12</a:t>
            </a:fld>
            <a:endParaRPr lang="en-GB" dirty="0"/>
          </a:p>
        </p:txBody>
      </p:sp>
      <p:sp>
        <p:nvSpPr>
          <p:cNvPr id="3076" name="Rectangle 4"/>
          <p:cNvSpPr>
            <a:spLocks noChangeArrowheads="1"/>
          </p:cNvSpPr>
          <p:nvPr/>
        </p:nvSpPr>
        <p:spPr bwMode="auto">
          <a:xfrm>
            <a:off x="745331" y="254918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graphicFrame>
        <p:nvGraphicFramePr>
          <p:cNvPr id="9" name="Table 7"/>
          <p:cNvGraphicFramePr/>
          <p:nvPr/>
        </p:nvGraphicFramePr>
        <p:xfrm>
          <a:off x="865890" y="2968650"/>
          <a:ext cx="7638840" cy="2203200"/>
        </p:xfrm>
        <a:graphic>
          <a:graphicData uri="http://schemas.openxmlformats.org/drawingml/2006/table">
            <a:tbl>
              <a:tblPr/>
              <a:tblGrid>
                <a:gridCol w="1340550">
                  <a:extLst>
                    <a:ext uri="{9D8B030D-6E8A-4147-A177-3AD203B41FA5}">
                      <a16:colId xmlns:a16="http://schemas.microsoft.com/office/drawing/2014/main" val="20000"/>
                    </a:ext>
                  </a:extLst>
                </a:gridCol>
                <a:gridCol w="1523340">
                  <a:extLst>
                    <a:ext uri="{9D8B030D-6E8A-4147-A177-3AD203B41FA5}">
                      <a16:colId xmlns:a16="http://schemas.microsoft.com/office/drawing/2014/main" val="20001"/>
                    </a:ext>
                  </a:extLst>
                </a:gridCol>
                <a:gridCol w="1101060">
                  <a:extLst>
                    <a:ext uri="{9D8B030D-6E8A-4147-A177-3AD203B41FA5}">
                      <a16:colId xmlns:a16="http://schemas.microsoft.com/office/drawing/2014/main" val="20002"/>
                    </a:ext>
                  </a:extLst>
                </a:gridCol>
                <a:gridCol w="730620">
                  <a:extLst>
                    <a:ext uri="{9D8B030D-6E8A-4147-A177-3AD203B41FA5}">
                      <a16:colId xmlns:a16="http://schemas.microsoft.com/office/drawing/2014/main" val="20003"/>
                    </a:ext>
                  </a:extLst>
                </a:gridCol>
                <a:gridCol w="2943270">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a:latin typeface="Arial"/>
                        </a:rPr>
                        <a:t>Name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latin typeface="Arial"/>
                        </a:rPr>
                        <a:t>Affiliations</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Email</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chemeClr val="tx1"/>
                          </a:solidFill>
                          <a:latin typeface="Arial"/>
                        </a:rPr>
                        <a:t>Lennert Bober</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Arial"/>
                        </a:rPr>
                        <a:t>Fraunhofer HHI</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solidFill>
                          <a:srgbClr val="FF0000"/>
                        </a:solidFil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solidFill>
                          <a:srgbClr val="FF0000"/>
                        </a:solidFil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endParaRPr lang="en-US" sz="1400" b="0" strike="noStrike" spc="-1" dirty="0">
                        <a:solidFill>
                          <a:srgbClr val="FF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43731" y="1752600"/>
            <a:ext cx="7856537" cy="3981449"/>
          </a:xfrm>
          <a:ln/>
        </p:spPr>
        <p:txBody>
          <a:bodyPr/>
          <a:lstStyle/>
          <a:p>
            <a:pPr>
              <a:buFont typeface="Arial" panose="020B0604020202020204" pitchFamily="34" charset="0"/>
              <a:buChar char="•"/>
            </a:pPr>
            <a:r>
              <a:rPr lang="en-GB" sz="2400" dirty="0">
                <a:ea typeface="ＭＳ Ｐゴシック" pitchFamily="34" charset="-128"/>
              </a:rPr>
              <a:t>This document contains the report to the IEEE 802 LMSC in support of a request for approval to send IEEE P802.15.13/D10 to </a:t>
            </a:r>
            <a:r>
              <a:rPr lang="en-GB" sz="2400" dirty="0" err="1">
                <a:ea typeface="ＭＳ Ｐゴシック" pitchFamily="34" charset="-128"/>
              </a:rPr>
              <a:t>RevCom</a:t>
            </a:r>
            <a:r>
              <a:rPr lang="en-GB" sz="2400" dirty="0">
                <a:ea typeface="ＭＳ Ｐゴシック" pitchFamily="34" charset="-128"/>
              </a:rPr>
              <a:t>.</a:t>
            </a:r>
          </a:p>
          <a:p>
            <a:pPr marL="257310" indent="-256500">
              <a:spcBef>
                <a:spcPts val="451"/>
              </a:spcBef>
              <a:buFont typeface="Arial"/>
              <a:buChar char="•"/>
            </a:pPr>
            <a:r>
              <a:rPr lang="en-US" sz="2400" spc="-1" dirty="0">
                <a:ea typeface="ＭＳ Ｐゴシック"/>
              </a:rPr>
              <a:t>The WG motion to request</a:t>
            </a:r>
            <a:r>
              <a:rPr lang="en-US" sz="2400" spc="-1" dirty="0">
                <a:solidFill>
                  <a:srgbClr val="FF0000"/>
                </a:solidFill>
                <a:ea typeface="ＭＳ Ｐゴシック"/>
              </a:rPr>
              <a:t> </a:t>
            </a:r>
            <a:r>
              <a:rPr lang="en-US" sz="2400" spc="-1" dirty="0">
                <a:ea typeface="ＭＳ Ｐゴシック"/>
              </a:rPr>
              <a:t>conditional approval was approved during the November session of the 802.15 working group on 17 November 2022.</a:t>
            </a:r>
            <a:endParaRPr lang="en-US" sz="2400" spc="-1" dirty="0">
              <a:latin typeface="Arial"/>
            </a:endParaRPr>
          </a:p>
          <a:p>
            <a:pPr marL="600210" lvl="1" indent="-256500">
              <a:spcBef>
                <a:spcPts val="374"/>
              </a:spcBef>
              <a:buFont typeface="Arial"/>
              <a:buChar char="•"/>
            </a:pPr>
            <a:r>
              <a:rPr lang="en-US" sz="2000" spc="-1" dirty="0">
                <a:highlight>
                  <a:srgbClr val="FFFF00"/>
                </a:highlight>
                <a:ea typeface="ＭＳ Ｐゴシック"/>
              </a:rPr>
              <a:t>Passed in the Working Group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yes,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no,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abstain</a:t>
            </a:r>
            <a:endParaRPr lang="en-GB" sz="2000" dirty="0">
              <a:highlight>
                <a:srgbClr val="FFFF00"/>
              </a:highlight>
              <a:ea typeface="ＭＳ Ｐゴシック" pitchFamily="34" charset="-128"/>
            </a:endParaRPr>
          </a:p>
        </p:txBody>
      </p:sp>
      <p:sp>
        <p:nvSpPr>
          <p:cNvPr id="6" name="Slide Number Placeholder 5"/>
          <p:cNvSpPr>
            <a:spLocks noGrp="1"/>
          </p:cNvSpPr>
          <p:nvPr>
            <p:ph type="sldNum" idx="12"/>
          </p:nvPr>
        </p:nvSpPr>
        <p:spPr>
          <a:xfrm>
            <a:off x="4393695" y="6475413"/>
            <a:ext cx="432811" cy="184666"/>
          </a:xfrm>
        </p:spPr>
        <p:txBody>
          <a:bodyPr/>
          <a:lstStyle/>
          <a:p>
            <a:r>
              <a:rPr lang="en-GB"/>
              <a:t>Slide </a:t>
            </a:r>
            <a:fld id="{351F4386-A5E2-41A1-B4D0-BE653C929E06}" type="slidenum">
              <a:rPr lang="en-GB"/>
              <a:pPr/>
              <a:t>13</a:t>
            </a:fld>
            <a:endParaRPr lang="en-GB"/>
          </a:p>
        </p:txBody>
      </p:sp>
      <p:sp>
        <p:nvSpPr>
          <p:cNvPr id="2" name="Title 1">
            <a:extLst>
              <a:ext uri="{FF2B5EF4-FFF2-40B4-BE49-F238E27FC236}">
                <a16:creationId xmlns:a16="http://schemas.microsoft.com/office/drawing/2014/main" id="{1588C4C4-72E4-CB9F-9A1D-E9A8066DAFE8}"/>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t>Introduction</a:t>
            </a: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a:xfrm>
            <a:off x="685800" y="1766777"/>
            <a:ext cx="7772400" cy="4114800"/>
          </a:xfrm>
        </p:spPr>
        <p:txBody>
          <a:bodyPr/>
          <a:lstStyle/>
          <a:p>
            <a:pPr>
              <a:buFont typeface="Arial" panose="020B0604020202020204" pitchFamily="34" charset="0"/>
              <a:buChar char="•"/>
            </a:pPr>
            <a:r>
              <a:rPr lang="en-US" sz="2400" dirty="0"/>
              <a:t>The P802.15.13 Draft went through six (re)circulations in SA Ballot </a:t>
            </a:r>
          </a:p>
          <a:p>
            <a:pPr>
              <a:buFont typeface="Arial" panose="020B0604020202020204" pitchFamily="34" charset="0"/>
              <a:buChar char="•"/>
            </a:pPr>
            <a:r>
              <a:rPr lang="en-US" sz="2400" dirty="0"/>
              <a:t>Draft P802.15.13/D4 achieved &gt; 75% needed for an approved draft</a:t>
            </a:r>
          </a:p>
          <a:p>
            <a:pPr>
              <a:buFont typeface="Arial" panose="020B0604020202020204" pitchFamily="34" charset="0"/>
              <a:buChar char="•"/>
            </a:pPr>
            <a:r>
              <a:rPr lang="en-US" sz="2400" dirty="0"/>
              <a:t>The WG has resolved </a:t>
            </a:r>
            <a:r>
              <a:rPr lang="de-DE" sz="2400" dirty="0"/>
              <a:t>897</a:t>
            </a:r>
            <a:r>
              <a:rPr lang="en-US" sz="2400" dirty="0"/>
              <a:t> comments received on drafts P802.15.13/D4, D5, D6, D7, D8, and D9.</a:t>
            </a:r>
          </a:p>
          <a:p>
            <a:pPr>
              <a:buFont typeface="Arial" panose="020B0604020202020204" pitchFamily="34" charset="0"/>
              <a:buChar char="•"/>
            </a:pPr>
            <a:r>
              <a:rPr lang="en-US" sz="2400" dirty="0"/>
              <a:t>List of all resolved comments:</a:t>
            </a:r>
          </a:p>
          <a:p>
            <a:pPr marL="342900" lvl="1" indent="0">
              <a:buNone/>
            </a:pPr>
            <a:r>
              <a:rPr lang="en-US" sz="2000" dirty="0">
                <a:solidFill>
                  <a:srgbClr val="FF0000"/>
                </a:solidFill>
                <a:hlinkClick r:id="rId2"/>
              </a:rPr>
              <a:t>https://mentor.ieee.org/802.15/dcn/22/15-22-0641-00-0013-p802-15-13-collected-sa-ballot-comments.xlsx</a:t>
            </a:r>
            <a:endParaRPr lang="en-US" sz="2000" dirty="0">
              <a:solidFill>
                <a:srgbClr val="FF0000"/>
              </a:solidFill>
            </a:endParaRPr>
          </a:p>
          <a:p>
            <a:pPr marL="342900" lvl="1" indent="0"/>
            <a:endParaRPr lang="en-US" dirty="0">
              <a:solidFill>
                <a:srgbClr val="FF0000"/>
              </a:solidFill>
            </a:endParaRP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14</a:t>
            </a:fld>
            <a:endParaRPr lang="en-GB" dirty="0"/>
          </a:p>
        </p:txBody>
      </p:sp>
      <p:sp>
        <p:nvSpPr>
          <p:cNvPr id="8" name="Title 1">
            <a:extLst>
              <a:ext uri="{FF2B5EF4-FFF2-40B4-BE49-F238E27FC236}">
                <a16:creationId xmlns:a16="http://schemas.microsoft.com/office/drawing/2014/main" id="{7940997D-CBDF-26CC-F9A0-B4D0383AA9B6}"/>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dirty="0"/>
              <a:t>Status Summary</a:t>
            </a:r>
            <a:endParaRPr lang="en-GB" kern="0" dirty="0"/>
          </a:p>
        </p:txBody>
      </p:sp>
    </p:spTree>
    <p:extLst>
      <p:ext uri="{BB962C8B-B14F-4D97-AF65-F5344CB8AC3E}">
        <p14:creationId xmlns:p14="http://schemas.microsoft.com/office/powerpoint/2010/main" val="287575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15</a:t>
            </a:fld>
            <a:endParaRPr lang="en-GB"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2675250913"/>
              </p:ext>
            </p:extLst>
          </p:nvPr>
        </p:nvGraphicFramePr>
        <p:xfrm>
          <a:off x="278523" y="1752600"/>
          <a:ext cx="8586954" cy="3920135"/>
        </p:xfrm>
        <a:graphic>
          <a:graphicData uri="http://schemas.openxmlformats.org/drawingml/2006/table">
            <a:tbl>
              <a:tblPr firstRow="1" bandRow="1">
                <a:tableStyleId>{ED083AE6-46FA-4A59-8FB0-9F97EB10719F}</a:tableStyleId>
              </a:tblPr>
              <a:tblGrid>
                <a:gridCol w="48605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959254">
                  <a:extLst>
                    <a:ext uri="{9D8B030D-6E8A-4147-A177-3AD203B41FA5}">
                      <a16:colId xmlns:a16="http://schemas.microsoft.com/office/drawing/2014/main" val="20002"/>
                    </a:ext>
                  </a:extLst>
                </a:gridCol>
                <a:gridCol w="1144761">
                  <a:extLst>
                    <a:ext uri="{9D8B030D-6E8A-4147-A177-3AD203B41FA5}">
                      <a16:colId xmlns:a16="http://schemas.microsoft.com/office/drawing/2014/main" val="20003"/>
                    </a:ext>
                  </a:extLst>
                </a:gridCol>
                <a:gridCol w="538712">
                  <a:extLst>
                    <a:ext uri="{9D8B030D-6E8A-4147-A177-3AD203B41FA5}">
                      <a16:colId xmlns:a16="http://schemas.microsoft.com/office/drawing/2014/main" val="20004"/>
                    </a:ext>
                  </a:extLst>
                </a:gridCol>
                <a:gridCol w="538712">
                  <a:extLst>
                    <a:ext uri="{9D8B030D-6E8A-4147-A177-3AD203B41FA5}">
                      <a16:colId xmlns:a16="http://schemas.microsoft.com/office/drawing/2014/main" val="20005"/>
                    </a:ext>
                  </a:extLst>
                </a:gridCol>
                <a:gridCol w="404034">
                  <a:extLst>
                    <a:ext uri="{9D8B030D-6E8A-4147-A177-3AD203B41FA5}">
                      <a16:colId xmlns:a16="http://schemas.microsoft.com/office/drawing/2014/main" val="20006"/>
                    </a:ext>
                  </a:extLst>
                </a:gridCol>
                <a:gridCol w="401130">
                  <a:extLst>
                    <a:ext uri="{9D8B030D-6E8A-4147-A177-3AD203B41FA5}">
                      <a16:colId xmlns:a16="http://schemas.microsoft.com/office/drawing/2014/main" val="20007"/>
                    </a:ext>
                  </a:extLst>
                </a:gridCol>
                <a:gridCol w="404034">
                  <a:extLst>
                    <a:ext uri="{9D8B030D-6E8A-4147-A177-3AD203B41FA5}">
                      <a16:colId xmlns:a16="http://schemas.microsoft.com/office/drawing/2014/main" val="20008"/>
                    </a:ext>
                  </a:extLst>
                </a:gridCol>
                <a:gridCol w="471373">
                  <a:extLst>
                    <a:ext uri="{9D8B030D-6E8A-4147-A177-3AD203B41FA5}">
                      <a16:colId xmlns:a16="http://schemas.microsoft.com/office/drawing/2014/main" val="20009"/>
                    </a:ext>
                  </a:extLst>
                </a:gridCol>
                <a:gridCol w="471373">
                  <a:extLst>
                    <a:ext uri="{9D8B030D-6E8A-4147-A177-3AD203B41FA5}">
                      <a16:colId xmlns:a16="http://schemas.microsoft.com/office/drawing/2014/main" val="20010"/>
                    </a:ext>
                  </a:extLst>
                </a:gridCol>
                <a:gridCol w="471373">
                  <a:extLst>
                    <a:ext uri="{9D8B030D-6E8A-4147-A177-3AD203B41FA5}">
                      <a16:colId xmlns:a16="http://schemas.microsoft.com/office/drawing/2014/main" val="20011"/>
                    </a:ext>
                  </a:extLst>
                </a:gridCol>
              </a:tblGrid>
              <a:tr h="72464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 circulation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Document / draft number</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Group Members</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extLst>
                  <a:ext uri="{0D108BD9-81ED-4DB2-BD59-A6C34878D82A}">
                    <a16:rowId xmlns:a16="http://schemas.microsoft.com/office/drawing/2014/main" val="10000"/>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P802.15.13/D4</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69</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marL="68580" marR="68580" marT="34290" marB="34290"/>
                </a:tc>
                <a:extLst>
                  <a:ext uri="{0D108BD9-81ED-4DB2-BD59-A6C34878D82A}">
                    <a16:rowId xmlns:a16="http://schemas.microsoft.com/office/drawing/2014/main" val="10001"/>
                  </a:ext>
                </a:extLst>
              </a:tr>
              <a:tr h="388620">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R1</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25 Sep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P802.15.13/D5</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10002"/>
                  </a:ext>
                </a:extLst>
              </a:tr>
              <a:tr h="388620">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R2</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22 Jan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P802.15.13/D6</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marL="68580" marR="68580" marT="34290" marB="34290"/>
                </a:tc>
                <a:extLst>
                  <a:ext uri="{0D108BD9-81ED-4DB2-BD59-A6C34878D82A}">
                    <a16:rowId xmlns:a16="http://schemas.microsoft.com/office/drawing/2014/main" val="1806610831"/>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R3</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20 Aug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P802.15.13/D7</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marL="68580" marR="68580" marT="34290" marB="34290"/>
                </a:tc>
                <a:extLst>
                  <a:ext uri="{0D108BD9-81ED-4DB2-BD59-A6C34878D82A}">
                    <a16:rowId xmlns:a16="http://schemas.microsoft.com/office/drawing/2014/main" val="10004"/>
                  </a:ext>
                </a:extLst>
              </a:tr>
              <a:tr h="3684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R4</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21 Oct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P802.15.13/D8</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1498981045"/>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R5</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14 Nov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P802.15.13/D9</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2630583624"/>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R6</a:t>
                      </a:r>
                    </a:p>
                  </a:txBody>
                  <a:tcPr marL="68580" marR="68580" marT="34290" marB="34290"/>
                </a:tc>
                <a:tc>
                  <a:txBody>
                    <a:bodyPr/>
                    <a:lstStyle/>
                    <a:p>
                      <a:pPr algn="ct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P802.15.13/D10</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extLst>
                  <a:ext uri="{0D108BD9-81ED-4DB2-BD59-A6C34878D82A}">
                    <a16:rowId xmlns:a16="http://schemas.microsoft.com/office/drawing/2014/main" val="4190103765"/>
                  </a:ext>
                </a:extLst>
              </a:tr>
              <a:tr h="368471">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Aggregate Vote</a:t>
                      </a:r>
                    </a:p>
                  </a:txBody>
                  <a:tcPr marL="68580" marR="68580" marT="34290" marB="34290" anchor="ctr"/>
                </a:tc>
                <a:tc hMerge="1">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3247598497"/>
                  </a:ext>
                </a:extLst>
              </a:tr>
            </a:tbl>
          </a:graphicData>
        </a:graphic>
      </p:graphicFrame>
      <p:sp>
        <p:nvSpPr>
          <p:cNvPr id="3" name="Title 1">
            <a:extLst>
              <a:ext uri="{FF2B5EF4-FFF2-40B4-BE49-F238E27FC236}">
                <a16:creationId xmlns:a16="http://schemas.microsoft.com/office/drawing/2014/main" id="{AA5D7EDB-1418-B27D-6D7A-45C2E1456B1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P802.15.13 SA Ballot Results</a:t>
            </a:r>
            <a:endParaRPr lang="en-GB" kern="0" dirty="0"/>
          </a:p>
        </p:txBody>
      </p:sp>
    </p:spTree>
    <p:extLst>
      <p:ext uri="{BB962C8B-B14F-4D97-AF65-F5344CB8AC3E}">
        <p14:creationId xmlns:p14="http://schemas.microsoft.com/office/powerpoint/2010/main" val="2353208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a:xfrm>
            <a:off x="4393695" y="6475413"/>
            <a:ext cx="432811" cy="184666"/>
          </a:xfrm>
        </p:spPr>
        <p:txBody>
          <a:bodyPr/>
          <a:lstStyle/>
          <a:p>
            <a:r>
              <a:rPr lang="en-GB"/>
              <a:t>Slide </a:t>
            </a:r>
            <a:fld id="{F5D8E26B-7BCF-4D25-9C89-0168A6618F18}" type="slidenum">
              <a:rPr lang="en-GB" smtClean="0"/>
              <a:pPr/>
              <a:t>16</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2033930426"/>
              </p:ext>
            </p:extLst>
          </p:nvPr>
        </p:nvGraphicFramePr>
        <p:xfrm>
          <a:off x="2033717" y="1828800"/>
          <a:ext cx="5076565" cy="3602025"/>
        </p:xfrm>
        <a:graphic>
          <a:graphicData uri="http://schemas.openxmlformats.org/drawingml/2006/table">
            <a:tbl>
              <a:tblPr firstRow="1" bandRow="1">
                <a:tableStyleId>{ED083AE6-46FA-4A59-8FB0-9F97EB10719F}</a:tableStyleId>
              </a:tblPr>
              <a:tblGrid>
                <a:gridCol w="676619">
                  <a:extLst>
                    <a:ext uri="{9D8B030D-6E8A-4147-A177-3AD203B41FA5}">
                      <a16:colId xmlns:a16="http://schemas.microsoft.com/office/drawing/2014/main" val="20000"/>
                    </a:ext>
                  </a:extLst>
                </a:gridCol>
                <a:gridCol w="1111717">
                  <a:extLst>
                    <a:ext uri="{9D8B030D-6E8A-4147-A177-3AD203B41FA5}">
                      <a16:colId xmlns:a16="http://schemas.microsoft.com/office/drawing/2014/main" val="20001"/>
                    </a:ext>
                  </a:extLst>
                </a:gridCol>
                <a:gridCol w="1560037">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66760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 circulation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Document / draft number</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Comments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extLst>
                  <a:ext uri="{0D108BD9-81ED-4DB2-BD59-A6C34878D82A}">
                    <a16:rowId xmlns:a16="http://schemas.microsoft.com/office/drawing/2014/main" val="10000"/>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P802.15.13/D4</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323 (116 T, 196 E, 11 G)</a:t>
                      </a:r>
                    </a:p>
                  </a:txBody>
                  <a:tcPr marL="68580" marR="68580" marT="34290" marB="34290" anchor="ctr"/>
                </a:tc>
                <a:extLst>
                  <a:ext uri="{0D108BD9-81ED-4DB2-BD59-A6C34878D82A}">
                    <a16:rowId xmlns:a16="http://schemas.microsoft.com/office/drawing/2014/main" val="10001"/>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R1</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25 Sep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P802.15.13/D5</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158 (96 T, 61 E, 1 G)</a:t>
                      </a:r>
                    </a:p>
                  </a:txBody>
                  <a:tcPr marL="68580" marR="68580" marT="34290" marB="34290" anchor="ctr"/>
                </a:tc>
                <a:extLst>
                  <a:ext uri="{0D108BD9-81ED-4DB2-BD59-A6C34878D82A}">
                    <a16:rowId xmlns:a16="http://schemas.microsoft.com/office/drawing/2014/main" val="10002"/>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R2</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22 Jan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P802.15.13/D6</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109 (60 T, 49 E)</a:t>
                      </a:r>
                    </a:p>
                  </a:txBody>
                  <a:tcPr marL="68580" marR="68580" marT="34290" marB="34290" anchor="ctr"/>
                </a:tc>
                <a:extLst>
                  <a:ext uri="{0D108BD9-81ED-4DB2-BD59-A6C34878D82A}">
                    <a16:rowId xmlns:a16="http://schemas.microsoft.com/office/drawing/2014/main" val="10003"/>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R3</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20 Aug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P802.15.13/D7</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155 (80 T, 74 E, 1 G)</a:t>
                      </a:r>
                    </a:p>
                  </a:txBody>
                  <a:tcPr marL="68580" marR="68580" marT="34290" marB="34290" anchor="ctr"/>
                </a:tc>
                <a:extLst>
                  <a:ext uri="{0D108BD9-81ED-4DB2-BD59-A6C34878D82A}">
                    <a16:rowId xmlns:a16="http://schemas.microsoft.com/office/drawing/2014/main" val="10004"/>
                  </a:ext>
                </a:extLst>
              </a:tr>
              <a:tr h="3668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R4</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21 Oct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P802.15.13/D8</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135 (74 T, 61 E)</a:t>
                      </a:r>
                    </a:p>
                  </a:txBody>
                  <a:tcPr marL="68580" marR="68580" marT="34290" marB="34290" anchor="ctr"/>
                </a:tc>
                <a:extLst>
                  <a:ext uri="{0D108BD9-81ED-4DB2-BD59-A6C34878D82A}">
                    <a16:rowId xmlns:a16="http://schemas.microsoft.com/office/drawing/2014/main" val="2733332986"/>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R5</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14 Nov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P802.15.13/D9</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17 (11 T, 6 E)</a:t>
                      </a:r>
                    </a:p>
                  </a:txBody>
                  <a:tcPr marL="68580" marR="68580" marT="34290" marB="34290" anchor="ctr"/>
                </a:tc>
                <a:extLst>
                  <a:ext uri="{0D108BD9-81ED-4DB2-BD59-A6C34878D82A}">
                    <a16:rowId xmlns:a16="http://schemas.microsoft.com/office/drawing/2014/main" val="10005"/>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R6</a:t>
                      </a:r>
                    </a:p>
                  </a:txBody>
                  <a:tcPr marL="68580" marR="68580" marT="34290" marB="34290"/>
                </a:tc>
                <a:tc>
                  <a:txBody>
                    <a:bodyPr/>
                    <a:lstStyle/>
                    <a:p>
                      <a:pPr algn="ct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lang="en-US" sz="1100" kern="1200" dirty="0">
                        <a:solidFill>
                          <a:schemeClr val="tx1"/>
                        </a:solidFill>
                        <a:effectLst/>
                        <a:latin typeface="Arial" panose="020B0604020202020204" pitchFamily="34" charset="0"/>
                        <a:ea typeface="+mn-ea"/>
                        <a:cs typeface="Arial" panose="020B0604020202020204" pitchFamily="34" charset="0"/>
                      </a:endParaRPr>
                    </a:p>
                  </a:txBody>
                  <a:tcPr marL="68580" marR="68580" marT="34290" marB="34290" anchor="ctr"/>
                </a:tc>
                <a:extLst>
                  <a:ext uri="{0D108BD9-81ED-4DB2-BD59-A6C34878D82A}">
                    <a16:rowId xmlns:a16="http://schemas.microsoft.com/office/drawing/2014/main" val="1829377309"/>
                  </a:ext>
                </a:extLst>
              </a:tr>
              <a:tr h="366803">
                <a:tc gridSpan="3">
                  <a:txBody>
                    <a:bodyPr/>
                    <a:lstStyle/>
                    <a:p>
                      <a:pPr algn="ctr"/>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Total</a:t>
                      </a:r>
                    </a:p>
                  </a:txBody>
                  <a:tcPr marL="68580" marR="68580" marT="34290" marB="34290" anchor="ctr"/>
                </a:tc>
                <a:tc hMerge="1">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897</a:t>
                      </a:r>
                    </a:p>
                  </a:txBody>
                  <a:tcPr marL="68580" marR="68580" marT="34290" marB="34290" anchor="ctr"/>
                </a:tc>
                <a:extLst>
                  <a:ext uri="{0D108BD9-81ED-4DB2-BD59-A6C34878D82A}">
                    <a16:rowId xmlns:a16="http://schemas.microsoft.com/office/drawing/2014/main" val="2600899970"/>
                  </a:ext>
                </a:extLst>
              </a:tr>
            </a:tbl>
          </a:graphicData>
        </a:graphic>
      </p:graphicFrame>
      <p:sp>
        <p:nvSpPr>
          <p:cNvPr id="2" name="Title 1">
            <a:extLst>
              <a:ext uri="{FF2B5EF4-FFF2-40B4-BE49-F238E27FC236}">
                <a16:creationId xmlns:a16="http://schemas.microsoft.com/office/drawing/2014/main" id="{ADB63625-6CA1-4D7C-B895-B279795B2EF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P802.15.13 SA Ballot Comments</a:t>
            </a:r>
            <a:endParaRPr lang="en-GB" kern="0" dirty="0"/>
          </a:p>
        </p:txBody>
      </p:sp>
    </p:spTree>
    <p:extLst>
      <p:ext uri="{BB962C8B-B14F-4D97-AF65-F5344CB8AC3E}">
        <p14:creationId xmlns:p14="http://schemas.microsoft.com/office/powerpoint/2010/main" val="3628597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50193547"/>
              </p:ext>
            </p:extLst>
          </p:nvPr>
        </p:nvGraphicFramePr>
        <p:xfrm>
          <a:off x="1092076" y="1981200"/>
          <a:ext cx="6959847" cy="2423042"/>
        </p:xfrm>
        <a:graphic>
          <a:graphicData uri="http://schemas.openxmlformats.org/drawingml/2006/table">
            <a:tbl>
              <a:tblPr firstRow="1" bandRow="1">
                <a:tableStyleId>{ED083AE6-46FA-4A59-8FB0-9F97EB10719F}</a:tableStyleId>
              </a:tblPr>
              <a:tblGrid>
                <a:gridCol w="621131">
                  <a:extLst>
                    <a:ext uri="{9D8B030D-6E8A-4147-A177-3AD203B41FA5}">
                      <a16:colId xmlns:a16="http://schemas.microsoft.com/office/drawing/2014/main" val="20000"/>
                    </a:ext>
                  </a:extLst>
                </a:gridCol>
                <a:gridCol w="310565">
                  <a:extLst>
                    <a:ext uri="{9D8B030D-6E8A-4147-A177-3AD203B41FA5}">
                      <a16:colId xmlns:a16="http://schemas.microsoft.com/office/drawing/2014/main" val="20001"/>
                    </a:ext>
                  </a:extLst>
                </a:gridCol>
                <a:gridCol w="266199">
                  <a:extLst>
                    <a:ext uri="{9D8B030D-6E8A-4147-A177-3AD203B41FA5}">
                      <a16:colId xmlns:a16="http://schemas.microsoft.com/office/drawing/2014/main" val="20002"/>
                    </a:ext>
                  </a:extLst>
                </a:gridCol>
                <a:gridCol w="310565">
                  <a:extLst>
                    <a:ext uri="{9D8B030D-6E8A-4147-A177-3AD203B41FA5}">
                      <a16:colId xmlns:a16="http://schemas.microsoft.com/office/drawing/2014/main" val="20003"/>
                    </a:ext>
                  </a:extLst>
                </a:gridCol>
                <a:gridCol w="310565">
                  <a:extLst>
                    <a:ext uri="{9D8B030D-6E8A-4147-A177-3AD203B41FA5}">
                      <a16:colId xmlns:a16="http://schemas.microsoft.com/office/drawing/2014/main" val="1097919979"/>
                    </a:ext>
                  </a:extLst>
                </a:gridCol>
                <a:gridCol w="310565">
                  <a:extLst>
                    <a:ext uri="{9D8B030D-6E8A-4147-A177-3AD203B41FA5}">
                      <a16:colId xmlns:a16="http://schemas.microsoft.com/office/drawing/2014/main" val="640388990"/>
                    </a:ext>
                  </a:extLst>
                </a:gridCol>
                <a:gridCol w="310565">
                  <a:extLst>
                    <a:ext uri="{9D8B030D-6E8A-4147-A177-3AD203B41FA5}">
                      <a16:colId xmlns:a16="http://schemas.microsoft.com/office/drawing/2014/main" val="1571351352"/>
                    </a:ext>
                  </a:extLst>
                </a:gridCol>
                <a:gridCol w="310565">
                  <a:extLst>
                    <a:ext uri="{9D8B030D-6E8A-4147-A177-3AD203B41FA5}">
                      <a16:colId xmlns:a16="http://schemas.microsoft.com/office/drawing/2014/main" val="2756705223"/>
                    </a:ext>
                  </a:extLst>
                </a:gridCol>
                <a:gridCol w="3943528">
                  <a:extLst>
                    <a:ext uri="{9D8B030D-6E8A-4147-A177-3AD203B41FA5}">
                      <a16:colId xmlns:a16="http://schemas.microsoft.com/office/drawing/2014/main" val="20004"/>
                    </a:ext>
                  </a:extLst>
                </a:gridCol>
                <a:gridCol w="265599">
                  <a:extLst>
                    <a:ext uri="{9D8B030D-6E8A-4147-A177-3AD203B41FA5}">
                      <a16:colId xmlns:a16="http://schemas.microsoft.com/office/drawing/2014/main" val="20005"/>
                    </a:ext>
                  </a:extLst>
                </a:gridCol>
              </a:tblGrid>
              <a:tr h="6286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9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L="68580" marR="68580" marT="34283" marB="34283" anchor="ctr"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1</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st</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5</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6</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Comment</a:t>
                      </a: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anchor="ct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900" b="0" i="0" u="none" strike="noStrike" cap="none" normalizeH="0" baseline="0" dirty="0">
                        <a:ln>
                          <a:noFill/>
                        </a:ln>
                        <a:solidFill>
                          <a:schemeClr val="tx1"/>
                        </a:solidFill>
                        <a:effectLst/>
                        <a:latin typeface="Times New Roman" pitchFamily="18" charset="0"/>
                      </a:endParaRPr>
                    </a:p>
                  </a:txBody>
                  <a:tcPr marL="68580" marR="68580" marT="34283" marB="34283" vert="vert" horzOverflow="overflow"/>
                </a:tc>
                <a:extLst>
                  <a:ext uri="{0D108BD9-81ED-4DB2-BD59-A6C34878D82A}">
                    <a16:rowId xmlns:a16="http://schemas.microsoft.com/office/drawing/2014/main" val="10000"/>
                  </a:ext>
                </a:extLst>
              </a:tr>
              <a:tr h="6172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a:solidFill>
                            <a:schemeClr val="tx1"/>
                          </a:solidFill>
                          <a:latin typeface="Calibri" panose="020F0502020204030204" pitchFamily="34" charset="0"/>
                        </a:rPr>
                        <a:t>Chong Han</a:t>
                      </a:r>
                      <a:endParaRPr lang="ko-KR" altLang="en-US" sz="900" b="0" dirty="0">
                        <a:solidFill>
                          <a:schemeClr val="tx1"/>
                        </a:solidFill>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Topic</a:t>
                      </a: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Insertion of a third PHY “LB-PHY”:</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Latest comment:</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“insert the text in doc. 15-22/0429r2 to Clause 11.”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extLst>
                  <a:ext uri="{0D108BD9-81ED-4DB2-BD59-A6C34878D82A}">
                    <a16:rowId xmlns:a16="http://schemas.microsoft.com/office/drawing/2014/main" val="10001"/>
                  </a:ext>
                </a:extLst>
              </a:tr>
              <a:tr h="8915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a:latin typeface="Calibri" panose="020F0502020204030204" pitchFamily="34" charset="0"/>
                        </a:rPr>
                        <a:t>CRG Response</a:t>
                      </a:r>
                      <a:endParaRPr lang="ko-KR" altLang="en-US" sz="900" b="0" dirty="0">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REJECTED</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comment does not identify an issue with the current draft D9. Moreover, the document https://mentor.ieee.org/802.15/dcn/22/15-22-0429-02-0013-lb-phy-to-be-reinserted.docx contains multiple technical issues, is not technically complete, and is not consistent with the draft.</a:t>
                      </a:r>
                    </a:p>
                  </a:txBody>
                  <a:tcPr marL="68580" marR="68580" marT="34290" marB="34290">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extLst>
                  <a:ext uri="{0D108BD9-81ED-4DB2-BD59-A6C34878D82A}">
                    <a16:rowId xmlns:a16="http://schemas.microsoft.com/office/drawing/2014/main" val="10002"/>
                  </a:ext>
                </a:extLst>
              </a:tr>
              <a:tr h="285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1" dirty="0">
                          <a:latin typeface="Calibri" panose="020F0502020204030204" pitchFamily="34" charset="0"/>
                        </a:rPr>
                        <a:t>Total</a:t>
                      </a:r>
                      <a:endParaRPr lang="ko-KR" altLang="en-US" sz="900" b="1" dirty="0">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extLst>
                  <a:ext uri="{0D108BD9-81ED-4DB2-BD59-A6C34878D82A}">
                    <a16:rowId xmlns:a16="http://schemas.microsoft.com/office/drawing/2014/main" val="10007"/>
                  </a:ext>
                </a:extLst>
              </a:tr>
            </a:tbl>
          </a:graphicData>
        </a:graphic>
      </p:graphicFrame>
      <p:sp>
        <p:nvSpPr>
          <p:cNvPr id="3" name="Title 1">
            <a:extLst>
              <a:ext uri="{FF2B5EF4-FFF2-40B4-BE49-F238E27FC236}">
                <a16:creationId xmlns:a16="http://schemas.microsoft.com/office/drawing/2014/main" id="{9A23F322-EB75-45E3-5114-ABB575E87628}"/>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Unsatisfied MBS comments by commenter</a:t>
            </a:r>
            <a:endParaRPr lang="en-GB" kern="0" dirty="0"/>
          </a:p>
        </p:txBody>
      </p:sp>
      <p:sp>
        <p:nvSpPr>
          <p:cNvPr id="8" name="Slide Number Placeholder 6">
            <a:extLst>
              <a:ext uri="{FF2B5EF4-FFF2-40B4-BE49-F238E27FC236}">
                <a16:creationId xmlns:a16="http://schemas.microsoft.com/office/drawing/2014/main" id="{2F9DA6AD-6BB2-70B3-524E-60D3AFDD9FE2}"/>
              </a:ext>
            </a:extLst>
          </p:cNvPr>
          <p:cNvSpPr txBox="1">
            <a:spLocks/>
          </p:cNvSpPr>
          <p:nvPr/>
        </p:nvSpPr>
        <p:spPr bwMode="auto">
          <a:xfrm>
            <a:off x="4393695" y="6475413"/>
            <a:ext cx="43281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DD3B9A4B-4D42-4642-8694-CB378EB0C873}" type="slidenum">
              <a:rPr lang="en-US" smtClean="0"/>
              <a:pPr>
                <a:defRPr/>
              </a:pPr>
              <a:t>17</a:t>
            </a:fld>
            <a:endParaRPr lang="en-US" dirty="0"/>
          </a:p>
        </p:txBody>
      </p:sp>
    </p:spTree>
    <p:extLst>
      <p:ext uri="{BB962C8B-B14F-4D97-AF65-F5344CB8AC3E}">
        <p14:creationId xmlns:p14="http://schemas.microsoft.com/office/powerpoint/2010/main" val="1065062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4393695" y="6475413"/>
            <a:ext cx="432811" cy="184666"/>
          </a:xfrm>
        </p:spPr>
        <p:txBody>
          <a:bodyPr/>
          <a:lstStyle/>
          <a:p>
            <a:pPr>
              <a:defRPr/>
            </a:pPr>
            <a:r>
              <a:rPr lang="en-US" dirty="0"/>
              <a:t>Slide </a:t>
            </a:r>
            <a:fld id="{DD3B9A4B-4D42-4642-8694-CB378EB0C873}" type="slidenum">
              <a:rPr lang="en-US" smtClean="0"/>
              <a:pPr>
                <a:defRPr/>
              </a:pPr>
              <a:t>18</a:t>
            </a:fld>
            <a:endParaRPr lang="en-US" dirty="0"/>
          </a:p>
        </p:txBody>
      </p:sp>
      <p:graphicFrame>
        <p:nvGraphicFramePr>
          <p:cNvPr id="10" name="Group 47"/>
          <p:cNvGraphicFramePr>
            <a:graphicFrameLocks/>
          </p:cNvGraphicFramePr>
          <p:nvPr>
            <p:extLst>
              <p:ext uri="{D42A27DB-BD31-4B8C-83A1-F6EECF244321}">
                <p14:modId xmlns:p14="http://schemas.microsoft.com/office/powerpoint/2010/main" val="3376727081"/>
              </p:ext>
            </p:extLst>
          </p:nvPr>
        </p:nvGraphicFramePr>
        <p:xfrm>
          <a:off x="1368028" y="1707592"/>
          <a:ext cx="6407944" cy="3083888"/>
        </p:xfrm>
        <a:graphic>
          <a:graphicData uri="http://schemas.openxmlformats.org/drawingml/2006/table">
            <a:tbl>
              <a:tblPr/>
              <a:tblGrid>
                <a:gridCol w="2212346">
                  <a:extLst>
                    <a:ext uri="{9D8B030D-6E8A-4147-A177-3AD203B41FA5}">
                      <a16:colId xmlns:a16="http://schemas.microsoft.com/office/drawing/2014/main" val="20000"/>
                    </a:ext>
                  </a:extLst>
                </a:gridCol>
                <a:gridCol w="672330">
                  <a:extLst>
                    <a:ext uri="{9D8B030D-6E8A-4147-A177-3AD203B41FA5}">
                      <a16:colId xmlns:a16="http://schemas.microsoft.com/office/drawing/2014/main" val="20001"/>
                    </a:ext>
                  </a:extLst>
                </a:gridCol>
                <a:gridCol w="1670820">
                  <a:extLst>
                    <a:ext uri="{9D8B030D-6E8A-4147-A177-3AD203B41FA5}">
                      <a16:colId xmlns:a16="http://schemas.microsoft.com/office/drawing/2014/main" val="20002"/>
                    </a:ext>
                  </a:extLst>
                </a:gridCol>
                <a:gridCol w="1852448">
                  <a:extLst>
                    <a:ext uri="{9D8B030D-6E8A-4147-A177-3AD203B41FA5}">
                      <a16:colId xmlns:a16="http://schemas.microsoft.com/office/drawing/2014/main" val="20003"/>
                    </a:ext>
                  </a:extLst>
                </a:gridCol>
              </a:tblGrid>
              <a:tr h="6454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Coordination Entity</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a:ln>
                            <a:noFill/>
                          </a:ln>
                          <a:solidFill>
                            <a:schemeClr val="tx1"/>
                          </a:solidFill>
                          <a:effectLst/>
                          <a:latin typeface="Times New Roman" pitchFamily="18" charset="0"/>
                          <a:cs typeface="Arial" charset="0"/>
                        </a:rPr>
                      </a:br>
                      <a:r>
                        <a:rPr kumimoji="0" lang="en-GB" sz="1500" b="1" i="0" u="none" strike="noStrike" cap="none" normalizeH="0" baseline="0">
                          <a:ln>
                            <a:noFill/>
                          </a:ln>
                          <a:solidFill>
                            <a:schemeClr val="tx1"/>
                          </a:solidFill>
                          <a:effectLst/>
                          <a:latin typeface="Times New Roman" pitchFamily="18" charset="0"/>
                          <a:cs typeface="Arial" charset="0"/>
                        </a:rPr>
                        <a:t>Draft</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Date</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Status</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5732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IEEE-SA Editorial </a:t>
                      </a: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(MEC)</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D03</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21 July 2020</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All comments were resolved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32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Registration Authority Committee (RAC)</a:t>
                      </a:r>
                      <a:endParaRPr kumimoji="0" lang="en-GB" sz="1500" b="0" i="0" u="none" strike="noStrike" cap="none" normalizeH="0" baseline="30000" dirty="0">
                        <a:ln>
                          <a:noFill/>
                        </a:ln>
                        <a:solidFill>
                          <a:schemeClr val="tx1"/>
                        </a:solidFill>
                        <a:effectLst/>
                        <a:latin typeface="Times New Roman" pitchFamily="18" charset="0"/>
                        <a:cs typeface="Arial"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D04</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23 August 2021</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All comments were resolved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64541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Not required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4660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Terms and Definitions (SCC10)</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Not required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Rechteck 2"/>
          <p:cNvSpPr/>
          <p:nvPr/>
        </p:nvSpPr>
        <p:spPr>
          <a:xfrm>
            <a:off x="251520" y="5035325"/>
            <a:ext cx="9019002" cy="707886"/>
          </a:xfrm>
          <a:prstGeom prst="rect">
            <a:avLst/>
          </a:prstGeom>
        </p:spPr>
        <p:txBody>
          <a:bodyPr wrap="square">
            <a:spAutoFit/>
          </a:bodyPr>
          <a:lstStyle/>
          <a:p>
            <a:r>
              <a:rPr lang="en-US" sz="2000" dirty="0"/>
              <a:t>Final MEC report: </a:t>
            </a:r>
          </a:p>
          <a:p>
            <a:r>
              <a:rPr lang="en-US" sz="2000" dirty="0">
                <a:solidFill>
                  <a:srgbClr val="FF0000"/>
                </a:solidFill>
                <a:hlinkClick r:id="rId3"/>
              </a:rPr>
              <a:t>https://mentor.ieee.org/802.15/dcn/20/15-20-0379-00-0013-tg13-mec-review.pdf</a:t>
            </a:r>
            <a:endParaRPr lang="en-US" sz="2000" dirty="0">
              <a:solidFill>
                <a:srgbClr val="FF0000"/>
              </a:solidFill>
            </a:endParaRPr>
          </a:p>
        </p:txBody>
      </p:sp>
      <p:sp>
        <p:nvSpPr>
          <p:cNvPr id="2" name="Title 1">
            <a:extLst>
              <a:ext uri="{FF2B5EF4-FFF2-40B4-BE49-F238E27FC236}">
                <a16:creationId xmlns:a16="http://schemas.microsoft.com/office/drawing/2014/main" id="{8B47101F-D756-D2D7-869D-FAD76FAA3127}"/>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t>Mandatory Coordination</a:t>
            </a:r>
            <a:endParaRPr lang="en-GB" kern="0" dirty="0"/>
          </a:p>
        </p:txBody>
      </p:sp>
    </p:spTree>
    <p:extLst>
      <p:ext uri="{BB962C8B-B14F-4D97-AF65-F5344CB8AC3E}">
        <p14:creationId xmlns:p14="http://schemas.microsoft.com/office/powerpoint/2010/main" val="2881685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4393695" y="6475413"/>
            <a:ext cx="432811" cy="184666"/>
          </a:xfrm>
        </p:spPr>
        <p:txBody>
          <a:bodyPr/>
          <a:lstStyle/>
          <a:p>
            <a:pPr>
              <a:defRPr/>
            </a:pPr>
            <a:r>
              <a:rPr lang="en-US" dirty="0"/>
              <a:t>Slide </a:t>
            </a:r>
            <a:fld id="{DD3B9A4B-4D42-4642-8694-CB378EB0C873}" type="slidenum">
              <a:rPr lang="en-US" smtClean="0"/>
              <a:pPr>
                <a:defRPr/>
              </a:pPr>
              <a:t>19</a:t>
            </a:fld>
            <a:endParaRPr lang="en-US" dirty="0"/>
          </a:p>
        </p:txBody>
      </p:sp>
      <p:graphicFrame>
        <p:nvGraphicFramePr>
          <p:cNvPr id="10" name="Group 47"/>
          <p:cNvGraphicFramePr>
            <a:graphicFrameLocks/>
          </p:cNvGraphicFramePr>
          <p:nvPr>
            <p:extLst>
              <p:ext uri="{D42A27DB-BD31-4B8C-83A1-F6EECF244321}">
                <p14:modId xmlns:p14="http://schemas.microsoft.com/office/powerpoint/2010/main" val="1749622660"/>
              </p:ext>
            </p:extLst>
          </p:nvPr>
        </p:nvGraphicFramePr>
        <p:xfrm>
          <a:off x="1414462" y="1752600"/>
          <a:ext cx="6315075" cy="3897086"/>
        </p:xfrm>
        <a:graphic>
          <a:graphicData uri="http://schemas.openxmlformats.org/drawingml/2006/table">
            <a:tbl>
              <a:tblPr/>
              <a:tblGrid>
                <a:gridCol w="4764498">
                  <a:extLst>
                    <a:ext uri="{9D8B030D-6E8A-4147-A177-3AD203B41FA5}">
                      <a16:colId xmlns:a16="http://schemas.microsoft.com/office/drawing/2014/main" val="20000"/>
                    </a:ext>
                  </a:extLst>
                </a:gridCol>
                <a:gridCol w="1550577">
                  <a:extLst>
                    <a:ext uri="{9D8B030D-6E8A-4147-A177-3AD203B41FA5}">
                      <a16:colId xmlns:a16="http://schemas.microsoft.com/office/drawing/2014/main" val="20003"/>
                    </a:ext>
                  </a:extLst>
                </a:gridCol>
              </a:tblGrid>
              <a:tr h="27433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Times New Roman" pitchFamily="18" charset="0"/>
                          <a:cs typeface="Arial" charset="0"/>
                        </a:rPr>
                        <a:t>Event</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Times New Roman" pitchFamily="18" charset="0"/>
                          <a:cs typeface="Arial" charset="0"/>
                        </a:rPr>
                        <a:t>Date</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709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Initial SA Ballot - 30-day ballot </a:t>
                      </a:r>
                      <a:r>
                        <a:rPr kumimoji="0" lang="en-US" sz="1200" b="0" i="0" u="none" strike="noStrike" kern="1200" cap="none" normalizeH="0" baseline="0" dirty="0">
                          <a:ln>
                            <a:noFill/>
                          </a:ln>
                          <a:solidFill>
                            <a:schemeClr val="tx1"/>
                          </a:solidFill>
                          <a:effectLst/>
                          <a:latin typeface="Arial" charset="0"/>
                          <a:ea typeface="+mn-ea"/>
                          <a:cs typeface="+mn-cs"/>
                        </a:rPr>
                        <a:t>(P802.15.13/D4)</a:t>
                      </a:r>
                      <a:endPar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09 Dec 2020 -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13 Jan 2021</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36073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charset="0"/>
                          <a:ea typeface="+mn-ea"/>
                          <a:cs typeface="+mn-cs"/>
                        </a:rPr>
                        <a:t>CRG Comment Response Complete (P802.15.13/D9)</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29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charset="0"/>
                          <a:ea typeface="+mn-ea"/>
                          <a:cs typeface="+mn-cs"/>
                        </a:rPr>
                        <a:t>Final SA Ballot Recirculation on P802.15.13/D10 (10-day ballot)</a:t>
                      </a:r>
                      <a:endParaRPr kumimoji="0" lang="en-GB" sz="12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t.b.d</a:t>
                      </a: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395534623"/>
                  </a:ext>
                </a:extLst>
              </a:tr>
              <a:tr h="2700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(P802.15.13/D10)</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t.b.d</a:t>
                      </a: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969084032"/>
                  </a:ext>
                </a:extLst>
              </a:tr>
              <a:tr h="914411">
                <a:tc>
                  <a:txBody>
                    <a:bodyPr/>
                    <a:lstStyle/>
                    <a:p>
                      <a:pPr marL="1030288" marR="0" lvl="0" indent="-1020763" algn="l" defTabSz="914400" rtl="0" eaLnBrk="0" fontAlgn="b" latinLnBrk="0" hangingPunct="0">
                        <a:lnSpc>
                          <a:spcPct val="100000"/>
                        </a:lnSpc>
                        <a:spcBef>
                          <a:spcPct val="0"/>
                        </a:spcBef>
                        <a:spcAft>
                          <a:spcPct val="0"/>
                        </a:spcAft>
                        <a:buClrTx/>
                        <a:buSzTx/>
                        <a:buFontTx/>
                        <a:buNone/>
                        <a:tabLst>
                          <a:tab pos="6110288" algn="l"/>
                        </a:tabLst>
                      </a:pPr>
                      <a:r>
                        <a:rPr kumimoji="0" lang="en-US" sz="1200" b="0" i="0" u="none" strike="noStrike" kern="1200" cap="none" normalizeH="0" baseline="0" dirty="0">
                          <a:ln>
                            <a:noFill/>
                          </a:ln>
                          <a:solidFill>
                            <a:schemeClr val="tx1"/>
                          </a:solidFill>
                          <a:effectLst/>
                          <a:latin typeface="Arial" charset="0"/>
                          <a:ea typeface="+mn-ea"/>
                          <a:cs typeface="+mn-cs"/>
                        </a:rPr>
                        <a:t>WG 10-day ballot </a:t>
                      </a:r>
                      <a:r>
                        <a:rPr kumimoji="0" lang="en-US" sz="1100" b="0" i="1" u="none" strike="noStrike" kern="1200" cap="none" normalizeH="0" baseline="0" dirty="0">
                          <a:ln>
                            <a:noFill/>
                          </a:ln>
                          <a:solidFill>
                            <a:schemeClr val="tx1"/>
                          </a:solidFill>
                          <a:effectLst/>
                          <a:latin typeface="Arial" charset="0"/>
                          <a:ea typeface="+mn-ea"/>
                          <a:cs typeface="+mn-cs"/>
                        </a:rPr>
                        <a:t>“that 802.15 WG has reviewed and affirms the CSD https://mentor.ieee.org/802-ec/dcn/21/ec-21-0199-00-ACSD-p802-15-13.pdf and requests conditional approval from the LMSC to submit P802.15.13/D10 (or current revision) to </a:t>
                      </a:r>
                      <a:r>
                        <a:rPr kumimoji="0" lang="en-US" sz="1100" b="0" i="1" u="none" strike="noStrike" kern="1200" cap="none" normalizeH="0" baseline="0" dirty="0" err="1">
                          <a:ln>
                            <a:noFill/>
                          </a:ln>
                          <a:solidFill>
                            <a:schemeClr val="tx1"/>
                          </a:solidFill>
                          <a:effectLst/>
                          <a:latin typeface="Arial" charset="0"/>
                          <a:ea typeface="+mn-ea"/>
                          <a:cs typeface="+mn-cs"/>
                        </a:rPr>
                        <a:t>RevCom</a:t>
                      </a:r>
                      <a:r>
                        <a:rPr kumimoji="0" lang="en-US" sz="1100" b="0" i="1" u="none" strike="noStrike" kern="1200" cap="none" normalizeH="0" baseline="0" dirty="0">
                          <a:ln>
                            <a:noFill/>
                          </a:ln>
                          <a:solidFill>
                            <a:schemeClr val="tx1"/>
                          </a:solidFill>
                          <a:effectLst/>
                          <a:latin typeface="Arial" charset="0"/>
                          <a:ea typeface="+mn-ea"/>
                          <a:cs typeface="+mn-cs"/>
                        </a:rPr>
                        <a:t>.</a:t>
                      </a:r>
                      <a:r>
                        <a:rPr kumimoji="0" lang="en-US" sz="1200" b="0" i="0" u="none" strike="noStrike" kern="1200" cap="none" normalizeH="0" baseline="0" dirty="0">
                          <a:ln>
                            <a:noFill/>
                          </a:ln>
                          <a:solidFill>
                            <a:schemeClr val="tx1"/>
                          </a:solidFill>
                          <a:effectLst/>
                          <a:latin typeface="Arial" charset="0"/>
                          <a:ea typeface="+mn-ea"/>
                          <a:cs typeface="+mn-cs"/>
                        </a:rPr>
                        <a:t>”</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311624">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Request approval from LMSC to forward draft to RevCom</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Post to RevCom (submittal deadline)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 December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RevCom meeting (teleconference)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January 2023</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SASB meeting (teleconference)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28 - 30 March 2023</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Title 1">
            <a:extLst>
              <a:ext uri="{FF2B5EF4-FFF2-40B4-BE49-F238E27FC236}">
                <a16:creationId xmlns:a16="http://schemas.microsoft.com/office/drawing/2014/main" id="{23527DEA-2526-1F19-86E9-182711D16C88}"/>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dirty="0">
                <a:solidFill>
                  <a:schemeClr val="tx1"/>
                </a:solidFill>
              </a:rPr>
              <a:t>IEEE P802.15.13 </a:t>
            </a:r>
            <a:r>
              <a:rPr lang="en-US" dirty="0"/>
              <a:t>Timeline</a:t>
            </a:r>
            <a:endParaRPr lang="en-GB" kern="0" dirty="0"/>
          </a:p>
        </p:txBody>
      </p:sp>
    </p:spTree>
    <p:extLst>
      <p:ext uri="{BB962C8B-B14F-4D97-AF65-F5344CB8AC3E}">
        <p14:creationId xmlns:p14="http://schemas.microsoft.com/office/powerpoint/2010/main" val="108895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016758"/>
          </a:xfrm>
          <a:prstGeom prst="rect">
            <a:avLst/>
          </a:prstGeom>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to approve liaison statement* w/ to ISO/IEC JTC1/SC6 for IEEE Std 802.15.7™-2018:</a:t>
            </a:r>
          </a:p>
          <a:p>
            <a:pPr>
              <a:spcBef>
                <a:spcPts val="0"/>
              </a:spcBef>
              <a:spcAft>
                <a:spcPts val="0"/>
              </a:spcAft>
            </a:pPr>
            <a:r>
              <a:rPr lang="en-US" sz="1600" b="0" dirty="0">
                <a:solidFill>
                  <a:schemeClr val="tx1"/>
                </a:solidFill>
                <a:latin typeface="Calibri" panose="020F0502020204030204" pitchFamily="34" charset="0"/>
                <a:cs typeface="Calibri" panose="020F0502020204030204" pitchFamily="34" charset="0"/>
              </a:rPr>
              <a:t>Approve liaison of the following draft </a:t>
            </a:r>
            <a:r>
              <a:rPr lang="en-US" sz="1600" dirty="0">
                <a:effectLst/>
                <a:latin typeface="Calibri" panose="020F0502020204030204" pitchFamily="34" charset="0"/>
                <a:ea typeface="Calibri" panose="020F0502020204030204" pitchFamily="34" charset="0"/>
              </a:rPr>
              <a:t>IEEE Std 802.15.7™-2018 </a:t>
            </a:r>
            <a:r>
              <a:rPr lang="en-US" sz="1600" b="0" dirty="0">
                <a:solidFill>
                  <a:schemeClr val="tx1"/>
                </a:solidFill>
                <a:latin typeface="Calibri" panose="020F0502020204030204" pitchFamily="34" charset="0"/>
                <a:cs typeface="Calibri" panose="020F0502020204030204" pitchFamily="34" charset="0"/>
              </a:rPr>
              <a:t>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Jon Rosdahl</a:t>
            </a:r>
            <a:endParaRPr lang="en-US" sz="1600" dirty="0">
              <a:latin typeface="Calibri" panose="020F0502020204030204" pitchFamily="34" charset="0"/>
              <a:ea typeface="Calibri" panose="020F0502020204030204" pitchFamily="34" charset="0"/>
            </a:endParaRPr>
          </a:p>
          <a:p>
            <a:pPr>
              <a:spcBef>
                <a:spcPts val="0"/>
              </a:spcBef>
              <a:spcAft>
                <a:spcPts val="0"/>
              </a:spcAft>
            </a:pPr>
            <a:r>
              <a:rPr lang="en-US" sz="1600" dirty="0">
                <a:latin typeface="Calibri" panose="020F0502020204030204" pitchFamily="34" charset="0"/>
                <a:ea typeface="Calibri" panose="020F0502020204030204" pitchFamily="34" charset="0"/>
              </a:rPr>
              <a:t>*</a:t>
            </a:r>
            <a:r>
              <a:rPr lang="en-US" sz="1600" dirty="0">
                <a:solidFill>
                  <a:schemeClr val="accent6"/>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https://mentor.ieee.org/802.15/dcn/22/15-22-0532-00-0000-802-15-7-iso-liaison-statement.docx</a:t>
            </a:r>
            <a:endParaRPr lang="en-US" sz="1600" dirty="0">
              <a:solidFill>
                <a:schemeClr val="accent6"/>
              </a:solidFill>
              <a:effectLst/>
              <a:latin typeface="Calibri" panose="020F0502020204030204" pitchFamily="34" charset="0"/>
              <a:ea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to approve forwarding IEEE Std 802.15.7™-2018 to ISO/IEC JTC1/SC6  for adoption:</a:t>
            </a:r>
          </a:p>
          <a:p>
            <a:pPr>
              <a:spcBef>
                <a:spcPts val="0"/>
              </a:spcBef>
              <a:spcAft>
                <a:spcPts val="0"/>
              </a:spcAft>
            </a:pPr>
            <a:r>
              <a:rPr lang="en-US" sz="1600" dirty="0">
                <a:latin typeface="Calibri" panose="020F0502020204030204" pitchFamily="34" charset="0"/>
                <a:cs typeface="Calibri" panose="020F0502020204030204" pitchFamily="34" charset="0"/>
              </a:rPr>
              <a:t>Approve submission of the following project </a:t>
            </a:r>
            <a:r>
              <a:rPr lang="en-US" sz="1600" dirty="0">
                <a:effectLst/>
                <a:latin typeface="Calibri" panose="020F0502020204030204" pitchFamily="34" charset="0"/>
                <a:ea typeface="Calibri" panose="020F0502020204030204" pitchFamily="34" charset="0"/>
              </a:rPr>
              <a:t>IEEE Std 802.15.7™-2018 </a:t>
            </a:r>
            <a:r>
              <a:rPr lang="en-US" sz="1600" dirty="0">
                <a:latin typeface="Calibri" panose="020F0502020204030204" pitchFamily="34" charset="0"/>
                <a:cs typeface="Calibri" panose="020F0502020204030204" pitchFamily="34" charset="0"/>
              </a:rPr>
              <a:t>to ISO/IEC JTC1/SC6 for adoption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Jon Rosdahl</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September 2022 Wireless Interim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IEEE 802.15 WG requests that IEEE 802 EC submit IEEE Std 802.15.7-2018 to ISO/IEC JTC1 SC6 for adoption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Ben Rolfe</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21/0/0 (Y/N/A)</a:t>
            </a: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a:t>
            </a:r>
            <a:r>
              <a:rPr lang="en-US" sz="1600" b="1" dirty="0">
                <a:latin typeface="Calibri" panose="020F0502020204030204" pitchFamily="34" charset="0"/>
                <a:ea typeface="Calibri" panose="020F0502020204030204" pitchFamily="34" charset="0"/>
              </a:rPr>
              <a:t>to </a:t>
            </a:r>
            <a:r>
              <a:rPr lang="en-US" sz="1600" b="1" dirty="0">
                <a:effectLst/>
                <a:latin typeface="Calibri" panose="020F0502020204030204" pitchFamily="34" charset="0"/>
                <a:ea typeface="Calibri" panose="020F0502020204030204" pitchFamily="34" charset="0"/>
              </a:rPr>
              <a:t>Conditionally approve sending P802.15.13 to </a:t>
            </a:r>
            <a:r>
              <a:rPr lang="en-US" sz="1600" b="1" dirty="0" err="1">
                <a:effectLst/>
                <a:latin typeface="Calibri" panose="020F0502020204030204" pitchFamily="34" charset="0"/>
                <a:ea typeface="Calibri" panose="020F0502020204030204" pitchFamily="34" charset="0"/>
              </a:rPr>
              <a:t>RevCom</a:t>
            </a:r>
            <a:r>
              <a:rPr lang="en-US" sz="1600" b="1" dirty="0">
                <a:effectLst/>
                <a:latin typeface="Calibri" panose="020F0502020204030204" pitchFamily="34" charset="0"/>
                <a:ea typeface="Calibri" panose="020F0502020204030204" pitchFamily="34" charset="0"/>
              </a:rPr>
              <a:t>:</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Approve CSD documentation in https://mentor.ieee.org/802-ec/dcn/21/ec-21-0199-00-ACSD-p802-15-13.pdf</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Jon Rosdahl</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November 2022 Plenary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that 802.15 WG has reviewed and affirms the CSD https://mentor.ieee.org/802-ec/dcn/21/ec-21-0199-00-ACSD-p802-15-13.pdf and requests conditional approval from the LMSC to submit P802.15.13-D10 (or current revision)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Volker Jungnickel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34/</a:t>
            </a:r>
            <a:r>
              <a:rPr lang="en-US" sz="1600" dirty="0">
                <a:latin typeface="Calibri" panose="020F0502020204030204" pitchFamily="34" charset="0"/>
                <a:ea typeface="Calibri" panose="020F0502020204030204" pitchFamily="34" charset="0"/>
              </a:rPr>
              <a:t>0</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2</a:t>
            </a:r>
            <a:r>
              <a:rPr lang="en-US" sz="1600" dirty="0">
                <a:effectLst/>
                <a:latin typeface="Calibri" panose="020F0502020204030204" pitchFamily="34" charset="0"/>
                <a:ea typeface="Calibri" panose="020F0502020204030204" pitchFamily="34" charset="0"/>
              </a:rPr>
              <a:t> (Y/N/A)</a:t>
            </a:r>
          </a:p>
          <a:p>
            <a:pPr marL="0" lvl="1">
              <a:spcBef>
                <a:spcPts val="0"/>
              </a:spcBef>
              <a:spcAft>
                <a:spcPts val="0"/>
              </a:spcAft>
            </a:pPr>
            <a:endParaRPr lang="en-US" sz="1600" dirty="0">
              <a:latin typeface="Calibri" panose="020F0502020204030204" pitchFamily="34" charset="0"/>
              <a:ea typeface="Calibri" panose="020F0502020204030204" pitchFamily="34" charset="0"/>
            </a:endParaRPr>
          </a:p>
          <a:p>
            <a:pPr marL="0" lvl="1">
              <a:spcBef>
                <a:spcPts val="0"/>
              </a:spcBef>
              <a:spcAft>
                <a:spcPts val="0"/>
              </a:spcAft>
            </a:pPr>
            <a:r>
              <a:rPr lang="en-US" sz="1600" dirty="0">
                <a:effectLst/>
                <a:latin typeface="Calibri" panose="020F0502020204030204" pitchFamily="34" charset="0"/>
                <a:ea typeface="Calibri" panose="020F0502020204030204" pitchFamily="34" charset="0"/>
              </a:rPr>
              <a:t>Full package supporting request to send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 is contained in Packages for 802.15 WG Motions to Proceed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 section is attached in the slides below.</a:t>
            </a:r>
          </a:p>
          <a:p>
            <a:pPr marL="0" lvl="1">
              <a:spcBef>
                <a:spcPts val="0"/>
              </a:spcBef>
              <a:spcAft>
                <a:spcPts val="0"/>
              </a:spcAft>
            </a:pPr>
            <a:endParaRPr lang="en-US" sz="1600" dirty="0">
              <a:effectLst/>
              <a:latin typeface="Calibri" panose="020F0502020204030204" pitchFamily="34" charset="0"/>
              <a:ea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8695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5047536"/>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form Study Group on Privacy: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approval of the formation of IEEE 802.15 WG Privacy Study Group to consider development of a Project Authorization Request (PAR) and Criteria for Standards Development (CSD) responses for addressing the privacy of addresses.</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by: Jon Rosdahl</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September 2022 Wireless Interim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That the 802.15 Working Group seeks approval from the 802 EC to form a study group in 802.15 to develop the PAR and CSD documents for “Privacy” and additionally authorize the 802.15 WG Chair to make any necessary changes to these docs required to support the submission.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Tero Kivinen</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22/0/1 (Y/N/A)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1449825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IG Privacy Participants</a:t>
            </a:r>
          </a:p>
        </p:txBody>
      </p:sp>
      <p:pic>
        <p:nvPicPr>
          <p:cNvPr id="3" name="Picture 2">
            <a:extLst>
              <a:ext uri="{FF2B5EF4-FFF2-40B4-BE49-F238E27FC236}">
                <a16:creationId xmlns:a16="http://schemas.microsoft.com/office/drawing/2014/main" id="{F016E416-14B3-145E-FFF4-5D46B71A3EEB}"/>
              </a:ext>
            </a:extLst>
          </p:cNvPr>
          <p:cNvPicPr>
            <a:picLocks noChangeAspect="1"/>
          </p:cNvPicPr>
          <p:nvPr/>
        </p:nvPicPr>
        <p:blipFill rotWithShape="1">
          <a:blip r:embed="rId2"/>
          <a:srcRect b="40299"/>
          <a:stretch/>
        </p:blipFill>
        <p:spPr>
          <a:xfrm>
            <a:off x="990600" y="2163248"/>
            <a:ext cx="5257800" cy="3879790"/>
          </a:xfrm>
          <a:prstGeom prst="rect">
            <a:avLst/>
          </a:prstGeom>
        </p:spPr>
      </p:pic>
      <p:sp>
        <p:nvSpPr>
          <p:cNvPr id="7" name="Rectangle 6">
            <a:extLst>
              <a:ext uri="{FF2B5EF4-FFF2-40B4-BE49-F238E27FC236}">
                <a16:creationId xmlns:a16="http://schemas.microsoft.com/office/drawing/2014/main" id="{7FAA73AB-2A77-E89F-1F7E-4696E739EE1E}"/>
              </a:ext>
            </a:extLst>
          </p:cNvPr>
          <p:cNvSpPr/>
          <p:nvPr/>
        </p:nvSpPr>
        <p:spPr>
          <a:xfrm>
            <a:off x="304800" y="1371600"/>
            <a:ext cx="8534400" cy="584775"/>
          </a:xfrm>
          <a:prstGeom prst="rect">
            <a:avLst/>
          </a:prstGeom>
        </p:spPr>
        <p:txBody>
          <a:bodyPr wrap="square">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List of participants in Nov. IG Privacy mtgs.</a:t>
            </a:r>
          </a:p>
          <a:p>
            <a:pPr lvl="1">
              <a:spcBef>
                <a:spcPts val="0"/>
              </a:spcBef>
              <a:spcAft>
                <a:spcPts val="0"/>
              </a:spcAft>
            </a:pPr>
            <a:r>
              <a:rPr lang="en-US" sz="1600" dirty="0">
                <a:effectLst/>
                <a:latin typeface="Calibri" panose="020F0502020204030204" pitchFamily="34" charset="0"/>
                <a:ea typeface="Calibri" panose="020F0502020204030204" pitchFamily="34" charset="0"/>
              </a:rPr>
              <a:t>Redacted for Privacy concerns.</a:t>
            </a:r>
          </a:p>
        </p:txBody>
      </p:sp>
    </p:spTree>
    <p:extLst>
      <p:ext uri="{BB962C8B-B14F-4D97-AF65-F5344CB8AC3E}">
        <p14:creationId xmlns:p14="http://schemas.microsoft.com/office/powerpoint/2010/main" val="402197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048000"/>
            <a:ext cx="6400800" cy="1752600"/>
          </a:xfrm>
        </p:spPr>
        <p:txBody>
          <a:bodyPr/>
          <a:lstStyle/>
          <a:p>
            <a:r>
              <a:rPr lang="en-US" altLang="en-US" sz="3200" dirty="0"/>
              <a:t>Packages for 802.15 WG Motions to Proceed to SA Ballot</a:t>
            </a:r>
          </a:p>
        </p:txBody>
      </p:sp>
    </p:spTree>
    <p:extLst>
      <p:ext uri="{BB962C8B-B14F-4D97-AF65-F5344CB8AC3E}">
        <p14:creationId xmlns:p14="http://schemas.microsoft.com/office/powerpoint/2010/main" val="1550600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SA Ballot</a:t>
            </a:r>
          </a:p>
        </p:txBody>
      </p:sp>
      <p:sp>
        <p:nvSpPr>
          <p:cNvPr id="2" name="Rectangle 1">
            <a:extLst>
              <a:ext uri="{FF2B5EF4-FFF2-40B4-BE49-F238E27FC236}">
                <a16:creationId xmlns:a16="http://schemas.microsoft.com/office/drawing/2014/main" id="{8D65A110-1EF7-FFDD-FE77-02872F6DBB0C}"/>
              </a:ext>
            </a:extLst>
          </p:cNvPr>
          <p:cNvSpPr/>
          <p:nvPr/>
        </p:nvSpPr>
        <p:spPr>
          <a:xfrm>
            <a:off x="304800" y="1905000"/>
            <a:ext cx="8534400" cy="707886"/>
          </a:xfrm>
          <a:prstGeom prst="rect">
            <a:avLst/>
          </a:prstGeom>
        </p:spPr>
        <p:txBody>
          <a:bodyPr wrap="square">
            <a:spAutoFit/>
          </a:bodyPr>
          <a:lstStyle/>
          <a:p>
            <a:pPr marR="0">
              <a:spcBef>
                <a:spcPts val="0"/>
              </a:spcBef>
              <a:spcAft>
                <a:spcPts val="0"/>
              </a:spcAft>
            </a:pPr>
            <a:r>
              <a:rPr lang="en-US" sz="2400" dirty="0">
                <a:effectLst/>
                <a:latin typeface="Calibri" panose="020F0502020204030204" pitchFamily="34" charset="0"/>
                <a:ea typeface="Calibri" panose="020F0502020204030204" pitchFamily="34" charset="0"/>
              </a:rPr>
              <a:t>None</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9769329"/>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46724</TotalTime>
  <Words>1813</Words>
  <Application>Microsoft Office PowerPoint</Application>
  <PresentationFormat>On-screen Show (4:3)</PresentationFormat>
  <Paragraphs>352</Paragraphs>
  <Slides>19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IEEE-802_15</vt:lpstr>
      <vt:lpstr>PowerPoint Presentation</vt:lpstr>
      <vt:lpstr>802 LMSC Closing Plenary November 2022</vt:lpstr>
      <vt:lpstr>PowerPoint Presentation</vt:lpstr>
      <vt:lpstr>PowerPoint Presentation</vt:lpstr>
      <vt:lpstr>802 LMSC Closing Plenary November 2022</vt:lpstr>
      <vt:lpstr>PowerPoint Presentation</vt:lpstr>
      <vt:lpstr>PowerPoint Presentation</vt:lpstr>
      <vt:lpstr>802 LMSC Closing Plenary November 2022</vt:lpstr>
      <vt:lpstr>PowerPoint Presentation</vt:lpstr>
      <vt:lpstr>802 LMSC Closing Plenary November 2022</vt:lpstr>
      <vt:lpstr>PowerPoint Presentation</vt:lpstr>
      <vt:lpstr>P802.15.13 Report to LMSC on Conditional Approval to go to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1093</cp:revision>
  <cp:lastPrinted>2000-07-07T01:25:49Z</cp:lastPrinted>
  <dcterms:created xsi:type="dcterms:W3CDTF">1999-06-22T06:24:01Z</dcterms:created>
  <dcterms:modified xsi:type="dcterms:W3CDTF">2022-11-18T04:36:34Z</dcterms:modified>
  <cp:category/>
</cp:coreProperties>
</file>