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25"/>
  </p:notesMasterIdLst>
  <p:sldIdLst>
    <p:sldId id="272" r:id="rId2"/>
    <p:sldId id="258" r:id="rId3"/>
    <p:sldId id="273" r:id="rId4"/>
    <p:sldId id="314" r:id="rId5"/>
    <p:sldId id="301" r:id="rId6"/>
    <p:sldId id="297" r:id="rId7"/>
    <p:sldId id="298" r:id="rId8"/>
    <p:sldId id="308" r:id="rId9"/>
    <p:sldId id="309" r:id="rId10"/>
    <p:sldId id="299" r:id="rId11"/>
    <p:sldId id="310" r:id="rId12"/>
    <p:sldId id="316" r:id="rId13"/>
    <p:sldId id="312" r:id="rId14"/>
    <p:sldId id="304" r:id="rId15"/>
    <p:sldId id="317" r:id="rId16"/>
    <p:sldId id="313" r:id="rId17"/>
    <p:sldId id="319" r:id="rId18"/>
    <p:sldId id="300" r:id="rId19"/>
    <p:sldId id="311" r:id="rId20"/>
    <p:sldId id="302" r:id="rId21"/>
    <p:sldId id="315" r:id="rId22"/>
    <p:sldId id="305" r:id="rId23"/>
    <p:sldId id="307" r:id="rId2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5268" autoAdjust="0"/>
  </p:normalViewPr>
  <p:slideViewPr>
    <p:cSldViewPr snapToGrid="0">
      <p:cViewPr varScale="1">
        <p:scale>
          <a:sx n="74" d="100"/>
          <a:sy n="74" d="100"/>
        </p:scale>
        <p:origin x="63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smtClean="0">
                <a:solidFill>
                  <a:schemeClr val="dk1"/>
                </a:solidFill>
                <a:latin typeface="Times New Roman"/>
                <a:ea typeface="Times New Roman"/>
                <a:cs typeface="Times New Roman"/>
                <a:sym typeface="Times New Roman"/>
              </a:rPr>
              <a:t>5</a:t>
            </a:fld>
            <a:endParaRPr sz="1200" b="0" i="0" u="none" strike="noStrike" cap="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065420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smtClean="0">
                <a:solidFill>
                  <a:schemeClr val="dk1"/>
                </a:solidFill>
                <a:latin typeface="Times New Roman"/>
                <a:ea typeface="Times New Roman"/>
                <a:cs typeface="Times New Roman"/>
                <a:sym typeface="Times New Roman"/>
              </a:rPr>
              <a:t>13</a:t>
            </a:fld>
            <a:endParaRPr sz="1200" b="0" i="0" u="none" strike="noStrike" cap="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5226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March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March 2023</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2023</a:t>
            </a:r>
            <a:endParaRPr lang="en-US"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March 2023</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P802.15-22-0639-02-6a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March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March</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14th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Coordinators and nodes may transmit on the data channel (D-Channel).</a:t>
            </a:r>
          </a:p>
          <a:p>
            <a:r>
              <a:rPr lang="en-US" sz="1800" dirty="0"/>
              <a:t>The time axis in a D-Channel is divided into superframes which have equal duration of </a:t>
            </a:r>
            <a:r>
              <a:rPr lang="en-US" sz="1800" i="1" dirty="0"/>
              <a:t>T</a:t>
            </a:r>
            <a:r>
              <a:rPr lang="en-US" sz="1800" i="1" baseline="-25000" dirty="0"/>
              <a:t>D</a:t>
            </a:r>
            <a:r>
              <a:rPr lang="en-US" sz="1800" dirty="0"/>
              <a:t> seconds.</a:t>
            </a:r>
          </a:p>
          <a:p>
            <a:r>
              <a:rPr lang="en-US" sz="1800" dirty="0"/>
              <a:t>Each superframe is composed of time slots which have equal duration of </a:t>
            </a:r>
            <a:r>
              <a:rPr lang="en-US" sz="1800" i="1" dirty="0"/>
              <a:t>T</a:t>
            </a:r>
            <a:r>
              <a:rPr lang="en-US" sz="1800" i="1" baseline="-25000" dirty="0"/>
              <a:t>S</a:t>
            </a:r>
            <a:r>
              <a:rPr lang="en-US" sz="1800" dirty="0"/>
              <a:t> seconds.</a:t>
            </a:r>
          </a:p>
          <a:p>
            <a:r>
              <a:rPr lang="en-US" sz="1800" dirty="0"/>
              <a:t>A superframe shall consist of four distinct periods:</a:t>
            </a:r>
          </a:p>
          <a:p>
            <a:pPr lvl="1"/>
            <a:r>
              <a:rPr lang="en-US" sz="1800" dirty="0"/>
              <a:t>Network Management Period (NMP), consisting of </a:t>
            </a:r>
            <a:r>
              <a:rPr lang="en-US" sz="1800" i="1" dirty="0"/>
              <a:t>N</a:t>
            </a:r>
            <a:r>
              <a:rPr lang="en-US" sz="1800" i="1" baseline="-25000" dirty="0"/>
              <a:t>NMP</a:t>
            </a:r>
            <a:r>
              <a:rPr lang="en-US" sz="1800" dirty="0"/>
              <a:t> time slots, where the network management frames such as data beacons shall be transmitted,</a:t>
            </a:r>
          </a:p>
          <a:p>
            <a:pPr lvl="1"/>
            <a:r>
              <a:rPr lang="en-US" sz="1800" dirty="0"/>
              <a:t>Contention Free Period (CFP), consisting of </a:t>
            </a:r>
            <a:r>
              <a:rPr lang="en-US" sz="1800" i="1" dirty="0"/>
              <a:t>N</a:t>
            </a:r>
            <a:r>
              <a:rPr lang="en-US" sz="1800" i="1" baseline="-25000" dirty="0"/>
              <a:t>CFP</a:t>
            </a:r>
            <a:r>
              <a:rPr lang="en-US" sz="1800" dirty="0"/>
              <a:t> time slots, where scheduled frames shall be transmitted,</a:t>
            </a:r>
          </a:p>
          <a:p>
            <a:pPr lvl="1"/>
            <a:r>
              <a:rPr lang="en-US" sz="1800" dirty="0"/>
              <a:t>Contention Access Period (CAP), consisting of </a:t>
            </a:r>
            <a:r>
              <a:rPr lang="en-US" sz="1800" i="1" dirty="0"/>
              <a:t>N</a:t>
            </a:r>
            <a:r>
              <a:rPr lang="en-US" sz="1800" i="1" baseline="-25000" dirty="0"/>
              <a:t>CAP</a:t>
            </a:r>
            <a:r>
              <a:rPr lang="en-US" sz="1800" dirty="0"/>
              <a:t> time slots, where unscheduled frames shall be transmitted,</a:t>
            </a:r>
          </a:p>
          <a:p>
            <a:pPr lvl="1"/>
            <a:r>
              <a:rPr lang="en-US" sz="1800" dirty="0"/>
              <a:t>Inactive Period, where no frames shall be transmitted.</a:t>
            </a:r>
          </a:p>
        </p:txBody>
      </p:sp>
    </p:spTree>
    <p:extLst>
      <p:ext uri="{BB962C8B-B14F-4D97-AF65-F5344CB8AC3E}">
        <p14:creationId xmlns:p14="http://schemas.microsoft.com/office/powerpoint/2010/main" val="343090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A coordinator shall select one D-Channel.</a:t>
            </a:r>
          </a:p>
          <a:p>
            <a:r>
              <a:rPr lang="en-US" sz="1800" dirty="0"/>
              <a:t>A coordinator may support using two or more D-Channels simultaneously, to achieve higher dependability.</a:t>
            </a:r>
          </a:p>
          <a:p>
            <a:r>
              <a:rPr lang="en-US" sz="1800" dirty="0"/>
              <a:t>A coordinator shall transmit a data beacon frame (D-Beacon) on one time slot from NMP at every superframe of the D-Channel.</a:t>
            </a:r>
          </a:p>
        </p:txBody>
      </p:sp>
      <p:pic>
        <p:nvPicPr>
          <p:cNvPr id="7" name="Graphic 5">
            <a:extLst>
              <a:ext uri="{FF2B5EF4-FFF2-40B4-BE49-F238E27FC236}">
                <a16:creationId xmlns:a16="http://schemas.microsoft.com/office/drawing/2014/main" id="{F42D7D6C-8FCE-71D0-7780-97CB6CBE87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86000" y="3790950"/>
            <a:ext cx="5610225" cy="2381250"/>
          </a:xfrm>
          <a:prstGeom prst="rect">
            <a:avLst/>
          </a:prstGeom>
        </p:spPr>
      </p:pic>
    </p:spTree>
    <p:extLst>
      <p:ext uri="{BB962C8B-B14F-4D97-AF65-F5344CB8AC3E}">
        <p14:creationId xmlns:p14="http://schemas.microsoft.com/office/powerpoint/2010/main" val="2393309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MAC Functions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BAN Creation</a:t>
            </a:r>
          </a:p>
          <a:p>
            <a:r>
              <a:rPr lang="en-US" sz="2000" dirty="0"/>
              <a:t>Superframe transition due to proximity of BAN piconets</a:t>
            </a:r>
          </a:p>
          <a:p>
            <a:r>
              <a:rPr lang="en-US" sz="2000" dirty="0"/>
              <a:t>Node Connection/Disconnection</a:t>
            </a:r>
          </a:p>
          <a:p>
            <a:r>
              <a:rPr lang="en-US" sz="2000" dirty="0"/>
              <a:t>Channel access</a:t>
            </a:r>
          </a:p>
          <a:p>
            <a:pPr lvl="1"/>
            <a:r>
              <a:rPr lang="en-US" sz="1600" dirty="0"/>
              <a:t>CFP – TDMA</a:t>
            </a:r>
          </a:p>
          <a:p>
            <a:pPr lvl="1"/>
            <a:r>
              <a:rPr lang="en-US" sz="1600" dirty="0"/>
              <a:t>CAP – Slotted aloha</a:t>
            </a:r>
          </a:p>
        </p:txBody>
      </p:sp>
    </p:spTree>
    <p:extLst>
      <p:ext uri="{BB962C8B-B14F-4D97-AF65-F5344CB8AC3E}">
        <p14:creationId xmlns:p14="http://schemas.microsoft.com/office/powerpoint/2010/main" val="133507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BAN Creation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799" y="1844675"/>
            <a:ext cx="5002823" cy="4459872"/>
          </a:xfrm>
          <a:prstGeom prst="rect">
            <a:avLst/>
          </a:prstGeom>
        </p:spPr>
        <p:txBody>
          <a:bodyPr/>
          <a:lstStyle/>
          <a:p>
            <a:r>
              <a:rPr lang="en-US" sz="1200" dirty="0"/>
              <a:t>A coordinator starts monitoring the C-Channel and checks whether there are neighboring BANs. </a:t>
            </a:r>
          </a:p>
          <a:p>
            <a:r>
              <a:rPr lang="en-US" sz="1200" dirty="0"/>
              <a:t>The coordinator chooses a BAN ID which is not currently in use by neighboring BANs.</a:t>
            </a:r>
          </a:p>
          <a:p>
            <a:r>
              <a:rPr lang="en-US" sz="1200" dirty="0"/>
              <a:t>The coordinator chooses a Data Channel (D-Channel).</a:t>
            </a:r>
          </a:p>
          <a:p>
            <a:pPr lvl="1"/>
            <a:r>
              <a:rPr lang="en-US" sz="1200" dirty="0"/>
              <a:t>D-Channel Occupancy Indexes from C-Beacon of neighboring BANs can be used to determine which D-Channel to use.</a:t>
            </a:r>
          </a:p>
          <a:p>
            <a:pPr lvl="1"/>
            <a:r>
              <a:rPr lang="en-US" sz="1200" dirty="0"/>
              <a:t>If there are other BAN using the same D-Channel, than the coordinator should synchronize to the other BAN’s superframe.</a:t>
            </a:r>
          </a:p>
          <a:p>
            <a:r>
              <a:rPr lang="en-US" sz="1200" dirty="0"/>
              <a:t>The coordinator chooses the D-Beacon Position in NMP.</a:t>
            </a:r>
          </a:p>
          <a:p>
            <a:pPr lvl="1"/>
            <a:r>
              <a:rPr lang="en-US" sz="1200" dirty="0"/>
              <a:t>It must not overlap with those of other neighboring BANs using the same D-Channel.</a:t>
            </a:r>
          </a:p>
          <a:p>
            <a:r>
              <a:rPr lang="en-US" sz="1200" dirty="0"/>
              <a:t>The coordinator transmits Control Beacons (C-Beacon) periodically.</a:t>
            </a:r>
          </a:p>
          <a:p>
            <a:pPr lvl="1"/>
            <a:r>
              <a:rPr lang="en-US" sz="1200" dirty="0"/>
              <a:t>The C-Beacon provides the BAN ID, D-Channel number, and D-Beacon Position in NMP.</a:t>
            </a:r>
          </a:p>
          <a:p>
            <a:r>
              <a:rPr lang="en-US" sz="1200" dirty="0"/>
              <a:t>The coordinator transmits Data Beacons (D-Beacon) periodically.</a:t>
            </a:r>
          </a:p>
          <a:p>
            <a:pPr lvl="1"/>
            <a:r>
              <a:rPr lang="en-US" sz="1200" dirty="0"/>
              <a:t>The D-Beacon provides slot numbers where Contention Free Period (CFP) and Contention Access Period (CAP) begin.</a:t>
            </a:r>
          </a:p>
          <a:p>
            <a:endParaRPr lang="en-US" sz="1200" dirty="0"/>
          </a:p>
        </p:txBody>
      </p:sp>
      <p:pic>
        <p:nvPicPr>
          <p:cNvPr id="7" name="Graphic 2">
            <a:extLst>
              <a:ext uri="{FF2B5EF4-FFF2-40B4-BE49-F238E27FC236}">
                <a16:creationId xmlns:a16="http://schemas.microsoft.com/office/drawing/2014/main" id="{4E0BD035-7829-AF99-CF0B-105AFBAE7B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4778" y="771232"/>
            <a:ext cx="4216814" cy="5618747"/>
          </a:xfrm>
          <a:prstGeom prst="rect">
            <a:avLst/>
          </a:prstGeom>
        </p:spPr>
      </p:pic>
    </p:spTree>
    <p:extLst>
      <p:ext uri="{BB962C8B-B14F-4D97-AF65-F5344CB8AC3E}">
        <p14:creationId xmlns:p14="http://schemas.microsoft.com/office/powerpoint/2010/main" val="1114032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Lightning Bolt 13">
            <a:extLst>
              <a:ext uri="{FF2B5EF4-FFF2-40B4-BE49-F238E27FC236}">
                <a16:creationId xmlns:a16="http://schemas.microsoft.com/office/drawing/2014/main" id="{4E0F748D-F6B6-247B-3526-49C710BFBBE0}"/>
              </a:ext>
            </a:extLst>
          </p:cNvPr>
          <p:cNvSpPr/>
          <p:nvPr/>
        </p:nvSpPr>
        <p:spPr>
          <a:xfrm>
            <a:off x="5578718" y="2685887"/>
            <a:ext cx="254977" cy="562707"/>
          </a:xfrm>
          <a:prstGeom prst="lightningBol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Superframe transition</a:t>
            </a:r>
            <a:br>
              <a:rPr lang="en-US" sz="3200" dirty="0"/>
            </a:br>
            <a:r>
              <a:rPr lang="en-US" sz="3200" dirty="0"/>
              <a:t>due to proximity of BAN piconets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404446" y="1844675"/>
            <a:ext cx="3033346" cy="4459872"/>
          </a:xfrm>
          <a:prstGeom prst="rect">
            <a:avLst/>
          </a:prstGeom>
        </p:spPr>
        <p:txBody>
          <a:bodyPr/>
          <a:lstStyle/>
          <a:p>
            <a:r>
              <a:rPr lang="en-US" sz="1600" dirty="0"/>
              <a:t>Because BANs are mobile, multiple BANs that have started independently can later come close to each other.</a:t>
            </a:r>
          </a:p>
          <a:p>
            <a:r>
              <a:rPr lang="en-US" sz="1600" dirty="0"/>
              <a:t>Since these BANs are likely to be using different superframes, each other's frames will interfere with each other.</a:t>
            </a:r>
          </a:p>
          <a:p>
            <a:r>
              <a:rPr lang="en-US" sz="1600" dirty="0"/>
              <a:t>To avoid this interference, BANs located close to each other must use common superframes.</a:t>
            </a:r>
          </a:p>
          <a:p>
            <a:endParaRPr lang="en-US" sz="1600" dirty="0"/>
          </a:p>
        </p:txBody>
      </p:sp>
      <p:pic>
        <p:nvPicPr>
          <p:cNvPr id="8" name="Picture 7">
            <a:extLst>
              <a:ext uri="{FF2B5EF4-FFF2-40B4-BE49-F238E27FC236}">
                <a16:creationId xmlns:a16="http://schemas.microsoft.com/office/drawing/2014/main" id="{18B7AD61-5785-C89A-8C17-956D9F3321C8}"/>
              </a:ext>
            </a:extLst>
          </p:cNvPr>
          <p:cNvPicPr>
            <a:picLocks noChangeAspect="1"/>
          </p:cNvPicPr>
          <p:nvPr/>
        </p:nvPicPr>
        <p:blipFill rotWithShape="1">
          <a:blip r:embed="rId2"/>
          <a:srcRect t="37253" b="32308"/>
          <a:stretch/>
        </p:blipFill>
        <p:spPr>
          <a:xfrm>
            <a:off x="3760748" y="1914674"/>
            <a:ext cx="5315274" cy="2087550"/>
          </a:xfrm>
          <a:prstGeom prst="rect">
            <a:avLst/>
          </a:prstGeom>
        </p:spPr>
      </p:pic>
      <p:pic>
        <p:nvPicPr>
          <p:cNvPr id="10" name="Picture 9">
            <a:extLst>
              <a:ext uri="{FF2B5EF4-FFF2-40B4-BE49-F238E27FC236}">
                <a16:creationId xmlns:a16="http://schemas.microsoft.com/office/drawing/2014/main" id="{64EA074F-DEAF-CE25-D509-482FFFAFBBF1}"/>
              </a:ext>
            </a:extLst>
          </p:cNvPr>
          <p:cNvPicPr>
            <a:picLocks noChangeAspect="1"/>
          </p:cNvPicPr>
          <p:nvPr/>
        </p:nvPicPr>
        <p:blipFill rotWithShape="1">
          <a:blip r:embed="rId3"/>
          <a:srcRect t="34969" b="41538"/>
          <a:stretch/>
        </p:blipFill>
        <p:spPr>
          <a:xfrm>
            <a:off x="3760748" y="4693381"/>
            <a:ext cx="5315274" cy="1611166"/>
          </a:xfrm>
          <a:prstGeom prst="rect">
            <a:avLst/>
          </a:prstGeom>
        </p:spPr>
      </p:pic>
      <p:sp>
        <p:nvSpPr>
          <p:cNvPr id="11" name="Rectangle 10">
            <a:extLst>
              <a:ext uri="{FF2B5EF4-FFF2-40B4-BE49-F238E27FC236}">
                <a16:creationId xmlns:a16="http://schemas.microsoft.com/office/drawing/2014/main" id="{C11D906C-34EE-25BE-8381-FED6A23E41D4}"/>
              </a:ext>
            </a:extLst>
          </p:cNvPr>
          <p:cNvSpPr/>
          <p:nvPr/>
        </p:nvSpPr>
        <p:spPr>
          <a:xfrm>
            <a:off x="3692769" y="1923466"/>
            <a:ext cx="4589585" cy="2087550"/>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2EB5116-19A3-9C7A-BFB7-DDD7E35E564D}"/>
              </a:ext>
            </a:extLst>
          </p:cNvPr>
          <p:cNvSpPr/>
          <p:nvPr/>
        </p:nvSpPr>
        <p:spPr>
          <a:xfrm>
            <a:off x="3692769" y="4607168"/>
            <a:ext cx="5315274" cy="1698965"/>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4EB8121B-D92C-6A37-4468-C6EA46D5EB03}"/>
              </a:ext>
            </a:extLst>
          </p:cNvPr>
          <p:cNvSpPr/>
          <p:nvPr/>
        </p:nvSpPr>
        <p:spPr>
          <a:xfrm>
            <a:off x="5833695" y="4109290"/>
            <a:ext cx="307731" cy="41323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5FEF34F-F79F-73A0-9C04-4A977EE81FF3}"/>
              </a:ext>
            </a:extLst>
          </p:cNvPr>
          <p:cNvSpPr txBox="1"/>
          <p:nvPr/>
        </p:nvSpPr>
        <p:spPr>
          <a:xfrm>
            <a:off x="6145816" y="4138902"/>
            <a:ext cx="2292615" cy="307777"/>
          </a:xfrm>
          <a:prstGeom prst="rect">
            <a:avLst/>
          </a:prstGeom>
          <a:noFill/>
        </p:spPr>
        <p:txBody>
          <a:bodyPr wrap="none" rtlCol="0">
            <a:spAutoFit/>
          </a:bodyPr>
          <a:lstStyle/>
          <a:p>
            <a:r>
              <a:rPr lang="en-US" dirty="0"/>
              <a:t>After superframe transition</a:t>
            </a:r>
          </a:p>
        </p:txBody>
      </p:sp>
    </p:spTree>
    <p:extLst>
      <p:ext uri="{BB962C8B-B14F-4D97-AF65-F5344CB8AC3E}">
        <p14:creationId xmlns:p14="http://schemas.microsoft.com/office/powerpoint/2010/main" val="1917589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Superframe transition</a:t>
            </a:r>
            <a:br>
              <a:rPr lang="en-US" sz="3200" dirty="0"/>
            </a:br>
            <a:r>
              <a:rPr lang="en-US" sz="3200" dirty="0"/>
              <a:t>due to proximity of BAN piconets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solidFill>
                  <a:srgbClr val="0070C0"/>
                </a:solidFill>
              </a:rPr>
              <a:t>A coordinator</a:t>
            </a:r>
            <a:r>
              <a:rPr lang="en-US" sz="1600" dirty="0"/>
              <a:t> keeps monitoring the C-Channel and checks whether there are neighboring BANs.</a:t>
            </a:r>
          </a:p>
          <a:p>
            <a:r>
              <a:rPr lang="en-US" sz="1600" dirty="0"/>
              <a:t>If </a:t>
            </a:r>
            <a:r>
              <a:rPr lang="en-US" sz="1600" dirty="0">
                <a:solidFill>
                  <a:srgbClr val="0070C0"/>
                </a:solidFill>
              </a:rPr>
              <a:t>the coordinator</a:t>
            </a:r>
            <a:r>
              <a:rPr lang="en-US" sz="1600" dirty="0"/>
              <a:t> receives C-Beacon with different </a:t>
            </a:r>
            <a:r>
              <a:rPr lang="en-US" sz="1600" dirty="0">
                <a:solidFill>
                  <a:srgbClr val="FF0000"/>
                </a:solidFill>
              </a:rPr>
              <a:t>Superframe Reference BAN ID</a:t>
            </a:r>
            <a:r>
              <a:rPr lang="en-US" sz="1600" dirty="0"/>
              <a:t> value, and if the </a:t>
            </a:r>
            <a:r>
              <a:rPr lang="en-US" sz="1600" dirty="0">
                <a:solidFill>
                  <a:srgbClr val="FF0000"/>
                </a:solidFill>
              </a:rPr>
              <a:t>Superframe Priority Index</a:t>
            </a:r>
            <a:r>
              <a:rPr lang="en-US" sz="1600" dirty="0"/>
              <a:t> from the C-Beacon is greater than its own value,</a:t>
            </a:r>
          </a:p>
          <a:p>
            <a:pPr lvl="1"/>
            <a:r>
              <a:rPr lang="en-US" sz="1600" dirty="0">
                <a:solidFill>
                  <a:srgbClr val="0070C0"/>
                </a:solidFill>
              </a:rPr>
              <a:t>the coordinator</a:t>
            </a:r>
            <a:r>
              <a:rPr lang="en-US" sz="1600" dirty="0"/>
              <a:t> must use the superframe of </a:t>
            </a:r>
            <a:r>
              <a:rPr lang="en-US" sz="1600" dirty="0">
                <a:solidFill>
                  <a:srgbClr val="FF0000"/>
                </a:solidFill>
              </a:rPr>
              <a:t>the newly met BAN</a:t>
            </a:r>
            <a:r>
              <a:rPr lang="en-US" sz="1600" dirty="0"/>
              <a:t>.</a:t>
            </a:r>
          </a:p>
        </p:txBody>
      </p:sp>
      <p:pic>
        <p:nvPicPr>
          <p:cNvPr id="8" name="Content Placeholder 9" descr="A picture containing shape&#10;&#10;Description automatically generated">
            <a:extLst>
              <a:ext uri="{FF2B5EF4-FFF2-40B4-BE49-F238E27FC236}">
                <a16:creationId xmlns:a16="http://schemas.microsoft.com/office/drawing/2014/main" id="{D4F233FB-EE10-DE90-24B2-961C0A76D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552" y="4193779"/>
            <a:ext cx="2393095" cy="2044586"/>
          </a:xfrm>
          <a:prstGeom prst="rect">
            <a:avLst/>
          </a:prstGeom>
        </p:spPr>
      </p:pic>
      <p:sp>
        <p:nvSpPr>
          <p:cNvPr id="9" name="TextBox 8">
            <a:extLst>
              <a:ext uri="{FF2B5EF4-FFF2-40B4-BE49-F238E27FC236}">
                <a16:creationId xmlns:a16="http://schemas.microsoft.com/office/drawing/2014/main" id="{A732229C-0E30-4DB1-BCBE-8B347B706795}"/>
              </a:ext>
            </a:extLst>
          </p:cNvPr>
          <p:cNvSpPr txBox="1"/>
          <p:nvPr/>
        </p:nvSpPr>
        <p:spPr>
          <a:xfrm>
            <a:off x="1669752" y="4273249"/>
            <a:ext cx="2553904" cy="461665"/>
          </a:xfrm>
          <a:prstGeom prst="rect">
            <a:avLst/>
          </a:prstGeom>
          <a:noFill/>
        </p:spPr>
        <p:txBody>
          <a:bodyPr wrap="none" rtlCol="0">
            <a:spAutoFit/>
          </a:bodyPr>
          <a:lstStyle/>
          <a:p>
            <a:pPr algn="r"/>
            <a:r>
              <a:rPr lang="en-US" sz="1200" dirty="0">
                <a:solidFill>
                  <a:srgbClr val="FF0000"/>
                </a:solidFill>
              </a:rPr>
              <a:t>BAN ID = 1</a:t>
            </a:r>
          </a:p>
          <a:p>
            <a:pPr algn="r"/>
            <a:r>
              <a:rPr lang="en-US" sz="1200" dirty="0">
                <a:solidFill>
                  <a:srgbClr val="FF0000"/>
                </a:solidFill>
              </a:rPr>
              <a:t>Superframe Reference BAN ID = 1</a:t>
            </a:r>
          </a:p>
        </p:txBody>
      </p:sp>
      <p:sp>
        <p:nvSpPr>
          <p:cNvPr id="10" name="TextBox 9">
            <a:extLst>
              <a:ext uri="{FF2B5EF4-FFF2-40B4-BE49-F238E27FC236}">
                <a16:creationId xmlns:a16="http://schemas.microsoft.com/office/drawing/2014/main" id="{10DC0E57-0B85-3644-F243-4BDD07AEA467}"/>
              </a:ext>
            </a:extLst>
          </p:cNvPr>
          <p:cNvSpPr txBox="1"/>
          <p:nvPr/>
        </p:nvSpPr>
        <p:spPr>
          <a:xfrm>
            <a:off x="5445557" y="4864808"/>
            <a:ext cx="2553904" cy="461665"/>
          </a:xfrm>
          <a:prstGeom prst="rect">
            <a:avLst/>
          </a:prstGeom>
          <a:noFill/>
        </p:spPr>
        <p:txBody>
          <a:bodyPr wrap="none" rtlCol="0">
            <a:spAutoFit/>
          </a:bodyPr>
          <a:lstStyle/>
          <a:p>
            <a:r>
              <a:rPr lang="en-US" sz="1200" dirty="0">
                <a:solidFill>
                  <a:srgbClr val="FF0000"/>
                </a:solidFill>
              </a:rPr>
              <a:t>BAN ID = 2</a:t>
            </a:r>
          </a:p>
          <a:p>
            <a:r>
              <a:rPr lang="en-US" sz="1200" dirty="0">
                <a:solidFill>
                  <a:srgbClr val="FF0000"/>
                </a:solidFill>
              </a:rPr>
              <a:t>Superframe Reference BAN ID = 1</a:t>
            </a:r>
          </a:p>
        </p:txBody>
      </p:sp>
      <p:sp>
        <p:nvSpPr>
          <p:cNvPr id="11" name="TextBox 10">
            <a:extLst>
              <a:ext uri="{FF2B5EF4-FFF2-40B4-BE49-F238E27FC236}">
                <a16:creationId xmlns:a16="http://schemas.microsoft.com/office/drawing/2014/main" id="{8A7A3A9E-3322-7ACD-5974-7C8CE3B1C5E1}"/>
              </a:ext>
            </a:extLst>
          </p:cNvPr>
          <p:cNvSpPr txBox="1"/>
          <p:nvPr/>
        </p:nvSpPr>
        <p:spPr>
          <a:xfrm>
            <a:off x="5084467" y="5816095"/>
            <a:ext cx="2553904" cy="461665"/>
          </a:xfrm>
          <a:prstGeom prst="rect">
            <a:avLst/>
          </a:prstGeom>
          <a:noFill/>
        </p:spPr>
        <p:txBody>
          <a:bodyPr wrap="none" rtlCol="0">
            <a:spAutoFit/>
          </a:bodyPr>
          <a:lstStyle/>
          <a:p>
            <a:r>
              <a:rPr lang="en-US" sz="1200" dirty="0">
                <a:solidFill>
                  <a:srgbClr val="FF0000"/>
                </a:solidFill>
              </a:rPr>
              <a:t>BAN ID = 3</a:t>
            </a:r>
          </a:p>
          <a:p>
            <a:r>
              <a:rPr lang="en-US" sz="1200" dirty="0">
                <a:solidFill>
                  <a:srgbClr val="FF0000"/>
                </a:solidFill>
              </a:rPr>
              <a:t>Superframe Reference BAN ID = 1</a:t>
            </a:r>
          </a:p>
        </p:txBody>
      </p:sp>
      <p:sp>
        <p:nvSpPr>
          <p:cNvPr id="12" name="TextBox 11">
            <a:extLst>
              <a:ext uri="{FF2B5EF4-FFF2-40B4-BE49-F238E27FC236}">
                <a16:creationId xmlns:a16="http://schemas.microsoft.com/office/drawing/2014/main" id="{40073A5B-999D-4861-E311-F5A8FDC41FBF}"/>
              </a:ext>
            </a:extLst>
          </p:cNvPr>
          <p:cNvSpPr txBox="1"/>
          <p:nvPr/>
        </p:nvSpPr>
        <p:spPr>
          <a:xfrm>
            <a:off x="1220738" y="5455913"/>
            <a:ext cx="2553904" cy="461665"/>
          </a:xfrm>
          <a:prstGeom prst="rect">
            <a:avLst/>
          </a:prstGeom>
          <a:noFill/>
        </p:spPr>
        <p:txBody>
          <a:bodyPr wrap="none" rtlCol="0">
            <a:spAutoFit/>
          </a:bodyPr>
          <a:lstStyle/>
          <a:p>
            <a:pPr algn="r"/>
            <a:r>
              <a:rPr lang="en-US" sz="1200" dirty="0">
                <a:solidFill>
                  <a:srgbClr val="0070C0"/>
                </a:solidFill>
              </a:rPr>
              <a:t>BAN ID = 4</a:t>
            </a:r>
          </a:p>
          <a:p>
            <a:pPr algn="r"/>
            <a:r>
              <a:rPr lang="en-US" sz="1200" dirty="0">
                <a:solidFill>
                  <a:srgbClr val="0070C0"/>
                </a:solidFill>
              </a:rPr>
              <a:t>Superframe Reference BAN ID = 4</a:t>
            </a:r>
          </a:p>
        </p:txBody>
      </p:sp>
    </p:spTree>
    <p:extLst>
      <p:ext uri="{BB962C8B-B14F-4D97-AF65-F5344CB8AC3E}">
        <p14:creationId xmlns:p14="http://schemas.microsoft.com/office/powerpoint/2010/main" val="3607329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600" dirty="0"/>
              <a:t>Superframe transition</a:t>
            </a:r>
            <a:br>
              <a:rPr lang="en-US" sz="3600" dirty="0"/>
            </a:br>
            <a:r>
              <a:rPr lang="en-US" sz="3600" dirty="0"/>
              <a:t>due to proximity of BAN piconets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Superframe Priority Index</a:t>
            </a:r>
          </a:p>
          <a:p>
            <a:pPr lvl="1"/>
            <a:r>
              <a:rPr lang="en-US" sz="1600" dirty="0"/>
              <a:t>This index is used to determine which BAN should keep using the superframe and which BAN should transit to the other’s, when multiple BANs come close.</a:t>
            </a:r>
          </a:p>
          <a:p>
            <a:pPr lvl="1"/>
            <a:r>
              <a:rPr lang="en-US" sz="1600" dirty="0"/>
              <a:t>This index should be defined so that BAN with many nodes with high priority can keep using its superframe, and BAN with lower priority nodes can transit to other BAN’s superframe.</a:t>
            </a:r>
          </a:p>
          <a:p>
            <a:r>
              <a:rPr lang="en-US" sz="2000" dirty="0"/>
              <a:t>Additional measure for enhanced reliability</a:t>
            </a:r>
          </a:p>
          <a:p>
            <a:pPr lvl="1"/>
            <a:r>
              <a:rPr lang="en-US" sz="1600" dirty="0"/>
              <a:t>If a BAN with a low superframe priority index fails to receive C-beacon of another BAN, the interference cannot be avoided because superframe transition cannot not performed.</a:t>
            </a:r>
          </a:p>
          <a:p>
            <a:pPr lvl="1"/>
            <a:r>
              <a:rPr lang="en-US" sz="1600" dirty="0"/>
              <a:t>In case the superframe transition according to the superframe priority index fails, it would be nice to have a safety measure that makes the high priority BAN be able to transit the superframe.</a:t>
            </a:r>
            <a:endParaRPr lang="en-US" dirty="0"/>
          </a:p>
        </p:txBody>
      </p:sp>
    </p:spTree>
    <p:extLst>
      <p:ext uri="{BB962C8B-B14F-4D97-AF65-F5344CB8AC3E}">
        <p14:creationId xmlns:p14="http://schemas.microsoft.com/office/powerpoint/2010/main" val="3435134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Node Connection/Disconnection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t>The node may monitor the C-Channels to acquire a C-Beacon.</a:t>
            </a:r>
          </a:p>
          <a:p>
            <a:r>
              <a:rPr lang="en-US" sz="1600" dirty="0"/>
              <a:t>The node may acquire the BAN ID, D-Channel number, and D-Beacon Position from the C-Beacon.</a:t>
            </a:r>
          </a:p>
          <a:p>
            <a:r>
              <a:rPr lang="en-US" sz="1600" dirty="0"/>
              <a:t>The node may monitor the D-Channels to acquire a D-Beacon.</a:t>
            </a:r>
          </a:p>
          <a:p>
            <a:r>
              <a:rPr lang="en-US" sz="1600" dirty="0"/>
              <a:t>The node may acquire the positions of Contention Free Period (CFP) and Contention Access Period (CAP).</a:t>
            </a:r>
          </a:p>
          <a:p>
            <a:r>
              <a:rPr lang="en-US" sz="1600" dirty="0"/>
              <a:t>The node may transmit a Connection Request (C-Request) frame during the CAP using the Contention Access procedure.</a:t>
            </a:r>
          </a:p>
          <a:p>
            <a:r>
              <a:rPr lang="en-US" sz="1600" dirty="0"/>
              <a:t>On successful reception of the C-Request frame, the coordinator shall transmit</a:t>
            </a:r>
          </a:p>
          <a:p>
            <a:pPr lvl="1"/>
            <a:r>
              <a:rPr lang="en-US" sz="1600" dirty="0"/>
              <a:t>an Acknowledgement,</a:t>
            </a:r>
          </a:p>
          <a:p>
            <a:pPr lvl="1"/>
            <a:r>
              <a:rPr lang="en-US" sz="1600" dirty="0"/>
              <a:t>and a Connection Assignment (C-Assignment) frame in the next available time slot.</a:t>
            </a:r>
          </a:p>
          <a:p>
            <a:pPr lvl="2"/>
            <a:r>
              <a:rPr lang="en-US" sz="1600" dirty="0"/>
              <a:t>The C-Assignment frame shall contain details of allocated resources to the node, including the number of allocated time slot, and node’s allocated Node ID.</a:t>
            </a:r>
          </a:p>
        </p:txBody>
      </p:sp>
    </p:spTree>
    <p:extLst>
      <p:ext uri="{BB962C8B-B14F-4D97-AF65-F5344CB8AC3E}">
        <p14:creationId xmlns:p14="http://schemas.microsoft.com/office/powerpoint/2010/main" val="3922481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New fields in Control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400" dirty="0"/>
              <a:t>BAN ID</a:t>
            </a:r>
          </a:p>
          <a:p>
            <a:r>
              <a:rPr lang="en-US" sz="1400" dirty="0"/>
              <a:t>D-Channel number</a:t>
            </a:r>
          </a:p>
          <a:p>
            <a:r>
              <a:rPr lang="en-US" sz="1400" dirty="0"/>
              <a:t>D-Beacon Position in Network Management Period (NMP)</a:t>
            </a:r>
          </a:p>
          <a:p>
            <a:r>
              <a:rPr lang="en-US" sz="1400" dirty="0"/>
              <a:t>D-Channel Occupancy Index</a:t>
            </a:r>
          </a:p>
          <a:p>
            <a:pPr lvl="1"/>
            <a:r>
              <a:rPr lang="en-US" sz="1400" dirty="0"/>
              <a:t>To inform neighboring BANs of the congestion level of the channel.</a:t>
            </a:r>
          </a:p>
          <a:p>
            <a:r>
              <a:rPr lang="en-US" sz="1400" dirty="0"/>
              <a:t>Superframe Reference BAN ID</a:t>
            </a:r>
          </a:p>
          <a:p>
            <a:pPr lvl="1"/>
            <a:r>
              <a:rPr lang="en-US" sz="1400" dirty="0"/>
              <a:t>To inform neighboring BANs of which superframe it is operating on.</a:t>
            </a:r>
          </a:p>
          <a:p>
            <a:pPr lvl="1"/>
            <a:r>
              <a:rPr lang="en-US" sz="1400" dirty="0"/>
              <a:t>BANs that share superframes should have the same value and BANs that do not share superframes should have different values.</a:t>
            </a:r>
          </a:p>
          <a:p>
            <a:r>
              <a:rPr lang="en-US" sz="1400" dirty="0"/>
              <a:t>Superframe Priority Index</a:t>
            </a:r>
          </a:p>
        </p:txBody>
      </p:sp>
    </p:spTree>
    <p:extLst>
      <p:ext uri="{BB962C8B-B14F-4D97-AF65-F5344CB8AC3E}">
        <p14:creationId xmlns:p14="http://schemas.microsoft.com/office/powerpoint/2010/main" val="1868219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New field in Data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Position of Contention Free Period (CFP)</a:t>
            </a:r>
          </a:p>
          <a:p>
            <a:pPr lvl="1"/>
            <a:r>
              <a:rPr lang="en-US" sz="1800" dirty="0"/>
              <a:t>In order to allow coexisting BANs to have CFPs that do not interfere with each other, this value may be different between BANs.</a:t>
            </a:r>
          </a:p>
          <a:p>
            <a:r>
              <a:rPr lang="en-US" sz="1800" dirty="0"/>
              <a:t>Position of Contention Access Period (CAP)</a:t>
            </a:r>
          </a:p>
        </p:txBody>
      </p:sp>
    </p:spTree>
    <p:extLst>
      <p:ext uri="{BB962C8B-B14F-4D97-AF65-F5344CB8AC3E}">
        <p14:creationId xmlns:p14="http://schemas.microsoft.com/office/powerpoint/2010/main" val="73319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sz="3600" b="0" i="0" u="none" strike="noStrike" cap="none" dirty="0">
                <a:solidFill>
                  <a:schemeClr val="dk2"/>
                </a:solidFill>
                <a:latin typeface="Times New Roman"/>
                <a:ea typeface="Times New Roman"/>
                <a:cs typeface="Times New Roman"/>
                <a:sym typeface="Times New Roman"/>
              </a:rPr>
              <a:t>MAC Protocol Proposal for Multiple BAN Environment (Level 1)</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March 14</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2023</a:t>
            </a:r>
            <a:endParaRPr lang="en-US"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List of Frame Type</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graphicFrame>
        <p:nvGraphicFramePr>
          <p:cNvPr id="8" name="Table 4">
            <a:extLst>
              <a:ext uri="{FF2B5EF4-FFF2-40B4-BE49-F238E27FC236}">
                <a16:creationId xmlns:a16="http://schemas.microsoft.com/office/drawing/2014/main" id="{EBDCB845-2D0D-7D20-1A52-EE817321CC0A}"/>
              </a:ext>
            </a:extLst>
          </p:cNvPr>
          <p:cNvGraphicFramePr>
            <a:graphicFrameLocks/>
          </p:cNvGraphicFramePr>
          <p:nvPr>
            <p:extLst>
              <p:ext uri="{D42A27DB-BD31-4B8C-83A1-F6EECF244321}">
                <p14:modId xmlns:p14="http://schemas.microsoft.com/office/powerpoint/2010/main" val="2097430028"/>
              </p:ext>
            </p:extLst>
          </p:nvPr>
        </p:nvGraphicFramePr>
        <p:xfrm>
          <a:off x="570034" y="1679061"/>
          <a:ext cx="8080131" cy="4389120"/>
        </p:xfrm>
        <a:graphic>
          <a:graphicData uri="http://schemas.openxmlformats.org/drawingml/2006/table">
            <a:tbl>
              <a:tblPr firstRow="1" bandRow="1">
                <a:tableStyleId>{D7AC3CCA-C797-4891-BE02-D94E43425B78}</a:tableStyleId>
              </a:tblPr>
              <a:tblGrid>
                <a:gridCol w="810358">
                  <a:extLst>
                    <a:ext uri="{9D8B030D-6E8A-4147-A177-3AD203B41FA5}">
                      <a16:colId xmlns:a16="http://schemas.microsoft.com/office/drawing/2014/main" val="2545107227"/>
                    </a:ext>
                  </a:extLst>
                </a:gridCol>
                <a:gridCol w="1591408">
                  <a:extLst>
                    <a:ext uri="{9D8B030D-6E8A-4147-A177-3AD203B41FA5}">
                      <a16:colId xmlns:a16="http://schemas.microsoft.com/office/drawing/2014/main" val="3467769674"/>
                    </a:ext>
                  </a:extLst>
                </a:gridCol>
                <a:gridCol w="1960685">
                  <a:extLst>
                    <a:ext uri="{9D8B030D-6E8A-4147-A177-3AD203B41FA5}">
                      <a16:colId xmlns:a16="http://schemas.microsoft.com/office/drawing/2014/main" val="3733373911"/>
                    </a:ext>
                  </a:extLst>
                </a:gridCol>
                <a:gridCol w="1311639">
                  <a:extLst>
                    <a:ext uri="{9D8B030D-6E8A-4147-A177-3AD203B41FA5}">
                      <a16:colId xmlns:a16="http://schemas.microsoft.com/office/drawing/2014/main" val="3421933674"/>
                    </a:ext>
                  </a:extLst>
                </a:gridCol>
                <a:gridCol w="2406041">
                  <a:extLst>
                    <a:ext uri="{9D8B030D-6E8A-4147-A177-3AD203B41FA5}">
                      <a16:colId xmlns:a16="http://schemas.microsoft.com/office/drawing/2014/main" val="4033776325"/>
                    </a:ext>
                  </a:extLst>
                </a:gridCol>
              </a:tblGrid>
              <a:tr h="153984">
                <a:tc>
                  <a:txBody>
                    <a:bodyPr/>
                    <a:lstStyle/>
                    <a:p>
                      <a:r>
                        <a:rPr lang="en-US" sz="1200" dirty="0"/>
                        <a:t>Channels</a:t>
                      </a:r>
                    </a:p>
                  </a:txBody>
                  <a:tcPr/>
                </a:tc>
                <a:tc>
                  <a:txBody>
                    <a:bodyPr/>
                    <a:lstStyle/>
                    <a:p>
                      <a:r>
                        <a:rPr lang="en-US" sz="1200" dirty="0"/>
                        <a:t>Periods</a:t>
                      </a:r>
                    </a:p>
                  </a:txBody>
                  <a:tcPr/>
                </a:tc>
                <a:tc>
                  <a:txBody>
                    <a:bodyPr/>
                    <a:lstStyle/>
                    <a:p>
                      <a:r>
                        <a:rPr lang="en-US" sz="1200" dirty="0"/>
                        <a:t>Frames</a:t>
                      </a:r>
                    </a:p>
                  </a:txBody>
                  <a:tcPr/>
                </a:tc>
                <a:tc>
                  <a:txBody>
                    <a:bodyPr/>
                    <a:lstStyle/>
                    <a:p>
                      <a:r>
                        <a:rPr lang="en-US" sz="1200" dirty="0"/>
                        <a:t>Sender</a:t>
                      </a:r>
                    </a:p>
                  </a:txBody>
                  <a:tcPr/>
                </a:tc>
                <a:tc>
                  <a:txBody>
                    <a:bodyPr/>
                    <a:lstStyle/>
                    <a:p>
                      <a:r>
                        <a:rPr lang="en-US" sz="1200" dirty="0"/>
                        <a:t>Receiver</a:t>
                      </a:r>
                    </a:p>
                  </a:txBody>
                  <a:tcPr/>
                </a:tc>
                <a:extLst>
                  <a:ext uri="{0D108BD9-81ED-4DB2-BD59-A6C34878D82A}">
                    <a16:rowId xmlns:a16="http://schemas.microsoft.com/office/drawing/2014/main" val="2721684530"/>
                  </a:ext>
                </a:extLst>
              </a:tr>
              <a:tr h="153984">
                <a:tc rowSpan="2">
                  <a:txBody>
                    <a:bodyPr/>
                    <a:lstStyle/>
                    <a:p>
                      <a:r>
                        <a:rPr lang="en-US" sz="1200" dirty="0"/>
                        <a:t>Control</a:t>
                      </a:r>
                    </a:p>
                  </a:txBody>
                  <a:tcPr/>
                </a:tc>
                <a:tc rowSpan="2">
                  <a:txBody>
                    <a:bodyPr/>
                    <a:lstStyle/>
                    <a:p>
                      <a:r>
                        <a:rPr lang="en-US" sz="1200" dirty="0"/>
                        <a:t>n/a</a:t>
                      </a:r>
                    </a:p>
                  </a:txBody>
                  <a:tcPr/>
                </a:tc>
                <a:tc>
                  <a:txBody>
                    <a:bodyPr/>
                    <a:lstStyle/>
                    <a:p>
                      <a:r>
                        <a:rPr lang="en-US" sz="1200" dirty="0"/>
                        <a:t>Control Beacon</a:t>
                      </a:r>
                    </a:p>
                  </a:txBody>
                  <a:tcPr/>
                </a:tc>
                <a:tc rowSpan="2">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086697752"/>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Coordinator-to-Coordinator</a:t>
                      </a:r>
                    </a:p>
                  </a:txBody>
                  <a:tcPr/>
                </a:tc>
                <a:tc vMerge="1">
                  <a:txBody>
                    <a:bodyPr/>
                    <a:lstStyle/>
                    <a:p>
                      <a:endParaRPr lang="en-US" sz="1400" dirty="0"/>
                    </a:p>
                  </a:txBody>
                  <a:tcPr/>
                </a:tc>
                <a:tc>
                  <a:txBody>
                    <a:bodyPr/>
                    <a:lstStyle/>
                    <a:p>
                      <a:r>
                        <a:rPr lang="en-US" sz="1200" dirty="0"/>
                        <a:t>Other Coordinators</a:t>
                      </a:r>
                    </a:p>
                  </a:txBody>
                  <a:tcPr/>
                </a:tc>
                <a:extLst>
                  <a:ext uri="{0D108BD9-81ED-4DB2-BD59-A6C34878D82A}">
                    <a16:rowId xmlns:a16="http://schemas.microsoft.com/office/drawing/2014/main" val="2012251877"/>
                  </a:ext>
                </a:extLst>
              </a:tr>
              <a:tr h="153984">
                <a:tc rowSpan="13">
                  <a:txBody>
                    <a:bodyPr/>
                    <a:lstStyle/>
                    <a:p>
                      <a:r>
                        <a:rPr lang="en-US" sz="1200" dirty="0"/>
                        <a:t>Data</a:t>
                      </a:r>
                    </a:p>
                  </a:txBody>
                  <a:tcPr/>
                </a:tc>
                <a:tc>
                  <a:txBody>
                    <a:bodyPr/>
                    <a:lstStyle/>
                    <a:p>
                      <a:r>
                        <a:rPr lang="en-US" sz="1200" dirty="0"/>
                        <a:t>Network Management</a:t>
                      </a:r>
                    </a:p>
                  </a:txBody>
                  <a:tcPr/>
                </a:tc>
                <a:tc>
                  <a:txBody>
                    <a:bodyPr/>
                    <a:lstStyle/>
                    <a:p>
                      <a:r>
                        <a:rPr lang="en-US" sz="1200" dirty="0"/>
                        <a:t>Data Beacon</a:t>
                      </a:r>
                    </a:p>
                  </a:txBody>
                  <a:tcPr/>
                </a:tc>
                <a:tc>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709676835"/>
                  </a:ext>
                </a:extLst>
              </a:tr>
              <a:tr h="153984">
                <a:tc vMerge="1">
                  <a:txBody>
                    <a:bodyPr/>
                    <a:lstStyle/>
                    <a:p>
                      <a:endParaRPr lang="en-US" sz="1400" dirty="0"/>
                    </a:p>
                  </a:txBody>
                  <a:tcPr/>
                </a:tc>
                <a:tc rowSpan="8">
                  <a:txBody>
                    <a:bodyPr/>
                    <a:lstStyle/>
                    <a:p>
                      <a:r>
                        <a:rPr lang="en-US" sz="1200" dirty="0"/>
                        <a:t>Contention Free</a:t>
                      </a:r>
                    </a:p>
                  </a:txBody>
                  <a:tcPr/>
                </a:tc>
                <a:tc rowSpan="4">
                  <a:txBody>
                    <a:bodyPr/>
                    <a:lstStyle/>
                    <a:p>
                      <a:r>
                        <a:rPr lang="en-US" sz="1200" dirty="0"/>
                        <a:t>Scheduled Downlink Data</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249498045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Coordinator</a:t>
                      </a:r>
                    </a:p>
                  </a:txBody>
                  <a:tcPr/>
                </a:tc>
                <a:tc>
                  <a:txBody>
                    <a:bodyPr/>
                    <a:lstStyle/>
                    <a:p>
                      <a:r>
                        <a:rPr lang="en-US" sz="1200" dirty="0"/>
                        <a:t>Relay Node</a:t>
                      </a:r>
                    </a:p>
                  </a:txBody>
                  <a:tcPr/>
                </a:tc>
                <a:extLst>
                  <a:ext uri="{0D108BD9-81ED-4DB2-BD59-A6C34878D82A}">
                    <a16:rowId xmlns:a16="http://schemas.microsoft.com/office/drawing/2014/main" val="2571220098"/>
                  </a:ext>
                </a:extLst>
              </a:tr>
              <a:tr h="153984">
                <a:tc vMerge="1">
                  <a:txBody>
                    <a:bodyPr/>
                    <a:lstStyle/>
                    <a:p>
                      <a:endParaRPr lang="en-US" sz="1400" dirty="0"/>
                    </a:p>
                  </a:txBody>
                  <a:tcPr/>
                </a:tc>
                <a:tc vMerge="1">
                  <a:txBody>
                    <a:bodyPr/>
                    <a:lstStyle/>
                    <a:p>
                      <a:endParaRPr lang="en-US"/>
                    </a:p>
                  </a:txBody>
                  <a:tcPr/>
                </a:tc>
                <a:tc vMerge="1">
                  <a:txBody>
                    <a:bodyPr/>
                    <a:lstStyle/>
                    <a:p>
                      <a:endParaRPr lang="en-US"/>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288233867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Specific Node</a:t>
                      </a:r>
                    </a:p>
                  </a:txBody>
                  <a:tcPr/>
                </a:tc>
                <a:extLst>
                  <a:ext uri="{0D108BD9-81ED-4DB2-BD59-A6C34878D82A}">
                    <a16:rowId xmlns:a16="http://schemas.microsoft.com/office/drawing/2014/main" val="1882134213"/>
                  </a:ext>
                </a:extLst>
              </a:tr>
              <a:tr h="153984">
                <a:tc vMerge="1">
                  <a:txBody>
                    <a:bodyPr/>
                    <a:lstStyle/>
                    <a:p>
                      <a:endParaRPr lang="en-US" sz="1400" dirty="0"/>
                    </a:p>
                  </a:txBody>
                  <a:tcPr/>
                </a:tc>
                <a:tc vMerge="1">
                  <a:txBody>
                    <a:bodyPr/>
                    <a:lstStyle/>
                    <a:p>
                      <a:endParaRPr lang="en-US" sz="1400" dirty="0"/>
                    </a:p>
                  </a:txBody>
                  <a:tcPr/>
                </a:tc>
                <a:tc rowSpan="4">
                  <a:txBody>
                    <a:bodyPr/>
                    <a:lstStyle/>
                    <a:p>
                      <a:r>
                        <a:rPr lang="en-US" sz="1200" dirty="0"/>
                        <a:t>Scheduled Uplink Data</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3696510692"/>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Node</a:t>
                      </a:r>
                    </a:p>
                  </a:txBody>
                  <a:tcPr/>
                </a:tc>
                <a:tc>
                  <a:txBody>
                    <a:bodyPr/>
                    <a:lstStyle/>
                    <a:p>
                      <a:r>
                        <a:rPr lang="en-US" sz="1200" dirty="0"/>
                        <a:t>Relay Node</a:t>
                      </a:r>
                    </a:p>
                  </a:txBody>
                  <a:tcPr/>
                </a:tc>
                <a:extLst>
                  <a:ext uri="{0D108BD9-81ED-4DB2-BD59-A6C34878D82A}">
                    <a16:rowId xmlns:a16="http://schemas.microsoft.com/office/drawing/2014/main" val="133751659"/>
                  </a:ext>
                </a:extLst>
              </a:tr>
              <a:tr h="153984">
                <a:tc vMerge="1">
                  <a:txBody>
                    <a:bodyPr/>
                    <a:lstStyle/>
                    <a:p>
                      <a:endParaRPr lang="en-US" sz="1400" dirty="0"/>
                    </a:p>
                  </a:txBody>
                  <a:tcPr/>
                </a:tc>
                <a:tc vMerge="1">
                  <a:txBody>
                    <a:bodyPr/>
                    <a:lstStyle/>
                    <a:p>
                      <a:endParaRPr lang="en-US"/>
                    </a:p>
                  </a:txBody>
                  <a:tcPr/>
                </a:tc>
                <a:tc vMerge="1">
                  <a:txBody>
                    <a:bodyPr/>
                    <a:lstStyle/>
                    <a:p>
                      <a:endParaRPr lang="en-US" dirty="0"/>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613052971"/>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Own Coordinator</a:t>
                      </a:r>
                    </a:p>
                  </a:txBody>
                  <a:tcPr/>
                </a:tc>
                <a:extLst>
                  <a:ext uri="{0D108BD9-81ED-4DB2-BD59-A6C34878D82A}">
                    <a16:rowId xmlns:a16="http://schemas.microsoft.com/office/drawing/2014/main" val="1411292369"/>
                  </a:ext>
                </a:extLst>
              </a:tr>
              <a:tr h="153984">
                <a:tc vMerge="1">
                  <a:txBody>
                    <a:bodyPr/>
                    <a:lstStyle/>
                    <a:p>
                      <a:endParaRPr lang="en-US" sz="1400" dirty="0"/>
                    </a:p>
                  </a:txBody>
                  <a:tcPr/>
                </a:tc>
                <a:tc rowSpan="4">
                  <a:txBody>
                    <a:bodyPr/>
                    <a:lstStyle/>
                    <a:p>
                      <a:r>
                        <a:rPr lang="en-US" sz="1200" dirty="0"/>
                        <a:t>Contention Access</a:t>
                      </a:r>
                    </a:p>
                  </a:txBody>
                  <a:tcPr/>
                </a:tc>
                <a:tc>
                  <a:txBody>
                    <a:bodyPr/>
                    <a:lstStyle/>
                    <a:p>
                      <a:r>
                        <a:rPr lang="en-US" sz="1200" dirty="0"/>
                        <a:t>Connection Request</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292194974"/>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Connection Assignment</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1219798559"/>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Disconnection Notification</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952772228"/>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Unscheduled Uplink Data</a:t>
                      </a:r>
                    </a:p>
                  </a:txBody>
                  <a:tcPr/>
                </a:tc>
                <a:tc>
                  <a:txBody>
                    <a:bodyPr/>
                    <a:lstStyle/>
                    <a:p>
                      <a:r>
                        <a:rPr lang="en-US" sz="1200" dirty="0"/>
                        <a:t>Specific Node</a:t>
                      </a:r>
                    </a:p>
                  </a:txBody>
                  <a:tcPr/>
                </a:tc>
                <a:tc>
                  <a:txBody>
                    <a:bodyPr/>
                    <a:lstStyle/>
                    <a:p>
                      <a:r>
                        <a:rPr lang="en-US" sz="1200" dirty="0"/>
                        <a:t>Own Coordinator</a:t>
                      </a:r>
                    </a:p>
                  </a:txBody>
                  <a:tcPr/>
                </a:tc>
                <a:extLst>
                  <a:ext uri="{0D108BD9-81ED-4DB2-BD59-A6C34878D82A}">
                    <a16:rowId xmlns:a16="http://schemas.microsoft.com/office/drawing/2014/main" val="1707554621"/>
                  </a:ext>
                </a:extLst>
              </a:tr>
            </a:tbl>
          </a:graphicData>
        </a:graphic>
      </p:graphicFrame>
    </p:spTree>
    <p:extLst>
      <p:ext uri="{BB962C8B-B14F-4D97-AF65-F5344CB8AC3E}">
        <p14:creationId xmlns:p14="http://schemas.microsoft.com/office/powerpoint/2010/main" val="3812746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Allocating time slots (or periods) to each BAN is suggested to avoid frame collisions even between different BANs.</a:t>
            </a:r>
          </a:p>
          <a:p>
            <a:r>
              <a:rPr lang="en-US" sz="2000" dirty="0"/>
              <a:t>Using a Control Channel is suggested to accomplish the time slot allocation to each BAN as well as more accurate clear channel assessment.</a:t>
            </a:r>
          </a:p>
          <a:p>
            <a:r>
              <a:rPr lang="en-US" sz="2000" dirty="0"/>
              <a:t>Operating procedures of some MAC functions such as BAN creation are shown with a flowchart.</a:t>
            </a:r>
          </a:p>
          <a:p>
            <a:r>
              <a:rPr lang="en-US" sz="2000" dirty="0"/>
              <a:t>The newly required fields for performing this procedure have been explained.</a:t>
            </a:r>
          </a:p>
        </p:txBody>
      </p:sp>
    </p:spTree>
    <p:extLst>
      <p:ext uri="{BB962C8B-B14F-4D97-AF65-F5344CB8AC3E}">
        <p14:creationId xmlns:p14="http://schemas.microsoft.com/office/powerpoint/2010/main" val="2800154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dirty="0"/>
              <a:t>March 2023</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23</a:t>
            </a:fld>
            <a:endParaRPr dirty="0"/>
          </a:p>
        </p:txBody>
      </p:sp>
    </p:spTree>
    <p:extLst>
      <p:ext uri="{BB962C8B-B14F-4D97-AF65-F5344CB8AC3E}">
        <p14:creationId xmlns:p14="http://schemas.microsoft.com/office/powerpoint/2010/main" val="283898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This draft proposal focuses on providing high dependability in a situation where multiple BANs coexist.</a:t>
            </a:r>
          </a:p>
          <a:p>
            <a:r>
              <a:rPr lang="en-US" sz="2000" dirty="0"/>
              <a:t>We suggest allocating time slots (or periods) to each BAN to avoid frame collisions even between different BANs.</a:t>
            </a:r>
          </a:p>
          <a:p>
            <a:endParaRPr lang="en-US" sz="2000" dirty="0"/>
          </a:p>
          <a:p>
            <a:r>
              <a:rPr lang="en-US" sz="2000" dirty="0"/>
              <a:t>It is also important to ensure backward compatibility and support coexistence with devices based on the original standard.</a:t>
            </a:r>
          </a:p>
          <a:p>
            <a:r>
              <a:rPr lang="en-US" sz="2000" dirty="0"/>
              <a:t>Therefore, we also propose to use one of the channels for exchanging network control frames and coordinator to coordinator frames, in order to accomplish the time slot allocation to each BAN as well as more accurate clear channel assessment, especially in dense situation.</a:t>
            </a:r>
          </a:p>
          <a:p>
            <a:endParaRPr lang="en-US" sz="2000" dirty="0"/>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Channel dedicated to network control frames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IEEE Std 802.15.6-2012, both network control and data exchange take place on the same channel.</a:t>
            </a:r>
          </a:p>
          <a:p>
            <a:pPr lvl="1"/>
            <a:r>
              <a:rPr lang="en-US" sz="1800" dirty="0"/>
              <a:t>Network control and data exchange are distinguished by the frame type field.</a:t>
            </a:r>
          </a:p>
          <a:p>
            <a:pPr lvl="1"/>
            <a:endParaRPr lang="en-US" sz="1800" dirty="0"/>
          </a:p>
          <a:p>
            <a:r>
              <a:rPr lang="en-US" sz="1800" dirty="0"/>
              <a:t>We propose to set aside one of the channels for exchanging only network control frames.</a:t>
            </a:r>
          </a:p>
          <a:p>
            <a:pPr lvl="1"/>
            <a:r>
              <a:rPr lang="en-US" sz="1800" dirty="0"/>
              <a:t>This helps Clear Channel Assessment (CCA) to be carried out more efficiently, because it only has to be done for one channel.</a:t>
            </a:r>
          </a:p>
          <a:p>
            <a:pPr lvl="1"/>
            <a:r>
              <a:rPr lang="en-US" sz="1800" dirty="0"/>
              <a:t>This reduces control frame collisions, because the frames are transmitted on a less congested channel due to the absence of data frames.</a:t>
            </a:r>
          </a:p>
          <a:p>
            <a:pPr lvl="1"/>
            <a:r>
              <a:rPr lang="en-US" sz="1800" dirty="0"/>
              <a:t>Some BAN devices designed to support extra level of dependability may support utilizing of this channel.</a:t>
            </a:r>
          </a:p>
        </p:txBody>
      </p:sp>
    </p:spTree>
    <p:extLst>
      <p:ext uri="{BB962C8B-B14F-4D97-AF65-F5344CB8AC3E}">
        <p14:creationId xmlns:p14="http://schemas.microsoft.com/office/powerpoint/2010/main" val="1332023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Possible frequency bands allocation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046596"/>
            <a:ext cx="7772400" cy="1428817"/>
          </a:xfrm>
          <a:prstGeom prst="rect">
            <a:avLst/>
          </a:prstGeom>
        </p:spPr>
        <p:txBody>
          <a:bodyPr/>
          <a:lstStyle/>
          <a:p>
            <a:r>
              <a:rPr lang="en-US" sz="1800" dirty="0"/>
              <a:t>One channel is mandatory for each band group. This is unchanged to maintain backwards compatibility with the original 2012 standard.</a:t>
            </a:r>
          </a:p>
          <a:p>
            <a:r>
              <a:rPr lang="en-US" sz="1800" dirty="0"/>
              <a:t>In this revision, one channel is designated as the control channel. This channel can be used as a common channel shared by multiple systems.</a:t>
            </a:r>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2923252447"/>
              </p:ext>
            </p:extLst>
          </p:nvPr>
        </p:nvGraphicFramePr>
        <p:xfrm>
          <a:off x="685801" y="1735835"/>
          <a:ext cx="7772399" cy="3369563"/>
        </p:xfrm>
        <a:graphic>
          <a:graphicData uri="http://schemas.openxmlformats.org/drawingml/2006/table">
            <a:tbl>
              <a:tblPr firstRow="1" firstCol="1" bandRow="1">
                <a:tableStyleId>{5940675A-B579-460E-94D1-54222C63F5DA}</a:tableStyleId>
              </a:tblPr>
              <a:tblGrid>
                <a:gridCol w="768793">
                  <a:extLst>
                    <a:ext uri="{9D8B030D-6E8A-4147-A177-3AD203B41FA5}">
                      <a16:colId xmlns:a16="http://schemas.microsoft.com/office/drawing/2014/main" val="1521290653"/>
                    </a:ext>
                  </a:extLst>
                </a:gridCol>
                <a:gridCol w="986014">
                  <a:extLst>
                    <a:ext uri="{9D8B030D-6E8A-4147-A177-3AD203B41FA5}">
                      <a16:colId xmlns:a16="http://schemas.microsoft.com/office/drawing/2014/main" val="4241708084"/>
                    </a:ext>
                  </a:extLst>
                </a:gridCol>
                <a:gridCol w="1140130">
                  <a:extLst>
                    <a:ext uri="{9D8B030D-6E8A-4147-A177-3AD203B41FA5}">
                      <a16:colId xmlns:a16="http://schemas.microsoft.com/office/drawing/2014/main" val="1826506401"/>
                    </a:ext>
                  </a:extLst>
                </a:gridCol>
                <a:gridCol w="1137569">
                  <a:extLst>
                    <a:ext uri="{9D8B030D-6E8A-4147-A177-3AD203B41FA5}">
                      <a16:colId xmlns:a16="http://schemas.microsoft.com/office/drawing/2014/main" val="1189475924"/>
                    </a:ext>
                  </a:extLst>
                </a:gridCol>
                <a:gridCol w="1502189">
                  <a:extLst>
                    <a:ext uri="{9D8B030D-6E8A-4147-A177-3AD203B41FA5}">
                      <a16:colId xmlns:a16="http://schemas.microsoft.com/office/drawing/2014/main" val="3505678578"/>
                    </a:ext>
                  </a:extLst>
                </a:gridCol>
                <a:gridCol w="1204130">
                  <a:extLst>
                    <a:ext uri="{9D8B030D-6E8A-4147-A177-3AD203B41FA5}">
                      <a16:colId xmlns:a16="http://schemas.microsoft.com/office/drawing/2014/main" val="4071166485"/>
                    </a:ext>
                  </a:extLst>
                </a:gridCol>
                <a:gridCol w="1033574">
                  <a:extLst>
                    <a:ext uri="{9D8B030D-6E8A-4147-A177-3AD203B41FA5}">
                      <a16:colId xmlns:a16="http://schemas.microsoft.com/office/drawing/2014/main" val="3366600948"/>
                    </a:ext>
                  </a:extLst>
                </a:gridCol>
              </a:tblGrid>
              <a:tr h="722050">
                <a:tc>
                  <a:txBody>
                    <a:bodyPr/>
                    <a:lstStyle/>
                    <a:p>
                      <a:pPr marL="0" marR="0" algn="ctr">
                        <a:spcBef>
                          <a:spcPts val="0"/>
                        </a:spcBef>
                        <a:spcAft>
                          <a:spcPts val="0"/>
                        </a:spcAft>
                      </a:pPr>
                      <a:r>
                        <a:rPr lang="en-US" sz="1400" b="1" dirty="0">
                          <a:effectLst/>
                        </a:rPr>
                        <a:t>Band group</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Channel number</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Central frequency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75000"/>
                      </a:schemeClr>
                    </a:solidFill>
                  </a:tcPr>
                </a:tc>
                <a:tc>
                  <a:txBody>
                    <a:bodyPr/>
                    <a:lstStyle/>
                    <a:p>
                      <a:pPr marL="0" marR="0" algn="ctr">
                        <a:spcBef>
                          <a:spcPts val="0"/>
                        </a:spcBef>
                        <a:spcAft>
                          <a:spcPts val="0"/>
                        </a:spcAft>
                      </a:pPr>
                      <a:r>
                        <a:rPr lang="en-US" sz="1400" b="1" dirty="0">
                          <a:effectLst/>
                        </a:rPr>
                        <a:t>Bandwidth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75000"/>
                      </a:schemeClr>
                    </a:solidFill>
                  </a:tcPr>
                </a:tc>
                <a:tc>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in 802.15.6-2012</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gridSpan="2">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for the revision</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hMerge="1">
                  <a:txBody>
                    <a:bodyPr/>
                    <a:lstStyle/>
                    <a:p>
                      <a:endParaRPr lang="en-US"/>
                    </a:p>
                  </a:txBody>
                  <a:tcPr/>
                </a:tc>
                <a:extLst>
                  <a:ext uri="{0D108BD9-81ED-4DB2-BD59-A6C34878D82A}">
                    <a16:rowId xmlns:a16="http://schemas.microsoft.com/office/drawing/2014/main" val="2731804553"/>
                  </a:ext>
                </a:extLst>
              </a:tr>
              <a:tr h="240683">
                <a:tc rowSpan="3">
                  <a:txBody>
                    <a:bodyPr/>
                    <a:lstStyle/>
                    <a:p>
                      <a:pPr marL="0" marR="0" algn="ctr">
                        <a:spcBef>
                          <a:spcPts val="0"/>
                        </a:spcBef>
                        <a:spcAft>
                          <a:spcPts val="0"/>
                        </a:spcAft>
                      </a:pPr>
                      <a:r>
                        <a:rPr lang="en-US" sz="1400" dirty="0">
                          <a:effectLst/>
                        </a:rPr>
                        <a:t>Low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0</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3494.4</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011408418"/>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a:effectLst/>
                        </a:rPr>
                        <a:t>3993.6</a:t>
                      </a:r>
                      <a:endParaRPr lang="en-US" sz="140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rowSpan="2">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2330008570"/>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2</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4492.8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vMerge="1">
                  <a:txBody>
                    <a:bodyPr/>
                    <a:lstStyle/>
                    <a:p>
                      <a:pPr marL="0" marR="0" algn="ctr">
                        <a:spcBef>
                          <a:spcPts val="0"/>
                        </a:spcBef>
                        <a:spcAft>
                          <a:spcPts val="0"/>
                        </a:spcAft>
                      </a:pP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328999887"/>
                  </a:ext>
                </a:extLst>
              </a:tr>
              <a:tr h="240683">
                <a:tc rowSpan="8">
                  <a:txBody>
                    <a:bodyPr/>
                    <a:lstStyle/>
                    <a:p>
                      <a:pPr marL="0" marR="0" algn="ctr">
                        <a:spcBef>
                          <a:spcPts val="0"/>
                        </a:spcBef>
                        <a:spcAft>
                          <a:spcPts val="0"/>
                        </a:spcAft>
                      </a:pPr>
                      <a:r>
                        <a:rPr lang="en-US" sz="1400" dirty="0">
                          <a:effectLst/>
                        </a:rPr>
                        <a:t>High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a:effectLst/>
                        </a:rPr>
                        <a:t>3</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6489.6</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rowSpan="2">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228940750"/>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4</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6988.8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97969047"/>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5</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7488.0</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594430128"/>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6</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7987.2</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rowSpan="5">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dirty="0">
                          <a:effectLst/>
                        </a:rPr>
                        <a:t>Mandatory</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750368255"/>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7</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8486.4</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4085407530"/>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8</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8985.6</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609990553"/>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9</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9484.8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766940035"/>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10</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9984.0</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Frame assignments for Control/Data Channels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237747"/>
            <a:ext cx="7772400" cy="1066800"/>
          </a:xfrm>
          <a:prstGeom prst="rect">
            <a:avLst/>
          </a:prstGeom>
        </p:spPr>
        <p:txBody>
          <a:bodyPr/>
          <a:lstStyle/>
          <a:p>
            <a:r>
              <a:rPr lang="en-US" sz="1800" dirty="0"/>
              <a:t>Frame assignments should be determined in consideration of various factors, including the environment in which the system will be used and the differences in hardware limitations between the coordinator and the node.</a:t>
            </a:r>
          </a:p>
        </p:txBody>
      </p:sp>
      <p:graphicFrame>
        <p:nvGraphicFramePr>
          <p:cNvPr id="7" name="Table 6">
            <a:extLst>
              <a:ext uri="{FF2B5EF4-FFF2-40B4-BE49-F238E27FC236}">
                <a16:creationId xmlns:a16="http://schemas.microsoft.com/office/drawing/2014/main" id="{9D60B514-9A75-9520-38D5-9D37B9560F9F}"/>
              </a:ext>
            </a:extLst>
          </p:cNvPr>
          <p:cNvGraphicFramePr>
            <a:graphicFrameLocks noGrp="1"/>
          </p:cNvGraphicFramePr>
          <p:nvPr>
            <p:extLst>
              <p:ext uri="{D42A27DB-BD31-4B8C-83A1-F6EECF244321}">
                <p14:modId xmlns:p14="http://schemas.microsoft.com/office/powerpoint/2010/main" val="1251698887"/>
              </p:ext>
            </p:extLst>
          </p:nvPr>
        </p:nvGraphicFramePr>
        <p:xfrm>
          <a:off x="723899" y="1923466"/>
          <a:ext cx="7772401" cy="3143413"/>
        </p:xfrm>
        <a:graphic>
          <a:graphicData uri="http://schemas.openxmlformats.org/drawingml/2006/table">
            <a:tbl>
              <a:tblPr firstRow="1" firstCol="1" bandRow="1">
                <a:tableStyleId>{D7AC3CCA-C797-4891-BE02-D94E43425B78}</a:tableStyleId>
              </a:tblPr>
              <a:tblGrid>
                <a:gridCol w="885445">
                  <a:extLst>
                    <a:ext uri="{9D8B030D-6E8A-4147-A177-3AD203B41FA5}">
                      <a16:colId xmlns:a16="http://schemas.microsoft.com/office/drawing/2014/main" val="3145501691"/>
                    </a:ext>
                  </a:extLst>
                </a:gridCol>
                <a:gridCol w="1776407">
                  <a:extLst>
                    <a:ext uri="{9D8B030D-6E8A-4147-A177-3AD203B41FA5}">
                      <a16:colId xmlns:a16="http://schemas.microsoft.com/office/drawing/2014/main" val="1780428118"/>
                    </a:ext>
                  </a:extLst>
                </a:gridCol>
                <a:gridCol w="2582563">
                  <a:extLst>
                    <a:ext uri="{9D8B030D-6E8A-4147-A177-3AD203B41FA5}">
                      <a16:colId xmlns:a16="http://schemas.microsoft.com/office/drawing/2014/main" val="513965160"/>
                    </a:ext>
                  </a:extLst>
                </a:gridCol>
                <a:gridCol w="2527986">
                  <a:extLst>
                    <a:ext uri="{9D8B030D-6E8A-4147-A177-3AD203B41FA5}">
                      <a16:colId xmlns:a16="http://schemas.microsoft.com/office/drawing/2014/main" val="3844078677"/>
                    </a:ext>
                  </a:extLst>
                </a:gridCol>
              </a:tblGrid>
              <a:tr h="421393">
                <a:tc rowSpan="2">
                  <a:txBody>
                    <a:bodyPr/>
                    <a:lstStyle/>
                    <a:p>
                      <a:pPr marL="0" marR="0" algn="ctr">
                        <a:lnSpc>
                          <a:spcPct val="115000"/>
                        </a:lnSpc>
                        <a:spcBef>
                          <a:spcPts val="0"/>
                        </a:spcBef>
                        <a:spcAft>
                          <a:spcPts val="0"/>
                        </a:spcAft>
                      </a:pPr>
                      <a:r>
                        <a:rPr lang="en-US" sz="1400" dirty="0">
                          <a:effectLst/>
                        </a:rPr>
                        <a:t>Channels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rowSpan="2">
                  <a:txBody>
                    <a:bodyPr/>
                    <a:lstStyle/>
                    <a:p>
                      <a:pPr marL="0" marR="0" algn="ctr">
                        <a:lnSpc>
                          <a:spcPct val="115000"/>
                        </a:lnSpc>
                        <a:spcBef>
                          <a:spcPts val="0"/>
                        </a:spcBef>
                        <a:spcAft>
                          <a:spcPts val="0"/>
                        </a:spcAft>
                      </a:pPr>
                      <a:r>
                        <a:rPr lang="en-US" sz="1400" dirty="0">
                          <a:effectLst/>
                        </a:rPr>
                        <a:t>Periods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gridSpan="2">
                  <a:txBody>
                    <a:bodyPr/>
                    <a:lstStyle/>
                    <a:p>
                      <a:pPr marL="0" marR="0" algn="ctr">
                        <a:lnSpc>
                          <a:spcPct val="115000"/>
                        </a:lnSpc>
                        <a:spcBef>
                          <a:spcPts val="0"/>
                        </a:spcBef>
                        <a:spcAft>
                          <a:spcPts val="0"/>
                        </a:spcAft>
                      </a:pPr>
                      <a:r>
                        <a:rPr lang="en-US" sz="1600" dirty="0">
                          <a:effectLst/>
                        </a:rPr>
                        <a:t>Frames (draft)</a:t>
                      </a:r>
                      <a:endParaRPr lang="en-US" sz="1600" dirty="0">
                        <a:effectLst/>
                        <a:latin typeface="Times New Roman" panose="02020603050405020304" pitchFamily="18" charset="0"/>
                        <a:ea typeface="Batang" panose="02030600000101010101" pitchFamily="18" charset="-127"/>
                      </a:endParaRPr>
                    </a:p>
                  </a:txBody>
                  <a:tcPr marL="63907" marR="63907" marT="68049" marB="68049" anchor="ctr"/>
                </a:tc>
                <a:tc hMerge="1">
                  <a:txBody>
                    <a:bodyPr/>
                    <a:lstStyle/>
                    <a:p>
                      <a:endParaRPr lang="en-US"/>
                    </a:p>
                  </a:txBody>
                  <a:tcPr/>
                </a:tc>
                <a:extLst>
                  <a:ext uri="{0D108BD9-81ED-4DB2-BD59-A6C34878D82A}">
                    <a16:rowId xmlns:a16="http://schemas.microsoft.com/office/drawing/2014/main" val="3064278956"/>
                  </a:ext>
                </a:extLst>
              </a:tr>
              <a:tr h="38696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a:effectLst/>
                        </a:rPr>
                        <a:t>From coordinators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a:effectLst/>
                        </a:rPr>
                        <a:t>From nodes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1565836174"/>
                  </a:ext>
                </a:extLst>
              </a:tr>
              <a:tr h="649364">
                <a:tc>
                  <a:txBody>
                    <a:bodyPr/>
                    <a:lstStyle/>
                    <a:p>
                      <a:pPr marL="0" marR="0" algn="ctr">
                        <a:lnSpc>
                          <a:spcPct val="115000"/>
                        </a:lnSpc>
                        <a:spcBef>
                          <a:spcPts val="0"/>
                        </a:spcBef>
                        <a:spcAft>
                          <a:spcPts val="0"/>
                        </a:spcAft>
                      </a:pPr>
                      <a:r>
                        <a:rPr lang="en-US" sz="1400">
                          <a:effectLst/>
                        </a:rPr>
                        <a:t>Control</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Control Beacon</a:t>
                      </a: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Batang" panose="02030600000101010101" pitchFamily="18" charset="-127"/>
                        </a:rPr>
                        <a:t>Coordinator-to-coordinator</a:t>
                      </a:r>
                    </a:p>
                  </a:txBody>
                  <a:tcPr marL="63907" marR="63907" marT="68049" marB="68049" anchor="ctr"/>
                </a:tc>
                <a:tc>
                  <a:txBody>
                    <a:bodyPr/>
                    <a:lstStyle/>
                    <a:p>
                      <a:pPr marL="228600" marR="0">
                        <a:lnSpc>
                          <a:spcPct val="115000"/>
                        </a:lnSpc>
                        <a:spcBef>
                          <a:spcPts val="0"/>
                        </a:spcBef>
                        <a:spcAft>
                          <a:spcPts val="0"/>
                        </a:spcAft>
                      </a:pPr>
                      <a:r>
                        <a:rPr lang="en-US" sz="1400">
                          <a:effectLst/>
                        </a:rPr>
                        <a:t>Not allowed</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3028079786"/>
                  </a:ext>
                </a:extLst>
              </a:tr>
              <a:tr h="386964">
                <a:tc rowSpan="3">
                  <a:txBody>
                    <a:bodyPr/>
                    <a:lstStyle/>
                    <a:p>
                      <a:pPr marL="0" marR="0" algn="ctr">
                        <a:lnSpc>
                          <a:spcPct val="115000"/>
                        </a:lnSpc>
                        <a:spcBef>
                          <a:spcPts val="0"/>
                        </a:spcBef>
                        <a:spcAft>
                          <a:spcPts val="0"/>
                        </a:spcAft>
                      </a:pPr>
                      <a:r>
                        <a:rPr lang="en-US" sz="1400">
                          <a:effectLst/>
                        </a:rPr>
                        <a:t>Data</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Network Management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Data Beacon</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76483573"/>
                  </a:ext>
                </a:extLst>
              </a:tr>
              <a:tr h="386964">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Contention Free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42953959"/>
                  </a:ext>
                </a:extLst>
              </a:tr>
              <a:tr h="911764">
                <a:tc vMerge="1">
                  <a:txBody>
                    <a:bodyPr/>
                    <a:lstStyle/>
                    <a:p>
                      <a:endParaRPr lang="en-US"/>
                    </a:p>
                  </a:txBody>
                  <a:tcPr/>
                </a:tc>
                <a:tc>
                  <a:txBody>
                    <a:bodyPr/>
                    <a:lstStyle/>
                    <a:p>
                      <a:pPr marL="0" marR="0" algn="ctr">
                        <a:lnSpc>
                          <a:spcPct val="115000"/>
                        </a:lnSpc>
                        <a:spcBef>
                          <a:spcPts val="0"/>
                        </a:spcBef>
                        <a:spcAft>
                          <a:spcPts val="0"/>
                        </a:spcAft>
                      </a:pPr>
                      <a:r>
                        <a:rPr lang="en-US" sz="1400">
                          <a:effectLst/>
                        </a:rPr>
                        <a:t>Contention Access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Assignment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Response</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Request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Notification</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47012936"/>
                  </a:ext>
                </a:extLst>
              </a:tr>
            </a:tbl>
          </a:graphicData>
        </a:graphic>
      </p:graphicFrame>
    </p:spTree>
    <p:extLst>
      <p:ext uri="{BB962C8B-B14F-4D97-AF65-F5344CB8AC3E}">
        <p14:creationId xmlns:p14="http://schemas.microsoft.com/office/powerpoint/2010/main" val="346289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Only coordinators shall transmit on control channel (C-Channel).</a:t>
            </a:r>
          </a:p>
          <a:p>
            <a:r>
              <a:rPr lang="en-US" sz="2000" dirty="0"/>
              <a:t>Control channel does not have time slot structure.</a:t>
            </a:r>
          </a:p>
          <a:p>
            <a:pPr lvl="1"/>
            <a:r>
              <a:rPr lang="en-US" dirty="0"/>
              <a:t>Since BANs are mobile, there is always a possibility that BANs or groups of BANs having different synchronization timings will encounter each other.</a:t>
            </a:r>
          </a:p>
          <a:p>
            <a:pPr lvl="1"/>
            <a:r>
              <a:rPr lang="en-US" dirty="0"/>
              <a:t>Therefore, it is reasonable to design MAC under the premise that reliable synchronization between multiple BANs is not possible.</a:t>
            </a:r>
          </a:p>
          <a:p>
            <a:pPr lvl="1"/>
            <a:r>
              <a:rPr lang="en-US" dirty="0"/>
              <a:t>This is especially true when we consider the interoperability of BANs and other UWB systems.</a:t>
            </a:r>
          </a:p>
        </p:txBody>
      </p:sp>
    </p:spTree>
    <p:extLst>
      <p:ext uri="{BB962C8B-B14F-4D97-AF65-F5344CB8AC3E}">
        <p14:creationId xmlns:p14="http://schemas.microsoft.com/office/powerpoint/2010/main" val="3805151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A coordinator shall transmit one control beacon frame (C-Beacon) on C-Channel every </a:t>
            </a:r>
            <a:r>
              <a:rPr lang="en-US" sz="2000" i="1" dirty="0"/>
              <a:t>T</a:t>
            </a:r>
            <a:r>
              <a:rPr lang="en-US" sz="2000" i="1" baseline="-25000" dirty="0"/>
              <a:t>C</a:t>
            </a:r>
            <a:r>
              <a:rPr lang="en-US" sz="2000" dirty="0"/>
              <a:t> seconds.</a:t>
            </a:r>
          </a:p>
          <a:p>
            <a:pPr lvl="1"/>
            <a:r>
              <a:rPr lang="en-US" dirty="0"/>
              <a:t>The coordinator shall perform clear channel assessment (CCA) before emitting its first C-Beacon.</a:t>
            </a:r>
          </a:p>
          <a:p>
            <a:pPr lvl="1"/>
            <a:r>
              <a:rPr lang="en-US" dirty="0"/>
              <a:t>The C-Beacon Period </a:t>
            </a:r>
            <a:r>
              <a:rPr lang="en-US" i="1" dirty="0"/>
              <a:t>T</a:t>
            </a:r>
            <a:r>
              <a:rPr lang="en-US" i="1" baseline="-25000" dirty="0"/>
              <a:t>C</a:t>
            </a:r>
            <a:r>
              <a:rPr lang="en-US" dirty="0"/>
              <a:t> shall be chosen randomly by the coordinator within the range from </a:t>
            </a:r>
            <a:r>
              <a:rPr lang="en-US" i="1" dirty="0" err="1"/>
              <a:t>T</a:t>
            </a:r>
            <a:r>
              <a:rPr lang="en-US" i="1" baseline="-25000" dirty="0" err="1"/>
              <a:t>C,</a:t>
            </a:r>
            <a:r>
              <a:rPr lang="en-US" baseline="-25000" dirty="0" err="1"/>
              <a:t>min</a:t>
            </a:r>
            <a:r>
              <a:rPr lang="en-US" dirty="0"/>
              <a:t> to </a:t>
            </a:r>
            <a:r>
              <a:rPr lang="en-US" i="1" dirty="0" err="1"/>
              <a:t>T</a:t>
            </a:r>
            <a:r>
              <a:rPr lang="en-US" i="1" baseline="-25000" dirty="0" err="1"/>
              <a:t>C,</a:t>
            </a:r>
            <a:r>
              <a:rPr lang="en-US" baseline="-25000" dirty="0" err="1"/>
              <a:t>max</a:t>
            </a:r>
            <a:r>
              <a:rPr lang="en-US" dirty="0"/>
              <a:t>.</a:t>
            </a:r>
          </a:p>
        </p:txBody>
      </p:sp>
    </p:spTree>
    <p:extLst>
      <p:ext uri="{BB962C8B-B14F-4D97-AF65-F5344CB8AC3E}">
        <p14:creationId xmlns:p14="http://schemas.microsoft.com/office/powerpoint/2010/main" val="66370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Why is the C-Beacon Period Random?</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March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If all coordinators transmit their C-Beacons at the same interval, Once a C-Beacon collides, this collision continues forever. </a:t>
            </a:r>
          </a:p>
          <a:p>
            <a:r>
              <a:rPr lang="en-US" sz="1800" dirty="0"/>
              <a:t>However, if each coordinator transmits its beacon with a different interval, even if a collision occurs, the next beacon will not collide.</a:t>
            </a:r>
          </a:p>
          <a:p>
            <a:r>
              <a:rPr lang="en-US" sz="1800" dirty="0"/>
              <a:t>It may be desirable if the value are relatively prime or have a large greatest common multiple.</a:t>
            </a:r>
          </a:p>
        </p:txBody>
      </p:sp>
      <p:pic>
        <p:nvPicPr>
          <p:cNvPr id="7" name="Graphic 1">
            <a:extLst>
              <a:ext uri="{FF2B5EF4-FFF2-40B4-BE49-F238E27FC236}">
                <a16:creationId xmlns:a16="http://schemas.microsoft.com/office/drawing/2014/main" id="{96A0E549-0F4A-37AA-1D2F-213F6408D3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70607" y="3910086"/>
            <a:ext cx="6215561" cy="2479893"/>
          </a:xfrm>
          <a:prstGeom prst="rect">
            <a:avLst/>
          </a:prstGeom>
        </p:spPr>
      </p:pic>
    </p:spTree>
    <p:extLst>
      <p:ext uri="{BB962C8B-B14F-4D97-AF65-F5344CB8AC3E}">
        <p14:creationId xmlns:p14="http://schemas.microsoft.com/office/powerpoint/2010/main" val="102780547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6427</TotalTime>
  <Words>2669</Words>
  <Application>Microsoft Office PowerPoint</Application>
  <PresentationFormat>On-screen Show (4:3)</PresentationFormat>
  <Paragraphs>350</Paragraphs>
  <Slides>23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Symbol</vt:lpstr>
      <vt:lpstr>Times New Roman</vt:lpstr>
      <vt:lpstr>Default Design</vt:lpstr>
      <vt:lpstr>PowerPoint Presentation</vt:lpstr>
      <vt:lpstr>MAC Proposal of TG15.6ma (Revision of IEEE802.15.6-2012)   MAC Protocol Proposal for Multiple BAN Environment (Level 1)  March 14th, 2023  Minsoo Kim, Takumi Kobayashi, Marco Hernandez, and Ryuji Kohno Yokohama National University(YNU), YRP International Alliance Institute(YRP-IAI)</vt:lpstr>
      <vt:lpstr>Introduction</vt:lpstr>
      <vt:lpstr>Channel dedicated to network control frames</vt:lpstr>
      <vt:lpstr>Possible frequency bands allocation</vt:lpstr>
      <vt:lpstr>Frame assignments for Control/Data Channels</vt:lpstr>
      <vt:lpstr>Control Channel</vt:lpstr>
      <vt:lpstr>Control Channel (cont.)</vt:lpstr>
      <vt:lpstr>Why is the C-Beacon Period Random?</vt:lpstr>
      <vt:lpstr>Data Channel</vt:lpstr>
      <vt:lpstr>Data Channel (cont.)</vt:lpstr>
      <vt:lpstr>MAC Functions</vt:lpstr>
      <vt:lpstr>BAN Creation</vt:lpstr>
      <vt:lpstr>Superframe transition due to proximity of BAN piconets</vt:lpstr>
      <vt:lpstr>Superframe transition due to proximity of BAN piconets (cont.)</vt:lpstr>
      <vt:lpstr>Superframe transition due to proximity of BAN piconets (cont.)</vt:lpstr>
      <vt:lpstr>Node Connection/Disconnection</vt:lpstr>
      <vt:lpstr>New fields in Control Beacon</vt:lpstr>
      <vt:lpstr>New field in Data Beacon</vt:lpstr>
      <vt:lpstr>List of Frame Type</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213</cp:revision>
  <dcterms:modified xsi:type="dcterms:W3CDTF">2023-03-14T12:14:08Z</dcterms:modified>
</cp:coreProperties>
</file>