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8"/>
  </p:notesMasterIdLst>
  <p:sldIdLst>
    <p:sldId id="272" r:id="rId2"/>
    <p:sldId id="258" r:id="rId3"/>
    <p:sldId id="273" r:id="rId4"/>
    <p:sldId id="314" r:id="rId5"/>
    <p:sldId id="301" r:id="rId6"/>
    <p:sldId id="297" r:id="rId7"/>
    <p:sldId id="298" r:id="rId8"/>
    <p:sldId id="308" r:id="rId9"/>
    <p:sldId id="309" r:id="rId10"/>
    <p:sldId id="299" r:id="rId11"/>
    <p:sldId id="310" r:id="rId12"/>
    <p:sldId id="316" r:id="rId13"/>
    <p:sldId id="312" r:id="rId14"/>
    <p:sldId id="321" r:id="rId15"/>
    <p:sldId id="304" r:id="rId16"/>
    <p:sldId id="317" r:id="rId17"/>
    <p:sldId id="313" r:id="rId18"/>
    <p:sldId id="319" r:id="rId19"/>
    <p:sldId id="300" r:id="rId20"/>
    <p:sldId id="322" r:id="rId21"/>
    <p:sldId id="311" r:id="rId22"/>
    <p:sldId id="323" r:id="rId23"/>
    <p:sldId id="302" r:id="rId24"/>
    <p:sldId id="315" r:id="rId25"/>
    <p:sldId id="305" r:id="rId26"/>
    <p:sldId id="307" r:id="rId2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5268" autoAdjust="0"/>
  </p:normalViewPr>
  <p:slideViewPr>
    <p:cSldViewPr snapToGrid="0">
      <p:cViewPr varScale="1">
        <p:scale>
          <a:sx n="81" d="100"/>
          <a:sy n="81" d="100"/>
        </p:scale>
        <p:origin x="9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5</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065420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13</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52269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14</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661166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March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March 2023</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2023</a:t>
            </a:r>
            <a:endParaRPr lang="en-US"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P802.15-22-0639-03-6a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May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15th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Both coordinators and nodes have the capability to transmit on the data channel (D-Channel).</a:t>
            </a:r>
          </a:p>
          <a:p>
            <a:r>
              <a:rPr lang="en-US" sz="1600" dirty="0"/>
              <a:t>The time axis in a D-Channel is divided into superframes, each with a fixed duration of </a:t>
            </a:r>
            <a:r>
              <a:rPr lang="en-US" sz="1600" i="1" dirty="0"/>
              <a:t>T</a:t>
            </a:r>
            <a:r>
              <a:rPr lang="en-US" sz="1600" i="1" baseline="-25000" dirty="0"/>
              <a:t>D</a:t>
            </a:r>
            <a:r>
              <a:rPr lang="en-US" sz="1600" dirty="0"/>
              <a:t> seconds.</a:t>
            </a:r>
          </a:p>
          <a:p>
            <a:r>
              <a:rPr lang="en-US" sz="1600" dirty="0"/>
              <a:t>Within each superframe, the time axis is further divided into time slots, each with a fixed duration of </a:t>
            </a:r>
            <a:r>
              <a:rPr lang="en-US" sz="1600" i="1" dirty="0"/>
              <a:t>T</a:t>
            </a:r>
            <a:r>
              <a:rPr lang="en-US" sz="1600" i="1" baseline="-25000" dirty="0"/>
              <a:t>S</a:t>
            </a:r>
            <a:r>
              <a:rPr lang="en-US" sz="1600" dirty="0"/>
              <a:t> seconds.</a:t>
            </a:r>
          </a:p>
          <a:p>
            <a:r>
              <a:rPr lang="en-US" sz="1600" dirty="0"/>
              <a:t>The superframe consist of four distinct periods:</a:t>
            </a:r>
          </a:p>
          <a:p>
            <a:pPr lvl="1"/>
            <a:r>
              <a:rPr lang="en-US" sz="1600" dirty="0"/>
              <a:t>Network Management Period (NMP): This period consist of </a:t>
            </a:r>
            <a:r>
              <a:rPr lang="en-US" sz="1600" i="1" dirty="0"/>
              <a:t>N</a:t>
            </a:r>
            <a:r>
              <a:rPr lang="en-US" sz="1600" i="1" baseline="-25000" dirty="0"/>
              <a:t>NMP</a:t>
            </a:r>
            <a:r>
              <a:rPr lang="en-US" sz="1600" dirty="0"/>
              <a:t> time slots, which are dedicated to transmitting network management frames, such as data beacons.</a:t>
            </a:r>
          </a:p>
          <a:p>
            <a:pPr lvl="1"/>
            <a:r>
              <a:rPr lang="en-US" sz="1600" dirty="0"/>
              <a:t>Contention Free Period (CFP): This period consist of </a:t>
            </a:r>
            <a:r>
              <a:rPr lang="en-US" sz="1600" i="1" dirty="0"/>
              <a:t>N</a:t>
            </a:r>
            <a:r>
              <a:rPr lang="en-US" sz="1600" i="1" baseline="-25000" dirty="0"/>
              <a:t>CFP</a:t>
            </a:r>
            <a:r>
              <a:rPr lang="en-US" sz="1600" dirty="0"/>
              <a:t> time slots, which are reserved for transmitting scheduled frames.</a:t>
            </a:r>
          </a:p>
          <a:p>
            <a:pPr lvl="1"/>
            <a:r>
              <a:rPr lang="en-US" sz="1600" dirty="0"/>
              <a:t>Contention Access Period (CAP): This period consist of </a:t>
            </a:r>
            <a:r>
              <a:rPr lang="en-US" sz="1600" i="1" dirty="0"/>
              <a:t>N</a:t>
            </a:r>
            <a:r>
              <a:rPr lang="en-US" sz="1600" i="1" baseline="-25000" dirty="0"/>
              <a:t>CAP</a:t>
            </a:r>
            <a:r>
              <a:rPr lang="en-US" sz="1600" dirty="0"/>
              <a:t> time slots, which are used for transmitting unscheduled frames.</a:t>
            </a:r>
          </a:p>
          <a:p>
            <a:pPr lvl="1"/>
            <a:r>
              <a:rPr lang="en-US" sz="1600" dirty="0"/>
              <a:t>Inactive Period: During this period, no frames are transmitted.</a:t>
            </a:r>
          </a:p>
        </p:txBody>
      </p:sp>
    </p:spTree>
    <p:extLst>
      <p:ext uri="{BB962C8B-B14F-4D97-AF65-F5344CB8AC3E}">
        <p14:creationId xmlns:p14="http://schemas.microsoft.com/office/powerpoint/2010/main" val="343090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Each coordinator is required to select one D-Channel.</a:t>
            </a:r>
          </a:p>
          <a:p>
            <a:r>
              <a:rPr lang="en-US" sz="1600" dirty="0"/>
              <a:t>To achieve higher dependability, a coordinator may support the use of multiple D-Channels simultaneously.</a:t>
            </a:r>
          </a:p>
          <a:p>
            <a:r>
              <a:rPr lang="en-US" sz="1600" dirty="0"/>
              <a:t>Within each superframe of the selected D-Channel, a coordinator transmits a data beacon frame (D-Beacon) on a single time slot from the Network Management Period (NMP).</a:t>
            </a:r>
          </a:p>
        </p:txBody>
      </p:sp>
      <p:pic>
        <p:nvPicPr>
          <p:cNvPr id="7" name="Graphic 5">
            <a:extLst>
              <a:ext uri="{FF2B5EF4-FFF2-40B4-BE49-F238E27FC236}">
                <a16:creationId xmlns:a16="http://schemas.microsoft.com/office/drawing/2014/main" id="{F42D7D6C-8FCE-71D0-7780-97CB6CBE87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86000" y="3790950"/>
            <a:ext cx="5610225" cy="2381250"/>
          </a:xfrm>
          <a:prstGeom prst="rect">
            <a:avLst/>
          </a:prstGeom>
        </p:spPr>
      </p:pic>
    </p:spTree>
    <p:extLst>
      <p:ext uri="{BB962C8B-B14F-4D97-AF65-F5344CB8AC3E}">
        <p14:creationId xmlns:p14="http://schemas.microsoft.com/office/powerpoint/2010/main" val="239330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MAC Functions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BAN Creation</a:t>
            </a:r>
          </a:p>
          <a:p>
            <a:r>
              <a:rPr lang="en-US" sz="2000" dirty="0"/>
              <a:t>Superframe transition due to proximity of BAN piconets</a:t>
            </a:r>
          </a:p>
          <a:p>
            <a:r>
              <a:rPr lang="en-US" sz="2000" dirty="0"/>
              <a:t>Node Connection/Disconnection</a:t>
            </a:r>
          </a:p>
          <a:p>
            <a:r>
              <a:rPr lang="en-US" sz="2000" dirty="0"/>
              <a:t>Channel access</a:t>
            </a:r>
          </a:p>
          <a:p>
            <a:pPr lvl="1"/>
            <a:r>
              <a:rPr lang="en-US" dirty="0"/>
              <a:t>Contention Free Period – TDMA</a:t>
            </a:r>
          </a:p>
          <a:p>
            <a:pPr lvl="1"/>
            <a:r>
              <a:rPr lang="en-US" dirty="0"/>
              <a:t>Contention Access Period – Slotted aloha</a:t>
            </a:r>
          </a:p>
        </p:txBody>
      </p:sp>
    </p:spTree>
    <p:extLst>
      <p:ext uri="{BB962C8B-B14F-4D97-AF65-F5344CB8AC3E}">
        <p14:creationId xmlns:p14="http://schemas.microsoft.com/office/powerpoint/2010/main" val="133507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BAN Creation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799" y="1844675"/>
            <a:ext cx="5002823" cy="4459872"/>
          </a:xfrm>
          <a:prstGeom prst="rect">
            <a:avLst/>
          </a:prstGeom>
        </p:spPr>
        <p:txBody>
          <a:bodyPr/>
          <a:lstStyle/>
          <a:p>
            <a:r>
              <a:rPr lang="en-US" sz="1600" b="1" dirty="0"/>
              <a:t>Neighbor BAN Detection</a:t>
            </a:r>
            <a:r>
              <a:rPr lang="en-US" sz="1600" dirty="0"/>
              <a:t>: The coordinator monitors the C-Channel to identify neighboring BANs and determine their presence.</a:t>
            </a:r>
          </a:p>
          <a:p>
            <a:r>
              <a:rPr lang="en-US" sz="1600" b="1" dirty="0"/>
              <a:t>BAN ID Selection</a:t>
            </a:r>
            <a:r>
              <a:rPr lang="en-US" sz="1600" dirty="0"/>
              <a:t>: The coordinator selects an available BAN ID that is not currently in use by neighboring BANs to ensure uniqueness within the network.</a:t>
            </a:r>
          </a:p>
          <a:p>
            <a:r>
              <a:rPr lang="en-US" sz="1600" b="1" dirty="0"/>
              <a:t>Data Channel (D-Channel) Selection</a:t>
            </a:r>
            <a:r>
              <a:rPr lang="en-US" sz="1600" dirty="0"/>
              <a:t>: The coordinator chooses a suitable D-Channel for communication. D-Channel Occupancy Indexes obtained from neighboring BAN’s C-Beacons can be used to determine which D-Channel to use.</a:t>
            </a:r>
          </a:p>
          <a:p>
            <a:r>
              <a:rPr lang="en-US" sz="1600" b="1" dirty="0"/>
              <a:t>D-Channel Synchronization</a:t>
            </a:r>
            <a:r>
              <a:rPr lang="en-US" sz="1600" dirty="0"/>
              <a:t>: If other BANs are using the same D-Channel, the coordinator synchronizes to the superframe of the BAN(s) already using that D-Channel.</a:t>
            </a:r>
          </a:p>
        </p:txBody>
      </p:sp>
      <p:pic>
        <p:nvPicPr>
          <p:cNvPr id="7" name="Graphic 2">
            <a:extLst>
              <a:ext uri="{FF2B5EF4-FFF2-40B4-BE49-F238E27FC236}">
                <a16:creationId xmlns:a16="http://schemas.microsoft.com/office/drawing/2014/main" id="{4E0BD035-7829-AF99-CF0B-105AFBAE7B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4778" y="771232"/>
            <a:ext cx="4216814" cy="5618747"/>
          </a:xfrm>
          <a:prstGeom prst="rect">
            <a:avLst/>
          </a:prstGeom>
        </p:spPr>
      </p:pic>
      <p:sp>
        <p:nvSpPr>
          <p:cNvPr id="8" name="Rectangle 7">
            <a:extLst>
              <a:ext uri="{FF2B5EF4-FFF2-40B4-BE49-F238E27FC236}">
                <a16:creationId xmlns:a16="http://schemas.microsoft.com/office/drawing/2014/main" id="{7C59DBE3-61E7-EC74-2376-CD0ED5B72EDA}"/>
              </a:ext>
            </a:extLst>
          </p:cNvPr>
          <p:cNvSpPr/>
          <p:nvPr/>
        </p:nvSpPr>
        <p:spPr>
          <a:xfrm>
            <a:off x="6032665" y="771232"/>
            <a:ext cx="2675906" cy="3180282"/>
          </a:xfrm>
          <a:prstGeom prst="rect">
            <a:avLst/>
          </a:prstGeom>
          <a:solidFill>
            <a:schemeClr val="bg1">
              <a:lumMod val="85000"/>
              <a:alpha val="20000"/>
            </a:schemeClr>
          </a:solidFill>
          <a:ln w="6350">
            <a:solidFill>
              <a:srgbClr val="0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4032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BAN Creation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799" y="1678425"/>
            <a:ext cx="5002823" cy="4459872"/>
          </a:xfrm>
          <a:prstGeom prst="rect">
            <a:avLst/>
          </a:prstGeom>
        </p:spPr>
        <p:txBody>
          <a:bodyPr/>
          <a:lstStyle/>
          <a:p>
            <a:r>
              <a:rPr lang="en-US" sz="1600" b="1" dirty="0"/>
              <a:t>D-Beacon Position Selection</a:t>
            </a:r>
            <a:r>
              <a:rPr lang="en-US" sz="1600" dirty="0"/>
              <a:t>: The coordinator selects a specific position for the D-Beacon transmission within the Network Management Period (NMP) of the superframe. It ensures that the chosen position does not overlap with neighboring BANs using the same D-Channel. </a:t>
            </a:r>
          </a:p>
          <a:p>
            <a:r>
              <a:rPr lang="en-US" sz="1600" b="1" dirty="0"/>
              <a:t>Periodic Control Beacon (C-Beacon) Transmission</a:t>
            </a:r>
            <a:r>
              <a:rPr lang="en-US" sz="1600" dirty="0"/>
              <a:t>: The coordinator transmits Control Beacons periodically on the C-Channel. The C-Beacon includes essential information such as the BAN ID, D-Channel number, and D-Beacon Position in NMP.</a:t>
            </a:r>
          </a:p>
          <a:p>
            <a:r>
              <a:rPr lang="en-US" sz="1600" b="1" dirty="0"/>
              <a:t>Periodic Data Beacon (D-Beacon) Transmission</a:t>
            </a:r>
            <a:r>
              <a:rPr lang="en-US" sz="1600" dirty="0"/>
              <a:t>: The coordinator transmits Data Beacons periodically on the D-Channel. The D-Beacon provides slot numbers indicating the start of the Contention Free Period (CFP) and the Contention Access Period (CAP) within each superframe.</a:t>
            </a:r>
          </a:p>
          <a:p>
            <a:endParaRPr lang="en-US" sz="1600" dirty="0"/>
          </a:p>
        </p:txBody>
      </p:sp>
      <p:pic>
        <p:nvPicPr>
          <p:cNvPr id="7" name="Graphic 2">
            <a:extLst>
              <a:ext uri="{FF2B5EF4-FFF2-40B4-BE49-F238E27FC236}">
                <a16:creationId xmlns:a16="http://schemas.microsoft.com/office/drawing/2014/main" id="{4E0BD035-7829-AF99-CF0B-105AFBAE7B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4778" y="771232"/>
            <a:ext cx="4216814" cy="5618747"/>
          </a:xfrm>
          <a:prstGeom prst="rect">
            <a:avLst/>
          </a:prstGeom>
        </p:spPr>
      </p:pic>
      <p:sp>
        <p:nvSpPr>
          <p:cNvPr id="8" name="Rectangle 7">
            <a:extLst>
              <a:ext uri="{FF2B5EF4-FFF2-40B4-BE49-F238E27FC236}">
                <a16:creationId xmlns:a16="http://schemas.microsoft.com/office/drawing/2014/main" id="{7C59DBE3-61E7-EC74-2376-CD0ED5B72EDA}"/>
              </a:ext>
            </a:extLst>
          </p:cNvPr>
          <p:cNvSpPr/>
          <p:nvPr/>
        </p:nvSpPr>
        <p:spPr>
          <a:xfrm>
            <a:off x="5688622" y="3895105"/>
            <a:ext cx="3158495" cy="2409441"/>
          </a:xfrm>
          <a:prstGeom prst="rect">
            <a:avLst/>
          </a:prstGeom>
          <a:solidFill>
            <a:schemeClr val="bg1">
              <a:lumMod val="85000"/>
              <a:alpha val="20000"/>
            </a:schemeClr>
          </a:solidFill>
          <a:ln w="6350">
            <a:solidFill>
              <a:srgbClr val="0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3392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Lightning Bolt 13">
            <a:extLst>
              <a:ext uri="{FF2B5EF4-FFF2-40B4-BE49-F238E27FC236}">
                <a16:creationId xmlns:a16="http://schemas.microsoft.com/office/drawing/2014/main" id="{4E0F748D-F6B6-247B-3526-49C710BFBBE0}"/>
              </a:ext>
            </a:extLst>
          </p:cNvPr>
          <p:cNvSpPr/>
          <p:nvPr/>
        </p:nvSpPr>
        <p:spPr>
          <a:xfrm>
            <a:off x="5578718" y="2685887"/>
            <a:ext cx="254977" cy="562707"/>
          </a:xfrm>
          <a:prstGeom prst="lightningBol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404446" y="1844675"/>
            <a:ext cx="3033346" cy="4459872"/>
          </a:xfrm>
          <a:prstGeom prst="rect">
            <a:avLst/>
          </a:prstGeom>
        </p:spPr>
        <p:txBody>
          <a:bodyPr/>
          <a:lstStyle/>
          <a:p>
            <a:r>
              <a:rPr lang="en-US" sz="1600" dirty="0"/>
              <a:t>As BANs are mobile, it is possible for multiple BANs that have started independently to come into close proximity with each other.</a:t>
            </a:r>
          </a:p>
          <a:p>
            <a:r>
              <a:rPr lang="en-US" sz="1600" dirty="0"/>
              <a:t>Since these BANs are likely using different superframes, their frames will interfere each other, causing performance degradation.</a:t>
            </a:r>
          </a:p>
          <a:p>
            <a:r>
              <a:rPr lang="en-US" sz="1600" dirty="0"/>
              <a:t>To avoid this interference, BANs located in close proximity must transition to using common superframes.</a:t>
            </a:r>
          </a:p>
          <a:p>
            <a:endParaRPr lang="en-US" sz="1600" dirty="0"/>
          </a:p>
        </p:txBody>
      </p:sp>
      <p:pic>
        <p:nvPicPr>
          <p:cNvPr id="8" name="Picture 7">
            <a:extLst>
              <a:ext uri="{FF2B5EF4-FFF2-40B4-BE49-F238E27FC236}">
                <a16:creationId xmlns:a16="http://schemas.microsoft.com/office/drawing/2014/main" id="{18B7AD61-5785-C89A-8C17-956D9F3321C8}"/>
              </a:ext>
            </a:extLst>
          </p:cNvPr>
          <p:cNvPicPr>
            <a:picLocks noChangeAspect="1"/>
          </p:cNvPicPr>
          <p:nvPr/>
        </p:nvPicPr>
        <p:blipFill rotWithShape="1">
          <a:blip r:embed="rId2"/>
          <a:srcRect t="37253" b="32308"/>
          <a:stretch/>
        </p:blipFill>
        <p:spPr>
          <a:xfrm>
            <a:off x="3760748" y="1914674"/>
            <a:ext cx="5315274" cy="2087550"/>
          </a:xfrm>
          <a:prstGeom prst="rect">
            <a:avLst/>
          </a:prstGeom>
        </p:spPr>
      </p:pic>
      <p:pic>
        <p:nvPicPr>
          <p:cNvPr id="10" name="Picture 9">
            <a:extLst>
              <a:ext uri="{FF2B5EF4-FFF2-40B4-BE49-F238E27FC236}">
                <a16:creationId xmlns:a16="http://schemas.microsoft.com/office/drawing/2014/main" id="{64EA074F-DEAF-CE25-D509-482FFFAFBBF1}"/>
              </a:ext>
            </a:extLst>
          </p:cNvPr>
          <p:cNvPicPr>
            <a:picLocks noChangeAspect="1"/>
          </p:cNvPicPr>
          <p:nvPr/>
        </p:nvPicPr>
        <p:blipFill rotWithShape="1">
          <a:blip r:embed="rId3"/>
          <a:srcRect t="34969" b="41538"/>
          <a:stretch/>
        </p:blipFill>
        <p:spPr>
          <a:xfrm>
            <a:off x="3760748" y="4693381"/>
            <a:ext cx="5315274" cy="1611166"/>
          </a:xfrm>
          <a:prstGeom prst="rect">
            <a:avLst/>
          </a:prstGeom>
        </p:spPr>
      </p:pic>
      <p:sp>
        <p:nvSpPr>
          <p:cNvPr id="11" name="Rectangle 10">
            <a:extLst>
              <a:ext uri="{FF2B5EF4-FFF2-40B4-BE49-F238E27FC236}">
                <a16:creationId xmlns:a16="http://schemas.microsoft.com/office/drawing/2014/main" id="{C11D906C-34EE-25BE-8381-FED6A23E41D4}"/>
              </a:ext>
            </a:extLst>
          </p:cNvPr>
          <p:cNvSpPr/>
          <p:nvPr/>
        </p:nvSpPr>
        <p:spPr>
          <a:xfrm>
            <a:off x="3692769" y="1923466"/>
            <a:ext cx="4589585" cy="2087550"/>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2EB5116-19A3-9C7A-BFB7-DDD7E35E564D}"/>
              </a:ext>
            </a:extLst>
          </p:cNvPr>
          <p:cNvSpPr/>
          <p:nvPr/>
        </p:nvSpPr>
        <p:spPr>
          <a:xfrm>
            <a:off x="3692769" y="4607168"/>
            <a:ext cx="5315274" cy="1698965"/>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4EB8121B-D92C-6A37-4468-C6EA46D5EB03}"/>
              </a:ext>
            </a:extLst>
          </p:cNvPr>
          <p:cNvSpPr/>
          <p:nvPr/>
        </p:nvSpPr>
        <p:spPr>
          <a:xfrm>
            <a:off x="5833695" y="4109290"/>
            <a:ext cx="307731" cy="41323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5FEF34F-F79F-73A0-9C04-4A977EE81FF3}"/>
              </a:ext>
            </a:extLst>
          </p:cNvPr>
          <p:cNvSpPr txBox="1"/>
          <p:nvPr/>
        </p:nvSpPr>
        <p:spPr>
          <a:xfrm>
            <a:off x="6145816" y="4138902"/>
            <a:ext cx="2292615" cy="307777"/>
          </a:xfrm>
          <a:prstGeom prst="rect">
            <a:avLst/>
          </a:prstGeom>
          <a:noFill/>
        </p:spPr>
        <p:txBody>
          <a:bodyPr wrap="none" rtlCol="0">
            <a:spAutoFit/>
          </a:bodyPr>
          <a:lstStyle/>
          <a:p>
            <a:r>
              <a:rPr lang="en-US" dirty="0"/>
              <a:t>After superframe transition</a:t>
            </a:r>
          </a:p>
        </p:txBody>
      </p:sp>
    </p:spTree>
    <p:extLst>
      <p:ext uri="{BB962C8B-B14F-4D97-AF65-F5344CB8AC3E}">
        <p14:creationId xmlns:p14="http://schemas.microsoft.com/office/powerpoint/2010/main" val="1917589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solidFill>
                  <a:srgbClr val="0070C0"/>
                </a:solidFill>
              </a:rPr>
              <a:t>A coordinator</a:t>
            </a:r>
            <a:r>
              <a:rPr lang="en-US" sz="1600" dirty="0"/>
              <a:t> </a:t>
            </a:r>
            <a:r>
              <a:rPr lang="en-US" sz="1600" dirty="0" err="1"/>
              <a:t>continuosly</a:t>
            </a:r>
            <a:r>
              <a:rPr lang="en-US" sz="1600" dirty="0"/>
              <a:t> monitors the C-Channel to detect neighboring BANs.</a:t>
            </a:r>
          </a:p>
          <a:p>
            <a:r>
              <a:rPr lang="en-US" sz="1600" dirty="0"/>
              <a:t>When </a:t>
            </a:r>
            <a:r>
              <a:rPr lang="en-US" sz="1600" dirty="0">
                <a:solidFill>
                  <a:srgbClr val="0070C0"/>
                </a:solidFill>
              </a:rPr>
              <a:t>a coordinator</a:t>
            </a:r>
            <a:r>
              <a:rPr lang="en-US" sz="1600" dirty="0"/>
              <a:t> receives a Control Beacon (C-Beacon) with a different </a:t>
            </a:r>
            <a:r>
              <a:rPr lang="en-US" sz="1600" dirty="0">
                <a:solidFill>
                  <a:srgbClr val="FF0000"/>
                </a:solidFill>
              </a:rPr>
              <a:t>Superframe Reference BAN ID</a:t>
            </a:r>
            <a:r>
              <a:rPr lang="en-US" sz="1600" dirty="0"/>
              <a:t> value and a </a:t>
            </a:r>
            <a:r>
              <a:rPr lang="en-US" sz="1600" dirty="0">
                <a:solidFill>
                  <a:srgbClr val="FF0000"/>
                </a:solidFill>
              </a:rPr>
              <a:t>Superframe Priority Index</a:t>
            </a:r>
            <a:r>
              <a:rPr lang="en-US" sz="1600" dirty="0"/>
              <a:t> grater than its own, it indicates that a new BAN is nearby.</a:t>
            </a:r>
          </a:p>
          <a:p>
            <a:r>
              <a:rPr lang="en-US" sz="1600" dirty="0"/>
              <a:t>In such cases, </a:t>
            </a:r>
            <a:r>
              <a:rPr lang="en-US" sz="1600" dirty="0">
                <a:solidFill>
                  <a:srgbClr val="0070C0"/>
                </a:solidFill>
              </a:rPr>
              <a:t>the coordinator</a:t>
            </a:r>
            <a:r>
              <a:rPr lang="en-US" sz="1600" dirty="0"/>
              <a:t> must transition to using the superframe of </a:t>
            </a:r>
            <a:r>
              <a:rPr lang="en-US" sz="1600" dirty="0">
                <a:solidFill>
                  <a:srgbClr val="FF0000"/>
                </a:solidFill>
              </a:rPr>
              <a:t>the newly met BAN</a:t>
            </a:r>
            <a:r>
              <a:rPr lang="en-US" sz="1600" dirty="0"/>
              <a:t> to avoid interference and ensure efficient communication.</a:t>
            </a:r>
          </a:p>
        </p:txBody>
      </p:sp>
      <p:pic>
        <p:nvPicPr>
          <p:cNvPr id="8" name="Content Placeholder 9" descr="A picture containing shape&#10;&#10;Description automatically generated">
            <a:extLst>
              <a:ext uri="{FF2B5EF4-FFF2-40B4-BE49-F238E27FC236}">
                <a16:creationId xmlns:a16="http://schemas.microsoft.com/office/drawing/2014/main" id="{D4F233FB-EE10-DE90-24B2-961C0A76D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552" y="4193779"/>
            <a:ext cx="2393095" cy="2044586"/>
          </a:xfrm>
          <a:prstGeom prst="rect">
            <a:avLst/>
          </a:prstGeom>
        </p:spPr>
      </p:pic>
      <p:sp>
        <p:nvSpPr>
          <p:cNvPr id="9" name="TextBox 8">
            <a:extLst>
              <a:ext uri="{FF2B5EF4-FFF2-40B4-BE49-F238E27FC236}">
                <a16:creationId xmlns:a16="http://schemas.microsoft.com/office/drawing/2014/main" id="{A732229C-0E30-4DB1-BCBE-8B347B706795}"/>
              </a:ext>
            </a:extLst>
          </p:cNvPr>
          <p:cNvSpPr txBox="1"/>
          <p:nvPr/>
        </p:nvSpPr>
        <p:spPr>
          <a:xfrm>
            <a:off x="1669752" y="4273249"/>
            <a:ext cx="2553904" cy="461665"/>
          </a:xfrm>
          <a:prstGeom prst="rect">
            <a:avLst/>
          </a:prstGeom>
          <a:noFill/>
        </p:spPr>
        <p:txBody>
          <a:bodyPr wrap="none" rtlCol="0">
            <a:spAutoFit/>
          </a:bodyPr>
          <a:lstStyle/>
          <a:p>
            <a:pPr algn="r"/>
            <a:r>
              <a:rPr lang="en-US" sz="1200" dirty="0">
                <a:solidFill>
                  <a:srgbClr val="FF0000"/>
                </a:solidFill>
              </a:rPr>
              <a:t>BAN ID = 1</a:t>
            </a:r>
          </a:p>
          <a:p>
            <a:pPr algn="r"/>
            <a:r>
              <a:rPr lang="en-US" sz="1200" dirty="0">
                <a:solidFill>
                  <a:srgbClr val="FF0000"/>
                </a:solidFill>
              </a:rPr>
              <a:t>Superframe Reference BAN ID = 1</a:t>
            </a:r>
          </a:p>
        </p:txBody>
      </p:sp>
      <p:sp>
        <p:nvSpPr>
          <p:cNvPr id="10" name="TextBox 9">
            <a:extLst>
              <a:ext uri="{FF2B5EF4-FFF2-40B4-BE49-F238E27FC236}">
                <a16:creationId xmlns:a16="http://schemas.microsoft.com/office/drawing/2014/main" id="{10DC0E57-0B85-3644-F243-4BDD07AEA467}"/>
              </a:ext>
            </a:extLst>
          </p:cNvPr>
          <p:cNvSpPr txBox="1"/>
          <p:nvPr/>
        </p:nvSpPr>
        <p:spPr>
          <a:xfrm>
            <a:off x="5445557" y="4864808"/>
            <a:ext cx="2553904" cy="461665"/>
          </a:xfrm>
          <a:prstGeom prst="rect">
            <a:avLst/>
          </a:prstGeom>
          <a:noFill/>
        </p:spPr>
        <p:txBody>
          <a:bodyPr wrap="none" rtlCol="0">
            <a:spAutoFit/>
          </a:bodyPr>
          <a:lstStyle/>
          <a:p>
            <a:r>
              <a:rPr lang="en-US" sz="1200" dirty="0">
                <a:solidFill>
                  <a:srgbClr val="FF0000"/>
                </a:solidFill>
              </a:rPr>
              <a:t>BAN ID = 2</a:t>
            </a:r>
          </a:p>
          <a:p>
            <a:r>
              <a:rPr lang="en-US" sz="1200" dirty="0">
                <a:solidFill>
                  <a:srgbClr val="FF0000"/>
                </a:solidFill>
              </a:rPr>
              <a:t>Superframe Reference BAN ID = 1</a:t>
            </a:r>
          </a:p>
        </p:txBody>
      </p:sp>
      <p:sp>
        <p:nvSpPr>
          <p:cNvPr id="11" name="TextBox 10">
            <a:extLst>
              <a:ext uri="{FF2B5EF4-FFF2-40B4-BE49-F238E27FC236}">
                <a16:creationId xmlns:a16="http://schemas.microsoft.com/office/drawing/2014/main" id="{8A7A3A9E-3322-7ACD-5974-7C8CE3B1C5E1}"/>
              </a:ext>
            </a:extLst>
          </p:cNvPr>
          <p:cNvSpPr txBox="1"/>
          <p:nvPr/>
        </p:nvSpPr>
        <p:spPr>
          <a:xfrm>
            <a:off x="5084467" y="5816095"/>
            <a:ext cx="2553904" cy="461665"/>
          </a:xfrm>
          <a:prstGeom prst="rect">
            <a:avLst/>
          </a:prstGeom>
          <a:noFill/>
        </p:spPr>
        <p:txBody>
          <a:bodyPr wrap="none" rtlCol="0">
            <a:spAutoFit/>
          </a:bodyPr>
          <a:lstStyle/>
          <a:p>
            <a:r>
              <a:rPr lang="en-US" sz="1200" dirty="0">
                <a:solidFill>
                  <a:srgbClr val="FF0000"/>
                </a:solidFill>
              </a:rPr>
              <a:t>BAN ID = 3</a:t>
            </a:r>
          </a:p>
          <a:p>
            <a:r>
              <a:rPr lang="en-US" sz="1200" dirty="0">
                <a:solidFill>
                  <a:srgbClr val="FF0000"/>
                </a:solidFill>
              </a:rPr>
              <a:t>Superframe Reference BAN ID = 1</a:t>
            </a:r>
          </a:p>
        </p:txBody>
      </p:sp>
      <p:sp>
        <p:nvSpPr>
          <p:cNvPr id="12" name="TextBox 11">
            <a:extLst>
              <a:ext uri="{FF2B5EF4-FFF2-40B4-BE49-F238E27FC236}">
                <a16:creationId xmlns:a16="http://schemas.microsoft.com/office/drawing/2014/main" id="{40073A5B-999D-4861-E311-F5A8FDC41FBF}"/>
              </a:ext>
            </a:extLst>
          </p:cNvPr>
          <p:cNvSpPr txBox="1"/>
          <p:nvPr/>
        </p:nvSpPr>
        <p:spPr>
          <a:xfrm>
            <a:off x="1220738" y="5455913"/>
            <a:ext cx="2553904" cy="461665"/>
          </a:xfrm>
          <a:prstGeom prst="rect">
            <a:avLst/>
          </a:prstGeom>
          <a:noFill/>
        </p:spPr>
        <p:txBody>
          <a:bodyPr wrap="none" rtlCol="0">
            <a:spAutoFit/>
          </a:bodyPr>
          <a:lstStyle/>
          <a:p>
            <a:pPr algn="r"/>
            <a:r>
              <a:rPr lang="en-US" sz="1200" dirty="0">
                <a:solidFill>
                  <a:srgbClr val="0070C0"/>
                </a:solidFill>
              </a:rPr>
              <a:t>BAN ID = 4</a:t>
            </a:r>
          </a:p>
          <a:p>
            <a:pPr algn="r"/>
            <a:r>
              <a:rPr lang="en-US" sz="1200" dirty="0">
                <a:solidFill>
                  <a:srgbClr val="0070C0"/>
                </a:solidFill>
              </a:rPr>
              <a:t>Superframe Reference BAN ID = 4</a:t>
            </a:r>
          </a:p>
        </p:txBody>
      </p:sp>
    </p:spTree>
    <p:extLst>
      <p:ext uri="{BB962C8B-B14F-4D97-AF65-F5344CB8AC3E}">
        <p14:creationId xmlns:p14="http://schemas.microsoft.com/office/powerpoint/2010/main" val="3607329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b="1" dirty="0"/>
              <a:t>The Superframe Priority Index</a:t>
            </a:r>
            <a:r>
              <a:rPr lang="en-US" sz="1800" dirty="0"/>
              <a:t> is used to determine which BAN should continue using its current superframe and which BAN should transition to the superframe of another BAN when multiple BANs come into close proximity.</a:t>
            </a:r>
          </a:p>
          <a:p>
            <a:pPr lvl="1"/>
            <a:r>
              <a:rPr lang="en-US" sz="1800" dirty="0"/>
              <a:t>The index should be defined in a way that allows BANs with many nodes of high priority to maintain their superframes, while BANs with lower priority nodes can transition to other BAN’s superframe.</a:t>
            </a:r>
          </a:p>
          <a:p>
            <a:endParaRPr lang="en-US" sz="1800" dirty="0"/>
          </a:p>
          <a:p>
            <a:r>
              <a:rPr lang="en-US" sz="1800" b="1" dirty="0"/>
              <a:t>Fallback Mechanism</a:t>
            </a:r>
            <a:r>
              <a:rPr lang="en-US" sz="1800" dirty="0"/>
              <a:t>: In scenarios where a BAN with a low Superframe Priority Index fails to receive the C-beacon of another BAN, interference cannot be avoided due to the inability to perform superframe transition.</a:t>
            </a:r>
          </a:p>
          <a:p>
            <a:pPr lvl="1"/>
            <a:r>
              <a:rPr lang="en-US" sz="1800" dirty="0"/>
              <a:t>To address this situation, implementing a fallback mechanism allowing high-priority BANs to initiate superframe transition would be advantageous. </a:t>
            </a:r>
          </a:p>
        </p:txBody>
      </p:sp>
    </p:spTree>
    <p:extLst>
      <p:ext uri="{BB962C8B-B14F-4D97-AF65-F5344CB8AC3E}">
        <p14:creationId xmlns:p14="http://schemas.microsoft.com/office/powerpoint/2010/main" val="343513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Node Connection/Disconnection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690300"/>
            <a:ext cx="7772400" cy="4459872"/>
          </a:xfrm>
          <a:prstGeom prst="rect">
            <a:avLst/>
          </a:prstGeom>
        </p:spPr>
        <p:txBody>
          <a:bodyPr/>
          <a:lstStyle/>
          <a:p>
            <a:r>
              <a:rPr lang="en-US" sz="1600" dirty="0"/>
              <a:t>The node monitors the C-Channels to acquire a C-Beacon, which provides essential information.</a:t>
            </a:r>
          </a:p>
          <a:p>
            <a:r>
              <a:rPr lang="en-US" sz="1600" dirty="0"/>
              <a:t>By receiving the C-Beacon, the node can obtain the BAN ID, D-Channel number, and D-Beacon Position for further communication.</a:t>
            </a:r>
          </a:p>
          <a:p>
            <a:r>
              <a:rPr lang="en-US" sz="1600" dirty="0"/>
              <a:t>The node also monitors the D-Channels to acquire a D-Beacon, which provides details about the positions of Contention Free Period (CFP) and Contention Access Period (CAP).</a:t>
            </a:r>
          </a:p>
          <a:p>
            <a:r>
              <a:rPr lang="en-US" sz="1600" dirty="0"/>
              <a:t>During the CAP, the node initiates the Connection Request (C-Request) frame using the Contention Access procedure.</a:t>
            </a:r>
          </a:p>
          <a:p>
            <a:r>
              <a:rPr lang="en-US" sz="1600" dirty="0"/>
              <a:t>Upon successful reception of the C-Request frame, the coordinator responds by </a:t>
            </a:r>
            <a:r>
              <a:rPr lang="en-US" sz="1600" dirty="0" err="1"/>
              <a:t>transmiting</a:t>
            </a:r>
            <a:endParaRPr lang="en-US" sz="1600" dirty="0"/>
          </a:p>
          <a:p>
            <a:pPr lvl="1"/>
            <a:r>
              <a:rPr lang="en-US" sz="1600" dirty="0"/>
              <a:t>an Acknowledgement,</a:t>
            </a:r>
          </a:p>
          <a:p>
            <a:pPr lvl="1"/>
            <a:r>
              <a:rPr lang="en-US" sz="1600" dirty="0"/>
              <a:t>and a Connection Assignment (C-Assignment) frame in the next available time slot.</a:t>
            </a:r>
          </a:p>
          <a:p>
            <a:r>
              <a:rPr lang="en-US" sz="1600" dirty="0"/>
              <a:t>The C-Assignment frame provides information of the allocated resources to the node, including the number of time slots allocated, and the node’s allocated Node ID.</a:t>
            </a:r>
          </a:p>
        </p:txBody>
      </p:sp>
    </p:spTree>
    <p:extLst>
      <p:ext uri="{BB962C8B-B14F-4D97-AF65-F5344CB8AC3E}">
        <p14:creationId xmlns:p14="http://schemas.microsoft.com/office/powerpoint/2010/main" val="3922481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Fields in Control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a:spcBef>
                <a:spcPts val="200"/>
              </a:spcBef>
            </a:pPr>
            <a:r>
              <a:rPr lang="en-US" sz="1600" b="1" dirty="0"/>
              <a:t>BAN ID</a:t>
            </a:r>
          </a:p>
          <a:p>
            <a:pPr lvl="1">
              <a:spcBef>
                <a:spcPts val="200"/>
              </a:spcBef>
            </a:pPr>
            <a:r>
              <a:rPr lang="en-US" sz="1600" dirty="0"/>
              <a:t>This is a unique identifier assigned to each Body Area Network (BAN).</a:t>
            </a:r>
          </a:p>
          <a:p>
            <a:pPr lvl="1">
              <a:spcBef>
                <a:spcPts val="200"/>
              </a:spcBef>
            </a:pPr>
            <a:r>
              <a:rPr lang="en-US" sz="1600" dirty="0"/>
              <a:t>It is used to distinguish between BANs operating in the vicinity and facilitate communication between them.</a:t>
            </a:r>
          </a:p>
          <a:p>
            <a:pPr>
              <a:spcBef>
                <a:spcPts val="200"/>
              </a:spcBef>
            </a:pPr>
            <a:r>
              <a:rPr lang="en-US" sz="1600" b="1" dirty="0"/>
              <a:t>D-Channel number</a:t>
            </a:r>
          </a:p>
          <a:p>
            <a:pPr lvl="1">
              <a:spcBef>
                <a:spcPts val="200"/>
              </a:spcBef>
            </a:pPr>
            <a:r>
              <a:rPr lang="en-US" sz="1600" dirty="0"/>
              <a:t>This refers to the specific channel utilized for data transmission within a BAN.</a:t>
            </a:r>
          </a:p>
          <a:p>
            <a:pPr lvl="1">
              <a:spcBef>
                <a:spcPts val="200"/>
              </a:spcBef>
            </a:pPr>
            <a:r>
              <a:rPr lang="en-US" sz="1600" dirty="0"/>
              <a:t>Each BAN is assigned a particular D-Chanel number to avoid interference with other BANs and enable efficient communication.</a:t>
            </a:r>
          </a:p>
          <a:p>
            <a:pPr>
              <a:spcBef>
                <a:spcPts val="200"/>
              </a:spcBef>
            </a:pPr>
            <a:r>
              <a:rPr lang="en-US" sz="1600" b="1" dirty="0"/>
              <a:t>D-Beacon Position in Network Management Period (NMP)</a:t>
            </a:r>
          </a:p>
          <a:p>
            <a:pPr lvl="1">
              <a:spcBef>
                <a:spcPts val="200"/>
              </a:spcBef>
            </a:pPr>
            <a:r>
              <a:rPr lang="en-US" sz="1600" dirty="0"/>
              <a:t>This indicates the specific time slot within the NMP where the D-Beacon, which provides network management information, is transmitted.</a:t>
            </a:r>
          </a:p>
          <a:p>
            <a:pPr>
              <a:spcBef>
                <a:spcPts val="200"/>
              </a:spcBef>
            </a:pPr>
            <a:r>
              <a:rPr lang="en-US" sz="1600" b="1" dirty="0"/>
              <a:t>D-Channel Occupancy Index</a:t>
            </a:r>
          </a:p>
          <a:p>
            <a:pPr lvl="1">
              <a:spcBef>
                <a:spcPts val="200"/>
              </a:spcBef>
            </a:pPr>
            <a:r>
              <a:rPr lang="en-US" sz="1600" dirty="0"/>
              <a:t>This index is a measure used to inform neighboring BANs about the congestion level of the D-Channel.</a:t>
            </a:r>
          </a:p>
          <a:p>
            <a:pPr lvl="1">
              <a:spcBef>
                <a:spcPts val="200"/>
              </a:spcBef>
            </a:pPr>
            <a:r>
              <a:rPr lang="en-US" sz="1600" dirty="0"/>
              <a:t>It provides an indication of how busy the channel is, helping BANs make informed decisions regarding D-Channel selection.</a:t>
            </a:r>
          </a:p>
        </p:txBody>
      </p:sp>
    </p:spTree>
    <p:extLst>
      <p:ext uri="{BB962C8B-B14F-4D97-AF65-F5344CB8AC3E}">
        <p14:creationId xmlns:p14="http://schemas.microsoft.com/office/powerpoint/2010/main" val="186821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sz="3600" b="0" i="0" u="none" strike="noStrike" cap="none" dirty="0">
                <a:solidFill>
                  <a:schemeClr val="dk2"/>
                </a:solidFill>
                <a:latin typeface="Times New Roman"/>
                <a:ea typeface="Times New Roman"/>
                <a:cs typeface="Times New Roman"/>
                <a:sym typeface="Times New Roman"/>
              </a:rPr>
              <a:t>MAC Protocol Proposal for Multiple BAN Environment (Level 1)</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May 2023</a:t>
            </a:r>
            <a:endParaRPr lang="en-US"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Fields in Control Beacon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b="1" dirty="0"/>
              <a:t>The Superframe Reference BAN ID</a:t>
            </a:r>
          </a:p>
          <a:p>
            <a:pPr lvl="1"/>
            <a:r>
              <a:rPr lang="en-US" sz="1600" dirty="0"/>
              <a:t>This serves the purpose of informing neighboring BANs about the BAN with which they share the same superframe.</a:t>
            </a:r>
          </a:p>
          <a:p>
            <a:pPr lvl="1"/>
            <a:r>
              <a:rPr lang="en-US" sz="1600" dirty="0"/>
              <a:t>BANs that share superframes should have the same Superframe Reference BAN ID, allowing synchronization and coordinated operation within the shared superframe.</a:t>
            </a:r>
          </a:p>
          <a:p>
            <a:r>
              <a:rPr lang="en-US" sz="1600" b="1" dirty="0"/>
              <a:t>The Superframe Priority Index</a:t>
            </a:r>
          </a:p>
          <a:p>
            <a:pPr lvl="1"/>
            <a:r>
              <a:rPr lang="en-US" sz="1600" dirty="0"/>
              <a:t>This is an index used to determine the priority of a BAN in relation to other BANs when multiple BANs come into proximity.</a:t>
            </a:r>
          </a:p>
          <a:p>
            <a:pPr lvl="1"/>
            <a:r>
              <a:rPr lang="en-US" sz="1600" dirty="0"/>
              <a:t>It enables the orderly transition of superframes, ensuring that BANs with higher priority can maintain their superframes while lower-priority BANs transition to other BAN’s superframes.</a:t>
            </a:r>
          </a:p>
        </p:txBody>
      </p:sp>
    </p:spTree>
    <p:extLst>
      <p:ext uri="{BB962C8B-B14F-4D97-AF65-F5344CB8AC3E}">
        <p14:creationId xmlns:p14="http://schemas.microsoft.com/office/powerpoint/2010/main" val="2460258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Fields in Data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b="1" dirty="0"/>
              <a:t>Position of Contention Free Period (CFP)</a:t>
            </a:r>
          </a:p>
          <a:p>
            <a:pPr lvl="1"/>
            <a:r>
              <a:rPr lang="en-US" sz="1800" dirty="0"/>
              <a:t>This refers to the specific time slots within the superframes where the Contention Free Period occurs.</a:t>
            </a:r>
          </a:p>
          <a:p>
            <a:pPr lvl="1"/>
            <a:r>
              <a:rPr lang="en-US" sz="1800" dirty="0"/>
              <a:t>The CFP is a dedicated period during which scheduled frames are transmitted without contention.</a:t>
            </a:r>
          </a:p>
          <a:p>
            <a:pPr lvl="1"/>
            <a:r>
              <a:rPr lang="en-US" sz="1800" dirty="0"/>
              <a:t>To ensure coexistence an minimize interference among coexisting BANs, the position of the CFP may vary between BANs.</a:t>
            </a:r>
          </a:p>
          <a:p>
            <a:pPr lvl="1"/>
            <a:r>
              <a:rPr lang="en-US" sz="1800" dirty="0"/>
              <a:t>By assigning different CFP position, BANs can have non-overlapping CFPs, allowing for interference-free transmission of scheduled frames. </a:t>
            </a:r>
          </a:p>
        </p:txBody>
      </p:sp>
    </p:spTree>
    <p:extLst>
      <p:ext uri="{BB962C8B-B14F-4D97-AF65-F5344CB8AC3E}">
        <p14:creationId xmlns:p14="http://schemas.microsoft.com/office/powerpoint/2010/main" val="733194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Fields in Data Beacon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b="1" dirty="0"/>
              <a:t>Position of Contention Access Period (CAP)</a:t>
            </a:r>
          </a:p>
          <a:p>
            <a:pPr lvl="1"/>
            <a:r>
              <a:rPr lang="en-US" sz="1800" dirty="0"/>
              <a:t>This refers to the specific time slots within the superframes where the Contention Access Period occurs.</a:t>
            </a:r>
          </a:p>
          <a:p>
            <a:pPr lvl="1"/>
            <a:r>
              <a:rPr lang="en-US" sz="1800" dirty="0"/>
              <a:t>The CAP is a period during which unscheduled frames are transmitted using the slotted aloha access mechanism, where nodes contend for access to the channel.</a:t>
            </a:r>
          </a:p>
          <a:p>
            <a:pPr lvl="1"/>
            <a:r>
              <a:rPr lang="en-US" sz="1800" dirty="0"/>
              <a:t>The specific position of the CAP within the superframe allows nodes to know when to transmit unscheduled frames and participate in the contention process.</a:t>
            </a:r>
          </a:p>
          <a:p>
            <a:pPr lvl="1"/>
            <a:r>
              <a:rPr lang="en-US" sz="1800" dirty="0"/>
              <a:t>The CAP provides a mechanism for nodes to access the channel when their transmissions are not pre-scheduled during the Contention Free Period (CFP).</a:t>
            </a:r>
          </a:p>
          <a:p>
            <a:pPr lvl="1"/>
            <a:endParaRPr lang="en-US" sz="1800" dirty="0"/>
          </a:p>
          <a:p>
            <a:endParaRPr lang="en-US" sz="1800" dirty="0"/>
          </a:p>
        </p:txBody>
      </p:sp>
    </p:spTree>
    <p:extLst>
      <p:ext uri="{BB962C8B-B14F-4D97-AF65-F5344CB8AC3E}">
        <p14:creationId xmlns:p14="http://schemas.microsoft.com/office/powerpoint/2010/main" val="2802443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List of Frame Type</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23</a:t>
            </a:fld>
            <a:endParaRPr dirty="0"/>
          </a:p>
        </p:txBody>
      </p:sp>
      <p:graphicFrame>
        <p:nvGraphicFramePr>
          <p:cNvPr id="8" name="Table 4">
            <a:extLst>
              <a:ext uri="{FF2B5EF4-FFF2-40B4-BE49-F238E27FC236}">
                <a16:creationId xmlns:a16="http://schemas.microsoft.com/office/drawing/2014/main" id="{EBDCB845-2D0D-7D20-1A52-EE817321CC0A}"/>
              </a:ext>
            </a:extLst>
          </p:cNvPr>
          <p:cNvGraphicFramePr>
            <a:graphicFrameLocks/>
          </p:cNvGraphicFramePr>
          <p:nvPr>
            <p:extLst>
              <p:ext uri="{D42A27DB-BD31-4B8C-83A1-F6EECF244321}">
                <p14:modId xmlns:p14="http://schemas.microsoft.com/office/powerpoint/2010/main" val="3834190807"/>
              </p:ext>
            </p:extLst>
          </p:nvPr>
        </p:nvGraphicFramePr>
        <p:xfrm>
          <a:off x="570034" y="1679061"/>
          <a:ext cx="8079716" cy="4389120"/>
        </p:xfrm>
        <a:graphic>
          <a:graphicData uri="http://schemas.openxmlformats.org/drawingml/2006/table">
            <a:tbl>
              <a:tblPr firstRow="1" bandRow="1">
                <a:tableStyleId>{D7AC3CCA-C797-4891-BE02-D94E43425B78}</a:tableStyleId>
              </a:tblPr>
              <a:tblGrid>
                <a:gridCol w="810358">
                  <a:extLst>
                    <a:ext uri="{9D8B030D-6E8A-4147-A177-3AD203B41FA5}">
                      <a16:colId xmlns:a16="http://schemas.microsoft.com/office/drawing/2014/main" val="2545107227"/>
                    </a:ext>
                  </a:extLst>
                </a:gridCol>
                <a:gridCol w="1590993">
                  <a:extLst>
                    <a:ext uri="{9D8B030D-6E8A-4147-A177-3AD203B41FA5}">
                      <a16:colId xmlns:a16="http://schemas.microsoft.com/office/drawing/2014/main" val="3467769674"/>
                    </a:ext>
                  </a:extLst>
                </a:gridCol>
                <a:gridCol w="1960685">
                  <a:extLst>
                    <a:ext uri="{9D8B030D-6E8A-4147-A177-3AD203B41FA5}">
                      <a16:colId xmlns:a16="http://schemas.microsoft.com/office/drawing/2014/main" val="3733373911"/>
                    </a:ext>
                  </a:extLst>
                </a:gridCol>
                <a:gridCol w="1311639">
                  <a:extLst>
                    <a:ext uri="{9D8B030D-6E8A-4147-A177-3AD203B41FA5}">
                      <a16:colId xmlns:a16="http://schemas.microsoft.com/office/drawing/2014/main" val="3421933674"/>
                    </a:ext>
                  </a:extLst>
                </a:gridCol>
                <a:gridCol w="2406041">
                  <a:extLst>
                    <a:ext uri="{9D8B030D-6E8A-4147-A177-3AD203B41FA5}">
                      <a16:colId xmlns:a16="http://schemas.microsoft.com/office/drawing/2014/main" val="4033776325"/>
                    </a:ext>
                  </a:extLst>
                </a:gridCol>
              </a:tblGrid>
              <a:tr h="153984">
                <a:tc>
                  <a:txBody>
                    <a:bodyPr/>
                    <a:lstStyle/>
                    <a:p>
                      <a:r>
                        <a:rPr lang="en-US" sz="1200" dirty="0"/>
                        <a:t>Channels</a:t>
                      </a:r>
                    </a:p>
                  </a:txBody>
                  <a:tcPr/>
                </a:tc>
                <a:tc>
                  <a:txBody>
                    <a:bodyPr/>
                    <a:lstStyle/>
                    <a:p>
                      <a:r>
                        <a:rPr lang="en-US" sz="1200" dirty="0"/>
                        <a:t>Periods</a:t>
                      </a:r>
                    </a:p>
                  </a:txBody>
                  <a:tcPr/>
                </a:tc>
                <a:tc>
                  <a:txBody>
                    <a:bodyPr/>
                    <a:lstStyle/>
                    <a:p>
                      <a:r>
                        <a:rPr lang="en-US" sz="1200" dirty="0"/>
                        <a:t>Frames</a:t>
                      </a:r>
                    </a:p>
                  </a:txBody>
                  <a:tcPr/>
                </a:tc>
                <a:tc>
                  <a:txBody>
                    <a:bodyPr/>
                    <a:lstStyle/>
                    <a:p>
                      <a:r>
                        <a:rPr lang="en-US" sz="1200" dirty="0"/>
                        <a:t>Sender</a:t>
                      </a:r>
                    </a:p>
                  </a:txBody>
                  <a:tcPr/>
                </a:tc>
                <a:tc>
                  <a:txBody>
                    <a:bodyPr/>
                    <a:lstStyle/>
                    <a:p>
                      <a:r>
                        <a:rPr lang="en-US" sz="1200" dirty="0"/>
                        <a:t>Receiver</a:t>
                      </a:r>
                    </a:p>
                  </a:txBody>
                  <a:tcPr/>
                </a:tc>
                <a:extLst>
                  <a:ext uri="{0D108BD9-81ED-4DB2-BD59-A6C34878D82A}">
                    <a16:rowId xmlns:a16="http://schemas.microsoft.com/office/drawing/2014/main" val="2721684530"/>
                  </a:ext>
                </a:extLst>
              </a:tr>
              <a:tr h="153984">
                <a:tc rowSpan="2">
                  <a:txBody>
                    <a:bodyPr/>
                    <a:lstStyle/>
                    <a:p>
                      <a:r>
                        <a:rPr lang="en-US" sz="1200" dirty="0"/>
                        <a:t>Control</a:t>
                      </a:r>
                    </a:p>
                  </a:txBody>
                  <a:tcPr/>
                </a:tc>
                <a:tc rowSpan="2">
                  <a:txBody>
                    <a:bodyPr/>
                    <a:lstStyle/>
                    <a:p>
                      <a:r>
                        <a:rPr lang="en-US" sz="1200" dirty="0"/>
                        <a:t>n/a</a:t>
                      </a:r>
                    </a:p>
                  </a:txBody>
                  <a:tcPr/>
                </a:tc>
                <a:tc>
                  <a:txBody>
                    <a:bodyPr/>
                    <a:lstStyle/>
                    <a:p>
                      <a:r>
                        <a:rPr lang="en-US" sz="1200" dirty="0"/>
                        <a:t>Control Beacon</a:t>
                      </a:r>
                    </a:p>
                  </a:txBody>
                  <a:tcPr/>
                </a:tc>
                <a:tc rowSpan="2">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086697752"/>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Coordinator-to-Coordinator</a:t>
                      </a:r>
                    </a:p>
                  </a:txBody>
                  <a:tcPr/>
                </a:tc>
                <a:tc vMerge="1">
                  <a:txBody>
                    <a:bodyPr/>
                    <a:lstStyle/>
                    <a:p>
                      <a:endParaRPr lang="en-US" sz="1400" dirty="0"/>
                    </a:p>
                  </a:txBody>
                  <a:tcPr/>
                </a:tc>
                <a:tc>
                  <a:txBody>
                    <a:bodyPr/>
                    <a:lstStyle/>
                    <a:p>
                      <a:r>
                        <a:rPr lang="en-US" sz="1200" dirty="0"/>
                        <a:t>Other Coordinators</a:t>
                      </a:r>
                    </a:p>
                  </a:txBody>
                  <a:tcPr/>
                </a:tc>
                <a:extLst>
                  <a:ext uri="{0D108BD9-81ED-4DB2-BD59-A6C34878D82A}">
                    <a16:rowId xmlns:a16="http://schemas.microsoft.com/office/drawing/2014/main" val="2012251877"/>
                  </a:ext>
                </a:extLst>
              </a:tr>
              <a:tr h="153984">
                <a:tc rowSpan="13">
                  <a:txBody>
                    <a:bodyPr/>
                    <a:lstStyle/>
                    <a:p>
                      <a:r>
                        <a:rPr lang="en-US" sz="1200" dirty="0"/>
                        <a:t>Data</a:t>
                      </a:r>
                    </a:p>
                  </a:txBody>
                  <a:tcPr/>
                </a:tc>
                <a:tc>
                  <a:txBody>
                    <a:bodyPr/>
                    <a:lstStyle/>
                    <a:p>
                      <a:r>
                        <a:rPr lang="en-US" sz="1200" dirty="0"/>
                        <a:t>Network Management</a:t>
                      </a:r>
                    </a:p>
                  </a:txBody>
                  <a:tcPr/>
                </a:tc>
                <a:tc>
                  <a:txBody>
                    <a:bodyPr/>
                    <a:lstStyle/>
                    <a:p>
                      <a:r>
                        <a:rPr lang="en-US" sz="1200" dirty="0"/>
                        <a:t>Data Beacon</a:t>
                      </a:r>
                    </a:p>
                  </a:txBody>
                  <a:tcPr/>
                </a:tc>
                <a:tc>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709676835"/>
                  </a:ext>
                </a:extLst>
              </a:tr>
              <a:tr h="153984">
                <a:tc vMerge="1">
                  <a:txBody>
                    <a:bodyPr/>
                    <a:lstStyle/>
                    <a:p>
                      <a:endParaRPr lang="en-US" sz="1400" dirty="0"/>
                    </a:p>
                  </a:txBody>
                  <a:tcPr/>
                </a:tc>
                <a:tc rowSpan="8">
                  <a:txBody>
                    <a:bodyPr/>
                    <a:lstStyle/>
                    <a:p>
                      <a:r>
                        <a:rPr lang="en-US" sz="1200" dirty="0"/>
                        <a:t>Contention Free</a:t>
                      </a:r>
                    </a:p>
                  </a:txBody>
                  <a:tcPr/>
                </a:tc>
                <a:tc rowSpan="4">
                  <a:txBody>
                    <a:bodyPr/>
                    <a:lstStyle/>
                    <a:p>
                      <a:r>
                        <a:rPr lang="en-US" sz="1200" dirty="0"/>
                        <a:t>Scheduled Downlink Data</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249498045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Coordinator</a:t>
                      </a:r>
                    </a:p>
                  </a:txBody>
                  <a:tcPr/>
                </a:tc>
                <a:tc>
                  <a:txBody>
                    <a:bodyPr/>
                    <a:lstStyle/>
                    <a:p>
                      <a:r>
                        <a:rPr lang="en-US" sz="1200" dirty="0"/>
                        <a:t>Relay Node</a:t>
                      </a:r>
                    </a:p>
                  </a:txBody>
                  <a:tcPr/>
                </a:tc>
                <a:extLst>
                  <a:ext uri="{0D108BD9-81ED-4DB2-BD59-A6C34878D82A}">
                    <a16:rowId xmlns:a16="http://schemas.microsoft.com/office/drawing/2014/main" val="2571220098"/>
                  </a:ext>
                </a:extLst>
              </a:tr>
              <a:tr h="153984">
                <a:tc vMerge="1">
                  <a:txBody>
                    <a:bodyPr/>
                    <a:lstStyle/>
                    <a:p>
                      <a:endParaRPr lang="en-US" sz="1400" dirty="0"/>
                    </a:p>
                  </a:txBody>
                  <a:tcPr/>
                </a:tc>
                <a:tc vMerge="1">
                  <a:txBody>
                    <a:bodyPr/>
                    <a:lstStyle/>
                    <a:p>
                      <a:endParaRPr lang="en-US"/>
                    </a:p>
                  </a:txBody>
                  <a:tcPr/>
                </a:tc>
                <a:tc vMerge="1">
                  <a:txBody>
                    <a:bodyPr/>
                    <a:lstStyle/>
                    <a:p>
                      <a:endParaRPr lang="en-US"/>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288233867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Specific Node</a:t>
                      </a:r>
                    </a:p>
                  </a:txBody>
                  <a:tcPr/>
                </a:tc>
                <a:extLst>
                  <a:ext uri="{0D108BD9-81ED-4DB2-BD59-A6C34878D82A}">
                    <a16:rowId xmlns:a16="http://schemas.microsoft.com/office/drawing/2014/main" val="1882134213"/>
                  </a:ext>
                </a:extLst>
              </a:tr>
              <a:tr h="153984">
                <a:tc vMerge="1">
                  <a:txBody>
                    <a:bodyPr/>
                    <a:lstStyle/>
                    <a:p>
                      <a:endParaRPr lang="en-US" sz="1400" dirty="0"/>
                    </a:p>
                  </a:txBody>
                  <a:tcPr/>
                </a:tc>
                <a:tc vMerge="1">
                  <a:txBody>
                    <a:bodyPr/>
                    <a:lstStyle/>
                    <a:p>
                      <a:endParaRPr lang="en-US" sz="1400" dirty="0"/>
                    </a:p>
                  </a:txBody>
                  <a:tcPr/>
                </a:tc>
                <a:tc rowSpan="4">
                  <a:txBody>
                    <a:bodyPr/>
                    <a:lstStyle/>
                    <a:p>
                      <a:r>
                        <a:rPr lang="en-US" sz="1200" dirty="0"/>
                        <a:t>Scheduled Uplink Data</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3696510692"/>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Node</a:t>
                      </a:r>
                    </a:p>
                  </a:txBody>
                  <a:tcPr/>
                </a:tc>
                <a:tc>
                  <a:txBody>
                    <a:bodyPr/>
                    <a:lstStyle/>
                    <a:p>
                      <a:r>
                        <a:rPr lang="en-US" sz="1200" dirty="0"/>
                        <a:t>Relay Node</a:t>
                      </a:r>
                    </a:p>
                  </a:txBody>
                  <a:tcPr/>
                </a:tc>
                <a:extLst>
                  <a:ext uri="{0D108BD9-81ED-4DB2-BD59-A6C34878D82A}">
                    <a16:rowId xmlns:a16="http://schemas.microsoft.com/office/drawing/2014/main" val="133751659"/>
                  </a:ext>
                </a:extLst>
              </a:tr>
              <a:tr h="153984">
                <a:tc vMerge="1">
                  <a:txBody>
                    <a:bodyPr/>
                    <a:lstStyle/>
                    <a:p>
                      <a:endParaRPr lang="en-US" sz="1400" dirty="0"/>
                    </a:p>
                  </a:txBody>
                  <a:tcPr/>
                </a:tc>
                <a:tc vMerge="1">
                  <a:txBody>
                    <a:bodyPr/>
                    <a:lstStyle/>
                    <a:p>
                      <a:endParaRPr lang="en-US"/>
                    </a:p>
                  </a:txBody>
                  <a:tcPr/>
                </a:tc>
                <a:tc vMerge="1">
                  <a:txBody>
                    <a:bodyPr/>
                    <a:lstStyle/>
                    <a:p>
                      <a:endParaRPr lang="en-US" dirty="0"/>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613052971"/>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Own Coordinator</a:t>
                      </a:r>
                    </a:p>
                  </a:txBody>
                  <a:tcPr/>
                </a:tc>
                <a:extLst>
                  <a:ext uri="{0D108BD9-81ED-4DB2-BD59-A6C34878D82A}">
                    <a16:rowId xmlns:a16="http://schemas.microsoft.com/office/drawing/2014/main" val="1411292369"/>
                  </a:ext>
                </a:extLst>
              </a:tr>
              <a:tr h="153984">
                <a:tc vMerge="1">
                  <a:txBody>
                    <a:bodyPr/>
                    <a:lstStyle/>
                    <a:p>
                      <a:endParaRPr lang="en-US" sz="1400" dirty="0"/>
                    </a:p>
                  </a:txBody>
                  <a:tcPr/>
                </a:tc>
                <a:tc rowSpan="4">
                  <a:txBody>
                    <a:bodyPr/>
                    <a:lstStyle/>
                    <a:p>
                      <a:r>
                        <a:rPr lang="en-US" sz="1200" dirty="0"/>
                        <a:t>Contention Access</a:t>
                      </a:r>
                    </a:p>
                  </a:txBody>
                  <a:tcPr/>
                </a:tc>
                <a:tc>
                  <a:txBody>
                    <a:bodyPr/>
                    <a:lstStyle/>
                    <a:p>
                      <a:r>
                        <a:rPr lang="en-US" sz="1200" dirty="0"/>
                        <a:t>Connection Request</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292194974"/>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Connection Assignment</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1219798559"/>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Disconnection Notification</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952772228"/>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Unscheduled Uplink Data</a:t>
                      </a:r>
                    </a:p>
                  </a:txBody>
                  <a:tcPr/>
                </a:tc>
                <a:tc>
                  <a:txBody>
                    <a:bodyPr/>
                    <a:lstStyle/>
                    <a:p>
                      <a:r>
                        <a:rPr lang="en-US" sz="1200" dirty="0"/>
                        <a:t>Specific Node</a:t>
                      </a:r>
                    </a:p>
                  </a:txBody>
                  <a:tcPr/>
                </a:tc>
                <a:tc>
                  <a:txBody>
                    <a:bodyPr/>
                    <a:lstStyle/>
                    <a:p>
                      <a:r>
                        <a:rPr lang="en-US" sz="1200" dirty="0"/>
                        <a:t>Own Coordinator</a:t>
                      </a:r>
                    </a:p>
                  </a:txBody>
                  <a:tcPr/>
                </a:tc>
                <a:extLst>
                  <a:ext uri="{0D108BD9-81ED-4DB2-BD59-A6C34878D82A}">
                    <a16:rowId xmlns:a16="http://schemas.microsoft.com/office/drawing/2014/main" val="1707554621"/>
                  </a:ext>
                </a:extLst>
              </a:tr>
            </a:tbl>
          </a:graphicData>
        </a:graphic>
      </p:graphicFrame>
    </p:spTree>
    <p:extLst>
      <p:ext uri="{BB962C8B-B14F-4D97-AF65-F5344CB8AC3E}">
        <p14:creationId xmlns:p14="http://schemas.microsoft.com/office/powerpoint/2010/main" val="3812746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The proposed solution emphasizes the allocation of time slots to each Body Area Network (BAN) to prevent frame collisions, even when multiple BANs are present.</a:t>
            </a:r>
          </a:p>
          <a:p>
            <a:r>
              <a:rPr lang="en-US" sz="2000" dirty="0"/>
              <a:t>It suggest utilizing a Control Channel for precise time slot allocation and improved clear channel assessment.</a:t>
            </a:r>
          </a:p>
          <a:p>
            <a:r>
              <a:rPr lang="en-US" sz="2000" dirty="0"/>
              <a:t>The operating procedures of essential MAC functions, including BAN creation, are presented through a flowchart, along with an explanation of the required fields to facilitate the procedure.</a:t>
            </a:r>
          </a:p>
        </p:txBody>
      </p:sp>
    </p:spTree>
    <p:extLst>
      <p:ext uri="{BB962C8B-B14F-4D97-AF65-F5344CB8AC3E}">
        <p14:creationId xmlns:p14="http://schemas.microsoft.com/office/powerpoint/2010/main" val="2800154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dirty="0"/>
              <a:t>May 2023</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26</a:t>
            </a:fld>
            <a:endParaRPr dirty="0"/>
          </a:p>
        </p:txBody>
      </p:sp>
    </p:spTree>
    <p:extLst>
      <p:ext uri="{BB962C8B-B14F-4D97-AF65-F5344CB8AC3E}">
        <p14:creationId xmlns:p14="http://schemas.microsoft.com/office/powerpoint/2010/main" val="283898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this draft proposal, we are focusing on ensuring high dependability in scenarios where multiple Body Area Networks (BANs) are operating together.</a:t>
            </a:r>
          </a:p>
          <a:p>
            <a:r>
              <a:rPr lang="en-US" sz="1800" dirty="0"/>
              <a:t>One of our key strategies is to allocate specific time slots (or periods) to each BAN, which helps to prevent frame collisions, even among different BANs.</a:t>
            </a:r>
          </a:p>
          <a:p>
            <a:r>
              <a:rPr lang="en-US" sz="1800" dirty="0"/>
              <a:t>To achieve this, we are proposing the use of a dedicated channel for exchanging network control frames and coordinator-to-coordinator frames.</a:t>
            </a:r>
          </a:p>
          <a:p>
            <a:r>
              <a:rPr lang="en-US" sz="1800" dirty="0"/>
              <a:t>This strategy will not only enable efficient time slot allocation to each BAN, but also allow for more precise Clear Channel Assessment (CCA),  especially in dense environments.</a:t>
            </a:r>
          </a:p>
          <a:p>
            <a:endParaRPr lang="en-US" sz="1800" dirty="0"/>
          </a:p>
          <a:p>
            <a:r>
              <a:rPr lang="en-US" sz="1800" dirty="0"/>
              <a:t>It is also crucial to maintain backward compatibility and ensure coexistence with devices based on the original standard.</a:t>
            </a:r>
            <a:r>
              <a:rPr lang="ko-KR" altLang="en-US" sz="1800" dirty="0"/>
              <a:t> </a:t>
            </a:r>
            <a:r>
              <a:rPr lang="en-US" altLang="ko-KR" sz="1800" dirty="0"/>
              <a:t>We</a:t>
            </a:r>
            <a:r>
              <a:rPr lang="ko-KR" altLang="en-US" sz="1800" dirty="0"/>
              <a:t> </a:t>
            </a:r>
            <a:r>
              <a:rPr lang="en-US" altLang="ko-KR" sz="1800" dirty="0"/>
              <a:t>would also like to consider ways to ensure this.</a:t>
            </a:r>
            <a:endParaRPr lang="en-US" sz="1800" dirty="0"/>
          </a:p>
          <a:p>
            <a:pPr marL="25400" indent="0">
              <a:buNone/>
            </a:pPr>
            <a:endParaRPr lang="en-US" sz="1800" dirty="0"/>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Dedicating a channel for control frames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the original IEEE Std 802.15.6-2012, both network control and data exchange happen on the same channel, with different frame types distinguishing between the two.</a:t>
            </a:r>
          </a:p>
          <a:p>
            <a:r>
              <a:rPr lang="en-US" sz="1800" dirty="0"/>
              <a:t>In our proposal, we suggest dedicating one channel exclusively for the exchange of network control frames. There are a few key advantages to this approach:</a:t>
            </a:r>
          </a:p>
          <a:p>
            <a:pPr lvl="1">
              <a:buFont typeface="+mj-lt"/>
              <a:buAutoNum type="arabicPeriod"/>
            </a:pPr>
            <a:r>
              <a:rPr lang="en-US" sz="1800" b="1" dirty="0"/>
              <a:t>Efficient Clear Channel Assessment (CCA)</a:t>
            </a:r>
            <a:r>
              <a:rPr lang="en-US" sz="1800" dirty="0"/>
              <a:t>: With just one channel to monitor, CCA can be conducted more efficiently.</a:t>
            </a:r>
          </a:p>
          <a:p>
            <a:pPr lvl="1">
              <a:buFont typeface="+mj-lt"/>
              <a:buAutoNum type="arabicPeriod"/>
            </a:pPr>
            <a:r>
              <a:rPr lang="en-US" sz="1800" b="1" dirty="0"/>
              <a:t>Reduced Control Frame Collisions</a:t>
            </a:r>
            <a:r>
              <a:rPr lang="en-US" sz="1800" dirty="0"/>
              <a:t>: By transmitting control frames on a less congested channel (where data frames are absent), we can significantly reduce the likelihood of frame collisions.</a:t>
            </a:r>
          </a:p>
          <a:p>
            <a:pPr lvl="1">
              <a:buFont typeface="+mj-lt"/>
              <a:buAutoNum type="arabicPeriod"/>
            </a:pPr>
            <a:r>
              <a:rPr lang="en-US" sz="1800" b="1" dirty="0"/>
              <a:t>Enhanced Dependability</a:t>
            </a:r>
            <a:r>
              <a:rPr lang="en-US" sz="1800" dirty="0"/>
              <a:t>: Devices designed for an extra level of dependability may be able to utilize this dedicated control channel, thereby enhancing the overall reliability of the network. </a:t>
            </a:r>
          </a:p>
        </p:txBody>
      </p:sp>
    </p:spTree>
    <p:extLst>
      <p:ext uri="{BB962C8B-B14F-4D97-AF65-F5344CB8AC3E}">
        <p14:creationId xmlns:p14="http://schemas.microsoft.com/office/powerpoint/2010/main" val="1332023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Channel configuration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593771"/>
            <a:ext cx="7772400" cy="1881643"/>
          </a:xfrm>
          <a:prstGeom prst="rect">
            <a:avLst/>
          </a:prstGeom>
        </p:spPr>
        <p:txBody>
          <a:bodyPr/>
          <a:lstStyle/>
          <a:p>
            <a:r>
              <a:rPr lang="en-US" sz="1600" dirty="0"/>
              <a:t>In the original IEEE Std 802.15.6-2012, one specific channel is designated as mandatory for each band group.</a:t>
            </a:r>
          </a:p>
          <a:p>
            <a:r>
              <a:rPr lang="en-US" sz="1600" dirty="0"/>
              <a:t>To maintain backward compatibility with the original standard, the mandatory channel configuration remains unchanged in the proposed revision.</a:t>
            </a:r>
          </a:p>
          <a:p>
            <a:r>
              <a:rPr lang="en-US" sz="1600" dirty="0"/>
              <a:t>Additionally, in the proposed revision, one channel is designated as the control channel, which can be utilized as a common channel shared by multiple systems.</a:t>
            </a:r>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1137046220"/>
              </p:ext>
            </p:extLst>
          </p:nvPr>
        </p:nvGraphicFramePr>
        <p:xfrm>
          <a:off x="685801" y="1670519"/>
          <a:ext cx="7772399" cy="2988566"/>
        </p:xfrm>
        <a:graphic>
          <a:graphicData uri="http://schemas.openxmlformats.org/drawingml/2006/table">
            <a:tbl>
              <a:tblPr firstRow="1" firstCol="1" bandRow="1">
                <a:tableStyleId>{5940675A-B579-460E-94D1-54222C63F5DA}</a:tableStyleId>
              </a:tblPr>
              <a:tblGrid>
                <a:gridCol w="768793">
                  <a:extLst>
                    <a:ext uri="{9D8B030D-6E8A-4147-A177-3AD203B41FA5}">
                      <a16:colId xmlns:a16="http://schemas.microsoft.com/office/drawing/2014/main" val="1521290653"/>
                    </a:ext>
                  </a:extLst>
                </a:gridCol>
                <a:gridCol w="986014">
                  <a:extLst>
                    <a:ext uri="{9D8B030D-6E8A-4147-A177-3AD203B41FA5}">
                      <a16:colId xmlns:a16="http://schemas.microsoft.com/office/drawing/2014/main" val="4241708084"/>
                    </a:ext>
                  </a:extLst>
                </a:gridCol>
                <a:gridCol w="1140130">
                  <a:extLst>
                    <a:ext uri="{9D8B030D-6E8A-4147-A177-3AD203B41FA5}">
                      <a16:colId xmlns:a16="http://schemas.microsoft.com/office/drawing/2014/main" val="1826506401"/>
                    </a:ext>
                  </a:extLst>
                </a:gridCol>
                <a:gridCol w="1137569">
                  <a:extLst>
                    <a:ext uri="{9D8B030D-6E8A-4147-A177-3AD203B41FA5}">
                      <a16:colId xmlns:a16="http://schemas.microsoft.com/office/drawing/2014/main" val="1189475924"/>
                    </a:ext>
                  </a:extLst>
                </a:gridCol>
                <a:gridCol w="1502189">
                  <a:extLst>
                    <a:ext uri="{9D8B030D-6E8A-4147-A177-3AD203B41FA5}">
                      <a16:colId xmlns:a16="http://schemas.microsoft.com/office/drawing/2014/main" val="3505678578"/>
                    </a:ext>
                  </a:extLst>
                </a:gridCol>
                <a:gridCol w="1204130">
                  <a:extLst>
                    <a:ext uri="{9D8B030D-6E8A-4147-A177-3AD203B41FA5}">
                      <a16:colId xmlns:a16="http://schemas.microsoft.com/office/drawing/2014/main" val="4071166485"/>
                    </a:ext>
                  </a:extLst>
                </a:gridCol>
                <a:gridCol w="1033574">
                  <a:extLst>
                    <a:ext uri="{9D8B030D-6E8A-4147-A177-3AD203B41FA5}">
                      <a16:colId xmlns:a16="http://schemas.microsoft.com/office/drawing/2014/main" val="3366600948"/>
                    </a:ext>
                  </a:extLst>
                </a:gridCol>
              </a:tblGrid>
              <a:tr h="640407">
                <a:tc>
                  <a:txBody>
                    <a:bodyPr/>
                    <a:lstStyle/>
                    <a:p>
                      <a:pPr marL="0" marR="0" algn="ctr">
                        <a:spcBef>
                          <a:spcPts val="0"/>
                        </a:spcBef>
                        <a:spcAft>
                          <a:spcPts val="0"/>
                        </a:spcAft>
                      </a:pPr>
                      <a:r>
                        <a:rPr lang="en-US" sz="1400" b="1" dirty="0">
                          <a:effectLst/>
                        </a:rPr>
                        <a:t>Band group</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Channel number</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Central frequency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75000"/>
                      </a:schemeClr>
                    </a:solidFill>
                  </a:tcPr>
                </a:tc>
                <a:tc>
                  <a:txBody>
                    <a:bodyPr/>
                    <a:lstStyle/>
                    <a:p>
                      <a:pPr marL="0" marR="0" algn="ctr">
                        <a:spcBef>
                          <a:spcPts val="0"/>
                        </a:spcBef>
                        <a:spcAft>
                          <a:spcPts val="0"/>
                        </a:spcAft>
                      </a:pPr>
                      <a:r>
                        <a:rPr lang="en-US" sz="1400" b="1" dirty="0">
                          <a:effectLst/>
                        </a:rPr>
                        <a:t>Bandwidth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75000"/>
                      </a:schemeClr>
                    </a:solidFill>
                  </a:tcPr>
                </a:tc>
                <a:tc>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in 802.15.6-2012</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gridSpan="2">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for the revision</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hMerge="1">
                  <a:txBody>
                    <a:bodyPr/>
                    <a:lstStyle/>
                    <a:p>
                      <a:endParaRPr lang="en-US"/>
                    </a:p>
                  </a:txBody>
                  <a:tcPr/>
                </a:tc>
                <a:extLst>
                  <a:ext uri="{0D108BD9-81ED-4DB2-BD59-A6C34878D82A}">
                    <a16:rowId xmlns:a16="http://schemas.microsoft.com/office/drawing/2014/main" val="2731804553"/>
                  </a:ext>
                </a:extLst>
              </a:tr>
              <a:tr h="213469">
                <a:tc rowSpan="3">
                  <a:txBody>
                    <a:bodyPr/>
                    <a:lstStyle/>
                    <a:p>
                      <a:pPr marL="0" marR="0" algn="ctr">
                        <a:spcBef>
                          <a:spcPts val="0"/>
                        </a:spcBef>
                        <a:spcAft>
                          <a:spcPts val="0"/>
                        </a:spcAft>
                      </a:pPr>
                      <a:r>
                        <a:rPr lang="en-US" sz="1400" dirty="0">
                          <a:effectLst/>
                        </a:rPr>
                        <a:t>Low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0</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3494.4</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011408418"/>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a:effectLst/>
                        </a:rPr>
                        <a:t>3993.6</a:t>
                      </a:r>
                      <a:endParaRPr lang="en-US" sz="140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rowSpan="2">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2330008570"/>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2</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4492.8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vMerge="1">
                  <a:txBody>
                    <a:bodyPr/>
                    <a:lstStyle/>
                    <a:p>
                      <a:pPr marL="0" marR="0" algn="ctr">
                        <a:spcBef>
                          <a:spcPts val="0"/>
                        </a:spcBef>
                        <a:spcAft>
                          <a:spcPts val="0"/>
                        </a:spcAft>
                      </a:pP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328999887"/>
                  </a:ext>
                </a:extLst>
              </a:tr>
              <a:tr h="213469">
                <a:tc rowSpan="8">
                  <a:txBody>
                    <a:bodyPr/>
                    <a:lstStyle/>
                    <a:p>
                      <a:pPr marL="0" marR="0" algn="ctr">
                        <a:spcBef>
                          <a:spcPts val="0"/>
                        </a:spcBef>
                        <a:spcAft>
                          <a:spcPts val="0"/>
                        </a:spcAft>
                      </a:pPr>
                      <a:r>
                        <a:rPr lang="en-US" sz="1400" dirty="0">
                          <a:effectLst/>
                        </a:rPr>
                        <a:t>High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a:effectLst/>
                        </a:rPr>
                        <a:t>3</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6489.6</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rowSpan="2">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228940750"/>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4</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6988.8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97969047"/>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5</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7488.0</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594430128"/>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6</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7987.2</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rowSpan="5">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dirty="0">
                          <a:effectLst/>
                        </a:rPr>
                        <a:t>Mandatory</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750368255"/>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7</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8486.4</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4085407530"/>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8</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8985.6</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609990553"/>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9</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9484.8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766940035"/>
                  </a:ext>
                </a:extLst>
              </a:tr>
              <a:tr h="213469">
                <a:tc vMerge="1">
                  <a:txBody>
                    <a:bodyPr/>
                    <a:lstStyle/>
                    <a:p>
                      <a:endParaRPr lang="en-US"/>
                    </a:p>
                  </a:txBody>
                  <a:tcPr/>
                </a:tc>
                <a:tc>
                  <a:txBody>
                    <a:bodyPr/>
                    <a:lstStyle/>
                    <a:p>
                      <a:pPr marL="0" marR="0" algn="ctr">
                        <a:spcBef>
                          <a:spcPts val="0"/>
                        </a:spcBef>
                        <a:spcAft>
                          <a:spcPts val="0"/>
                        </a:spcAft>
                      </a:pPr>
                      <a:r>
                        <a:rPr lang="en-US" sz="1400" dirty="0">
                          <a:effectLst/>
                        </a:rPr>
                        <a:t>10</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9984.0</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Frame assignments for Control/Data Channels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105401"/>
            <a:ext cx="7772400" cy="1199146"/>
          </a:xfrm>
          <a:prstGeom prst="rect">
            <a:avLst/>
          </a:prstGeom>
        </p:spPr>
        <p:txBody>
          <a:bodyPr/>
          <a:lstStyle/>
          <a:p>
            <a:r>
              <a:rPr lang="en-US" sz="1800" dirty="0"/>
              <a:t>The frame assignments have been developed to account for hardware limitations between the coordinator and the nodes, including processing power, transmitting power, memory capacity, and energy efficiency.</a:t>
            </a:r>
          </a:p>
        </p:txBody>
      </p:sp>
      <p:graphicFrame>
        <p:nvGraphicFramePr>
          <p:cNvPr id="7" name="Table 6">
            <a:extLst>
              <a:ext uri="{FF2B5EF4-FFF2-40B4-BE49-F238E27FC236}">
                <a16:creationId xmlns:a16="http://schemas.microsoft.com/office/drawing/2014/main" id="{9D60B514-9A75-9520-38D5-9D37B9560F9F}"/>
              </a:ext>
            </a:extLst>
          </p:cNvPr>
          <p:cNvGraphicFramePr>
            <a:graphicFrameLocks noGrp="1"/>
          </p:cNvGraphicFramePr>
          <p:nvPr>
            <p:extLst>
              <p:ext uri="{D42A27DB-BD31-4B8C-83A1-F6EECF244321}">
                <p14:modId xmlns:p14="http://schemas.microsoft.com/office/powerpoint/2010/main" val="1251698887"/>
              </p:ext>
            </p:extLst>
          </p:nvPr>
        </p:nvGraphicFramePr>
        <p:xfrm>
          <a:off x="723899" y="1923466"/>
          <a:ext cx="7772401" cy="3143413"/>
        </p:xfrm>
        <a:graphic>
          <a:graphicData uri="http://schemas.openxmlformats.org/drawingml/2006/table">
            <a:tbl>
              <a:tblPr firstRow="1" firstCol="1" bandRow="1">
                <a:tableStyleId>{D7AC3CCA-C797-4891-BE02-D94E43425B78}</a:tableStyleId>
              </a:tblPr>
              <a:tblGrid>
                <a:gridCol w="885445">
                  <a:extLst>
                    <a:ext uri="{9D8B030D-6E8A-4147-A177-3AD203B41FA5}">
                      <a16:colId xmlns:a16="http://schemas.microsoft.com/office/drawing/2014/main" val="3145501691"/>
                    </a:ext>
                  </a:extLst>
                </a:gridCol>
                <a:gridCol w="1776407">
                  <a:extLst>
                    <a:ext uri="{9D8B030D-6E8A-4147-A177-3AD203B41FA5}">
                      <a16:colId xmlns:a16="http://schemas.microsoft.com/office/drawing/2014/main" val="1780428118"/>
                    </a:ext>
                  </a:extLst>
                </a:gridCol>
                <a:gridCol w="2582563">
                  <a:extLst>
                    <a:ext uri="{9D8B030D-6E8A-4147-A177-3AD203B41FA5}">
                      <a16:colId xmlns:a16="http://schemas.microsoft.com/office/drawing/2014/main" val="513965160"/>
                    </a:ext>
                  </a:extLst>
                </a:gridCol>
                <a:gridCol w="2527986">
                  <a:extLst>
                    <a:ext uri="{9D8B030D-6E8A-4147-A177-3AD203B41FA5}">
                      <a16:colId xmlns:a16="http://schemas.microsoft.com/office/drawing/2014/main" val="3844078677"/>
                    </a:ext>
                  </a:extLst>
                </a:gridCol>
              </a:tblGrid>
              <a:tr h="421393">
                <a:tc rowSpan="2">
                  <a:txBody>
                    <a:bodyPr/>
                    <a:lstStyle/>
                    <a:p>
                      <a:pPr marL="0" marR="0" algn="ctr">
                        <a:lnSpc>
                          <a:spcPct val="115000"/>
                        </a:lnSpc>
                        <a:spcBef>
                          <a:spcPts val="0"/>
                        </a:spcBef>
                        <a:spcAft>
                          <a:spcPts val="0"/>
                        </a:spcAft>
                      </a:pPr>
                      <a:r>
                        <a:rPr lang="en-US" sz="1400" dirty="0">
                          <a:effectLst/>
                        </a:rPr>
                        <a:t>Channels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rowSpan="2">
                  <a:txBody>
                    <a:bodyPr/>
                    <a:lstStyle/>
                    <a:p>
                      <a:pPr marL="0" marR="0" algn="ctr">
                        <a:lnSpc>
                          <a:spcPct val="115000"/>
                        </a:lnSpc>
                        <a:spcBef>
                          <a:spcPts val="0"/>
                        </a:spcBef>
                        <a:spcAft>
                          <a:spcPts val="0"/>
                        </a:spcAft>
                      </a:pPr>
                      <a:r>
                        <a:rPr lang="en-US" sz="1400" dirty="0">
                          <a:effectLst/>
                        </a:rPr>
                        <a:t>Periods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gridSpan="2">
                  <a:txBody>
                    <a:bodyPr/>
                    <a:lstStyle/>
                    <a:p>
                      <a:pPr marL="0" marR="0" algn="ctr">
                        <a:lnSpc>
                          <a:spcPct val="115000"/>
                        </a:lnSpc>
                        <a:spcBef>
                          <a:spcPts val="0"/>
                        </a:spcBef>
                        <a:spcAft>
                          <a:spcPts val="0"/>
                        </a:spcAft>
                      </a:pPr>
                      <a:r>
                        <a:rPr lang="en-US" sz="1600" dirty="0">
                          <a:effectLst/>
                        </a:rPr>
                        <a:t>Frames (draft)</a:t>
                      </a:r>
                      <a:endParaRPr lang="en-US" sz="1600" dirty="0">
                        <a:effectLst/>
                        <a:latin typeface="Times New Roman" panose="02020603050405020304" pitchFamily="18" charset="0"/>
                        <a:ea typeface="Batang" panose="02030600000101010101" pitchFamily="18" charset="-127"/>
                      </a:endParaRPr>
                    </a:p>
                  </a:txBody>
                  <a:tcPr marL="63907" marR="63907" marT="68049" marB="68049" anchor="ctr"/>
                </a:tc>
                <a:tc hMerge="1">
                  <a:txBody>
                    <a:bodyPr/>
                    <a:lstStyle/>
                    <a:p>
                      <a:endParaRPr lang="en-US"/>
                    </a:p>
                  </a:txBody>
                  <a:tcPr/>
                </a:tc>
                <a:extLst>
                  <a:ext uri="{0D108BD9-81ED-4DB2-BD59-A6C34878D82A}">
                    <a16:rowId xmlns:a16="http://schemas.microsoft.com/office/drawing/2014/main" val="3064278956"/>
                  </a:ext>
                </a:extLst>
              </a:tr>
              <a:tr h="38696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a:effectLst/>
                        </a:rPr>
                        <a:t>From coordinators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a:effectLst/>
                        </a:rPr>
                        <a:t>From nodes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1565836174"/>
                  </a:ext>
                </a:extLst>
              </a:tr>
              <a:tr h="649364">
                <a:tc>
                  <a:txBody>
                    <a:bodyPr/>
                    <a:lstStyle/>
                    <a:p>
                      <a:pPr marL="0" marR="0" algn="ctr">
                        <a:lnSpc>
                          <a:spcPct val="115000"/>
                        </a:lnSpc>
                        <a:spcBef>
                          <a:spcPts val="0"/>
                        </a:spcBef>
                        <a:spcAft>
                          <a:spcPts val="0"/>
                        </a:spcAft>
                      </a:pPr>
                      <a:r>
                        <a:rPr lang="en-US" sz="1400">
                          <a:effectLst/>
                        </a:rPr>
                        <a:t>Control</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Control Beacon</a:t>
                      </a: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Batang" panose="02030600000101010101" pitchFamily="18" charset="-127"/>
                        </a:rPr>
                        <a:t>Coordinator-to-coordinator</a:t>
                      </a:r>
                    </a:p>
                  </a:txBody>
                  <a:tcPr marL="63907" marR="63907" marT="68049" marB="68049" anchor="ctr"/>
                </a:tc>
                <a:tc>
                  <a:txBody>
                    <a:bodyPr/>
                    <a:lstStyle/>
                    <a:p>
                      <a:pPr marL="228600" marR="0">
                        <a:lnSpc>
                          <a:spcPct val="115000"/>
                        </a:lnSpc>
                        <a:spcBef>
                          <a:spcPts val="0"/>
                        </a:spcBef>
                        <a:spcAft>
                          <a:spcPts val="0"/>
                        </a:spcAft>
                      </a:pPr>
                      <a:r>
                        <a:rPr lang="en-US" sz="1400">
                          <a:effectLst/>
                        </a:rPr>
                        <a:t>Not allowed</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3028079786"/>
                  </a:ext>
                </a:extLst>
              </a:tr>
              <a:tr h="386964">
                <a:tc rowSpan="3">
                  <a:txBody>
                    <a:bodyPr/>
                    <a:lstStyle/>
                    <a:p>
                      <a:pPr marL="0" marR="0" algn="ctr">
                        <a:lnSpc>
                          <a:spcPct val="115000"/>
                        </a:lnSpc>
                        <a:spcBef>
                          <a:spcPts val="0"/>
                        </a:spcBef>
                        <a:spcAft>
                          <a:spcPts val="0"/>
                        </a:spcAft>
                      </a:pPr>
                      <a:r>
                        <a:rPr lang="en-US" sz="1400">
                          <a:effectLst/>
                        </a:rPr>
                        <a:t>Data</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Network Management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Data Beacon</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76483573"/>
                  </a:ext>
                </a:extLst>
              </a:tr>
              <a:tr h="386964">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Contention Free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42953959"/>
                  </a:ext>
                </a:extLst>
              </a:tr>
              <a:tr h="911764">
                <a:tc vMerge="1">
                  <a:txBody>
                    <a:bodyPr/>
                    <a:lstStyle/>
                    <a:p>
                      <a:endParaRPr lang="en-US"/>
                    </a:p>
                  </a:txBody>
                  <a:tcPr/>
                </a:tc>
                <a:tc>
                  <a:txBody>
                    <a:bodyPr/>
                    <a:lstStyle/>
                    <a:p>
                      <a:pPr marL="0" marR="0" algn="ctr">
                        <a:lnSpc>
                          <a:spcPct val="115000"/>
                        </a:lnSpc>
                        <a:spcBef>
                          <a:spcPts val="0"/>
                        </a:spcBef>
                        <a:spcAft>
                          <a:spcPts val="0"/>
                        </a:spcAft>
                      </a:pPr>
                      <a:r>
                        <a:rPr lang="en-US" sz="1400">
                          <a:effectLst/>
                        </a:rPr>
                        <a:t>Contention Access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Assignment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Response</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Request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Notification</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47012936"/>
                  </a:ext>
                </a:extLst>
              </a:tr>
            </a:tbl>
          </a:graphicData>
        </a:graphic>
      </p:graphicFrame>
    </p:spTree>
    <p:extLst>
      <p:ext uri="{BB962C8B-B14F-4D97-AF65-F5344CB8AC3E}">
        <p14:creationId xmlns:p14="http://schemas.microsoft.com/office/powerpoint/2010/main" val="346289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Only coordinators are allowed to transmit on the control channel (C-Channel).</a:t>
            </a:r>
          </a:p>
          <a:p>
            <a:r>
              <a:rPr lang="en-US" sz="2000" dirty="0"/>
              <a:t>The control channel does not follow a time slot structure.</a:t>
            </a:r>
          </a:p>
          <a:p>
            <a:pPr lvl="1"/>
            <a:r>
              <a:rPr lang="en-US" dirty="0"/>
              <a:t>Due to the mobility of BANs, there is a possibility that BANs or groups of BANs with different synchronization timings may come across each other.</a:t>
            </a:r>
          </a:p>
          <a:p>
            <a:pPr lvl="1"/>
            <a:r>
              <a:rPr lang="en-US" dirty="0"/>
              <a:t>Therefore, it is reasonable to design MAC protocol with the assumption that reliable synchronization between multiple BANS is not possible.</a:t>
            </a:r>
          </a:p>
          <a:p>
            <a:pPr lvl="1"/>
            <a:r>
              <a:rPr lang="en-US" dirty="0"/>
              <a:t>This is particularly important when considering the interoperability of BANs with other UWB systems.</a:t>
            </a:r>
          </a:p>
        </p:txBody>
      </p:sp>
    </p:spTree>
    <p:extLst>
      <p:ext uri="{BB962C8B-B14F-4D97-AF65-F5344CB8AC3E}">
        <p14:creationId xmlns:p14="http://schemas.microsoft.com/office/powerpoint/2010/main" val="380515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 coordinator is required to transmit a control beacon frame (C-Beacon) on the control channel (C-Channel) at regular intervals of </a:t>
            </a:r>
            <a:r>
              <a:rPr lang="en-US" sz="2000" i="1" dirty="0"/>
              <a:t>T</a:t>
            </a:r>
            <a:r>
              <a:rPr lang="en-US" sz="2000" i="1" baseline="-25000" dirty="0"/>
              <a:t>C</a:t>
            </a:r>
            <a:r>
              <a:rPr lang="en-US" sz="2000" dirty="0"/>
              <a:t> seconds.</a:t>
            </a:r>
          </a:p>
          <a:p>
            <a:pPr lvl="1"/>
            <a:r>
              <a:rPr lang="en-US" dirty="0"/>
              <a:t>Prior to emitting the first C-Beacon, the coordinator must perform Clear Channel Assessment (CCA) to ensure the channel is clear.</a:t>
            </a:r>
          </a:p>
          <a:p>
            <a:pPr lvl="1"/>
            <a:r>
              <a:rPr lang="en-US" dirty="0"/>
              <a:t>The C-Beacon Period, </a:t>
            </a:r>
            <a:r>
              <a:rPr lang="en-US" i="1" dirty="0"/>
              <a:t>T</a:t>
            </a:r>
            <a:r>
              <a:rPr lang="en-US" i="1" baseline="-25000" dirty="0"/>
              <a:t>C</a:t>
            </a:r>
            <a:r>
              <a:rPr lang="en-US" dirty="0"/>
              <a:t>, is randomly selected by the coordinator within the range of </a:t>
            </a:r>
            <a:r>
              <a:rPr lang="en-US" i="1" dirty="0" err="1"/>
              <a:t>T</a:t>
            </a:r>
            <a:r>
              <a:rPr lang="en-US" i="1" baseline="-25000" dirty="0" err="1"/>
              <a:t>C,</a:t>
            </a:r>
            <a:r>
              <a:rPr lang="en-US" baseline="-25000" dirty="0" err="1"/>
              <a:t>min</a:t>
            </a:r>
            <a:r>
              <a:rPr lang="en-US" dirty="0"/>
              <a:t> to </a:t>
            </a:r>
            <a:r>
              <a:rPr lang="en-US" i="1" dirty="0" err="1"/>
              <a:t>T</a:t>
            </a:r>
            <a:r>
              <a:rPr lang="en-US" i="1" baseline="-25000" dirty="0" err="1"/>
              <a:t>C,</a:t>
            </a:r>
            <a:r>
              <a:rPr lang="en-US" baseline="-25000" dirty="0" err="1"/>
              <a:t>max</a:t>
            </a:r>
            <a:r>
              <a:rPr lang="en-US" dirty="0"/>
              <a:t>.</a:t>
            </a:r>
          </a:p>
        </p:txBody>
      </p:sp>
    </p:spTree>
    <p:extLst>
      <p:ext uri="{BB962C8B-B14F-4D97-AF65-F5344CB8AC3E}">
        <p14:creationId xmlns:p14="http://schemas.microsoft.com/office/powerpoint/2010/main" val="66370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Why is the C-Beacon Period Random?</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When all coordinators transmit their C-Beacons at the same interval, a collision between C-Beacons will persist indefinitely, causing ongoing interference.</a:t>
            </a:r>
          </a:p>
          <a:p>
            <a:r>
              <a:rPr lang="en-US" sz="1600" dirty="0"/>
              <a:t>However, by assigning each coordinator a different interval, collisions can be minimized or eliminated.</a:t>
            </a:r>
          </a:p>
          <a:p>
            <a:r>
              <a:rPr lang="en-US" sz="1600" dirty="0"/>
              <a:t>It is desirable to choose intervals that are relatively prime or have a large greatest common multiple, as this reduces the likelihood of future collisions and enhances overall network performance.</a:t>
            </a:r>
          </a:p>
        </p:txBody>
      </p:sp>
      <p:pic>
        <p:nvPicPr>
          <p:cNvPr id="7" name="Graphic 1">
            <a:extLst>
              <a:ext uri="{FF2B5EF4-FFF2-40B4-BE49-F238E27FC236}">
                <a16:creationId xmlns:a16="http://schemas.microsoft.com/office/drawing/2014/main" id="{96A0E549-0F4A-37AA-1D2F-213F6408D3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70607" y="3910086"/>
            <a:ext cx="6215561" cy="2479893"/>
          </a:xfrm>
          <a:prstGeom prst="rect">
            <a:avLst/>
          </a:prstGeom>
        </p:spPr>
      </p:pic>
    </p:spTree>
    <p:extLst>
      <p:ext uri="{BB962C8B-B14F-4D97-AF65-F5344CB8AC3E}">
        <p14:creationId xmlns:p14="http://schemas.microsoft.com/office/powerpoint/2010/main" val="102780547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6566</TotalTime>
  <Words>3329</Words>
  <Application>Microsoft Office PowerPoint</Application>
  <PresentationFormat>On-screen Show (4:3)</PresentationFormat>
  <Paragraphs>371</Paragraphs>
  <Slides>26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Symbol</vt:lpstr>
      <vt:lpstr>Times New Roman</vt:lpstr>
      <vt:lpstr>Default Design</vt:lpstr>
      <vt:lpstr>PowerPoint Presentation</vt:lpstr>
      <vt:lpstr>MAC Proposal of TG15.6ma (Revision of IEEE802.15.6-2012)   MAC Protocol Proposal for Multiple BAN Environment (Level 1)  May 15th, 2023  Minsoo Kim, Takumi Kobayashi, Marco Hernandez, and Ryuji Kohno Yokohama National University(YNU), YRP International Alliance Institute(YRP-IAI)</vt:lpstr>
      <vt:lpstr>Introduction</vt:lpstr>
      <vt:lpstr>Dedicating a channel for control frames</vt:lpstr>
      <vt:lpstr>Channel configuration</vt:lpstr>
      <vt:lpstr>Frame assignments for Control/Data Channels</vt:lpstr>
      <vt:lpstr>Control Channel</vt:lpstr>
      <vt:lpstr>Control Channel (cont.)</vt:lpstr>
      <vt:lpstr>Why is the C-Beacon Period Random?</vt:lpstr>
      <vt:lpstr>Data Channel</vt:lpstr>
      <vt:lpstr>Data Channel (cont.)</vt:lpstr>
      <vt:lpstr>MAC Functions</vt:lpstr>
      <vt:lpstr>BAN Creation</vt:lpstr>
      <vt:lpstr>BAN Creation (cont.)</vt:lpstr>
      <vt:lpstr>Superframe transition due to proximity of BAN piconets</vt:lpstr>
      <vt:lpstr>Superframe transition due to proximity of BAN piconets (cont.)</vt:lpstr>
      <vt:lpstr>Superframe transition due to proximity of BAN piconets (cont.)</vt:lpstr>
      <vt:lpstr>Node Connection/Disconnection</vt:lpstr>
      <vt:lpstr>Fields in Control Beacon</vt:lpstr>
      <vt:lpstr>Fields in Control Beacon (cont.)</vt:lpstr>
      <vt:lpstr>Fields in Data Beacon</vt:lpstr>
      <vt:lpstr>Fields in Data Beacon (cont.)</vt:lpstr>
      <vt:lpstr>List of Frame Type</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215</cp:revision>
  <dcterms:modified xsi:type="dcterms:W3CDTF">2023-05-15T17:28:57Z</dcterms:modified>
</cp:coreProperties>
</file>