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5" r:id="rId5"/>
    <p:sldId id="266" r:id="rId6"/>
    <p:sldId id="283" r:id="rId7"/>
    <p:sldId id="284" r:id="rId8"/>
    <p:sldId id="285" r:id="rId9"/>
    <p:sldId id="28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7" autoAdjust="0"/>
    <p:restoredTop sz="96291"/>
  </p:normalViewPr>
  <p:slideViewPr>
    <p:cSldViewPr>
      <p:cViewPr varScale="1">
        <p:scale>
          <a:sx n="83" d="100"/>
          <a:sy n="83" d="100"/>
        </p:scale>
        <p:origin x="533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r>
              <a:rPr lang="en-CA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769832" y="8985250"/>
            <a:ext cx="2511906" cy="184666"/>
          </a:xfrm>
        </p:spPr>
        <p:txBody>
          <a:bodyPr/>
          <a:lstStyle/>
          <a:p>
            <a:pPr lvl="4"/>
            <a:r>
              <a:rPr lang="en-CA" dirty="0"/>
              <a:t>Pat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820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81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66388" y="95706"/>
            <a:ext cx="221535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802.15-21-0181r0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821128" y="8985250"/>
            <a:ext cx="2460610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4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8" y="266838"/>
            <a:ext cx="4131728" cy="290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802.15-22-0648-00-0013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912285" y="303215"/>
            <a:ext cx="3708052" cy="2317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10200456" y="6525344"/>
            <a:ext cx="140784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Clint Powell (Meta)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20/15-20-0379-00-0013-tg13-mec-review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P802.15.13 </a:t>
            </a:r>
            <a:r>
              <a:rPr lang="en-US" dirty="0"/>
              <a:t>Report to EC on </a:t>
            </a:r>
            <a:r>
              <a:rPr lang="en-US" dirty="0" smtClean="0">
                <a:solidFill>
                  <a:schemeClr val="tx1"/>
                </a:solidFill>
              </a:rPr>
              <a:t>Unconditional</a:t>
            </a:r>
            <a:r>
              <a:rPr lang="en-US" dirty="0" smtClean="0"/>
              <a:t> </a:t>
            </a:r>
            <a:r>
              <a:rPr lang="en-US" dirty="0"/>
              <a:t>Approval to go to </a:t>
            </a:r>
            <a:r>
              <a:rPr lang="en-US" dirty="0" err="1" smtClean="0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</a:t>
            </a:r>
            <a:r>
              <a:rPr lang="en-GB" sz="2000" b="0" dirty="0" smtClean="0">
                <a:solidFill>
                  <a:srgbClr val="FF0000"/>
                </a:solidFill>
              </a:rPr>
              <a:t>01</a:t>
            </a:r>
            <a:r>
              <a:rPr lang="en-GB" sz="2000" b="0" dirty="0" smtClean="0">
                <a:solidFill>
                  <a:srgbClr val="FF0000"/>
                </a:solidFill>
              </a:rPr>
              <a:t>-X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9" name="Table 7"/>
          <p:cNvGraphicFramePr/>
          <p:nvPr>
            <p:extLst>
              <p:ext uri="{D42A27DB-BD31-4B8C-83A1-F6EECF244321}">
                <p14:modId xmlns:p14="http://schemas.microsoft.com/office/powerpoint/2010/main" val="2470306300"/>
              </p:ext>
            </p:extLst>
          </p:nvPr>
        </p:nvGraphicFramePr>
        <p:xfrm>
          <a:off x="1154520" y="2815200"/>
          <a:ext cx="10185120" cy="2937600"/>
        </p:xfrm>
        <a:graphic>
          <a:graphicData uri="http://schemas.openxmlformats.org/drawingml/2006/table">
            <a:tbl>
              <a:tblPr/>
              <a:tblGrid>
                <a:gridCol w="1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1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4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Name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Address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Phone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>
                          <a:latin typeface="Arial"/>
                        </a:rPr>
                        <a:t>Email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0000"/>
                          </a:solidFill>
                          <a:latin typeface="Arial"/>
                        </a:rPr>
                        <a:t>Clint Powell</a:t>
                      </a: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4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47538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ea typeface="ＭＳ Ｐゴシック" pitchFamily="34" charset="-128"/>
              </a:rPr>
              <a:t>This </a:t>
            </a:r>
            <a:r>
              <a:rPr lang="en-GB" dirty="0">
                <a:ea typeface="ＭＳ Ｐゴシック" pitchFamily="34" charset="-128"/>
              </a:rPr>
              <a:t>document contains the report to the IEEE 802 Executive Committee in support of a request for approval to send IEEE </a:t>
            </a:r>
            <a:r>
              <a:rPr lang="en-GB" dirty="0" smtClean="0">
                <a:ea typeface="ＭＳ Ｐゴシック" pitchFamily="34" charset="-128"/>
              </a:rPr>
              <a:t>P802.15.13/D10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pPr marL="343080" indent="-342000">
              <a:spcBef>
                <a:spcPts val="601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The WG motion to request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 unconditional</a:t>
            </a:r>
            <a:r>
              <a:rPr lang="en-US" spc="-1" dirty="0">
                <a:ea typeface="ＭＳ Ｐゴシック"/>
              </a:rPr>
              <a:t> approval was approved during the 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November</a:t>
            </a:r>
            <a:r>
              <a:rPr lang="en-US" spc="-1" dirty="0">
                <a:ea typeface="ＭＳ Ｐゴシック"/>
              </a:rPr>
              <a:t> session of the 802.15 working group on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17 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November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2022</a:t>
            </a:r>
            <a:r>
              <a:rPr lang="en-US" spc="-1" dirty="0" smtClean="0">
                <a:ea typeface="ＭＳ Ｐゴシック"/>
              </a:rPr>
              <a:t>.</a:t>
            </a:r>
            <a:endParaRPr lang="en-US" b="0" spc="-1" dirty="0">
              <a:latin typeface="Arial"/>
            </a:endParaRPr>
          </a:p>
          <a:p>
            <a:pPr marL="800280" lvl="1" indent="-342000">
              <a:spcBef>
                <a:spcPts val="499"/>
              </a:spcBef>
              <a:buFont typeface="Arial"/>
              <a:buChar char="•"/>
            </a:pPr>
            <a:r>
              <a:rPr lang="en-US" spc="-1" dirty="0">
                <a:ea typeface="ＭＳ Ｐゴシック"/>
              </a:rPr>
              <a:t>Passed in the Working Group  </a:t>
            </a:r>
            <a:r>
              <a:rPr lang="en-US" spc="-1" dirty="0" smtClean="0">
                <a:solidFill>
                  <a:srgbClr val="FF0000"/>
                </a:solidFill>
                <a:ea typeface="ＭＳ Ｐゴシック"/>
              </a:rPr>
              <a:t>X</a:t>
            </a:r>
            <a:r>
              <a:rPr lang="en-US" spc="-1" dirty="0" smtClean="0">
                <a:ea typeface="ＭＳ Ｐゴシック"/>
              </a:rPr>
              <a:t> </a:t>
            </a:r>
            <a:r>
              <a:rPr lang="en-US" spc="-1" dirty="0">
                <a:ea typeface="ＭＳ Ｐゴシック"/>
              </a:rPr>
              <a:t>yes, 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0</a:t>
            </a:r>
            <a:r>
              <a:rPr lang="en-US" spc="-1" dirty="0">
                <a:ea typeface="ＭＳ Ｐゴシック"/>
              </a:rPr>
              <a:t> no, </a:t>
            </a:r>
            <a:r>
              <a:rPr lang="en-US" spc="-1" dirty="0">
                <a:solidFill>
                  <a:srgbClr val="FF0000"/>
                </a:solidFill>
                <a:ea typeface="ＭＳ Ｐゴシック"/>
              </a:rPr>
              <a:t>0</a:t>
            </a:r>
            <a:r>
              <a:rPr lang="en-US" spc="-1" dirty="0">
                <a:ea typeface="ＭＳ Ｐゴシック"/>
              </a:rPr>
              <a:t> </a:t>
            </a:r>
            <a:r>
              <a:rPr lang="en-US" spc="-1" dirty="0" smtClean="0">
                <a:ea typeface="ＭＳ Ｐゴシック"/>
              </a:rPr>
              <a:t>abstain</a:t>
            </a:r>
            <a:endParaRPr lang="en-GB" dirty="0" smtClean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802 EC motion is </a:t>
            </a:r>
            <a:r>
              <a:rPr lang="en-GB" dirty="0" smtClean="0">
                <a:ea typeface="ＭＳ Ｐゴシック" pitchFamily="34" charset="-128"/>
              </a:rPr>
              <a:t>on </a:t>
            </a:r>
            <a:r>
              <a:rPr lang="en-GB" dirty="0" smtClean="0">
                <a:solidFill>
                  <a:srgbClr val="FF0000"/>
                </a:solidFill>
                <a:ea typeface="ＭＳ Ｐゴシック" pitchFamily="34" charset="-128"/>
              </a:rPr>
              <a:t>slide 9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P802.15.13 </a:t>
            </a:r>
            <a:r>
              <a:rPr lang="en-US" dirty="0"/>
              <a:t>Draft went through </a:t>
            </a:r>
            <a:r>
              <a:rPr lang="en-US" dirty="0" smtClean="0"/>
              <a:t>six (re)circulations in SA Ballot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Draft </a:t>
            </a:r>
            <a:r>
              <a:rPr lang="en-US" dirty="0" smtClean="0"/>
              <a:t>P802.15.13/D4 </a:t>
            </a:r>
            <a:r>
              <a:rPr lang="en-US" dirty="0"/>
              <a:t>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>
                <a:solidFill>
                  <a:srgbClr val="FF0000"/>
                </a:solidFill>
              </a:rPr>
              <a:t>WG / TG / CRG</a:t>
            </a:r>
            <a:r>
              <a:rPr lang="en-US" dirty="0" smtClean="0"/>
              <a:t> has </a:t>
            </a:r>
            <a:r>
              <a:rPr lang="en-US" dirty="0"/>
              <a:t>resolved </a:t>
            </a:r>
            <a:r>
              <a:rPr lang="de-DE" dirty="0"/>
              <a:t>897</a:t>
            </a:r>
            <a:r>
              <a:rPr lang="en-US" dirty="0" smtClean="0"/>
              <a:t> </a:t>
            </a:r>
            <a:r>
              <a:rPr lang="en-US" dirty="0"/>
              <a:t>comments received on drafts </a:t>
            </a:r>
            <a:r>
              <a:rPr lang="en-US" dirty="0" smtClean="0"/>
              <a:t>P802.15.13/D4, D5, D6, D7, D8, </a:t>
            </a:r>
            <a:r>
              <a:rPr lang="en-US" dirty="0"/>
              <a:t>and </a:t>
            </a:r>
            <a:r>
              <a:rPr lang="en-US" dirty="0" smtClean="0"/>
              <a:t>D9.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List of all resolved </a:t>
            </a:r>
            <a:r>
              <a:rPr lang="en-US" dirty="0" smtClean="0"/>
              <a:t>comments:</a:t>
            </a:r>
          </a:p>
          <a:p>
            <a:pPr marL="457200" lvl="1" indent="0"/>
            <a:r>
              <a:rPr lang="en-US" dirty="0" smtClean="0">
                <a:solidFill>
                  <a:srgbClr val="FF0000"/>
                </a:solidFill>
              </a:rPr>
              <a:t>&lt;Fill in link to </a:t>
            </a:r>
            <a:r>
              <a:rPr lang="de-DE" b="1" dirty="0" smtClean="0">
                <a:solidFill>
                  <a:srgbClr val="FF0000"/>
                </a:solidFill>
              </a:rPr>
              <a:t>15-22-0641-00-0013&gt;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2192000" cy="58296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P802.15.13 SA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97696"/>
              </p:ext>
            </p:extLst>
          </p:nvPr>
        </p:nvGraphicFramePr>
        <p:xfrm>
          <a:off x="335360" y="1412776"/>
          <a:ext cx="11449271" cy="44589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6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Group Members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Jan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Sep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Jan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Aug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Oct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P802.15.13/D8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Nov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583624"/>
                  </a:ext>
                </a:extLst>
              </a:tr>
              <a:tr h="49129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98%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98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12192000" cy="726975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P802.15.13 SA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Ballot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130695"/>
              </p:ext>
            </p:extLst>
          </p:nvPr>
        </p:nvGraphicFramePr>
        <p:xfrm>
          <a:off x="2639616" y="1477043"/>
          <a:ext cx="6768752" cy="480269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2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0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01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(Re) circulation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Document / draft number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Comments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Jan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P802.15.13/D4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323 (116 T, 196 E, 11 G)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 Sep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P802.15.13/D5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158 (96 T, 61 E, 1 G)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Jan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P802.15.13/D6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 (60 T, 49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Aug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P802.15.13/D7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155 (80 T, 74 E, 1 G)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Oct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P802.15.13/D8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 (74 T, 61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332986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Nov 2022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P802.15.13/D9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 (11 T, 6 E)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9377309"/>
                  </a:ext>
                </a:extLst>
              </a:tr>
              <a:tr h="489070"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620687"/>
            <a:ext cx="8496944" cy="7787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MBS comments by commenter</a:t>
            </a:r>
            <a:endParaRPr lang="en-CA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425810"/>
              </p:ext>
            </p:extLst>
          </p:nvPr>
        </p:nvGraphicFramePr>
        <p:xfrm>
          <a:off x="1055440" y="1741839"/>
          <a:ext cx="9279798" cy="34136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2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1097919979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640388990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1571351352"/>
                    </a:ext>
                  </a:extLst>
                </a:gridCol>
                <a:gridCol w="414087">
                  <a:extLst>
                    <a:ext uri="{9D8B030D-6E8A-4147-A177-3AD203B41FA5}">
                      <a16:colId xmlns:a16="http://schemas.microsoft.com/office/drawing/2014/main" val="2756705223"/>
                    </a:ext>
                  </a:extLst>
                </a:gridCol>
                <a:gridCol w="5258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1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Rec</a:t>
                      </a: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vert="vert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Chong Han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?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Insertion of a third PHY “LB-PHY”: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Latest comment: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“insert the text in doc. 15-22/0429r2 to Clause 11.”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latin typeface="Calibri" panose="020F0502020204030204" pitchFamily="34" charset="0"/>
                        </a:rPr>
                        <a:t>CRG Response</a:t>
                      </a:r>
                      <a:endParaRPr lang="ko-KR" altLang="en-US" sz="12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</a:t>
                      </a: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Status: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REJECTED</a:t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Disposition 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Detail: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The comment does not identify an issue with the current draft D9. Moreover, the document 15-22/0429r2 contains multiple technical issues and is not consistent with the rest of the document.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For example, the document refers to "relaying modes" FD-AF, FD-DF, HD-AF, FD-HF, which are nowhere defined.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2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68989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062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98687" y="332601"/>
            <a:ext cx="7772400" cy="10668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7680263"/>
              </p:ext>
            </p:extLst>
          </p:nvPr>
        </p:nvGraphicFramePr>
        <p:xfrm>
          <a:off x="1774607" y="1444852"/>
          <a:ext cx="8543925" cy="4111850"/>
        </p:xfrm>
        <a:graphic>
          <a:graphicData uri="http://schemas.openxmlformats.org/drawingml/2006/table">
            <a:tbl>
              <a:tblPr/>
              <a:tblGrid>
                <a:gridCol w="294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7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3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</a:t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21 July 2020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3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)</a:t>
                      </a:r>
                      <a:endParaRPr kumimoji="0" lang="en-GB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D04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525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23 August 2021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resolved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371757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335360" y="5570766"/>
            <a:ext cx="12025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Final </a:t>
            </a:r>
            <a:r>
              <a:rPr lang="en-US" dirty="0" smtClean="0">
                <a:solidFill>
                  <a:schemeClr val="tx1"/>
                </a:solidFill>
              </a:rPr>
              <a:t>MEC report: </a:t>
            </a:r>
          </a:p>
          <a:p>
            <a:pPr marL="0" indent="0"/>
            <a:r>
              <a:rPr lang="en-US" dirty="0" smtClean="0">
                <a:solidFill>
                  <a:srgbClr val="FF0000"/>
                </a:solidFill>
                <a:hlinkClick r:id="rId3"/>
              </a:rPr>
              <a:t>https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://mentor.ieee.org/802.15/dcn/20/15-20-0379-00-0013-tg13-mec-review.pdf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68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47900" y="476671"/>
            <a:ext cx="7772400" cy="78169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P802.15.13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0913" y="332602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April 2021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/>
          </p:nvPr>
        </p:nvGraphicFramePr>
        <p:xfrm>
          <a:off x="1924050" y="1150421"/>
          <a:ext cx="8420100" cy="5294527"/>
        </p:xfrm>
        <a:graphic>
          <a:graphicData uri="http://schemas.openxmlformats.org/drawingml/2006/table">
            <a:tbl>
              <a:tblPr/>
              <a:tblGrid>
                <a:gridCol w="6352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7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Event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 Ballot (30 day ballot)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[start/end SA ballot]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050163"/>
                  </a:ext>
                </a:extLst>
              </a:tr>
              <a:tr h="4595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CRG comment resolutions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[CRG edits complete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446988"/>
                  </a:ext>
                </a:extLst>
              </a:tr>
              <a:tr h="4595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 Ballot Recirculation on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[rev]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(10-day ballot)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[start/end recirc ballot]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9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CRG Comment Response Complete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[CRG effort complete]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91">
                <a:tc>
                  <a:txBody>
                    <a:bodyPr/>
                    <a:lstStyle/>
                    <a:p>
                      <a:pPr marL="1030288" marR="0" lvl="0" indent="-1020763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110288" algn="l"/>
                        </a:tabLst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WG 10-day ballot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“that 802.15 WG has reviewed and approves the CSD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</a:t>
                      </a:r>
                      <a:r>
                        <a:rPr kumimoji="0" lang="en-US" sz="1400" b="0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csd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document reference]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and requests 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[unconditional/conditional]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approval from the EC to submit 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[draft name / rev] 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to RevCom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”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[WG approval]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0029510"/>
                  </a:ext>
                </a:extLst>
              </a:tr>
              <a:tr h="458787">
                <a:tc>
                  <a:txBody>
                    <a:bodyPr/>
                    <a:lstStyle/>
                    <a:p>
                      <a:pPr marL="9525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+mn-ea"/>
                          <a:cs typeface="+mn-cs"/>
                        </a:rPr>
                        <a:t>Request approval from EC to forward draft to RevCom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[EC meeting]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RevCom (submittal deadline)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t.b.d.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t.b.d.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079887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SASB meeting (teleconference)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t.b.d.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149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55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5B312-57E5-E544-AF91-AC5B7910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8687" y="457200"/>
            <a:ext cx="7772400" cy="914400"/>
          </a:xfrm>
        </p:spPr>
        <p:txBody>
          <a:bodyPr/>
          <a:lstStyle/>
          <a:p>
            <a:r>
              <a:rPr lang="en-US" dirty="0"/>
              <a:t>802 EC Motion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7779F-D85B-8A48-9EEE-4251AF11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11BB5-3027-4C49-9CEE-414A97F7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6D652C-824B-BE46-A271-C721E6ED399F}"/>
              </a:ext>
            </a:extLst>
          </p:cNvPr>
          <p:cNvSpPr/>
          <p:nvPr/>
        </p:nvSpPr>
        <p:spPr>
          <a:xfrm>
            <a:off x="1752600" y="1371601"/>
            <a:ext cx="8686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Following is motion from operations manual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(https://mentor.ieee.org/802.15/documents?is_dcn=0235&amp;is_group=0000)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[Draft name / rev]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</a:rPr>
              <a:t>to RevCom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Approve sending </a:t>
            </a: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[Draft name / rev]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 to RevCom.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Approve CSD documentation: 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[CSD </a:t>
            </a:r>
            <a:r>
              <a:rPr lang="en-US" sz="1600" dirty="0" err="1">
                <a:solidFill>
                  <a:srgbClr val="FF0000"/>
                </a:solidFill>
                <a:latin typeface="Calibri" panose="020F0502020204030204" pitchFamily="34" charset="0"/>
              </a:rPr>
              <a:t>url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Supporting Documentation: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 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[reference to this document (used in EC minutes)]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Moved: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[WG chair]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Seconded: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[willing person]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</a:rPr>
              <a:t>Result: Yes: x, No: x, Abstain: x</a:t>
            </a:r>
            <a:endParaRPr lang="en-US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[Include details of WG motion to approve submission to EC – usually at closing plenary, maybe WG letter ballot - must be counted vote]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31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973</Words>
  <Application>Microsoft Office PowerPoint</Application>
  <PresentationFormat>Breitbild</PresentationFormat>
  <Paragraphs>277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MS Gothic</vt:lpstr>
      <vt:lpstr>ＭＳ Ｐゴシック</vt:lpstr>
      <vt:lpstr>Arial</vt:lpstr>
      <vt:lpstr>Arial Unicode MS</vt:lpstr>
      <vt:lpstr>Calibri</vt:lpstr>
      <vt:lpstr>Times New Roman</vt:lpstr>
      <vt:lpstr>Office Theme</vt:lpstr>
      <vt:lpstr>P802.15.13 Report to EC on Unconditional Approval to go to RevCom</vt:lpstr>
      <vt:lpstr>Introduction</vt:lpstr>
      <vt:lpstr>Status Summary</vt:lpstr>
      <vt:lpstr>P802.15.13 SA Ballot Results</vt:lpstr>
      <vt:lpstr>P802.15.13 SA Ballot Comments</vt:lpstr>
      <vt:lpstr>Unsatisfied MBS comments by commenter</vt:lpstr>
      <vt:lpstr>Mandatory Coordination</vt:lpstr>
      <vt:lpstr>IEEE P802.15.13 Timeline</vt:lpstr>
      <vt:lpstr>802 EC Motion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Bober, Kai Lennert</cp:lastModifiedBy>
  <cp:revision>226</cp:revision>
  <cp:lastPrinted>1601-01-01T00:00:00Z</cp:lastPrinted>
  <dcterms:created xsi:type="dcterms:W3CDTF">2019-11-09T15:46:46Z</dcterms:created>
  <dcterms:modified xsi:type="dcterms:W3CDTF">2022-11-16T10:02:48Z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