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256" r:id="rId3"/>
    <p:sldId id="258" r:id="rId4"/>
    <p:sldId id="296" r:id="rId5"/>
    <p:sldId id="284" r:id="rId6"/>
    <p:sldId id="301" r:id="rId7"/>
    <p:sldId id="300" r:id="rId8"/>
    <p:sldId id="302" r:id="rId9"/>
    <p:sldId id="299" r:id="rId10"/>
    <p:sldId id="303" r:id="rId11"/>
    <p:sldId id="304"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FF00FF"/>
    <a:srgbClr val="B36BE2"/>
    <a:srgbClr val="000000"/>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40"/>
    <p:restoredTop sz="96283" autoAdjust="0"/>
  </p:normalViewPr>
  <p:slideViewPr>
    <p:cSldViewPr>
      <p:cViewPr varScale="1">
        <p:scale>
          <a:sx n="108" d="100"/>
          <a:sy n="108" d="100"/>
        </p:scale>
        <p:origin x="1830" y="102"/>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affiliation</a:t>
            </a:r>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3615025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0"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3256346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2188851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376105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0"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2581331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0"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4231835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0"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4063333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0"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3688159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0"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16340829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0"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2235822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dirty="0"/>
              <a:t>D. Barras &amp; B. Danev</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a:t>D. Barras &amp; B. Danev</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dirty="0"/>
              <a:t>D. Barras &amp; B. Danev</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450503" y="5929931"/>
            <a:ext cx="8239126" cy="318490"/>
          </a:xfrm>
          <a:prstGeom prst="rect">
            <a:avLst/>
          </a:prstGeom>
        </p:spPr>
        <p:txBody>
          <a:bodyPr lIns="45719" tIns="45719" rIns="45719" bIns="45719"/>
          <a:lstStyle>
            <a:lvl1pPr marL="0" indent="0" defTabSz="309563">
              <a:lnSpc>
                <a:spcPct val="100000"/>
              </a:lnSpc>
              <a:spcBef>
                <a:spcPts val="0"/>
              </a:spcBef>
              <a:buSzTx/>
              <a:buNone/>
              <a:defRPr sz="1350" b="1"/>
            </a:lvl1pPr>
          </a:lstStyle>
          <a:p>
            <a:r>
              <a:t>Author and Date</a:t>
            </a:r>
          </a:p>
        </p:txBody>
      </p:sp>
      <p:sp>
        <p:nvSpPr>
          <p:cNvPr id="12" name="Presentation Title"/>
          <p:cNvSpPr txBox="1">
            <a:spLocks noGrp="1"/>
          </p:cNvSpPr>
          <p:nvPr>
            <p:ph type="title" hasCustomPrompt="1"/>
          </p:nvPr>
        </p:nvSpPr>
        <p:spPr>
          <a:xfrm>
            <a:off x="452437" y="1287497"/>
            <a:ext cx="8239127" cy="2324101"/>
          </a:xfrm>
          <a:prstGeom prst="rect">
            <a:avLst/>
          </a:prstGeom>
        </p:spPr>
        <p:txBody>
          <a:bodyPr anchor="b"/>
          <a:lstStyle>
            <a:lvl1pPr>
              <a:defRPr sz="4350" spc="-87"/>
            </a:lvl1pPr>
          </a:lstStyle>
          <a:p>
            <a:r>
              <a:t>Presentation Title</a:t>
            </a:r>
          </a:p>
        </p:txBody>
      </p:sp>
      <p:sp>
        <p:nvSpPr>
          <p:cNvPr id="13" name="Body Level One…"/>
          <p:cNvSpPr txBox="1">
            <a:spLocks noGrp="1"/>
          </p:cNvSpPr>
          <p:nvPr>
            <p:ph type="body" sz="quarter" idx="1" hasCustomPrompt="1"/>
          </p:nvPr>
        </p:nvSpPr>
        <p:spPr>
          <a:xfrm>
            <a:off x="450505" y="3611596"/>
            <a:ext cx="8239125" cy="952501"/>
          </a:xfrm>
          <a:prstGeom prst="rect">
            <a:avLst/>
          </a:prstGeom>
        </p:spPr>
        <p:txBody>
          <a:bodyPr/>
          <a:lstStyle>
            <a:lvl1pPr marL="0" indent="0" defTabSz="309563">
              <a:lnSpc>
                <a:spcPct val="100000"/>
              </a:lnSpc>
              <a:spcBef>
                <a:spcPts val="0"/>
              </a:spcBef>
              <a:buSzTx/>
              <a:buNone/>
              <a:defRPr sz="2063" b="1"/>
            </a:lvl1pPr>
            <a:lvl2pPr marL="0" indent="171450" defTabSz="309563">
              <a:lnSpc>
                <a:spcPct val="100000"/>
              </a:lnSpc>
              <a:spcBef>
                <a:spcPts val="0"/>
              </a:spcBef>
              <a:buSzTx/>
              <a:buNone/>
              <a:defRPr sz="2063" b="1"/>
            </a:lvl2pPr>
            <a:lvl3pPr marL="0" indent="342900" defTabSz="309563">
              <a:lnSpc>
                <a:spcPct val="100000"/>
              </a:lnSpc>
              <a:spcBef>
                <a:spcPts val="0"/>
              </a:spcBef>
              <a:buSzTx/>
              <a:buNone/>
              <a:defRPr sz="2063" b="1"/>
            </a:lvl3pPr>
            <a:lvl4pPr marL="0" indent="514350" defTabSz="309563">
              <a:lnSpc>
                <a:spcPct val="100000"/>
              </a:lnSpc>
              <a:spcBef>
                <a:spcPts val="0"/>
              </a:spcBef>
              <a:buSzTx/>
              <a:buNone/>
              <a:defRPr sz="2063" b="1"/>
            </a:lvl4pPr>
            <a:lvl5pPr marL="0" indent="685800" defTabSz="309563">
              <a:lnSpc>
                <a:spcPct val="100000"/>
              </a:lnSpc>
              <a:spcBef>
                <a:spcPts val="0"/>
              </a:spcBef>
              <a:buSzTx/>
              <a:buNone/>
              <a:defRPr sz="2063"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xfrm>
            <a:off x="4520332" y="6475413"/>
            <a:ext cx="179536" cy="184666"/>
          </a:xfrm>
          <a:prstGeom prst="rect">
            <a:avLst/>
          </a:prstGeom>
        </p:spPr>
        <p:txBody>
          <a:bodyPr/>
          <a:lstStyle/>
          <a:p>
            <a:fld id="{86CB4B4D-7CA3-9044-876B-883B54F8677D}" type="slidenum">
              <a:t>‹#›</a:t>
            </a:fld>
            <a:endParaRPr/>
          </a:p>
        </p:txBody>
      </p:sp>
      <p:sp>
        <p:nvSpPr>
          <p:cNvPr id="6" name="Date Placeholder 3">
            <a:extLst>
              <a:ext uri="{FF2B5EF4-FFF2-40B4-BE49-F238E27FC236}">
                <a16:creationId xmlns:a16="http://schemas.microsoft.com/office/drawing/2014/main" id="{384F01B1-A85E-044C-5CD2-85C15DE36FB9}"/>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7" name="Footer Placeholder 4">
            <a:extLst>
              <a:ext uri="{FF2B5EF4-FFF2-40B4-BE49-F238E27FC236}">
                <a16:creationId xmlns:a16="http://schemas.microsoft.com/office/drawing/2014/main" id="{81E5E251-6C7A-F125-C788-FB11120DF6EF}"/>
              </a:ext>
            </a:extLst>
          </p:cNvPr>
          <p:cNvSpPr>
            <a:spLocks noGrp="1"/>
          </p:cNvSpPr>
          <p:nvPr>
            <p:ph type="ftr" sz="quarter" idx="11"/>
          </p:nvPr>
        </p:nvSpPr>
        <p:spPr>
          <a:xfrm>
            <a:off x="5486400" y="6475413"/>
            <a:ext cx="3124200" cy="184666"/>
          </a:xfrm>
        </p:spPr>
        <p:txBody>
          <a:bodyPr/>
          <a:lstStyle>
            <a:lvl1pPr>
              <a:defRPr/>
            </a:lvl1pPr>
          </a:lstStyle>
          <a:p>
            <a:r>
              <a:rPr lang="en-US" altLang="en-US" dirty="0"/>
              <a:t>D. Barras &amp; B. Danev</a:t>
            </a:r>
          </a:p>
        </p:txBody>
      </p:sp>
    </p:spTree>
    <p:extLst>
      <p:ext uri="{BB962C8B-B14F-4D97-AF65-F5344CB8AC3E}">
        <p14:creationId xmlns:p14="http://schemas.microsoft.com/office/powerpoint/2010/main" val="359214121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dirty="0"/>
              <a:t>D. Barras &amp; B. Danev</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9"/>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4"/>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dirty="0"/>
              <a:t>D. Barras &amp; B. Danev</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dirty="0"/>
              <a:t>D. Barras &amp; B. Danev</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dirty="0"/>
              <a:t>D. Barras &amp; B. Danev</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dirty="0"/>
              <a:t>D. Barras &amp; B. Danev</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D. Barras &amp; B. Danev</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9"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9"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dirty="0"/>
              <a:t>D. Barras &amp; B. Danev</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9"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9"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dirty="0"/>
              <a:t>D. Barras &amp; B. Danev</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279217" y="685800"/>
            <a:ext cx="8585566" cy="685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487565" y="1447797"/>
            <a:ext cx="8168870" cy="4648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D. Barras &amp; B. Danev</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3201" y="6475413"/>
            <a:ext cx="533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ts val="3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ts val="3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ts val="3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ts val="3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ts val="3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sz="1600" dirty="0">
                <a:latin typeface="+mn-lt"/>
              </a:rPr>
              <a:t>Recap and New Considerations on NBA MMS Ranging Integrity Fragments</a:t>
            </a:r>
            <a:endParaRPr lang="en-US" altLang="en-US" sz="1600" dirty="0"/>
          </a:p>
          <a:p>
            <a:r>
              <a:rPr lang="en-US" altLang="en-US" sz="1600" b="1" dirty="0"/>
              <a:t>Date Submitted:</a:t>
            </a:r>
            <a:r>
              <a:rPr lang="en-US" altLang="en-US" sz="1600" dirty="0">
                <a:solidFill>
                  <a:srgbClr val="FF0000"/>
                </a:solidFill>
              </a:rPr>
              <a:t> </a:t>
            </a:r>
            <a:r>
              <a:rPr lang="en-US" altLang="en-US" sz="1600" dirty="0"/>
              <a:t>17 November 2022	</a:t>
            </a:r>
          </a:p>
          <a:p>
            <a:r>
              <a:rPr lang="en-US" altLang="en-US" sz="1600" b="1" dirty="0"/>
              <a:t>Source:</a:t>
            </a:r>
            <a:r>
              <a:rPr lang="en-US" altLang="en-US" sz="1600" dirty="0"/>
              <a:t> Boris Danev (3db Access), David Barras (3db Access)</a:t>
            </a:r>
          </a:p>
          <a:p>
            <a:r>
              <a:rPr lang="en-US" altLang="en-US" sz="1600" b="1" dirty="0">
                <a:solidFill>
                  <a:schemeClr val="tx2"/>
                </a:solidFill>
              </a:rPr>
              <a:t>Address</a:t>
            </a:r>
            <a:r>
              <a:rPr lang="en-US" altLang="en-US" sz="1600" dirty="0">
                <a:solidFill>
                  <a:schemeClr val="tx2"/>
                </a:solidFill>
              </a:rPr>
              <a:t>: 3db Access AG, Lavaterstrasse 76, Zurich, Switzerland</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a:solidFill>
                  <a:schemeClr val="tx2"/>
                </a:solidFill>
              </a:rPr>
              <a:t>david.barras@3db-access.com, boris.danev@3db-access.com</a:t>
            </a:r>
          </a:p>
          <a:p>
            <a:endParaRPr lang="en-US" altLang="en-US" sz="1600" dirty="0">
              <a:solidFill>
                <a:schemeClr val="tx2"/>
              </a:solidFill>
            </a:endParaRPr>
          </a:p>
          <a:p>
            <a:pPr>
              <a:spcBef>
                <a:spcPts val="600"/>
              </a:spcBef>
              <a:spcAft>
                <a:spcPts val="600"/>
              </a:spcAft>
            </a:pPr>
            <a:r>
              <a:rPr lang="en-US" altLang="en-US" sz="1600" b="1" dirty="0"/>
              <a:t>Abstract:</a:t>
            </a:r>
            <a:r>
              <a:rPr lang="en-US" altLang="en-US" sz="1600" dirty="0"/>
              <a:t>	</a:t>
            </a:r>
            <a:r>
              <a:rPr lang="en-US" altLang="en-US" sz="1600" dirty="0">
                <a:solidFill>
                  <a:schemeClr val="tx2"/>
                </a:solidFill>
              </a:rPr>
              <a:t>Additional considerations on ranging integrity</a:t>
            </a:r>
            <a:endParaRPr lang="en-US" altLang="en-US" sz="1600" dirty="0"/>
          </a:p>
          <a:p>
            <a:pPr>
              <a:spcBef>
                <a:spcPts val="600"/>
              </a:spcBef>
              <a:spcAft>
                <a:spcPts val="600"/>
              </a:spcAft>
            </a:pPr>
            <a:r>
              <a:rPr lang="en-US" altLang="en-US" sz="1600" b="1" dirty="0"/>
              <a:t>Purpose: </a:t>
            </a:r>
            <a:r>
              <a:rPr lang="en-US" altLang="en-US" sz="1600" dirty="0"/>
              <a:t>Recap and important future considerations on ranging integrity</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
        <p:nvSpPr>
          <p:cNvPr id="2" name="Date Placeholder 1">
            <a:extLst>
              <a:ext uri="{FF2B5EF4-FFF2-40B4-BE49-F238E27FC236}">
                <a16:creationId xmlns:a16="http://schemas.microsoft.com/office/drawing/2014/main" id="{144A8160-9F4A-A250-F86A-74FC8E2ACE89}"/>
              </a:ext>
            </a:extLst>
          </p:cNvPr>
          <p:cNvSpPr>
            <a:spLocks noGrp="1"/>
          </p:cNvSpPr>
          <p:nvPr>
            <p:ph type="dt" sz="half" idx="10"/>
          </p:nvPr>
        </p:nvSpPr>
        <p:spPr>
          <a:xfrm>
            <a:off x="685800" y="378281"/>
            <a:ext cx="1600200" cy="215444"/>
          </a:xfrm>
        </p:spPr>
        <p:txBody>
          <a:bodyPr/>
          <a:lstStyle/>
          <a:p>
            <a:r>
              <a:rPr lang="en-US" altLang="en-US" dirty="0"/>
              <a:t>Nov 2022</a:t>
            </a:r>
          </a:p>
        </p:txBody>
      </p:sp>
      <p:sp>
        <p:nvSpPr>
          <p:cNvPr id="3" name="Footer Placeholder 2">
            <a:extLst>
              <a:ext uri="{FF2B5EF4-FFF2-40B4-BE49-F238E27FC236}">
                <a16:creationId xmlns:a16="http://schemas.microsoft.com/office/drawing/2014/main" id="{BE9A5732-96D7-9360-DF6B-25321B282096}"/>
              </a:ext>
            </a:extLst>
          </p:cNvPr>
          <p:cNvSpPr>
            <a:spLocks noGrp="1"/>
          </p:cNvSpPr>
          <p:nvPr>
            <p:ph type="ftr" sz="quarter" idx="11"/>
          </p:nvPr>
        </p:nvSpPr>
        <p:spPr>
          <a:xfrm>
            <a:off x="5004048" y="6475413"/>
            <a:ext cx="3606552" cy="184666"/>
          </a:xfrm>
        </p:spPr>
        <p:txBody>
          <a:bodyPr/>
          <a:lstStyle/>
          <a:p>
            <a:r>
              <a:rPr lang="en-US" altLang="en-US" dirty="0"/>
              <a:t>B. Danev, D. Barras</a:t>
            </a:r>
          </a:p>
        </p:txBody>
      </p:sp>
      <p:sp>
        <p:nvSpPr>
          <p:cNvPr id="8" name="Rectangle 7">
            <a:extLst>
              <a:ext uri="{FF2B5EF4-FFF2-40B4-BE49-F238E27FC236}">
                <a16:creationId xmlns:a16="http://schemas.microsoft.com/office/drawing/2014/main" id="{BEA919AF-E3DF-E007-BE48-7E87BB8971F4}"/>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15-22-00651-00-04ab</a:t>
            </a:r>
            <a:endParaRPr lang="en-US" altLang="en-US" sz="1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588B9B6-1B0C-2EB9-06B6-75AE8C76737A}"/>
              </a:ext>
            </a:extLst>
          </p:cNvPr>
          <p:cNvSpPr/>
          <p:nvPr/>
        </p:nvSpPr>
        <p:spPr bwMode="auto">
          <a:xfrm>
            <a:off x="149142" y="1676402"/>
            <a:ext cx="8845717" cy="685798"/>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latin typeface="+mn-lt"/>
              </a:rPr>
              <a:t>Advantages of RIF with distance commitment</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10</a:t>
            </a:fld>
            <a:endParaRPr lang="en-US" altLang="en-US"/>
          </a:p>
        </p:txBody>
      </p:sp>
      <p:sp>
        <p:nvSpPr>
          <p:cNvPr id="14" name="Content Placeholder 2">
            <a:extLst>
              <a:ext uri="{FF2B5EF4-FFF2-40B4-BE49-F238E27FC236}">
                <a16:creationId xmlns:a16="http://schemas.microsoft.com/office/drawing/2014/main" id="{8A5FB620-4EC2-BF84-2D66-08FE14E58C63}"/>
              </a:ext>
            </a:extLst>
          </p:cNvPr>
          <p:cNvSpPr>
            <a:spLocks noGrp="1"/>
          </p:cNvSpPr>
          <p:nvPr>
            <p:ph idx="1"/>
          </p:nvPr>
        </p:nvSpPr>
        <p:spPr>
          <a:xfrm>
            <a:off x="189709" y="1524002"/>
            <a:ext cx="8853933" cy="685798"/>
          </a:xfrm>
        </p:spPr>
        <p:txBody>
          <a:bodyPr/>
          <a:lstStyle/>
          <a:p>
            <a:pPr marL="0" indent="0">
              <a:lnSpc>
                <a:spcPct val="120000"/>
              </a:lnSpc>
              <a:spcBef>
                <a:spcPts val="0"/>
              </a:spcBef>
              <a:buNone/>
              <a:defRPr sz="2900"/>
            </a:pPr>
            <a:endParaRPr lang="en-US" sz="1800" b="1" dirty="0">
              <a:ea typeface="Helvetica Neue Light" panose="02000403000000020004" pitchFamily="2" charset="0"/>
              <a:cs typeface="Helvetica Neue" panose="02000503000000020004" pitchFamily="2" charset="0"/>
            </a:endParaRPr>
          </a:p>
          <a:p>
            <a:pPr marL="0" indent="0">
              <a:lnSpc>
                <a:spcPct val="120000"/>
              </a:lnSpc>
              <a:spcBef>
                <a:spcPts val="0"/>
              </a:spcBef>
              <a:buNone/>
              <a:defRPr sz="2900"/>
            </a:pPr>
            <a:r>
              <a:rPr lang="en-US" sz="1800" b="1" dirty="0">
                <a:ea typeface="Helvetica Neue Light" panose="02000403000000020004" pitchFamily="2" charset="0"/>
                <a:cs typeface="Helvetica Neue" panose="02000503000000020004" pitchFamily="2" charset="0"/>
              </a:rPr>
              <a:t>NBA MMS RIF with distance commitment enables quantifiable ranging integrity</a:t>
            </a:r>
          </a:p>
          <a:p>
            <a:pPr marL="0" indent="0">
              <a:lnSpc>
                <a:spcPct val="120000"/>
              </a:lnSpc>
              <a:spcBef>
                <a:spcPts val="0"/>
              </a:spcBef>
              <a:buNone/>
              <a:defRPr sz="2900"/>
            </a:pPr>
            <a:endParaRPr lang="en-US" sz="1800" b="1" dirty="0">
              <a:ea typeface="Helvetica Neue Light" panose="02000403000000020004" pitchFamily="2" charset="0"/>
              <a:cs typeface="Helvetica Neue" panose="02000503000000020004" pitchFamily="2" charset="0"/>
            </a:endParaRPr>
          </a:p>
          <a:p>
            <a:pPr>
              <a:lnSpc>
                <a:spcPct val="120000"/>
              </a:lnSpc>
              <a:spcBef>
                <a:spcPts val="0"/>
              </a:spcBef>
              <a:defRPr sz="2900"/>
            </a:pPr>
            <a:endParaRPr lang="en-US" sz="1800" b="1" dirty="0">
              <a:ea typeface="Helvetica Neue Light" panose="02000403000000020004" pitchFamily="2" charset="0"/>
              <a:cs typeface="Helvetica Neue" panose="02000503000000020004" pitchFamily="2" charset="0"/>
            </a:endParaRPr>
          </a:p>
        </p:txBody>
      </p:sp>
      <p:pic>
        <p:nvPicPr>
          <p:cNvPr id="10" name="Picture 9">
            <a:extLst>
              <a:ext uri="{FF2B5EF4-FFF2-40B4-BE49-F238E27FC236}">
                <a16:creationId xmlns:a16="http://schemas.microsoft.com/office/drawing/2014/main" id="{BF6FF6D5-AAD1-A5CF-9F3F-BB66B3B730CA}"/>
              </a:ext>
            </a:extLst>
          </p:cNvPr>
          <p:cNvPicPr>
            <a:picLocks noChangeAspect="1"/>
          </p:cNvPicPr>
          <p:nvPr/>
        </p:nvPicPr>
        <p:blipFill>
          <a:blip r:embed="rId3"/>
          <a:stretch>
            <a:fillRect/>
          </a:stretch>
        </p:blipFill>
        <p:spPr>
          <a:xfrm>
            <a:off x="3048000" y="3910329"/>
            <a:ext cx="3124201" cy="986174"/>
          </a:xfrm>
          <a:prstGeom prst="rect">
            <a:avLst/>
          </a:prstGeom>
          <a:ln w="38100">
            <a:solidFill>
              <a:srgbClr val="00B050"/>
            </a:solidFill>
          </a:ln>
          <a:effectLst>
            <a:outerShdw blurRad="292100" dist="139700" dir="2700000" algn="tl" rotWithShape="0">
              <a:srgbClr val="333333">
                <a:alpha val="65000"/>
              </a:srgbClr>
            </a:outerShdw>
          </a:effectLst>
        </p:spPr>
      </p:pic>
      <p:sp>
        <p:nvSpPr>
          <p:cNvPr id="12" name="TextBox 11">
            <a:extLst>
              <a:ext uri="{FF2B5EF4-FFF2-40B4-BE49-F238E27FC236}">
                <a16:creationId xmlns:a16="http://schemas.microsoft.com/office/drawing/2014/main" id="{46FCA561-08B3-C1E9-39E9-00D453413BB3}"/>
              </a:ext>
            </a:extLst>
          </p:cNvPr>
          <p:cNvSpPr txBox="1"/>
          <p:nvPr/>
        </p:nvSpPr>
        <p:spPr>
          <a:xfrm>
            <a:off x="927717" y="3046435"/>
            <a:ext cx="3550972" cy="400110"/>
          </a:xfrm>
          <a:prstGeom prst="rect">
            <a:avLst/>
          </a:prstGeom>
          <a:noFill/>
        </p:spPr>
        <p:txBody>
          <a:bodyPr wrap="none" rtlCol="0">
            <a:spAutoFit/>
          </a:bodyPr>
          <a:lstStyle/>
          <a:p>
            <a:r>
              <a:rPr lang="en-US" sz="2000" b="1" dirty="0">
                <a:ea typeface="Helvetica Neue Light" panose="02000403000000020004" pitchFamily="2" charset="0"/>
                <a:cs typeface="Helvetica Neue" panose="02000503000000020004" pitchFamily="2" charset="0"/>
              </a:rPr>
              <a:t>Open and well-defined method</a:t>
            </a:r>
            <a:endParaRPr lang="en-US" sz="2000" dirty="0"/>
          </a:p>
        </p:txBody>
      </p:sp>
      <p:sp>
        <p:nvSpPr>
          <p:cNvPr id="13" name="TextBox 12">
            <a:extLst>
              <a:ext uri="{FF2B5EF4-FFF2-40B4-BE49-F238E27FC236}">
                <a16:creationId xmlns:a16="http://schemas.microsoft.com/office/drawing/2014/main" id="{8DF33A74-D1C3-6F3F-E379-E859762DDE04}"/>
              </a:ext>
            </a:extLst>
          </p:cNvPr>
          <p:cNvSpPr txBox="1"/>
          <p:nvPr/>
        </p:nvSpPr>
        <p:spPr>
          <a:xfrm>
            <a:off x="962790" y="5251570"/>
            <a:ext cx="3397469" cy="429413"/>
          </a:xfrm>
          <a:prstGeom prst="rect">
            <a:avLst/>
          </a:prstGeom>
          <a:noFill/>
        </p:spPr>
        <p:txBody>
          <a:bodyPr wrap="none" rtlCol="0">
            <a:spAutoFit/>
          </a:bodyPr>
          <a:lstStyle/>
          <a:p>
            <a:pPr>
              <a:lnSpc>
                <a:spcPct val="120000"/>
              </a:lnSpc>
              <a:spcBef>
                <a:spcPts val="0"/>
              </a:spcBef>
              <a:defRPr sz="2900"/>
            </a:pPr>
            <a:r>
              <a:rPr lang="en-US" sz="2000" b="1" dirty="0">
                <a:ea typeface="Helvetica Neue Light" panose="02000403000000020004" pitchFamily="2" charset="0"/>
                <a:cs typeface="Helvetica Neue" panose="02000503000000020004" pitchFamily="2" charset="0"/>
              </a:rPr>
              <a:t>Formally proven in literature</a:t>
            </a:r>
          </a:p>
        </p:txBody>
      </p:sp>
      <p:sp>
        <p:nvSpPr>
          <p:cNvPr id="15" name="TextBox 14">
            <a:extLst>
              <a:ext uri="{FF2B5EF4-FFF2-40B4-BE49-F238E27FC236}">
                <a16:creationId xmlns:a16="http://schemas.microsoft.com/office/drawing/2014/main" id="{B2881280-58D8-9A96-293E-C8FD05B7D60D}"/>
              </a:ext>
            </a:extLst>
          </p:cNvPr>
          <p:cNvSpPr txBox="1"/>
          <p:nvPr/>
        </p:nvSpPr>
        <p:spPr>
          <a:xfrm>
            <a:off x="4816541" y="2741273"/>
            <a:ext cx="3325141" cy="429413"/>
          </a:xfrm>
          <a:prstGeom prst="rect">
            <a:avLst/>
          </a:prstGeom>
          <a:noFill/>
        </p:spPr>
        <p:txBody>
          <a:bodyPr wrap="none" rtlCol="0">
            <a:spAutoFit/>
          </a:bodyPr>
          <a:lstStyle/>
          <a:p>
            <a:pPr>
              <a:lnSpc>
                <a:spcPct val="120000"/>
              </a:lnSpc>
              <a:spcBef>
                <a:spcPts val="0"/>
              </a:spcBef>
              <a:defRPr sz="2900"/>
            </a:pPr>
            <a:r>
              <a:rPr lang="en-US" sz="2000" b="1" dirty="0">
                <a:ea typeface="Helvetica Neue Light" panose="02000403000000020004" pitchFamily="2" charset="0"/>
                <a:cs typeface="Helvetica Neue" panose="02000503000000020004" pitchFamily="2" charset="0"/>
              </a:rPr>
              <a:t>Interoperability b/w vendors</a:t>
            </a:r>
          </a:p>
        </p:txBody>
      </p:sp>
      <p:sp>
        <p:nvSpPr>
          <p:cNvPr id="16" name="TextBox 15">
            <a:extLst>
              <a:ext uri="{FF2B5EF4-FFF2-40B4-BE49-F238E27FC236}">
                <a16:creationId xmlns:a16="http://schemas.microsoft.com/office/drawing/2014/main" id="{B3E507C3-C5C6-36FE-126E-A26B518E7766}"/>
              </a:ext>
            </a:extLst>
          </p:cNvPr>
          <p:cNvSpPr txBox="1"/>
          <p:nvPr/>
        </p:nvSpPr>
        <p:spPr>
          <a:xfrm>
            <a:off x="4621114" y="5514187"/>
            <a:ext cx="3653564" cy="429413"/>
          </a:xfrm>
          <a:prstGeom prst="rect">
            <a:avLst/>
          </a:prstGeom>
          <a:noFill/>
        </p:spPr>
        <p:txBody>
          <a:bodyPr wrap="none" rtlCol="0">
            <a:spAutoFit/>
          </a:bodyPr>
          <a:lstStyle/>
          <a:p>
            <a:pPr>
              <a:lnSpc>
                <a:spcPct val="120000"/>
              </a:lnSpc>
              <a:spcBef>
                <a:spcPts val="0"/>
              </a:spcBef>
              <a:defRPr sz="2900"/>
            </a:pPr>
            <a:r>
              <a:rPr lang="en-US" sz="2000" b="1" dirty="0">
                <a:ea typeface="Helvetica Neue Light" panose="02000403000000020004" pitchFamily="2" charset="0"/>
                <a:cs typeface="Helvetica Neue" panose="02000503000000020004" pitchFamily="2" charset="0"/>
              </a:rPr>
              <a:t>White-box security certification</a:t>
            </a:r>
          </a:p>
        </p:txBody>
      </p:sp>
      <p:sp>
        <p:nvSpPr>
          <p:cNvPr id="17" name="Date Placeholder 1">
            <a:extLst>
              <a:ext uri="{FF2B5EF4-FFF2-40B4-BE49-F238E27FC236}">
                <a16:creationId xmlns:a16="http://schemas.microsoft.com/office/drawing/2014/main" id="{FBE1ADC9-B96B-767C-DA91-0358260A20A5}"/>
              </a:ext>
            </a:extLst>
          </p:cNvPr>
          <p:cNvSpPr>
            <a:spLocks noGrp="1"/>
          </p:cNvSpPr>
          <p:nvPr>
            <p:ph type="dt" sz="half" idx="10"/>
          </p:nvPr>
        </p:nvSpPr>
        <p:spPr>
          <a:xfrm>
            <a:off x="685800" y="378281"/>
            <a:ext cx="1600200" cy="215444"/>
          </a:xfrm>
        </p:spPr>
        <p:txBody>
          <a:bodyPr/>
          <a:lstStyle/>
          <a:p>
            <a:r>
              <a:rPr lang="en-US" altLang="en-US" dirty="0"/>
              <a:t>Nov 2022</a:t>
            </a:r>
          </a:p>
        </p:txBody>
      </p:sp>
      <p:sp>
        <p:nvSpPr>
          <p:cNvPr id="18" name="Footer Placeholder 2">
            <a:extLst>
              <a:ext uri="{FF2B5EF4-FFF2-40B4-BE49-F238E27FC236}">
                <a16:creationId xmlns:a16="http://schemas.microsoft.com/office/drawing/2014/main" id="{D2C85E3E-1616-3132-64D9-71242935D967}"/>
              </a:ext>
            </a:extLst>
          </p:cNvPr>
          <p:cNvSpPr>
            <a:spLocks noGrp="1"/>
          </p:cNvSpPr>
          <p:nvPr>
            <p:ph type="ftr" sz="quarter" idx="11"/>
          </p:nvPr>
        </p:nvSpPr>
        <p:spPr>
          <a:xfrm>
            <a:off x="5004048" y="6475413"/>
            <a:ext cx="3606552" cy="184666"/>
          </a:xfrm>
        </p:spPr>
        <p:txBody>
          <a:bodyPr/>
          <a:lstStyle/>
          <a:p>
            <a:r>
              <a:rPr lang="en-US" altLang="en-US" dirty="0"/>
              <a:t>B. Danev, D. Barras</a:t>
            </a:r>
          </a:p>
        </p:txBody>
      </p:sp>
      <p:sp>
        <p:nvSpPr>
          <p:cNvPr id="19" name="Rectangle 18">
            <a:extLst>
              <a:ext uri="{FF2B5EF4-FFF2-40B4-BE49-F238E27FC236}">
                <a16:creationId xmlns:a16="http://schemas.microsoft.com/office/drawing/2014/main" id="{BCF255D7-F9A6-BBC6-210F-1CBAAAE951A8}"/>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15-22-0651-00-04ab</a:t>
            </a:r>
            <a:endParaRPr lang="en-US" altLang="en-US" sz="1400" b="1" dirty="0"/>
          </a:p>
        </p:txBody>
      </p:sp>
    </p:spTree>
    <p:extLst>
      <p:ext uri="{BB962C8B-B14F-4D97-AF65-F5344CB8AC3E}">
        <p14:creationId xmlns:p14="http://schemas.microsoft.com/office/powerpoint/2010/main" val="1057299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latin typeface="+mn-lt"/>
              </a:rPr>
              <a:t>Current limitations and future expectations</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11</a:t>
            </a:fld>
            <a:endParaRPr lang="en-US" altLang="en-US"/>
          </a:p>
        </p:txBody>
      </p:sp>
      <p:sp>
        <p:nvSpPr>
          <p:cNvPr id="14" name="Content Placeholder 2">
            <a:extLst>
              <a:ext uri="{FF2B5EF4-FFF2-40B4-BE49-F238E27FC236}">
                <a16:creationId xmlns:a16="http://schemas.microsoft.com/office/drawing/2014/main" id="{8A5FB620-4EC2-BF84-2D66-08FE14E58C63}"/>
              </a:ext>
            </a:extLst>
          </p:cNvPr>
          <p:cNvSpPr>
            <a:spLocks noGrp="1"/>
          </p:cNvSpPr>
          <p:nvPr>
            <p:ph idx="1"/>
          </p:nvPr>
        </p:nvSpPr>
        <p:spPr>
          <a:xfrm>
            <a:off x="487564" y="1447798"/>
            <a:ext cx="8258223" cy="1630109"/>
          </a:xfrm>
        </p:spPr>
        <p:txBody>
          <a:bodyPr/>
          <a:lstStyle/>
          <a:p>
            <a:pPr>
              <a:lnSpc>
                <a:spcPct val="120000"/>
              </a:lnSpc>
              <a:spcBef>
                <a:spcPts val="0"/>
              </a:spcBef>
              <a:defRPr sz="2900"/>
            </a:pPr>
            <a:r>
              <a:rPr lang="en-US" sz="1800" b="1" dirty="0">
                <a:ea typeface="Helvetica Neue Light" panose="02000403000000020004" pitchFamily="2" charset="0"/>
                <a:cs typeface="Helvetica Neue" panose="02000503000000020004" pitchFamily="2" charset="0"/>
              </a:rPr>
              <a:t>Current limitations:</a:t>
            </a:r>
          </a:p>
          <a:p>
            <a:pPr lvl="1">
              <a:lnSpc>
                <a:spcPct val="120000"/>
              </a:lnSpc>
              <a:spcBef>
                <a:spcPts val="0"/>
              </a:spcBef>
              <a:defRPr sz="2900"/>
            </a:pPr>
            <a:r>
              <a:rPr lang="en-US" sz="1600" b="1" dirty="0">
                <a:ea typeface="Helvetica Neue Light" panose="02000403000000020004" pitchFamily="2" charset="0"/>
                <a:cs typeface="Helvetica Neue" panose="02000503000000020004" pitchFamily="2" charset="0"/>
              </a:rPr>
              <a:t>Latency in MMS integrity ranging is becoming critical in some applications </a:t>
            </a:r>
            <a:br>
              <a:rPr lang="en-US" sz="1600" b="1" dirty="0">
                <a:ea typeface="Helvetica Neue Light" panose="02000403000000020004" pitchFamily="2" charset="0"/>
                <a:cs typeface="Helvetica Neue" panose="02000503000000020004" pitchFamily="2" charset="0"/>
              </a:rPr>
            </a:br>
            <a:r>
              <a:rPr lang="en-US" sz="1600" b="1" dirty="0">
                <a:ea typeface="Helvetica Neue Light" panose="02000403000000020004" pitchFamily="2" charset="0"/>
                <a:cs typeface="Helvetica Neue" panose="02000503000000020004" pitchFamily="2" charset="0"/>
              </a:rPr>
              <a:t>(access control &amp; </a:t>
            </a:r>
            <a:r>
              <a:rPr lang="en-US" sz="1600" b="1" dirty="0" err="1">
                <a:ea typeface="Helvetica Neue Light" panose="02000403000000020004" pitchFamily="2" charset="0"/>
                <a:cs typeface="Helvetica Neue" panose="02000503000000020004" pitchFamily="2" charset="0"/>
              </a:rPr>
              <a:t>localization+access</a:t>
            </a:r>
            <a:r>
              <a:rPr lang="en-US" sz="1600" b="1" dirty="0">
                <a:ea typeface="Helvetica Neue Light" panose="02000403000000020004" pitchFamily="2" charset="0"/>
                <a:cs typeface="Helvetica Neue" panose="02000503000000020004" pitchFamily="2" charset="0"/>
              </a:rPr>
              <a:t> control, “wall” effect)</a:t>
            </a:r>
          </a:p>
          <a:p>
            <a:pPr>
              <a:lnSpc>
                <a:spcPct val="120000"/>
              </a:lnSpc>
              <a:spcBef>
                <a:spcPts val="0"/>
              </a:spcBef>
              <a:defRPr sz="2900"/>
            </a:pPr>
            <a:endParaRPr lang="en-US" sz="1800" b="1" dirty="0">
              <a:ea typeface="Helvetica Neue Light" panose="02000403000000020004" pitchFamily="2" charset="0"/>
              <a:cs typeface="Helvetica Neue" panose="02000503000000020004" pitchFamily="2" charset="0"/>
            </a:endParaRPr>
          </a:p>
          <a:p>
            <a:pPr>
              <a:lnSpc>
                <a:spcPct val="120000"/>
              </a:lnSpc>
              <a:spcBef>
                <a:spcPts val="0"/>
              </a:spcBef>
              <a:defRPr sz="2900"/>
            </a:pPr>
            <a:r>
              <a:rPr lang="en-US" sz="1800" b="1" dirty="0">
                <a:ea typeface="Helvetica Neue Light" panose="02000403000000020004" pitchFamily="2" charset="0"/>
                <a:cs typeface="Helvetica Neue" panose="02000503000000020004" pitchFamily="2" charset="0"/>
              </a:rPr>
              <a:t>Recent updates on EU regulations (</a:t>
            </a:r>
            <a:r>
              <a:rPr lang="fr-CH" sz="1800" b="1" dirty="0">
                <a:ea typeface="Helvetica Neue Light" panose="02000403000000020004" pitchFamily="2" charset="0"/>
                <a:cs typeface="Helvetica Neue" panose="02000503000000020004" pitchFamily="2" charset="0"/>
              </a:rPr>
              <a:t>[18-22-0141]</a:t>
            </a:r>
            <a:r>
              <a:rPr lang="fr-CH" sz="1800" b="1" dirty="0">
                <a:ea typeface="Helvetica Neue Light" panose="02000403000000020004" pitchFamily="2" charset="0"/>
                <a:cs typeface="Helvetica Neue" panose="02000503000000020004" pitchFamily="2" charset="0"/>
                <a:sym typeface="Wingdings" panose="05000000000000000000" pitchFamily="2" charset="2"/>
              </a:rPr>
              <a:t></a:t>
            </a:r>
            <a:r>
              <a:rPr lang="fr-CH" sz="1800" b="1" dirty="0">
                <a:ea typeface="Helvetica Neue Light" panose="02000403000000020004" pitchFamily="2" charset="0"/>
                <a:cs typeface="Helvetica Neue" panose="02000503000000020004" pitchFamily="2" charset="0"/>
              </a:rPr>
              <a:t> </a:t>
            </a:r>
            <a:r>
              <a:rPr lang="en-US" sz="1800" b="1" dirty="0">
                <a:ea typeface="Helvetica Neue Light" panose="02000403000000020004" pitchFamily="2" charset="0"/>
                <a:cs typeface="Helvetica Neue" panose="02000503000000020004" pitchFamily="2" charset="0"/>
              </a:rPr>
              <a:t>-31.3 dBm / MHz, generic indoor) will solve this issue by enabling 8 MMRS within one millisecond and 8 RIFs within the next millisecond </a:t>
            </a:r>
            <a:endParaRPr lang="en-US" sz="1800" b="1" dirty="0">
              <a:ea typeface="Helvetica Neue Light" panose="02000403000000020004" pitchFamily="2" charset="0"/>
              <a:cs typeface="Helvetica Neue" panose="02000503000000020004" pitchFamily="2" charset="0"/>
              <a:sym typeface="Wingdings" panose="05000000000000000000" pitchFamily="2" charset="2"/>
            </a:endParaRPr>
          </a:p>
          <a:p>
            <a:pPr lvl="1">
              <a:lnSpc>
                <a:spcPct val="120000"/>
              </a:lnSpc>
              <a:spcBef>
                <a:spcPts val="0"/>
              </a:spcBef>
              <a:defRPr sz="2900"/>
            </a:pPr>
            <a:r>
              <a:rPr lang="en-US" sz="1400" b="1" dirty="0">
                <a:ea typeface="Helvetica Neue Light" panose="02000403000000020004" pitchFamily="2" charset="0"/>
                <a:cs typeface="Helvetica Neue" panose="02000503000000020004" pitchFamily="2" charset="0"/>
                <a:sym typeface="Wingdings" panose="05000000000000000000" pitchFamily="2" charset="2"/>
              </a:rPr>
              <a:t>Only possible in indoor access (not for car access)</a:t>
            </a:r>
          </a:p>
          <a:p>
            <a:pPr>
              <a:lnSpc>
                <a:spcPct val="120000"/>
              </a:lnSpc>
              <a:spcBef>
                <a:spcPts val="0"/>
              </a:spcBef>
              <a:defRPr sz="2900"/>
            </a:pPr>
            <a:endParaRPr lang="en-US" sz="1800" b="1" dirty="0">
              <a:ea typeface="Helvetica Neue Light" panose="02000403000000020004" pitchFamily="2" charset="0"/>
              <a:cs typeface="Helvetica Neue" panose="02000503000000020004" pitchFamily="2" charset="0"/>
              <a:sym typeface="Wingdings" panose="05000000000000000000" pitchFamily="2" charset="2"/>
            </a:endParaRPr>
          </a:p>
          <a:p>
            <a:pPr>
              <a:lnSpc>
                <a:spcPct val="120000"/>
              </a:lnSpc>
              <a:spcBef>
                <a:spcPts val="0"/>
              </a:spcBef>
              <a:defRPr sz="2900"/>
            </a:pPr>
            <a:r>
              <a:rPr lang="en-US" sz="1800" b="1" dirty="0">
                <a:ea typeface="Helvetica Neue Light" panose="02000403000000020004" pitchFamily="2" charset="0"/>
                <a:cs typeface="Helvetica Neue" panose="02000503000000020004" pitchFamily="2" charset="0"/>
              </a:rPr>
              <a:t>Can we further combine RSF and RIF in order to reduce latency of NBA MMS integrity ranging with similar link budget and integrity level?</a:t>
            </a:r>
          </a:p>
          <a:p>
            <a:pPr>
              <a:lnSpc>
                <a:spcPct val="120000"/>
              </a:lnSpc>
              <a:spcBef>
                <a:spcPts val="0"/>
              </a:spcBef>
              <a:defRPr sz="2900"/>
            </a:pPr>
            <a:endParaRPr lang="en-US" sz="1800" b="1" dirty="0">
              <a:ea typeface="Helvetica Neue Light" panose="02000403000000020004" pitchFamily="2" charset="0"/>
              <a:cs typeface="Helvetica Neue" panose="02000503000000020004" pitchFamily="2" charset="0"/>
            </a:endParaRPr>
          </a:p>
        </p:txBody>
      </p:sp>
      <p:sp>
        <p:nvSpPr>
          <p:cNvPr id="7" name="STS/SEC…">
            <a:extLst>
              <a:ext uri="{FF2B5EF4-FFF2-40B4-BE49-F238E27FC236}">
                <a16:creationId xmlns:a16="http://schemas.microsoft.com/office/drawing/2014/main" id="{D85FBE30-9141-CEAB-DEFB-6603E4197BF6}"/>
              </a:ext>
            </a:extLst>
          </p:cNvPr>
          <p:cNvSpPr/>
          <p:nvPr/>
        </p:nvSpPr>
        <p:spPr>
          <a:xfrm>
            <a:off x="3428456" y="5412381"/>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GB" sz="800" dirty="0">
                <a:latin typeface="Calibri" panose="020F0502020204030204" pitchFamily="34" charset="0"/>
                <a:cs typeface="Calibri" panose="020F0502020204030204" pitchFamily="34" charset="0"/>
              </a:rPr>
              <a:t>RSF/RIF</a:t>
            </a:r>
            <a:endParaRPr sz="800"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1</a:t>
            </a:r>
          </a:p>
        </p:txBody>
      </p:sp>
      <p:sp>
        <p:nvSpPr>
          <p:cNvPr id="9" name="STS/SEC…">
            <a:extLst>
              <a:ext uri="{FF2B5EF4-FFF2-40B4-BE49-F238E27FC236}">
                <a16:creationId xmlns:a16="http://schemas.microsoft.com/office/drawing/2014/main" id="{360BA864-A0A8-0C64-0702-6D18857F2592}"/>
              </a:ext>
            </a:extLst>
          </p:cNvPr>
          <p:cNvSpPr/>
          <p:nvPr/>
        </p:nvSpPr>
        <p:spPr>
          <a:xfrm>
            <a:off x="4509620" y="5412381"/>
            <a:ext cx="622556"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GB" sz="800" dirty="0">
                <a:latin typeface="Calibri" panose="020F0502020204030204" pitchFamily="34" charset="0"/>
                <a:cs typeface="Calibri" panose="020F0502020204030204" pitchFamily="34" charset="0"/>
              </a:rPr>
              <a:t>RSF/RIF</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2</a:t>
            </a:r>
          </a:p>
        </p:txBody>
      </p:sp>
      <p:sp>
        <p:nvSpPr>
          <p:cNvPr id="11" name="STS/SEC…">
            <a:extLst>
              <a:ext uri="{FF2B5EF4-FFF2-40B4-BE49-F238E27FC236}">
                <a16:creationId xmlns:a16="http://schemas.microsoft.com/office/drawing/2014/main" id="{B9A95B41-986D-61CE-BA35-CADEB45A07BA}"/>
              </a:ext>
            </a:extLst>
          </p:cNvPr>
          <p:cNvSpPr/>
          <p:nvPr/>
        </p:nvSpPr>
        <p:spPr>
          <a:xfrm>
            <a:off x="6264277" y="5412381"/>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GB" sz="800" dirty="0">
                <a:latin typeface="Calibri" panose="020F0502020204030204" pitchFamily="34" charset="0"/>
                <a:cs typeface="Calibri" panose="020F0502020204030204" pitchFamily="34" charset="0"/>
              </a:rPr>
              <a:t>RSF/RIF</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Y</a:t>
            </a:r>
          </a:p>
        </p:txBody>
      </p:sp>
      <p:sp>
        <p:nvSpPr>
          <p:cNvPr id="12" name="Line">
            <a:extLst>
              <a:ext uri="{FF2B5EF4-FFF2-40B4-BE49-F238E27FC236}">
                <a16:creationId xmlns:a16="http://schemas.microsoft.com/office/drawing/2014/main" id="{588FACC0-027D-4013-AB5E-2A77CDB9F801}"/>
              </a:ext>
            </a:extLst>
          </p:cNvPr>
          <p:cNvSpPr/>
          <p:nvPr/>
        </p:nvSpPr>
        <p:spPr>
          <a:xfrm flipV="1">
            <a:off x="3429000" y="5068883"/>
            <a:ext cx="0" cy="1272096"/>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3" name="Line">
            <a:extLst>
              <a:ext uri="{FF2B5EF4-FFF2-40B4-BE49-F238E27FC236}">
                <a16:creationId xmlns:a16="http://schemas.microsoft.com/office/drawing/2014/main" id="{1BA5ADCC-BE34-6474-AC32-6DB5EF799C98}"/>
              </a:ext>
            </a:extLst>
          </p:cNvPr>
          <p:cNvSpPr/>
          <p:nvPr/>
        </p:nvSpPr>
        <p:spPr>
          <a:xfrm flipV="1">
            <a:off x="3428535" y="5068884"/>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5" name="Line">
            <a:extLst>
              <a:ext uri="{FF2B5EF4-FFF2-40B4-BE49-F238E27FC236}">
                <a16:creationId xmlns:a16="http://schemas.microsoft.com/office/drawing/2014/main" id="{7EFA110B-7662-4903-CF43-7551BFF2A14B}"/>
              </a:ext>
            </a:extLst>
          </p:cNvPr>
          <p:cNvSpPr/>
          <p:nvPr/>
        </p:nvSpPr>
        <p:spPr>
          <a:xfrm>
            <a:off x="3427094" y="5213957"/>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16" name="Line">
            <a:extLst>
              <a:ext uri="{FF2B5EF4-FFF2-40B4-BE49-F238E27FC236}">
                <a16:creationId xmlns:a16="http://schemas.microsoft.com/office/drawing/2014/main" id="{BC8C4BC9-0DAC-9E2D-0820-A24A0502F78B}"/>
              </a:ext>
            </a:extLst>
          </p:cNvPr>
          <p:cNvSpPr/>
          <p:nvPr/>
        </p:nvSpPr>
        <p:spPr>
          <a:xfrm flipV="1">
            <a:off x="4508059" y="5068884"/>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7" name="Line">
            <a:extLst>
              <a:ext uri="{FF2B5EF4-FFF2-40B4-BE49-F238E27FC236}">
                <a16:creationId xmlns:a16="http://schemas.microsoft.com/office/drawing/2014/main" id="{878D69AF-B4C1-9F8B-D0A7-6857F7E088A2}"/>
              </a:ext>
            </a:extLst>
          </p:cNvPr>
          <p:cNvSpPr/>
          <p:nvPr/>
        </p:nvSpPr>
        <p:spPr>
          <a:xfrm>
            <a:off x="5430921" y="5700639"/>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18" name="1ms">
            <a:extLst>
              <a:ext uri="{FF2B5EF4-FFF2-40B4-BE49-F238E27FC236}">
                <a16:creationId xmlns:a16="http://schemas.microsoft.com/office/drawing/2014/main" id="{D68A2461-2554-C72D-DB3E-2ABC87000897}"/>
              </a:ext>
            </a:extLst>
          </p:cNvPr>
          <p:cNvSpPr txBox="1"/>
          <p:nvPr/>
        </p:nvSpPr>
        <p:spPr>
          <a:xfrm>
            <a:off x="3798452" y="4969380"/>
            <a:ext cx="359559" cy="2862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19" name="Line">
            <a:extLst>
              <a:ext uri="{FF2B5EF4-FFF2-40B4-BE49-F238E27FC236}">
                <a16:creationId xmlns:a16="http://schemas.microsoft.com/office/drawing/2014/main" id="{8808A685-52AA-C901-DE6B-F8E360317FDF}"/>
              </a:ext>
            </a:extLst>
          </p:cNvPr>
          <p:cNvSpPr/>
          <p:nvPr/>
        </p:nvSpPr>
        <p:spPr>
          <a:xfrm flipV="1">
            <a:off x="6262205" y="5068884"/>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20" name="Line">
            <a:extLst>
              <a:ext uri="{FF2B5EF4-FFF2-40B4-BE49-F238E27FC236}">
                <a16:creationId xmlns:a16="http://schemas.microsoft.com/office/drawing/2014/main" id="{20E15660-5377-2716-4908-7BA5AB0BB084}"/>
              </a:ext>
            </a:extLst>
          </p:cNvPr>
          <p:cNvSpPr/>
          <p:nvPr/>
        </p:nvSpPr>
        <p:spPr>
          <a:xfrm>
            <a:off x="4523238" y="5216766"/>
            <a:ext cx="1737559"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21" name="(Y-2) ms">
            <a:extLst>
              <a:ext uri="{FF2B5EF4-FFF2-40B4-BE49-F238E27FC236}">
                <a16:creationId xmlns:a16="http://schemas.microsoft.com/office/drawing/2014/main" id="{EB82F084-EB3D-A7B6-B80E-1CA3C3CC27EF}"/>
              </a:ext>
            </a:extLst>
          </p:cNvPr>
          <p:cNvSpPr txBox="1"/>
          <p:nvPr/>
        </p:nvSpPr>
        <p:spPr>
          <a:xfrm>
            <a:off x="5059768" y="4976594"/>
            <a:ext cx="577081" cy="2718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a:t>
            </a:r>
            <a:r>
              <a:rPr sz="1100" b="1" dirty="0">
                <a:latin typeface="Calibri" panose="020F0502020204030204" pitchFamily="34" charset="0"/>
                <a:cs typeface="Calibri" panose="020F0502020204030204" pitchFamily="34" charset="0"/>
              </a:rPr>
              <a:t>Y</a:t>
            </a:r>
            <a:r>
              <a:rPr sz="1100" dirty="0">
                <a:latin typeface="Calibri" panose="020F0502020204030204" pitchFamily="34" charset="0"/>
                <a:cs typeface="Calibri" panose="020F0502020204030204" pitchFamily="34" charset="0"/>
              </a:rPr>
              <a:t>-2) ms</a:t>
            </a:r>
          </a:p>
        </p:txBody>
      </p:sp>
      <p:sp>
        <p:nvSpPr>
          <p:cNvPr id="22" name="UWB">
            <a:extLst>
              <a:ext uri="{FF2B5EF4-FFF2-40B4-BE49-F238E27FC236}">
                <a16:creationId xmlns:a16="http://schemas.microsoft.com/office/drawing/2014/main" id="{D169F3A2-C4C4-5B35-97CA-935875BAA9C6}"/>
              </a:ext>
            </a:extLst>
          </p:cNvPr>
          <p:cNvSpPr txBox="1"/>
          <p:nvPr/>
        </p:nvSpPr>
        <p:spPr>
          <a:xfrm>
            <a:off x="2900786" y="6067302"/>
            <a:ext cx="1231106" cy="3180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lang="en-US" sz="1400" b="1" dirty="0">
                <a:latin typeface="Helvetica Neue Light" panose="02000403000000020004" pitchFamily="2" charset="0"/>
                <a:ea typeface="Helvetica Neue Light" panose="02000403000000020004" pitchFamily="2" charset="0"/>
              </a:rPr>
              <a:t>NB </a:t>
            </a:r>
            <a:r>
              <a:rPr lang="en-US" sz="1400" b="1" dirty="0">
                <a:latin typeface="Helvetica Neue Light" panose="02000403000000020004" pitchFamily="2" charset="0"/>
                <a:ea typeface="Helvetica Neue Light" panose="02000403000000020004" pitchFamily="2" charset="0"/>
                <a:sym typeface="Wingdings" panose="05000000000000000000" pitchFamily="2" charset="2"/>
              </a:rPr>
              <a:t></a:t>
            </a:r>
            <a:r>
              <a:rPr lang="en-US" sz="1400" b="1" dirty="0">
                <a:latin typeface="Helvetica Neue Light" panose="02000403000000020004" pitchFamily="2" charset="0"/>
                <a:ea typeface="Helvetica Neue Light" panose="02000403000000020004" pitchFamily="2" charset="0"/>
              </a:rPr>
              <a:t> </a:t>
            </a:r>
            <a:r>
              <a:rPr lang="en-US" sz="1400" b="1" dirty="0">
                <a:latin typeface="Helvetica Neue Light" panose="02000403000000020004" pitchFamily="2" charset="0"/>
                <a:ea typeface="Helvetica Neue Light" panose="02000403000000020004" pitchFamily="2" charset="0"/>
                <a:sym typeface="Wingdings" panose="05000000000000000000" pitchFamily="2" charset="2"/>
              </a:rPr>
              <a:t></a:t>
            </a:r>
            <a:r>
              <a:rPr lang="en-US" sz="1400" b="1" dirty="0">
                <a:latin typeface="Helvetica Neue Light" panose="02000403000000020004" pitchFamily="2" charset="0"/>
                <a:ea typeface="Helvetica Neue Light" panose="02000403000000020004" pitchFamily="2" charset="0"/>
              </a:rPr>
              <a:t> </a:t>
            </a:r>
            <a:r>
              <a:rPr sz="1400" b="1" dirty="0">
                <a:latin typeface="Helvetica Neue Light" panose="02000403000000020004" pitchFamily="2" charset="0"/>
                <a:ea typeface="Helvetica Neue Light" panose="02000403000000020004" pitchFamily="2" charset="0"/>
              </a:rPr>
              <a:t>UWB</a:t>
            </a:r>
            <a:endParaRPr b="1" dirty="0">
              <a:latin typeface="Helvetica Neue Light" panose="02000403000000020004" pitchFamily="2" charset="0"/>
              <a:ea typeface="Helvetica Neue Light" panose="02000403000000020004" pitchFamily="2" charset="0"/>
            </a:endParaRPr>
          </a:p>
        </p:txBody>
      </p:sp>
      <p:sp>
        <p:nvSpPr>
          <p:cNvPr id="23" name="Preamble…">
            <a:extLst>
              <a:ext uri="{FF2B5EF4-FFF2-40B4-BE49-F238E27FC236}">
                <a16:creationId xmlns:a16="http://schemas.microsoft.com/office/drawing/2014/main" id="{807FD0BD-9B48-5EA5-328C-B8E967660039}"/>
              </a:ext>
            </a:extLst>
          </p:cNvPr>
          <p:cNvSpPr/>
          <p:nvPr/>
        </p:nvSpPr>
        <p:spPr>
          <a:xfrm>
            <a:off x="2743200" y="5410202"/>
            <a:ext cx="622555" cy="576516"/>
          </a:xfrm>
          <a:prstGeom prst="rect">
            <a:avLst/>
          </a:prstGeom>
          <a:solidFill>
            <a:srgbClr val="B36BE2"/>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sz="1600" dirty="0">
                <a:solidFill>
                  <a:schemeClr val="bg1"/>
                </a:solidFill>
                <a:latin typeface="Calibri" panose="020F0502020204030204" pitchFamily="34" charset="0"/>
                <a:cs typeface="Calibri" panose="020F0502020204030204" pitchFamily="34" charset="0"/>
              </a:rPr>
              <a:t>NB</a:t>
            </a:r>
            <a:endParaRPr sz="1600" dirty="0">
              <a:solidFill>
                <a:schemeClr val="bg1"/>
              </a:solidFill>
              <a:latin typeface="Calibri" panose="020F0502020204030204" pitchFamily="34" charset="0"/>
              <a:cs typeface="Calibri" panose="020F0502020204030204" pitchFamily="34" charset="0"/>
            </a:endParaRPr>
          </a:p>
        </p:txBody>
      </p:sp>
      <p:sp>
        <p:nvSpPr>
          <p:cNvPr id="24" name="Date Placeholder 1">
            <a:extLst>
              <a:ext uri="{FF2B5EF4-FFF2-40B4-BE49-F238E27FC236}">
                <a16:creationId xmlns:a16="http://schemas.microsoft.com/office/drawing/2014/main" id="{3C6EA49C-C9FC-D259-684C-46F87E46ADC2}"/>
              </a:ext>
            </a:extLst>
          </p:cNvPr>
          <p:cNvSpPr>
            <a:spLocks noGrp="1"/>
          </p:cNvSpPr>
          <p:nvPr>
            <p:ph type="dt" sz="half" idx="10"/>
          </p:nvPr>
        </p:nvSpPr>
        <p:spPr>
          <a:xfrm>
            <a:off x="685800" y="378281"/>
            <a:ext cx="1600200" cy="215444"/>
          </a:xfrm>
        </p:spPr>
        <p:txBody>
          <a:bodyPr/>
          <a:lstStyle/>
          <a:p>
            <a:r>
              <a:rPr lang="en-US" altLang="en-US" dirty="0"/>
              <a:t>Nov 2022</a:t>
            </a:r>
          </a:p>
        </p:txBody>
      </p:sp>
      <p:sp>
        <p:nvSpPr>
          <p:cNvPr id="25" name="Footer Placeholder 2">
            <a:extLst>
              <a:ext uri="{FF2B5EF4-FFF2-40B4-BE49-F238E27FC236}">
                <a16:creationId xmlns:a16="http://schemas.microsoft.com/office/drawing/2014/main" id="{8474AEAF-A3E1-A1BE-CFCB-9B017C301960}"/>
              </a:ext>
            </a:extLst>
          </p:cNvPr>
          <p:cNvSpPr>
            <a:spLocks noGrp="1"/>
          </p:cNvSpPr>
          <p:nvPr>
            <p:ph type="ftr" sz="quarter" idx="11"/>
          </p:nvPr>
        </p:nvSpPr>
        <p:spPr>
          <a:xfrm>
            <a:off x="5004048" y="6475413"/>
            <a:ext cx="3606552" cy="184666"/>
          </a:xfrm>
        </p:spPr>
        <p:txBody>
          <a:bodyPr/>
          <a:lstStyle/>
          <a:p>
            <a:r>
              <a:rPr lang="en-US" altLang="en-US" dirty="0"/>
              <a:t>B. Danev, D. Barras</a:t>
            </a:r>
          </a:p>
        </p:txBody>
      </p:sp>
      <p:sp>
        <p:nvSpPr>
          <p:cNvPr id="26" name="Rectangle 25">
            <a:extLst>
              <a:ext uri="{FF2B5EF4-FFF2-40B4-BE49-F238E27FC236}">
                <a16:creationId xmlns:a16="http://schemas.microsoft.com/office/drawing/2014/main" id="{EE312400-C574-B100-5662-31AA6F6A94FA}"/>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15-22-0651-00-04ab</a:t>
            </a:r>
            <a:endParaRPr lang="en-US" altLang="en-US" sz="1400" b="1" dirty="0"/>
          </a:p>
        </p:txBody>
      </p:sp>
    </p:spTree>
    <p:extLst>
      <p:ext uri="{BB962C8B-B14F-4D97-AF65-F5344CB8AC3E}">
        <p14:creationId xmlns:p14="http://schemas.microsoft.com/office/powerpoint/2010/main" val="769904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Golay Sequences"/>
          <p:cNvSpPr txBox="1">
            <a:spLocks noGrp="1"/>
          </p:cNvSpPr>
          <p:nvPr>
            <p:ph type="ctrTitle"/>
          </p:nvPr>
        </p:nvSpPr>
        <p:spPr>
          <a:xfrm>
            <a:off x="-38100" y="2133600"/>
            <a:ext cx="9220200" cy="1600200"/>
          </a:xfrm>
          <a:prstGeom prst="rect">
            <a:avLst/>
          </a:prstGeom>
        </p:spPr>
        <p:txBody>
          <a:bodyPr>
            <a:normAutofit/>
          </a:bodyPr>
          <a:lstStyle/>
          <a:p>
            <a:r>
              <a:rPr lang="en-US" sz="3600" dirty="0">
                <a:latin typeface="+mn-lt"/>
              </a:rPr>
              <a:t>Recap and New Considerations on</a:t>
            </a:r>
            <a:br>
              <a:rPr lang="en-US" sz="3600" dirty="0">
                <a:latin typeface="+mn-lt"/>
              </a:rPr>
            </a:br>
            <a:r>
              <a:rPr lang="en-US" sz="3600" dirty="0">
                <a:latin typeface="+mn-lt"/>
              </a:rPr>
              <a:t>NBA MMS Ranging Integrity Fragments</a:t>
            </a:r>
            <a:endParaRPr sz="3600" dirty="0">
              <a:latin typeface="+mn-lt"/>
            </a:endParaRPr>
          </a:p>
        </p:txBody>
      </p:sp>
      <p:sp>
        <p:nvSpPr>
          <p:cNvPr id="2" name="Slide Number Placeholder 1">
            <a:extLst>
              <a:ext uri="{FF2B5EF4-FFF2-40B4-BE49-F238E27FC236}">
                <a16:creationId xmlns:a16="http://schemas.microsoft.com/office/drawing/2014/main" id="{4E64B14A-262C-3961-FF6E-C60ACB7EC95A}"/>
              </a:ext>
            </a:extLst>
          </p:cNvPr>
          <p:cNvSpPr>
            <a:spLocks noGrp="1"/>
          </p:cNvSpPr>
          <p:nvPr>
            <p:ph type="sldNum" sz="quarter" idx="2"/>
          </p:nvPr>
        </p:nvSpPr>
        <p:spPr>
          <a:xfrm>
            <a:off x="4571628" y="6475413"/>
            <a:ext cx="76944" cy="184666"/>
          </a:xfrm>
        </p:spPr>
        <p:txBody>
          <a:bodyPr/>
          <a:lstStyle/>
          <a:p>
            <a:fld id="{86CB4B4D-7CA3-9044-876B-883B54F8677D}" type="slidenum">
              <a:rPr lang="en-US" smtClean="0"/>
              <a:t>2</a:t>
            </a:fld>
            <a:endParaRPr lang="en-US"/>
          </a:p>
        </p:txBody>
      </p:sp>
      <p:sp>
        <p:nvSpPr>
          <p:cNvPr id="5" name="Date Placeholder 1">
            <a:extLst>
              <a:ext uri="{FF2B5EF4-FFF2-40B4-BE49-F238E27FC236}">
                <a16:creationId xmlns:a16="http://schemas.microsoft.com/office/drawing/2014/main" id="{AD34A83C-09F5-7E40-200F-0771724F919D}"/>
              </a:ext>
            </a:extLst>
          </p:cNvPr>
          <p:cNvSpPr>
            <a:spLocks noGrp="1"/>
          </p:cNvSpPr>
          <p:nvPr>
            <p:ph type="dt" sz="half" idx="10"/>
          </p:nvPr>
        </p:nvSpPr>
        <p:spPr>
          <a:xfrm>
            <a:off x="685800" y="378281"/>
            <a:ext cx="1600200" cy="215444"/>
          </a:xfrm>
        </p:spPr>
        <p:txBody>
          <a:bodyPr/>
          <a:lstStyle/>
          <a:p>
            <a:r>
              <a:rPr lang="en-US" altLang="en-US" dirty="0"/>
              <a:t>Nov 2022</a:t>
            </a:r>
          </a:p>
        </p:txBody>
      </p:sp>
      <p:sp>
        <p:nvSpPr>
          <p:cNvPr id="6" name="Footer Placeholder 2">
            <a:extLst>
              <a:ext uri="{FF2B5EF4-FFF2-40B4-BE49-F238E27FC236}">
                <a16:creationId xmlns:a16="http://schemas.microsoft.com/office/drawing/2014/main" id="{B6463748-E123-9317-F9CC-7815B050CDFB}"/>
              </a:ext>
            </a:extLst>
          </p:cNvPr>
          <p:cNvSpPr>
            <a:spLocks noGrp="1"/>
          </p:cNvSpPr>
          <p:nvPr>
            <p:ph type="ftr" sz="quarter" idx="11"/>
          </p:nvPr>
        </p:nvSpPr>
        <p:spPr>
          <a:xfrm>
            <a:off x="5004048" y="6475413"/>
            <a:ext cx="3606552" cy="184666"/>
          </a:xfrm>
        </p:spPr>
        <p:txBody>
          <a:bodyPr/>
          <a:lstStyle/>
          <a:p>
            <a:r>
              <a:rPr lang="en-US" altLang="en-US" dirty="0"/>
              <a:t>B. Danev, D. Barras</a:t>
            </a:r>
          </a:p>
        </p:txBody>
      </p:sp>
      <p:sp>
        <p:nvSpPr>
          <p:cNvPr id="8" name="Rectangle 7">
            <a:extLst>
              <a:ext uri="{FF2B5EF4-FFF2-40B4-BE49-F238E27FC236}">
                <a16:creationId xmlns:a16="http://schemas.microsoft.com/office/drawing/2014/main" id="{B253EBC0-9D95-DFC6-4C5A-8178ACB3CEA0}"/>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15-22-0651-00-04ab</a:t>
            </a:r>
            <a:endParaRPr lang="en-US" altLang="en-US" sz="1400" b="1"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1915714004"/>
              </p:ext>
            </p:extLst>
          </p:nvPr>
        </p:nvGraphicFramePr>
        <p:xfrm>
          <a:off x="685800" y="908721"/>
          <a:ext cx="7774632" cy="5124366"/>
        </p:xfrm>
        <a:graphic>
          <a:graphicData uri="http://schemas.openxmlformats.org/drawingml/2006/table">
            <a:tbl>
              <a:tblPr firstRow="1" bandRow="1">
                <a:tableStyleId>{5940675A-B579-460E-94D1-54222C63F5DA}</a:tableStyleId>
              </a:tblPr>
              <a:tblGrid>
                <a:gridCol w="4572000">
                  <a:extLst>
                    <a:ext uri="{9D8B030D-6E8A-4147-A177-3AD203B41FA5}">
                      <a16:colId xmlns:a16="http://schemas.microsoft.com/office/drawing/2014/main" val="1745747388"/>
                    </a:ext>
                  </a:extLst>
                </a:gridCol>
                <a:gridCol w="3202632">
                  <a:extLst>
                    <a:ext uri="{9D8B030D-6E8A-4147-A177-3AD203B41FA5}">
                      <a16:colId xmlns:a16="http://schemas.microsoft.com/office/drawing/2014/main" val="1336621721"/>
                    </a:ext>
                  </a:extLst>
                </a:gridCol>
              </a:tblGrid>
              <a:tr h="126268">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90088">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19174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126268">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19174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39863">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rPr>
                        <a:t>NBA-MMS</a:t>
                      </a:r>
                      <a:r>
                        <a:rPr lang="en-US" sz="1200" baseline="0" dirty="0">
                          <a:effectLst/>
                        </a:rPr>
                        <a:t> and new regulatory changes in EU </a:t>
                      </a:r>
                      <a:r>
                        <a:rPr lang="en-US" sz="1200" dirty="0">
                          <a:effectLst/>
                        </a:rPr>
                        <a:t>to improve link budget</a:t>
                      </a:r>
                      <a:endParaRPr lang="en-US" sz="1200" baseline="0" dirty="0">
                        <a:effectLst/>
                      </a:endParaRPr>
                    </a:p>
                  </a:txBody>
                  <a:tcPr marL="62197" marR="62197" marT="0" marB="0"/>
                </a:tc>
                <a:extLst>
                  <a:ext uri="{0D108BD9-81ED-4DB2-BD59-A6C34878D82A}">
                    <a16:rowId xmlns:a16="http://schemas.microsoft.com/office/drawing/2014/main" val="402719402"/>
                  </a:ext>
                </a:extLst>
              </a:tr>
              <a:tr h="126268">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19174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mn-lt"/>
                          <a:ea typeface="Calibri" panose="020F0502020204030204" pitchFamily="34" charset="0"/>
                          <a:cs typeface="Times New Roman" panose="02020603050405020304" pitchFamily="18" charset="0"/>
                        </a:rPr>
                        <a:t>Quantifiable integrity levels that are not channel-dependent to allow interoperability</a:t>
                      </a:r>
                    </a:p>
                  </a:txBody>
                  <a:tcPr marL="62197" marR="62197" marT="0" marB="0"/>
                </a:tc>
                <a:extLst>
                  <a:ext uri="{0D108BD9-81ED-4DB2-BD59-A6C34878D82A}">
                    <a16:rowId xmlns:a16="http://schemas.microsoft.com/office/drawing/2014/main" val="313926360"/>
                  </a:ext>
                </a:extLst>
              </a:tr>
              <a:tr h="239863">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mn-lt"/>
                          <a:ea typeface="Calibri" panose="020F0502020204030204" pitchFamily="34" charset="0"/>
                          <a:cs typeface="Times New Roman" panose="02020603050405020304" pitchFamily="18" charset="0"/>
                        </a:rPr>
                        <a:t>distance commitment approach on challenge/response messages,</a:t>
                      </a:r>
                      <a:r>
                        <a:rPr lang="en-US" sz="1200" baseline="0" dirty="0">
                          <a:effectLst/>
                          <a:latin typeface="+mn-lt"/>
                          <a:ea typeface="Calibri" panose="020F0502020204030204" pitchFamily="34" charset="0"/>
                          <a:cs typeface="Times New Roman" panose="02020603050405020304" pitchFamily="18" charset="0"/>
                        </a:rPr>
                        <a:t> </a:t>
                      </a:r>
                      <a:r>
                        <a:rPr lang="en-US" sz="1200" kern="1200" baseline="0" dirty="0">
                          <a:solidFill>
                            <a:schemeClr val="tx1"/>
                          </a:solidFill>
                          <a:effectLst/>
                          <a:latin typeface="+mn-lt"/>
                          <a:ea typeface="Calibri" panose="020F0502020204030204" pitchFamily="34" charset="0"/>
                          <a:cs typeface="Times New Roman" panose="02020603050405020304" pitchFamily="18" charset="0"/>
                        </a:rPr>
                        <a:t>r</a:t>
                      </a:r>
                      <a:r>
                        <a:rPr lang="en-US" sz="1200" kern="1200" dirty="0">
                          <a:solidFill>
                            <a:schemeClr val="tx1"/>
                          </a:solidFill>
                          <a:effectLst/>
                          <a:latin typeface="+mn-lt"/>
                          <a:ea typeface="Calibri" panose="020F0502020204030204" pitchFamily="34" charset="0"/>
                          <a:cs typeface="Times New Roman" panose="02020603050405020304" pitchFamily="18" charset="0"/>
                        </a:rPr>
                        <a:t>eal time and reduced post-processing</a:t>
                      </a:r>
                    </a:p>
                  </a:txBody>
                  <a:tcPr marL="62197" marR="62197" marT="0" marB="0"/>
                </a:tc>
                <a:extLst>
                  <a:ext uri="{0D108BD9-81ED-4DB2-BD59-A6C34878D82A}">
                    <a16:rowId xmlns:a16="http://schemas.microsoft.com/office/drawing/2014/main" val="3006555623"/>
                  </a:ext>
                </a:extLst>
              </a:tr>
              <a:tr h="157920">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mn-lt"/>
                          <a:ea typeface="Calibri" panose="020F0502020204030204" pitchFamily="34" charset="0"/>
                          <a:cs typeface="Times New Roman" panose="02020603050405020304" pitchFamily="18" charset="0"/>
                        </a:rPr>
                        <a:t>Exploit tightly coupled concurrent operation of NB for</a:t>
                      </a:r>
                      <a:r>
                        <a:rPr lang="en-US" sz="1200" baseline="0" dirty="0">
                          <a:effectLst/>
                          <a:latin typeface="+mn-lt"/>
                          <a:ea typeface="Calibri" panose="020F0502020204030204" pitchFamily="34" charset="0"/>
                          <a:cs typeface="Times New Roman" panose="02020603050405020304" pitchFamily="18" charset="0"/>
                        </a:rPr>
                        <a:t> secure ranging</a:t>
                      </a:r>
                      <a:endParaRPr lang="en-US" sz="12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19174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19174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126268">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19174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19174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126268">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C6D1A06E-CB7F-9128-6D46-E8D308389960}"/>
              </a:ext>
            </a:extLst>
          </p:cNvPr>
          <p:cNvSpPr>
            <a:spLocks noGrp="1"/>
          </p:cNvSpPr>
          <p:nvPr>
            <p:ph type="dt" sz="half" idx="10"/>
          </p:nvPr>
        </p:nvSpPr>
        <p:spPr>
          <a:xfrm>
            <a:off x="685800" y="378281"/>
            <a:ext cx="1600200" cy="215444"/>
          </a:xfrm>
        </p:spPr>
        <p:txBody>
          <a:bodyPr/>
          <a:lstStyle/>
          <a:p>
            <a:r>
              <a:rPr lang="en-US" altLang="en-US" dirty="0"/>
              <a:t>Nov 2022</a:t>
            </a:r>
          </a:p>
        </p:txBody>
      </p:sp>
      <p:sp>
        <p:nvSpPr>
          <p:cNvPr id="3" name="Footer Placeholder 2">
            <a:extLst>
              <a:ext uri="{FF2B5EF4-FFF2-40B4-BE49-F238E27FC236}">
                <a16:creationId xmlns:a16="http://schemas.microsoft.com/office/drawing/2014/main" id="{48CD2851-5D3E-CF08-F0D7-E00C16110961}"/>
              </a:ext>
            </a:extLst>
          </p:cNvPr>
          <p:cNvSpPr>
            <a:spLocks noGrp="1"/>
          </p:cNvSpPr>
          <p:nvPr>
            <p:ph type="ftr" sz="quarter" idx="11"/>
          </p:nvPr>
        </p:nvSpPr>
        <p:spPr>
          <a:xfrm>
            <a:off x="5004048" y="6475413"/>
            <a:ext cx="3606552" cy="184666"/>
          </a:xfrm>
        </p:spPr>
        <p:txBody>
          <a:bodyPr/>
          <a:lstStyle/>
          <a:p>
            <a:r>
              <a:rPr lang="en-US" altLang="en-US" dirty="0"/>
              <a:t>B. Danev, D. Barras</a:t>
            </a:r>
          </a:p>
        </p:txBody>
      </p:sp>
      <p:sp>
        <p:nvSpPr>
          <p:cNvPr id="4" name="Rectangle 3">
            <a:extLst>
              <a:ext uri="{FF2B5EF4-FFF2-40B4-BE49-F238E27FC236}">
                <a16:creationId xmlns:a16="http://schemas.microsoft.com/office/drawing/2014/main" id="{7023C80D-95D9-AF81-511E-BF826D5B2C14}"/>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15-22-0651-00-04ab</a:t>
            </a:r>
            <a:endParaRPr lang="en-US" altLang="en-US" sz="1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19D9090-5F08-D917-4A49-F3DB78DAB87B}"/>
              </a:ext>
            </a:extLst>
          </p:cNvPr>
          <p:cNvSpPr>
            <a:spLocks noGrp="1"/>
          </p:cNvSpPr>
          <p:nvPr>
            <p:ph type="title"/>
          </p:nvPr>
        </p:nvSpPr>
        <p:spPr/>
        <p:txBody>
          <a:bodyPr/>
          <a:lstStyle/>
          <a:p>
            <a:r>
              <a:rPr lang="en-US" sz="3600" dirty="0">
                <a:latin typeface="+mn-lt"/>
              </a:rPr>
              <a:t>References</a:t>
            </a:r>
            <a:endParaRPr lang="en-US" dirty="0"/>
          </a:p>
        </p:txBody>
      </p:sp>
      <p:sp>
        <p:nvSpPr>
          <p:cNvPr id="7" name="Content Placeholder 6">
            <a:extLst>
              <a:ext uri="{FF2B5EF4-FFF2-40B4-BE49-F238E27FC236}">
                <a16:creationId xmlns:a16="http://schemas.microsoft.com/office/drawing/2014/main" id="{A3EF8197-0C11-B927-C726-22EE3BD30ED0}"/>
              </a:ext>
            </a:extLst>
          </p:cNvPr>
          <p:cNvSpPr>
            <a:spLocks noGrp="1"/>
          </p:cNvSpPr>
          <p:nvPr>
            <p:ph idx="1"/>
          </p:nvPr>
        </p:nvSpPr>
        <p:spPr/>
        <p:txBody>
          <a:bodyPr/>
          <a:lstStyle/>
          <a:p>
            <a:r>
              <a:rPr lang="it-IT" sz="1600" dirty="0"/>
              <a:t>[0571] 15-22-0571-00-04ab-nba-uwb-technical-framework-proposal-2022-nov</a:t>
            </a:r>
            <a:endParaRPr lang="en-US" sz="1600" dirty="0"/>
          </a:p>
          <a:p>
            <a:r>
              <a:rPr lang="en-US" sz="1600" dirty="0"/>
              <a:t>[0074] 15-22-0074-00-04ab-link-budget-analysis-for-nba-mms</a:t>
            </a:r>
          </a:p>
          <a:p>
            <a:r>
              <a:rPr lang="en-US" sz="1600" dirty="0"/>
              <a:t>[0076] 15-22-0076-00-04ab-extending-nbuwb-for-secure-ranging</a:t>
            </a:r>
          </a:p>
          <a:p>
            <a:r>
              <a:rPr lang="en-US" sz="1600" dirty="0"/>
              <a:t>[0392] 15-22-0392-00-04ab-more-on-mixed-mms-for-ranging-integrity</a:t>
            </a:r>
          </a:p>
          <a:p>
            <a:r>
              <a:rPr lang="it-IT" sz="1600" dirty="0"/>
              <a:t>[0413] 15-22-0413-00-04ab-performance-analysis-of-ranging-integrity-fragment-with-distance-commitment</a:t>
            </a:r>
          </a:p>
          <a:p>
            <a:r>
              <a:rPr lang="it-IT" sz="1600" dirty="0"/>
              <a:t>[18-22-0141] 802.18/dcn/22/18-22-0141-00-0000-new-uwb-regulation-in-europe.pptx</a:t>
            </a:r>
          </a:p>
          <a:p>
            <a:endParaRPr lang="it-IT" sz="1600" dirty="0"/>
          </a:p>
          <a:p>
            <a:endParaRPr lang="en-US" sz="1600" dirty="0"/>
          </a:p>
        </p:txBody>
      </p:sp>
      <p:sp>
        <p:nvSpPr>
          <p:cNvPr id="2" name="Slide Number Placeholder 1">
            <a:extLst>
              <a:ext uri="{FF2B5EF4-FFF2-40B4-BE49-F238E27FC236}">
                <a16:creationId xmlns:a16="http://schemas.microsoft.com/office/drawing/2014/main" id="{4E64B14A-262C-3961-FF6E-C60ACB7EC95A}"/>
              </a:ext>
            </a:extLst>
          </p:cNvPr>
          <p:cNvSpPr>
            <a:spLocks noGrp="1"/>
          </p:cNvSpPr>
          <p:nvPr>
            <p:ph type="sldNum" sz="quarter" idx="12"/>
          </p:nvPr>
        </p:nvSpPr>
        <p:spPr/>
        <p:txBody>
          <a:bodyPr/>
          <a:lstStyle/>
          <a:p>
            <a:fld id="{86CB4B4D-7CA3-9044-876B-883B54F8677D}" type="slidenum">
              <a:rPr lang="en-US" smtClean="0"/>
              <a:t>4</a:t>
            </a:fld>
            <a:endParaRPr lang="en-US"/>
          </a:p>
        </p:txBody>
      </p:sp>
      <p:sp>
        <p:nvSpPr>
          <p:cNvPr id="3" name="Date Placeholder 1">
            <a:extLst>
              <a:ext uri="{FF2B5EF4-FFF2-40B4-BE49-F238E27FC236}">
                <a16:creationId xmlns:a16="http://schemas.microsoft.com/office/drawing/2014/main" id="{5A059ABA-96AE-A4EE-E93E-8E6569E1FA86}"/>
              </a:ext>
            </a:extLst>
          </p:cNvPr>
          <p:cNvSpPr>
            <a:spLocks noGrp="1"/>
          </p:cNvSpPr>
          <p:nvPr>
            <p:ph type="dt" sz="half" idx="10"/>
          </p:nvPr>
        </p:nvSpPr>
        <p:spPr>
          <a:xfrm>
            <a:off x="685800" y="378281"/>
            <a:ext cx="1600200" cy="215444"/>
          </a:xfrm>
        </p:spPr>
        <p:txBody>
          <a:bodyPr/>
          <a:lstStyle/>
          <a:p>
            <a:r>
              <a:rPr lang="en-US" altLang="en-US" dirty="0"/>
              <a:t>Nov 2022</a:t>
            </a:r>
          </a:p>
        </p:txBody>
      </p:sp>
      <p:sp>
        <p:nvSpPr>
          <p:cNvPr id="9" name="Footer Placeholder 2">
            <a:extLst>
              <a:ext uri="{FF2B5EF4-FFF2-40B4-BE49-F238E27FC236}">
                <a16:creationId xmlns:a16="http://schemas.microsoft.com/office/drawing/2014/main" id="{B842CC32-A2E7-C6F5-C54F-E247383B7E26}"/>
              </a:ext>
            </a:extLst>
          </p:cNvPr>
          <p:cNvSpPr>
            <a:spLocks noGrp="1"/>
          </p:cNvSpPr>
          <p:nvPr>
            <p:ph type="ftr" sz="quarter" idx="11"/>
          </p:nvPr>
        </p:nvSpPr>
        <p:spPr>
          <a:xfrm>
            <a:off x="5004048" y="6475413"/>
            <a:ext cx="3606552" cy="184666"/>
          </a:xfrm>
        </p:spPr>
        <p:txBody>
          <a:bodyPr/>
          <a:lstStyle/>
          <a:p>
            <a:r>
              <a:rPr lang="en-US" altLang="en-US" dirty="0"/>
              <a:t>B. Danev, D. Barras</a:t>
            </a:r>
          </a:p>
        </p:txBody>
      </p:sp>
      <p:sp>
        <p:nvSpPr>
          <p:cNvPr id="10" name="Rectangle 9">
            <a:extLst>
              <a:ext uri="{FF2B5EF4-FFF2-40B4-BE49-F238E27FC236}">
                <a16:creationId xmlns:a16="http://schemas.microsoft.com/office/drawing/2014/main" id="{D2161AD2-D107-27BE-314F-989655B9ED1A}"/>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15-22-0651-00-04ab</a:t>
            </a:r>
            <a:endParaRPr lang="en-US" altLang="en-US" sz="1400" b="1" dirty="0"/>
          </a:p>
        </p:txBody>
      </p:sp>
    </p:spTree>
    <p:extLst>
      <p:ext uri="{BB962C8B-B14F-4D97-AF65-F5344CB8AC3E}">
        <p14:creationId xmlns:p14="http://schemas.microsoft.com/office/powerpoint/2010/main" val="3741739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latin typeface="+mn-lt"/>
              </a:rPr>
              <a:t>RIF format for Ranging Integrity</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5</a:t>
            </a:fld>
            <a:endParaRPr lang="en-US" altLang="en-US"/>
          </a:p>
        </p:txBody>
      </p:sp>
      <p:pic>
        <p:nvPicPr>
          <p:cNvPr id="11" name="Picture 10">
            <a:extLst>
              <a:ext uri="{FF2B5EF4-FFF2-40B4-BE49-F238E27FC236}">
                <a16:creationId xmlns:a16="http://schemas.microsoft.com/office/drawing/2014/main" id="{EE3BABE8-2777-F3EE-6E52-73766809C35D}"/>
              </a:ext>
            </a:extLst>
          </p:cNvPr>
          <p:cNvPicPr>
            <a:picLocks noChangeAspect="1"/>
          </p:cNvPicPr>
          <p:nvPr/>
        </p:nvPicPr>
        <p:blipFill>
          <a:blip r:embed="rId3"/>
          <a:stretch>
            <a:fillRect/>
          </a:stretch>
        </p:blipFill>
        <p:spPr>
          <a:xfrm>
            <a:off x="3712116" y="2670907"/>
            <a:ext cx="5291091" cy="1511741"/>
          </a:xfrm>
          <a:prstGeom prst="rect">
            <a:avLst/>
          </a:prstGeom>
        </p:spPr>
      </p:pic>
      <p:sp>
        <p:nvSpPr>
          <p:cNvPr id="14" name="Content Placeholder 2">
            <a:extLst>
              <a:ext uri="{FF2B5EF4-FFF2-40B4-BE49-F238E27FC236}">
                <a16:creationId xmlns:a16="http://schemas.microsoft.com/office/drawing/2014/main" id="{8A5FB620-4EC2-BF84-2D66-08FE14E58C63}"/>
              </a:ext>
            </a:extLst>
          </p:cNvPr>
          <p:cNvSpPr>
            <a:spLocks noGrp="1"/>
          </p:cNvSpPr>
          <p:nvPr>
            <p:ph idx="1"/>
          </p:nvPr>
        </p:nvSpPr>
        <p:spPr>
          <a:xfrm>
            <a:off x="487564" y="1447799"/>
            <a:ext cx="8258223" cy="1524002"/>
          </a:xfrm>
        </p:spPr>
        <p:txBody>
          <a:bodyPr/>
          <a:lstStyle/>
          <a:p>
            <a:pPr>
              <a:lnSpc>
                <a:spcPct val="120000"/>
              </a:lnSpc>
              <a:spcBef>
                <a:spcPts val="0"/>
              </a:spcBef>
              <a:defRPr sz="2900"/>
            </a:pPr>
            <a:r>
              <a:rPr lang="en-US" sz="1800" b="1" dirty="0">
                <a:ea typeface="Helvetica Neue Light" panose="02000403000000020004" pitchFamily="2" charset="0"/>
                <a:cs typeface="Helvetica Neue" panose="02000503000000020004" pitchFamily="2" charset="0"/>
              </a:rPr>
              <a:t>Ranging Integrity for the updated NBA-MMS framework 4ab [0571]</a:t>
            </a:r>
          </a:p>
          <a:p>
            <a:pPr lvl="1">
              <a:lnSpc>
                <a:spcPct val="120000"/>
              </a:lnSpc>
              <a:spcBef>
                <a:spcPts val="0"/>
              </a:spcBef>
              <a:defRPr sz="2900"/>
            </a:pPr>
            <a:r>
              <a:rPr lang="en-US" sz="1600" b="1" dirty="0">
                <a:ea typeface="Helvetica Neue Light" panose="02000403000000020004" pitchFamily="2" charset="0"/>
                <a:cs typeface="Helvetica Neue" panose="02000503000000020004" pitchFamily="2" charset="0"/>
              </a:rPr>
              <a:t>RIF message for ranging integrity based on </a:t>
            </a:r>
            <a:r>
              <a:rPr lang="en-US" sz="1600" b="1" u="sng" dirty="0">
                <a:ea typeface="Helvetica Neue Light" panose="02000403000000020004" pitchFamily="2" charset="0"/>
                <a:cs typeface="Helvetica Neue" panose="02000503000000020004" pitchFamily="2" charset="0"/>
              </a:rPr>
              <a:t>distance commitment</a:t>
            </a:r>
            <a:r>
              <a:rPr lang="en-US" sz="1600" b="1" dirty="0">
                <a:ea typeface="Helvetica Neue Light" panose="02000403000000020004" pitchFamily="2" charset="0"/>
                <a:cs typeface="Helvetica Neue" panose="02000503000000020004" pitchFamily="2" charset="0"/>
              </a:rPr>
              <a:t> </a:t>
            </a:r>
          </a:p>
          <a:p>
            <a:pPr lvl="1">
              <a:lnSpc>
                <a:spcPct val="120000"/>
              </a:lnSpc>
              <a:spcBef>
                <a:spcPts val="0"/>
              </a:spcBef>
              <a:defRPr sz="2900"/>
            </a:pPr>
            <a:r>
              <a:rPr lang="en-US" sz="1600" b="1" dirty="0">
                <a:ea typeface="Helvetica Neue Light" panose="02000403000000020004" pitchFamily="2" charset="0"/>
                <a:cs typeface="Helvetica Neue" panose="02000503000000020004" pitchFamily="2" charset="0"/>
              </a:rPr>
              <a:t>RIF is built from </a:t>
            </a:r>
            <a:r>
              <a:rPr lang="en-US" sz="1600" b="1" u="sng" dirty="0">
                <a:ea typeface="Helvetica Neue Light" panose="02000403000000020004" pitchFamily="2" charset="0"/>
                <a:cs typeface="Helvetica Neue" panose="02000503000000020004" pitchFamily="2" charset="0"/>
              </a:rPr>
              <a:t>bursts which each carry 1-bit of cryptographic information</a:t>
            </a:r>
          </a:p>
        </p:txBody>
      </p:sp>
      <p:pic>
        <p:nvPicPr>
          <p:cNvPr id="8" name="Picture 7">
            <a:extLst>
              <a:ext uri="{FF2B5EF4-FFF2-40B4-BE49-F238E27FC236}">
                <a16:creationId xmlns:a16="http://schemas.microsoft.com/office/drawing/2014/main" id="{FCCEA8F7-77DC-7711-2569-0D7B6A94EE38}"/>
              </a:ext>
            </a:extLst>
          </p:cNvPr>
          <p:cNvPicPr>
            <a:picLocks noChangeAspect="1"/>
          </p:cNvPicPr>
          <p:nvPr/>
        </p:nvPicPr>
        <p:blipFill>
          <a:blip r:embed="rId4"/>
          <a:stretch>
            <a:fillRect/>
          </a:stretch>
        </p:blipFill>
        <p:spPr>
          <a:xfrm>
            <a:off x="376248" y="3962400"/>
            <a:ext cx="8391504" cy="2355869"/>
          </a:xfrm>
          <a:prstGeom prst="rect">
            <a:avLst/>
          </a:prstGeom>
        </p:spPr>
      </p:pic>
      <p:cxnSp>
        <p:nvCxnSpPr>
          <p:cNvPr id="13" name="Straight Connector 12">
            <a:extLst>
              <a:ext uri="{FF2B5EF4-FFF2-40B4-BE49-F238E27FC236}">
                <a16:creationId xmlns:a16="http://schemas.microsoft.com/office/drawing/2014/main" id="{27FCFF85-2950-4CF0-9900-6A767F1F9193}"/>
              </a:ext>
            </a:extLst>
          </p:cNvPr>
          <p:cNvCxnSpPr/>
          <p:nvPr/>
        </p:nvCxnSpPr>
        <p:spPr bwMode="auto">
          <a:xfrm>
            <a:off x="4394497" y="3962400"/>
            <a:ext cx="1091903" cy="11779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1F5545F5-9D59-8B7E-03F9-DDE3474F0988}"/>
              </a:ext>
            </a:extLst>
          </p:cNvPr>
          <p:cNvCxnSpPr/>
          <p:nvPr/>
        </p:nvCxnSpPr>
        <p:spPr bwMode="auto">
          <a:xfrm flipH="1">
            <a:off x="5943600" y="4064782"/>
            <a:ext cx="2514600" cy="107555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Date Placeholder 1">
            <a:extLst>
              <a:ext uri="{FF2B5EF4-FFF2-40B4-BE49-F238E27FC236}">
                <a16:creationId xmlns:a16="http://schemas.microsoft.com/office/drawing/2014/main" id="{1E3C5FBE-E636-EF2C-AAB9-DDBCBDA2A679}"/>
              </a:ext>
            </a:extLst>
          </p:cNvPr>
          <p:cNvSpPr>
            <a:spLocks noGrp="1"/>
          </p:cNvSpPr>
          <p:nvPr>
            <p:ph type="dt" sz="half" idx="10"/>
          </p:nvPr>
        </p:nvSpPr>
        <p:spPr>
          <a:xfrm>
            <a:off x="685800" y="378281"/>
            <a:ext cx="1600200" cy="215444"/>
          </a:xfrm>
        </p:spPr>
        <p:txBody>
          <a:bodyPr/>
          <a:lstStyle/>
          <a:p>
            <a:r>
              <a:rPr lang="en-US" altLang="en-US" dirty="0"/>
              <a:t>Nov 2022</a:t>
            </a:r>
          </a:p>
        </p:txBody>
      </p:sp>
      <p:sp>
        <p:nvSpPr>
          <p:cNvPr id="60" name="Footer Placeholder 2">
            <a:extLst>
              <a:ext uri="{FF2B5EF4-FFF2-40B4-BE49-F238E27FC236}">
                <a16:creationId xmlns:a16="http://schemas.microsoft.com/office/drawing/2014/main" id="{C3D85C31-C92A-81A7-181B-EAF99EEA5A67}"/>
              </a:ext>
            </a:extLst>
          </p:cNvPr>
          <p:cNvSpPr>
            <a:spLocks noGrp="1"/>
          </p:cNvSpPr>
          <p:nvPr>
            <p:ph type="ftr" sz="quarter" idx="11"/>
          </p:nvPr>
        </p:nvSpPr>
        <p:spPr>
          <a:xfrm>
            <a:off x="5004048" y="6475413"/>
            <a:ext cx="3606552" cy="184666"/>
          </a:xfrm>
        </p:spPr>
        <p:txBody>
          <a:bodyPr/>
          <a:lstStyle/>
          <a:p>
            <a:r>
              <a:rPr lang="en-US" altLang="en-US" dirty="0"/>
              <a:t>B. Danev, D. Barras</a:t>
            </a:r>
          </a:p>
        </p:txBody>
      </p:sp>
      <p:sp>
        <p:nvSpPr>
          <p:cNvPr id="61" name="Rectangle 60">
            <a:extLst>
              <a:ext uri="{FF2B5EF4-FFF2-40B4-BE49-F238E27FC236}">
                <a16:creationId xmlns:a16="http://schemas.microsoft.com/office/drawing/2014/main" id="{5A6AE4E2-A79C-EF21-97CB-4930A3019797}"/>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15-22-0651-00-04ab</a:t>
            </a:r>
            <a:endParaRPr lang="en-US" altLang="en-US" sz="1400" b="1" dirty="0"/>
          </a:p>
        </p:txBody>
      </p:sp>
    </p:spTree>
    <p:extLst>
      <p:ext uri="{BB962C8B-B14F-4D97-AF65-F5344CB8AC3E}">
        <p14:creationId xmlns:p14="http://schemas.microsoft.com/office/powerpoint/2010/main" val="2347968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latin typeface="+mn-lt"/>
              </a:rPr>
              <a:t>Hardness Assumption for Ranging Integrity</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6</a:t>
            </a:fld>
            <a:endParaRPr lang="en-US" altLang="en-US"/>
          </a:p>
        </p:txBody>
      </p:sp>
      <p:pic>
        <p:nvPicPr>
          <p:cNvPr id="11" name="Picture 10">
            <a:extLst>
              <a:ext uri="{FF2B5EF4-FFF2-40B4-BE49-F238E27FC236}">
                <a16:creationId xmlns:a16="http://schemas.microsoft.com/office/drawing/2014/main" id="{EE3BABE8-2777-F3EE-6E52-73766809C35D}"/>
              </a:ext>
            </a:extLst>
          </p:cNvPr>
          <p:cNvPicPr>
            <a:picLocks noChangeAspect="1"/>
          </p:cNvPicPr>
          <p:nvPr/>
        </p:nvPicPr>
        <p:blipFill>
          <a:blip r:embed="rId3"/>
          <a:stretch>
            <a:fillRect/>
          </a:stretch>
        </p:blipFill>
        <p:spPr>
          <a:xfrm>
            <a:off x="3712116" y="2670907"/>
            <a:ext cx="5291091" cy="1511741"/>
          </a:xfrm>
          <a:prstGeom prst="rect">
            <a:avLst/>
          </a:prstGeom>
        </p:spPr>
      </p:pic>
      <p:sp>
        <p:nvSpPr>
          <p:cNvPr id="14" name="Content Placeholder 2">
            <a:extLst>
              <a:ext uri="{FF2B5EF4-FFF2-40B4-BE49-F238E27FC236}">
                <a16:creationId xmlns:a16="http://schemas.microsoft.com/office/drawing/2014/main" id="{8A5FB620-4EC2-BF84-2D66-08FE14E58C63}"/>
              </a:ext>
            </a:extLst>
          </p:cNvPr>
          <p:cNvSpPr>
            <a:spLocks noGrp="1"/>
          </p:cNvSpPr>
          <p:nvPr>
            <p:ph idx="1"/>
          </p:nvPr>
        </p:nvSpPr>
        <p:spPr>
          <a:xfrm>
            <a:off x="487564" y="1447799"/>
            <a:ext cx="8258223" cy="1524002"/>
          </a:xfrm>
        </p:spPr>
        <p:txBody>
          <a:bodyPr/>
          <a:lstStyle/>
          <a:p>
            <a:pPr>
              <a:lnSpc>
                <a:spcPct val="120000"/>
              </a:lnSpc>
              <a:spcBef>
                <a:spcPts val="0"/>
              </a:spcBef>
              <a:defRPr sz="2900"/>
            </a:pPr>
            <a:r>
              <a:rPr lang="en-US" sz="1800" b="1" dirty="0">
                <a:ea typeface="Helvetica Neue Light" panose="02000403000000020004" pitchFamily="2" charset="0"/>
                <a:cs typeface="Helvetica Neue" panose="02000503000000020004" pitchFamily="2" charset="0"/>
              </a:rPr>
              <a:t>Hardness assumption in integrity ranging = bring the integrity of the measured distance to the probability of guessing cryptographic bits</a:t>
            </a:r>
          </a:p>
          <a:p>
            <a:pPr marL="457200" lvl="1" indent="0">
              <a:lnSpc>
                <a:spcPct val="120000"/>
              </a:lnSpc>
              <a:spcBef>
                <a:spcPts val="0"/>
              </a:spcBef>
              <a:buNone/>
              <a:defRPr sz="2900"/>
            </a:pPr>
            <a:r>
              <a:rPr lang="en-US" sz="1400" dirty="0">
                <a:ea typeface="Helvetica Neue Light" panose="02000403000000020004" pitchFamily="2" charset="0"/>
                <a:cs typeface="Helvetica Neue" panose="02000503000000020004" pitchFamily="2" charset="0"/>
              </a:rPr>
              <a:t>“E.g., If one decodes 20 bits (burst) the probability of guessing the cryptographic bits carried by the RIF bursts is 2</a:t>
            </a:r>
            <a:r>
              <a:rPr lang="en-US" sz="1400" baseline="30000" dirty="0">
                <a:ea typeface="Helvetica Neue Light" panose="02000403000000020004" pitchFamily="2" charset="0"/>
                <a:cs typeface="Helvetica Neue" panose="02000503000000020004" pitchFamily="2" charset="0"/>
              </a:rPr>
              <a:t>-20</a:t>
            </a:r>
            <a:r>
              <a:rPr lang="en-US" sz="1400" dirty="0">
                <a:ea typeface="Helvetica Neue Light" panose="02000403000000020004" pitchFamily="2" charset="0"/>
                <a:cs typeface="Helvetica Neue" panose="02000503000000020004" pitchFamily="2" charset="0"/>
              </a:rPr>
              <a:t> (≈1/1’000’000)”</a:t>
            </a:r>
            <a:endParaRPr lang="en-US" sz="1400" baseline="30000" dirty="0">
              <a:ea typeface="Helvetica Neue Light" panose="02000403000000020004" pitchFamily="2" charset="0"/>
              <a:cs typeface="Helvetica Neue" panose="02000503000000020004" pitchFamily="2" charset="0"/>
            </a:endParaRPr>
          </a:p>
        </p:txBody>
      </p:sp>
      <p:pic>
        <p:nvPicPr>
          <p:cNvPr id="8" name="Picture 7">
            <a:extLst>
              <a:ext uri="{FF2B5EF4-FFF2-40B4-BE49-F238E27FC236}">
                <a16:creationId xmlns:a16="http://schemas.microsoft.com/office/drawing/2014/main" id="{FCCEA8F7-77DC-7711-2569-0D7B6A94EE38}"/>
              </a:ext>
            </a:extLst>
          </p:cNvPr>
          <p:cNvPicPr>
            <a:picLocks noChangeAspect="1"/>
          </p:cNvPicPr>
          <p:nvPr/>
        </p:nvPicPr>
        <p:blipFill>
          <a:blip r:embed="rId4"/>
          <a:stretch>
            <a:fillRect/>
          </a:stretch>
        </p:blipFill>
        <p:spPr>
          <a:xfrm>
            <a:off x="376248" y="3962400"/>
            <a:ext cx="8391504" cy="2355869"/>
          </a:xfrm>
          <a:prstGeom prst="rect">
            <a:avLst/>
          </a:prstGeom>
        </p:spPr>
      </p:pic>
      <p:cxnSp>
        <p:nvCxnSpPr>
          <p:cNvPr id="13" name="Straight Connector 12">
            <a:extLst>
              <a:ext uri="{FF2B5EF4-FFF2-40B4-BE49-F238E27FC236}">
                <a16:creationId xmlns:a16="http://schemas.microsoft.com/office/drawing/2014/main" id="{27FCFF85-2950-4CF0-9900-6A767F1F9193}"/>
              </a:ext>
            </a:extLst>
          </p:cNvPr>
          <p:cNvCxnSpPr/>
          <p:nvPr/>
        </p:nvCxnSpPr>
        <p:spPr bwMode="auto">
          <a:xfrm>
            <a:off x="4394497" y="3962400"/>
            <a:ext cx="1091903" cy="11779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1F5545F5-9D59-8B7E-03F9-DDE3474F0988}"/>
              </a:ext>
            </a:extLst>
          </p:cNvPr>
          <p:cNvCxnSpPr/>
          <p:nvPr/>
        </p:nvCxnSpPr>
        <p:spPr bwMode="auto">
          <a:xfrm flipH="1">
            <a:off x="5943600" y="4064782"/>
            <a:ext cx="2514600" cy="107555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TextBox 2">
            <a:extLst>
              <a:ext uri="{FF2B5EF4-FFF2-40B4-BE49-F238E27FC236}">
                <a16:creationId xmlns:a16="http://schemas.microsoft.com/office/drawing/2014/main" id="{AD10DBD1-0026-44F8-3769-957A7C97044E}"/>
              </a:ext>
            </a:extLst>
          </p:cNvPr>
          <p:cNvSpPr txBox="1"/>
          <p:nvPr/>
        </p:nvSpPr>
        <p:spPr>
          <a:xfrm>
            <a:off x="4343400" y="2727715"/>
            <a:ext cx="4532010" cy="276999"/>
          </a:xfrm>
          <a:prstGeom prst="rect">
            <a:avLst/>
          </a:prstGeom>
          <a:noFill/>
        </p:spPr>
        <p:txBody>
          <a:bodyPr wrap="none" rtlCol="0">
            <a:spAutoFit/>
          </a:bodyPr>
          <a:lstStyle/>
          <a:p>
            <a:r>
              <a:rPr lang="en-US" b="1" dirty="0">
                <a:highlight>
                  <a:srgbClr val="FFFF00"/>
                </a:highlight>
              </a:rPr>
              <a:t>1               0                1               0                 0                1              </a:t>
            </a:r>
            <a:r>
              <a:rPr lang="en-US" b="1" dirty="0">
                <a:solidFill>
                  <a:srgbClr val="FFFF00"/>
                </a:solidFill>
                <a:highlight>
                  <a:srgbClr val="FFFF00"/>
                </a:highlight>
              </a:rPr>
              <a:t>1</a:t>
            </a:r>
            <a:r>
              <a:rPr lang="en-US" b="1" dirty="0">
                <a:highlight>
                  <a:srgbClr val="FFFF00"/>
                </a:highlight>
              </a:rPr>
              <a:t>     </a:t>
            </a:r>
          </a:p>
        </p:txBody>
      </p:sp>
      <p:sp>
        <p:nvSpPr>
          <p:cNvPr id="7" name="Date Placeholder 1">
            <a:extLst>
              <a:ext uri="{FF2B5EF4-FFF2-40B4-BE49-F238E27FC236}">
                <a16:creationId xmlns:a16="http://schemas.microsoft.com/office/drawing/2014/main" id="{77CF834B-18E3-B480-00ED-78FFD388E975}"/>
              </a:ext>
            </a:extLst>
          </p:cNvPr>
          <p:cNvSpPr>
            <a:spLocks noGrp="1"/>
          </p:cNvSpPr>
          <p:nvPr>
            <p:ph type="dt" sz="half" idx="10"/>
          </p:nvPr>
        </p:nvSpPr>
        <p:spPr>
          <a:xfrm>
            <a:off x="685800" y="378281"/>
            <a:ext cx="1600200" cy="215444"/>
          </a:xfrm>
        </p:spPr>
        <p:txBody>
          <a:bodyPr/>
          <a:lstStyle/>
          <a:p>
            <a:r>
              <a:rPr lang="en-US" altLang="en-US" dirty="0"/>
              <a:t>Nov 2022</a:t>
            </a:r>
          </a:p>
        </p:txBody>
      </p:sp>
      <p:sp>
        <p:nvSpPr>
          <p:cNvPr id="9" name="Footer Placeholder 2">
            <a:extLst>
              <a:ext uri="{FF2B5EF4-FFF2-40B4-BE49-F238E27FC236}">
                <a16:creationId xmlns:a16="http://schemas.microsoft.com/office/drawing/2014/main" id="{1E8BE4CF-B6FF-B6FF-CC7F-36CF199747F1}"/>
              </a:ext>
            </a:extLst>
          </p:cNvPr>
          <p:cNvSpPr>
            <a:spLocks noGrp="1"/>
          </p:cNvSpPr>
          <p:nvPr>
            <p:ph type="ftr" sz="quarter" idx="11"/>
          </p:nvPr>
        </p:nvSpPr>
        <p:spPr>
          <a:xfrm>
            <a:off x="5004048" y="6475413"/>
            <a:ext cx="3606552" cy="184666"/>
          </a:xfrm>
        </p:spPr>
        <p:txBody>
          <a:bodyPr/>
          <a:lstStyle/>
          <a:p>
            <a:r>
              <a:rPr lang="en-US" altLang="en-US" dirty="0"/>
              <a:t>B. Danev, D. Barras</a:t>
            </a:r>
          </a:p>
        </p:txBody>
      </p:sp>
      <p:sp>
        <p:nvSpPr>
          <p:cNvPr id="10" name="Rectangle 9">
            <a:extLst>
              <a:ext uri="{FF2B5EF4-FFF2-40B4-BE49-F238E27FC236}">
                <a16:creationId xmlns:a16="http://schemas.microsoft.com/office/drawing/2014/main" id="{40CCD538-1686-696A-D215-E973F3CBFF52}"/>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15-22-0651-00-04ab</a:t>
            </a:r>
            <a:endParaRPr lang="en-US" altLang="en-US" sz="1400" b="1" dirty="0"/>
          </a:p>
        </p:txBody>
      </p:sp>
    </p:spTree>
    <p:extLst>
      <p:ext uri="{BB962C8B-B14F-4D97-AF65-F5344CB8AC3E}">
        <p14:creationId xmlns:p14="http://schemas.microsoft.com/office/powerpoint/2010/main" val="2922096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GB" sz="2800" dirty="0">
                <a:latin typeface="+mn-lt"/>
              </a:rPr>
              <a:t>D</a:t>
            </a:r>
            <a:r>
              <a:rPr lang="en-US" sz="2800" dirty="0" err="1">
                <a:latin typeface="+mn-lt"/>
              </a:rPr>
              <a:t>istance</a:t>
            </a:r>
            <a:r>
              <a:rPr lang="en-US" sz="2800" dirty="0">
                <a:latin typeface="+mn-lt"/>
              </a:rPr>
              <a:t> Commitment &amp; Hardness Assumption</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7</a:t>
            </a:fld>
            <a:endParaRPr lang="en-US" altLang="en-US"/>
          </a:p>
        </p:txBody>
      </p:sp>
      <p:pic>
        <p:nvPicPr>
          <p:cNvPr id="11" name="Picture 10">
            <a:extLst>
              <a:ext uri="{FF2B5EF4-FFF2-40B4-BE49-F238E27FC236}">
                <a16:creationId xmlns:a16="http://schemas.microsoft.com/office/drawing/2014/main" id="{EE3BABE8-2777-F3EE-6E52-73766809C35D}"/>
              </a:ext>
            </a:extLst>
          </p:cNvPr>
          <p:cNvPicPr>
            <a:picLocks noChangeAspect="1"/>
          </p:cNvPicPr>
          <p:nvPr/>
        </p:nvPicPr>
        <p:blipFill>
          <a:blip r:embed="rId3"/>
          <a:stretch>
            <a:fillRect/>
          </a:stretch>
        </p:blipFill>
        <p:spPr>
          <a:xfrm>
            <a:off x="3712116" y="2670907"/>
            <a:ext cx="5291091" cy="1511741"/>
          </a:xfrm>
          <a:prstGeom prst="rect">
            <a:avLst/>
          </a:prstGeom>
        </p:spPr>
      </p:pic>
      <p:sp>
        <p:nvSpPr>
          <p:cNvPr id="14" name="Content Placeholder 2">
            <a:extLst>
              <a:ext uri="{FF2B5EF4-FFF2-40B4-BE49-F238E27FC236}">
                <a16:creationId xmlns:a16="http://schemas.microsoft.com/office/drawing/2014/main" id="{8A5FB620-4EC2-BF84-2D66-08FE14E58C63}"/>
              </a:ext>
            </a:extLst>
          </p:cNvPr>
          <p:cNvSpPr>
            <a:spLocks noGrp="1"/>
          </p:cNvSpPr>
          <p:nvPr>
            <p:ph idx="1"/>
          </p:nvPr>
        </p:nvSpPr>
        <p:spPr>
          <a:xfrm>
            <a:off x="487564" y="1447799"/>
            <a:ext cx="8258223" cy="1524002"/>
          </a:xfrm>
        </p:spPr>
        <p:txBody>
          <a:bodyPr/>
          <a:lstStyle/>
          <a:p>
            <a:pPr>
              <a:lnSpc>
                <a:spcPct val="120000"/>
              </a:lnSpc>
              <a:spcBef>
                <a:spcPts val="0"/>
              </a:spcBef>
              <a:defRPr sz="2900"/>
            </a:pPr>
            <a:r>
              <a:rPr lang="en-US" sz="1800" b="1" dirty="0">
                <a:ea typeface="Helvetica Neue Light" panose="02000403000000020004" pitchFamily="2" charset="0"/>
                <a:cs typeface="Helvetica Neue" panose="02000503000000020004" pitchFamily="2" charset="0"/>
              </a:rPr>
              <a:t>Distance commitment consists in verifying the </a:t>
            </a:r>
            <a:r>
              <a:rPr lang="en-US" sz="1800" b="1" u="sng" dirty="0">
                <a:ea typeface="Helvetica Neue Light" panose="02000403000000020004" pitchFamily="2" charset="0"/>
                <a:cs typeface="Helvetica Neue" panose="02000503000000020004" pitchFamily="2" charset="0"/>
              </a:rPr>
              <a:t>hardness assumption </a:t>
            </a:r>
            <a:r>
              <a:rPr lang="en-US" sz="1800" b="1" dirty="0">
                <a:ea typeface="Helvetica Neue Light" panose="02000403000000020004" pitchFamily="2" charset="0"/>
                <a:cs typeface="Helvetica Neue" panose="02000503000000020004" pitchFamily="2" charset="0"/>
              </a:rPr>
              <a:t>at the </a:t>
            </a:r>
            <a:r>
              <a:rPr lang="en-US" sz="1800" b="1" dirty="0">
                <a:solidFill>
                  <a:srgbClr val="CC00CC"/>
                </a:solidFill>
                <a:ea typeface="Helvetica Neue Light" panose="02000403000000020004" pitchFamily="2" charset="0"/>
                <a:cs typeface="Helvetica Neue" panose="02000503000000020004" pitchFamily="2" charset="0"/>
              </a:rPr>
              <a:t>Time-of-Arrival (ToA)</a:t>
            </a:r>
            <a:r>
              <a:rPr lang="en-US" sz="1800" b="1" dirty="0">
                <a:ea typeface="Helvetica Neue Light" panose="02000403000000020004" pitchFamily="2" charset="0"/>
                <a:cs typeface="Helvetica Neue" panose="02000503000000020004" pitchFamily="2" charset="0"/>
              </a:rPr>
              <a:t> of the RIF bursts  </a:t>
            </a:r>
            <a:endParaRPr lang="en-US" sz="1800" b="1" u="sng" dirty="0">
              <a:ea typeface="Helvetica Neue Light" panose="02000403000000020004" pitchFamily="2" charset="0"/>
              <a:cs typeface="Helvetica Neue" panose="02000503000000020004" pitchFamily="2" charset="0"/>
            </a:endParaRPr>
          </a:p>
          <a:p>
            <a:pPr>
              <a:lnSpc>
                <a:spcPct val="120000"/>
              </a:lnSpc>
              <a:spcBef>
                <a:spcPts val="0"/>
              </a:spcBef>
              <a:defRPr sz="2900"/>
            </a:pPr>
            <a:endParaRPr lang="en-US" sz="1800" b="1" u="sng" dirty="0">
              <a:ea typeface="Helvetica Neue Light" panose="02000403000000020004" pitchFamily="2" charset="0"/>
              <a:cs typeface="Helvetica Neue" panose="02000503000000020004" pitchFamily="2" charset="0"/>
            </a:endParaRPr>
          </a:p>
        </p:txBody>
      </p:sp>
      <p:pic>
        <p:nvPicPr>
          <p:cNvPr id="8" name="Picture 7">
            <a:extLst>
              <a:ext uri="{FF2B5EF4-FFF2-40B4-BE49-F238E27FC236}">
                <a16:creationId xmlns:a16="http://schemas.microsoft.com/office/drawing/2014/main" id="{FCCEA8F7-77DC-7711-2569-0D7B6A94EE38}"/>
              </a:ext>
            </a:extLst>
          </p:cNvPr>
          <p:cNvPicPr>
            <a:picLocks noChangeAspect="1"/>
          </p:cNvPicPr>
          <p:nvPr/>
        </p:nvPicPr>
        <p:blipFill>
          <a:blip r:embed="rId4"/>
          <a:stretch>
            <a:fillRect/>
          </a:stretch>
        </p:blipFill>
        <p:spPr>
          <a:xfrm>
            <a:off x="376248" y="3962400"/>
            <a:ext cx="8391504" cy="2355869"/>
          </a:xfrm>
          <a:prstGeom prst="rect">
            <a:avLst/>
          </a:prstGeom>
        </p:spPr>
      </p:pic>
      <p:cxnSp>
        <p:nvCxnSpPr>
          <p:cNvPr id="13" name="Straight Connector 12">
            <a:extLst>
              <a:ext uri="{FF2B5EF4-FFF2-40B4-BE49-F238E27FC236}">
                <a16:creationId xmlns:a16="http://schemas.microsoft.com/office/drawing/2014/main" id="{27FCFF85-2950-4CF0-9900-6A767F1F9193}"/>
              </a:ext>
            </a:extLst>
          </p:cNvPr>
          <p:cNvCxnSpPr/>
          <p:nvPr/>
        </p:nvCxnSpPr>
        <p:spPr bwMode="auto">
          <a:xfrm>
            <a:off x="4394497" y="3962400"/>
            <a:ext cx="1091903" cy="11779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1F5545F5-9D59-8B7E-03F9-DDE3474F0988}"/>
              </a:ext>
            </a:extLst>
          </p:cNvPr>
          <p:cNvCxnSpPr/>
          <p:nvPr/>
        </p:nvCxnSpPr>
        <p:spPr bwMode="auto">
          <a:xfrm flipH="1">
            <a:off x="5943600" y="4064782"/>
            <a:ext cx="2514600" cy="107555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Box 54">
            <a:extLst>
              <a:ext uri="{FF2B5EF4-FFF2-40B4-BE49-F238E27FC236}">
                <a16:creationId xmlns:a16="http://schemas.microsoft.com/office/drawing/2014/main" id="{FCF544AA-3FE6-84C9-B072-6EF8D7C1D934}"/>
              </a:ext>
            </a:extLst>
          </p:cNvPr>
          <p:cNvSpPr txBox="1"/>
          <p:nvPr/>
        </p:nvSpPr>
        <p:spPr>
          <a:xfrm>
            <a:off x="5007129" y="2727715"/>
            <a:ext cx="3070071" cy="276999"/>
          </a:xfrm>
          <a:prstGeom prst="rect">
            <a:avLst/>
          </a:prstGeom>
          <a:noFill/>
        </p:spPr>
        <p:txBody>
          <a:bodyPr wrap="none" rtlCol="0">
            <a:spAutoFit/>
          </a:bodyPr>
          <a:lstStyle/>
          <a:p>
            <a:r>
              <a:rPr lang="en-US" b="1" dirty="0"/>
              <a:t>0                  1               0                0                1</a:t>
            </a:r>
          </a:p>
        </p:txBody>
      </p:sp>
      <p:pic>
        <p:nvPicPr>
          <p:cNvPr id="56" name="Picture 55" descr="Chart, line chart&#10;&#10;Description automatically generated">
            <a:extLst>
              <a:ext uri="{FF2B5EF4-FFF2-40B4-BE49-F238E27FC236}">
                <a16:creationId xmlns:a16="http://schemas.microsoft.com/office/drawing/2014/main" id="{CEEFF056-14AC-B107-B9D0-7914A61B6D30}"/>
              </a:ext>
            </a:extLst>
          </p:cNvPr>
          <p:cNvPicPr>
            <a:picLocks noChangeAspect="1"/>
          </p:cNvPicPr>
          <p:nvPr/>
        </p:nvPicPr>
        <p:blipFill rotWithShape="1">
          <a:blip r:embed="rId5">
            <a:extLst>
              <a:ext uri="{28A0092B-C50C-407E-A947-70E740481C1C}">
                <a14:useLocalDpi xmlns:a14="http://schemas.microsoft.com/office/drawing/2010/main" val="0"/>
              </a:ext>
            </a:extLst>
          </a:blip>
          <a:srcRect l="14628" t="56709" r="22341" b="19112"/>
          <a:stretch/>
        </p:blipFill>
        <p:spPr bwMode="auto">
          <a:xfrm>
            <a:off x="2094892" y="4034075"/>
            <a:ext cx="2180774" cy="627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B6F1B309-9D67-240F-9D8F-6F56307BD9FE}"/>
              </a:ext>
            </a:extLst>
          </p:cNvPr>
          <p:cNvSpPr/>
          <p:nvPr/>
        </p:nvSpPr>
        <p:spPr bwMode="auto">
          <a:xfrm>
            <a:off x="5007129" y="2971800"/>
            <a:ext cx="228600" cy="747360"/>
          </a:xfrm>
          <a:prstGeom prst="rect">
            <a:avLst/>
          </a:prstGeom>
          <a:noFill/>
          <a:ln w="28575"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 name="Rectangle 6">
            <a:extLst>
              <a:ext uri="{FF2B5EF4-FFF2-40B4-BE49-F238E27FC236}">
                <a16:creationId xmlns:a16="http://schemas.microsoft.com/office/drawing/2014/main" id="{9780CADD-985D-7603-22A9-2F9587C380CD}"/>
              </a:ext>
            </a:extLst>
          </p:cNvPr>
          <p:cNvSpPr/>
          <p:nvPr/>
        </p:nvSpPr>
        <p:spPr bwMode="auto">
          <a:xfrm>
            <a:off x="2356572" y="4047478"/>
            <a:ext cx="539028" cy="510457"/>
          </a:xfrm>
          <a:prstGeom prst="rect">
            <a:avLst/>
          </a:prstGeom>
          <a:noFill/>
          <a:ln w="28575"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10" name="Connector: Curved 9">
            <a:extLst>
              <a:ext uri="{FF2B5EF4-FFF2-40B4-BE49-F238E27FC236}">
                <a16:creationId xmlns:a16="http://schemas.microsoft.com/office/drawing/2014/main" id="{90A349FE-4365-B9A5-A4BF-CFF4C241948B}"/>
              </a:ext>
            </a:extLst>
          </p:cNvPr>
          <p:cNvCxnSpPr/>
          <p:nvPr/>
        </p:nvCxnSpPr>
        <p:spPr bwMode="auto">
          <a:xfrm flipV="1">
            <a:off x="2895600" y="3585940"/>
            <a:ext cx="2044848" cy="596708"/>
          </a:xfrm>
          <a:prstGeom prst="curvedConnector3">
            <a:avLst>
              <a:gd name="adj1" fmla="val 50000"/>
            </a:avLst>
          </a:prstGeom>
          <a:solidFill>
            <a:schemeClr val="accent1"/>
          </a:solidFill>
          <a:ln w="28575" cap="flat" cmpd="sng" algn="ctr">
            <a:solidFill>
              <a:srgbClr val="FF00FF"/>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Rectangle 15">
            <a:extLst>
              <a:ext uri="{FF2B5EF4-FFF2-40B4-BE49-F238E27FC236}">
                <a16:creationId xmlns:a16="http://schemas.microsoft.com/office/drawing/2014/main" id="{5A5DBCD6-2E13-3885-A0FD-0751446BAB9F}"/>
              </a:ext>
            </a:extLst>
          </p:cNvPr>
          <p:cNvSpPr/>
          <p:nvPr/>
        </p:nvSpPr>
        <p:spPr bwMode="auto">
          <a:xfrm>
            <a:off x="5715000" y="2971800"/>
            <a:ext cx="228600" cy="747360"/>
          </a:xfrm>
          <a:prstGeom prst="rect">
            <a:avLst/>
          </a:prstGeom>
          <a:noFill/>
          <a:ln w="28575"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0" name="Rectangle 19">
            <a:extLst>
              <a:ext uri="{FF2B5EF4-FFF2-40B4-BE49-F238E27FC236}">
                <a16:creationId xmlns:a16="http://schemas.microsoft.com/office/drawing/2014/main" id="{865AF4EB-A175-5352-B332-9195E2559D1E}"/>
              </a:ext>
            </a:extLst>
          </p:cNvPr>
          <p:cNvSpPr/>
          <p:nvPr/>
        </p:nvSpPr>
        <p:spPr bwMode="auto">
          <a:xfrm>
            <a:off x="6393912" y="2974581"/>
            <a:ext cx="228600" cy="747360"/>
          </a:xfrm>
          <a:prstGeom prst="rect">
            <a:avLst/>
          </a:prstGeom>
          <a:noFill/>
          <a:ln w="28575"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1" name="Rectangle 20">
            <a:extLst>
              <a:ext uri="{FF2B5EF4-FFF2-40B4-BE49-F238E27FC236}">
                <a16:creationId xmlns:a16="http://schemas.microsoft.com/office/drawing/2014/main" id="{7D4C1076-EBE4-A02D-B3F8-22C567C1FC60}"/>
              </a:ext>
            </a:extLst>
          </p:cNvPr>
          <p:cNvSpPr/>
          <p:nvPr/>
        </p:nvSpPr>
        <p:spPr bwMode="auto">
          <a:xfrm>
            <a:off x="7101783" y="2974581"/>
            <a:ext cx="228600" cy="747360"/>
          </a:xfrm>
          <a:prstGeom prst="rect">
            <a:avLst/>
          </a:prstGeom>
          <a:noFill/>
          <a:ln w="28575"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2" name="Rectangle 21">
            <a:extLst>
              <a:ext uri="{FF2B5EF4-FFF2-40B4-BE49-F238E27FC236}">
                <a16:creationId xmlns:a16="http://schemas.microsoft.com/office/drawing/2014/main" id="{02A20A8A-D0E2-9D6D-232A-CED86F18BC2E}"/>
              </a:ext>
            </a:extLst>
          </p:cNvPr>
          <p:cNvSpPr/>
          <p:nvPr/>
        </p:nvSpPr>
        <p:spPr bwMode="auto">
          <a:xfrm>
            <a:off x="7765497" y="2978833"/>
            <a:ext cx="228600" cy="747360"/>
          </a:xfrm>
          <a:prstGeom prst="rect">
            <a:avLst/>
          </a:prstGeom>
          <a:noFill/>
          <a:ln w="28575"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26" name="Group 25">
            <a:extLst>
              <a:ext uri="{FF2B5EF4-FFF2-40B4-BE49-F238E27FC236}">
                <a16:creationId xmlns:a16="http://schemas.microsoft.com/office/drawing/2014/main" id="{D5675FEF-E401-3D57-DE15-46D3C9C87E74}"/>
              </a:ext>
            </a:extLst>
          </p:cNvPr>
          <p:cNvGrpSpPr/>
          <p:nvPr/>
        </p:nvGrpSpPr>
        <p:grpSpPr>
          <a:xfrm>
            <a:off x="2224189" y="3532402"/>
            <a:ext cx="552139" cy="483536"/>
            <a:chOff x="1572426" y="3147377"/>
            <a:chExt cx="552139" cy="483536"/>
          </a:xfrm>
        </p:grpSpPr>
        <p:sp>
          <p:nvSpPr>
            <p:cNvPr id="23" name="TextBox 22">
              <a:extLst>
                <a:ext uri="{FF2B5EF4-FFF2-40B4-BE49-F238E27FC236}">
                  <a16:creationId xmlns:a16="http://schemas.microsoft.com/office/drawing/2014/main" id="{1755C7A6-0E11-D50D-8A20-F8D971703883}"/>
                </a:ext>
              </a:extLst>
            </p:cNvPr>
            <p:cNvSpPr txBox="1"/>
            <p:nvPr/>
          </p:nvSpPr>
          <p:spPr>
            <a:xfrm>
              <a:off x="1572426" y="3147377"/>
              <a:ext cx="552139" cy="338554"/>
            </a:xfrm>
            <a:prstGeom prst="rect">
              <a:avLst/>
            </a:prstGeom>
            <a:noFill/>
          </p:spPr>
          <p:txBody>
            <a:bodyPr wrap="none" rtlCol="0">
              <a:spAutoFit/>
            </a:bodyPr>
            <a:lstStyle/>
            <a:p>
              <a:r>
                <a:rPr lang="en-US" sz="1600" b="1" dirty="0">
                  <a:solidFill>
                    <a:srgbClr val="CC00CC"/>
                  </a:solidFill>
                </a:rPr>
                <a:t>ToA</a:t>
              </a:r>
            </a:p>
          </p:txBody>
        </p:sp>
        <p:cxnSp>
          <p:nvCxnSpPr>
            <p:cNvPr id="25" name="Straight Arrow Connector 24">
              <a:extLst>
                <a:ext uri="{FF2B5EF4-FFF2-40B4-BE49-F238E27FC236}">
                  <a16:creationId xmlns:a16="http://schemas.microsoft.com/office/drawing/2014/main" id="{BBB1E6CE-72F2-3DEF-C23B-A95A1FAB5E43}"/>
                </a:ext>
              </a:extLst>
            </p:cNvPr>
            <p:cNvCxnSpPr/>
            <p:nvPr/>
          </p:nvCxnSpPr>
          <p:spPr bwMode="auto">
            <a:xfrm>
              <a:off x="1708582" y="3426777"/>
              <a:ext cx="0" cy="204136"/>
            </a:xfrm>
            <a:prstGeom prst="straightConnector1">
              <a:avLst/>
            </a:prstGeom>
            <a:solidFill>
              <a:schemeClr val="accent1"/>
            </a:solidFill>
            <a:ln w="12700" cap="flat" cmpd="sng" algn="ctr">
              <a:solidFill>
                <a:srgbClr val="FF00FF"/>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7" name="Group 26">
            <a:extLst>
              <a:ext uri="{FF2B5EF4-FFF2-40B4-BE49-F238E27FC236}">
                <a16:creationId xmlns:a16="http://schemas.microsoft.com/office/drawing/2014/main" id="{3A8DC4D0-7627-0DC1-0F0B-080DE6315555}"/>
              </a:ext>
            </a:extLst>
          </p:cNvPr>
          <p:cNvGrpSpPr/>
          <p:nvPr/>
        </p:nvGrpSpPr>
        <p:grpSpPr>
          <a:xfrm>
            <a:off x="4866939" y="2456156"/>
            <a:ext cx="552139" cy="483536"/>
            <a:chOff x="1572426" y="3147377"/>
            <a:chExt cx="552139" cy="483536"/>
          </a:xfrm>
        </p:grpSpPr>
        <p:sp>
          <p:nvSpPr>
            <p:cNvPr id="28" name="TextBox 27">
              <a:extLst>
                <a:ext uri="{FF2B5EF4-FFF2-40B4-BE49-F238E27FC236}">
                  <a16:creationId xmlns:a16="http://schemas.microsoft.com/office/drawing/2014/main" id="{F65D48F1-B317-FEE5-53CA-3B77C573FC92}"/>
                </a:ext>
              </a:extLst>
            </p:cNvPr>
            <p:cNvSpPr txBox="1"/>
            <p:nvPr/>
          </p:nvSpPr>
          <p:spPr>
            <a:xfrm>
              <a:off x="1572426" y="3147377"/>
              <a:ext cx="552139" cy="338554"/>
            </a:xfrm>
            <a:prstGeom prst="rect">
              <a:avLst/>
            </a:prstGeom>
            <a:noFill/>
          </p:spPr>
          <p:txBody>
            <a:bodyPr wrap="none" rtlCol="0">
              <a:spAutoFit/>
            </a:bodyPr>
            <a:lstStyle/>
            <a:p>
              <a:r>
                <a:rPr lang="en-US" sz="1600" b="1" dirty="0">
                  <a:solidFill>
                    <a:srgbClr val="CC00CC"/>
                  </a:solidFill>
                </a:rPr>
                <a:t>ToA</a:t>
              </a:r>
            </a:p>
          </p:txBody>
        </p:sp>
        <p:cxnSp>
          <p:nvCxnSpPr>
            <p:cNvPr id="29" name="Straight Arrow Connector 28">
              <a:extLst>
                <a:ext uri="{FF2B5EF4-FFF2-40B4-BE49-F238E27FC236}">
                  <a16:creationId xmlns:a16="http://schemas.microsoft.com/office/drawing/2014/main" id="{2326C782-CF18-9705-7ABB-59D4F8272A98}"/>
                </a:ext>
              </a:extLst>
            </p:cNvPr>
            <p:cNvCxnSpPr/>
            <p:nvPr/>
          </p:nvCxnSpPr>
          <p:spPr bwMode="auto">
            <a:xfrm>
              <a:off x="1708582" y="3426777"/>
              <a:ext cx="0" cy="204136"/>
            </a:xfrm>
            <a:prstGeom prst="straightConnector1">
              <a:avLst/>
            </a:prstGeom>
            <a:solidFill>
              <a:schemeClr val="accent1"/>
            </a:solidFill>
            <a:ln w="12700" cap="flat" cmpd="sng" algn="ctr">
              <a:solidFill>
                <a:srgbClr val="FF00FF"/>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30" name="Group 29">
            <a:extLst>
              <a:ext uri="{FF2B5EF4-FFF2-40B4-BE49-F238E27FC236}">
                <a16:creationId xmlns:a16="http://schemas.microsoft.com/office/drawing/2014/main" id="{06ED3868-D49E-415A-6D01-CDC2267128AE}"/>
              </a:ext>
            </a:extLst>
          </p:cNvPr>
          <p:cNvGrpSpPr/>
          <p:nvPr/>
        </p:nvGrpSpPr>
        <p:grpSpPr>
          <a:xfrm>
            <a:off x="5574704" y="2459860"/>
            <a:ext cx="552139" cy="483536"/>
            <a:chOff x="1572426" y="3147377"/>
            <a:chExt cx="552139" cy="483536"/>
          </a:xfrm>
        </p:grpSpPr>
        <p:sp>
          <p:nvSpPr>
            <p:cNvPr id="31" name="TextBox 30">
              <a:extLst>
                <a:ext uri="{FF2B5EF4-FFF2-40B4-BE49-F238E27FC236}">
                  <a16:creationId xmlns:a16="http://schemas.microsoft.com/office/drawing/2014/main" id="{7E7EB544-7B5B-DF96-177D-885CD06122A8}"/>
                </a:ext>
              </a:extLst>
            </p:cNvPr>
            <p:cNvSpPr txBox="1"/>
            <p:nvPr/>
          </p:nvSpPr>
          <p:spPr>
            <a:xfrm>
              <a:off x="1572426" y="3147377"/>
              <a:ext cx="552139" cy="338554"/>
            </a:xfrm>
            <a:prstGeom prst="rect">
              <a:avLst/>
            </a:prstGeom>
            <a:noFill/>
          </p:spPr>
          <p:txBody>
            <a:bodyPr wrap="none" rtlCol="0">
              <a:spAutoFit/>
            </a:bodyPr>
            <a:lstStyle/>
            <a:p>
              <a:r>
                <a:rPr lang="en-US" sz="1600" b="1" dirty="0">
                  <a:solidFill>
                    <a:srgbClr val="CC00CC"/>
                  </a:solidFill>
                </a:rPr>
                <a:t>ToA</a:t>
              </a:r>
            </a:p>
          </p:txBody>
        </p:sp>
        <p:cxnSp>
          <p:nvCxnSpPr>
            <p:cNvPr id="32" name="Straight Arrow Connector 31">
              <a:extLst>
                <a:ext uri="{FF2B5EF4-FFF2-40B4-BE49-F238E27FC236}">
                  <a16:creationId xmlns:a16="http://schemas.microsoft.com/office/drawing/2014/main" id="{D6B68081-4916-BBFF-1F17-32F5940DD627}"/>
                </a:ext>
              </a:extLst>
            </p:cNvPr>
            <p:cNvCxnSpPr/>
            <p:nvPr/>
          </p:nvCxnSpPr>
          <p:spPr bwMode="auto">
            <a:xfrm>
              <a:off x="1708582" y="3426777"/>
              <a:ext cx="0" cy="204136"/>
            </a:xfrm>
            <a:prstGeom prst="straightConnector1">
              <a:avLst/>
            </a:prstGeom>
            <a:solidFill>
              <a:schemeClr val="accent1"/>
            </a:solidFill>
            <a:ln w="12700" cap="flat" cmpd="sng" algn="ctr">
              <a:solidFill>
                <a:srgbClr val="FF00FF"/>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33" name="Group 32">
            <a:extLst>
              <a:ext uri="{FF2B5EF4-FFF2-40B4-BE49-F238E27FC236}">
                <a16:creationId xmlns:a16="http://schemas.microsoft.com/office/drawing/2014/main" id="{76B8C111-D09B-F4F2-1E91-2FAC6ACD7805}"/>
              </a:ext>
            </a:extLst>
          </p:cNvPr>
          <p:cNvGrpSpPr/>
          <p:nvPr/>
        </p:nvGrpSpPr>
        <p:grpSpPr>
          <a:xfrm>
            <a:off x="6257278" y="2465034"/>
            <a:ext cx="552139" cy="483536"/>
            <a:chOff x="1572426" y="3147377"/>
            <a:chExt cx="552139" cy="483536"/>
          </a:xfrm>
        </p:grpSpPr>
        <p:sp>
          <p:nvSpPr>
            <p:cNvPr id="34" name="TextBox 33">
              <a:extLst>
                <a:ext uri="{FF2B5EF4-FFF2-40B4-BE49-F238E27FC236}">
                  <a16:creationId xmlns:a16="http://schemas.microsoft.com/office/drawing/2014/main" id="{FD1009E1-1782-07CB-789E-7862B9476AEB}"/>
                </a:ext>
              </a:extLst>
            </p:cNvPr>
            <p:cNvSpPr txBox="1"/>
            <p:nvPr/>
          </p:nvSpPr>
          <p:spPr>
            <a:xfrm>
              <a:off x="1572426" y="3147377"/>
              <a:ext cx="552139" cy="338554"/>
            </a:xfrm>
            <a:prstGeom prst="rect">
              <a:avLst/>
            </a:prstGeom>
            <a:noFill/>
          </p:spPr>
          <p:txBody>
            <a:bodyPr wrap="none" rtlCol="0">
              <a:spAutoFit/>
            </a:bodyPr>
            <a:lstStyle/>
            <a:p>
              <a:r>
                <a:rPr lang="en-US" sz="1600" b="1" dirty="0">
                  <a:solidFill>
                    <a:srgbClr val="CC00CC"/>
                  </a:solidFill>
                </a:rPr>
                <a:t>ToA</a:t>
              </a:r>
            </a:p>
          </p:txBody>
        </p:sp>
        <p:cxnSp>
          <p:nvCxnSpPr>
            <p:cNvPr id="35" name="Straight Arrow Connector 34">
              <a:extLst>
                <a:ext uri="{FF2B5EF4-FFF2-40B4-BE49-F238E27FC236}">
                  <a16:creationId xmlns:a16="http://schemas.microsoft.com/office/drawing/2014/main" id="{4D05EA5B-4D37-4555-1DB8-88AB3366A981}"/>
                </a:ext>
              </a:extLst>
            </p:cNvPr>
            <p:cNvCxnSpPr/>
            <p:nvPr/>
          </p:nvCxnSpPr>
          <p:spPr bwMode="auto">
            <a:xfrm>
              <a:off x="1708582" y="3426777"/>
              <a:ext cx="0" cy="204136"/>
            </a:xfrm>
            <a:prstGeom prst="straightConnector1">
              <a:avLst/>
            </a:prstGeom>
            <a:solidFill>
              <a:schemeClr val="accent1"/>
            </a:solidFill>
            <a:ln w="12700" cap="flat" cmpd="sng" algn="ctr">
              <a:solidFill>
                <a:srgbClr val="FF00FF"/>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6" name="Date Placeholder 1">
            <a:extLst>
              <a:ext uri="{FF2B5EF4-FFF2-40B4-BE49-F238E27FC236}">
                <a16:creationId xmlns:a16="http://schemas.microsoft.com/office/drawing/2014/main" id="{C43ACB05-875F-6D8D-1CC5-EC54CB40353D}"/>
              </a:ext>
            </a:extLst>
          </p:cNvPr>
          <p:cNvSpPr>
            <a:spLocks noGrp="1"/>
          </p:cNvSpPr>
          <p:nvPr>
            <p:ph type="dt" sz="half" idx="10"/>
          </p:nvPr>
        </p:nvSpPr>
        <p:spPr>
          <a:xfrm>
            <a:off x="685800" y="378281"/>
            <a:ext cx="1600200" cy="215444"/>
          </a:xfrm>
        </p:spPr>
        <p:txBody>
          <a:bodyPr/>
          <a:lstStyle/>
          <a:p>
            <a:r>
              <a:rPr lang="en-US" altLang="en-US" dirty="0"/>
              <a:t>Nov 2022</a:t>
            </a:r>
          </a:p>
        </p:txBody>
      </p:sp>
      <p:sp>
        <p:nvSpPr>
          <p:cNvPr id="37" name="Footer Placeholder 2">
            <a:extLst>
              <a:ext uri="{FF2B5EF4-FFF2-40B4-BE49-F238E27FC236}">
                <a16:creationId xmlns:a16="http://schemas.microsoft.com/office/drawing/2014/main" id="{ED121CC8-0FA0-8EE3-9179-9EAB23F25975}"/>
              </a:ext>
            </a:extLst>
          </p:cNvPr>
          <p:cNvSpPr>
            <a:spLocks noGrp="1"/>
          </p:cNvSpPr>
          <p:nvPr>
            <p:ph type="ftr" sz="quarter" idx="11"/>
          </p:nvPr>
        </p:nvSpPr>
        <p:spPr>
          <a:xfrm>
            <a:off x="5004048" y="6475413"/>
            <a:ext cx="3606552" cy="184666"/>
          </a:xfrm>
        </p:spPr>
        <p:txBody>
          <a:bodyPr/>
          <a:lstStyle/>
          <a:p>
            <a:r>
              <a:rPr lang="en-US" altLang="en-US" dirty="0"/>
              <a:t>B. Danev, D. Barras</a:t>
            </a:r>
          </a:p>
        </p:txBody>
      </p:sp>
      <p:sp>
        <p:nvSpPr>
          <p:cNvPr id="38" name="Rectangle 37">
            <a:extLst>
              <a:ext uri="{FF2B5EF4-FFF2-40B4-BE49-F238E27FC236}">
                <a16:creationId xmlns:a16="http://schemas.microsoft.com/office/drawing/2014/main" id="{63A5182F-5D7A-8521-F734-8FB7DAF9577A}"/>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15-22-0651-00-04ab</a:t>
            </a:r>
            <a:endParaRPr lang="en-US" altLang="en-US" sz="1400" b="1" dirty="0"/>
          </a:p>
        </p:txBody>
      </p:sp>
    </p:spTree>
    <p:extLst>
      <p:ext uri="{BB962C8B-B14F-4D97-AF65-F5344CB8AC3E}">
        <p14:creationId xmlns:p14="http://schemas.microsoft.com/office/powerpoint/2010/main" val="518706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a:xfrm>
            <a:off x="15125" y="685800"/>
            <a:ext cx="9113751" cy="685798"/>
          </a:xfrm>
        </p:spPr>
        <p:txBody>
          <a:bodyPr/>
          <a:lstStyle/>
          <a:p>
            <a:r>
              <a:rPr lang="en-GB" sz="2800" dirty="0">
                <a:latin typeface="+mn-lt"/>
              </a:rPr>
              <a:t>Example of a </a:t>
            </a:r>
            <a:r>
              <a:rPr lang="en-US" sz="2800" dirty="0">
                <a:latin typeface="+mn-lt"/>
              </a:rPr>
              <a:t>failing distance decrease on RSF</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8</a:t>
            </a:fld>
            <a:endParaRPr lang="en-US" altLang="en-US"/>
          </a:p>
        </p:txBody>
      </p:sp>
      <p:pic>
        <p:nvPicPr>
          <p:cNvPr id="11" name="Picture 10">
            <a:extLst>
              <a:ext uri="{FF2B5EF4-FFF2-40B4-BE49-F238E27FC236}">
                <a16:creationId xmlns:a16="http://schemas.microsoft.com/office/drawing/2014/main" id="{EE3BABE8-2777-F3EE-6E52-73766809C35D}"/>
              </a:ext>
            </a:extLst>
          </p:cNvPr>
          <p:cNvPicPr>
            <a:picLocks noChangeAspect="1"/>
          </p:cNvPicPr>
          <p:nvPr/>
        </p:nvPicPr>
        <p:blipFill>
          <a:blip r:embed="rId3"/>
          <a:stretch>
            <a:fillRect/>
          </a:stretch>
        </p:blipFill>
        <p:spPr>
          <a:xfrm>
            <a:off x="3712116" y="2670907"/>
            <a:ext cx="5291091" cy="1511741"/>
          </a:xfrm>
          <a:prstGeom prst="rect">
            <a:avLst/>
          </a:prstGeom>
        </p:spPr>
      </p:pic>
      <p:sp>
        <p:nvSpPr>
          <p:cNvPr id="14" name="Content Placeholder 2">
            <a:extLst>
              <a:ext uri="{FF2B5EF4-FFF2-40B4-BE49-F238E27FC236}">
                <a16:creationId xmlns:a16="http://schemas.microsoft.com/office/drawing/2014/main" id="{8A5FB620-4EC2-BF84-2D66-08FE14E58C63}"/>
              </a:ext>
            </a:extLst>
          </p:cNvPr>
          <p:cNvSpPr>
            <a:spLocks noGrp="1"/>
          </p:cNvSpPr>
          <p:nvPr>
            <p:ph idx="1"/>
          </p:nvPr>
        </p:nvSpPr>
        <p:spPr>
          <a:xfrm>
            <a:off x="487564" y="1447799"/>
            <a:ext cx="8258223" cy="1524002"/>
          </a:xfrm>
        </p:spPr>
        <p:txBody>
          <a:bodyPr/>
          <a:lstStyle/>
          <a:p>
            <a:pPr>
              <a:lnSpc>
                <a:spcPct val="120000"/>
              </a:lnSpc>
              <a:spcBef>
                <a:spcPts val="0"/>
              </a:spcBef>
              <a:defRPr sz="2900"/>
            </a:pPr>
            <a:r>
              <a:rPr lang="en-US" sz="1800" b="1" dirty="0">
                <a:ea typeface="Helvetica Neue Light" panose="02000403000000020004" pitchFamily="2" charset="0"/>
                <a:cs typeface="Helvetica Neue" panose="02000503000000020004" pitchFamily="2" charset="0"/>
              </a:rPr>
              <a:t>Distance commitment consists in verifying the hardness assumption at the </a:t>
            </a:r>
            <a:r>
              <a:rPr lang="en-US" sz="1800" b="1" dirty="0">
                <a:solidFill>
                  <a:srgbClr val="CC00CC"/>
                </a:solidFill>
                <a:ea typeface="Helvetica Neue Light" panose="02000403000000020004" pitchFamily="2" charset="0"/>
                <a:cs typeface="Helvetica Neue" panose="02000503000000020004" pitchFamily="2" charset="0"/>
              </a:rPr>
              <a:t>Time-of-Arrival (ToA)</a:t>
            </a:r>
            <a:r>
              <a:rPr lang="en-US" sz="1800" b="1" dirty="0">
                <a:ea typeface="Helvetica Neue Light" panose="02000403000000020004" pitchFamily="2" charset="0"/>
                <a:cs typeface="Helvetica Neue" panose="02000503000000020004" pitchFamily="2" charset="0"/>
              </a:rPr>
              <a:t> of the RIF bursts</a:t>
            </a:r>
          </a:p>
          <a:p>
            <a:pPr>
              <a:lnSpc>
                <a:spcPct val="120000"/>
              </a:lnSpc>
              <a:spcBef>
                <a:spcPts val="0"/>
              </a:spcBef>
              <a:defRPr sz="2900"/>
            </a:pPr>
            <a:r>
              <a:rPr lang="en-US" sz="1800" b="1" dirty="0">
                <a:ea typeface="Helvetica Neue Light" panose="02000403000000020004" pitchFamily="2" charset="0"/>
                <a:cs typeface="Helvetica Neue" panose="02000503000000020004" pitchFamily="2" charset="0"/>
              </a:rPr>
              <a:t>When attacker advances the </a:t>
            </a:r>
            <a:r>
              <a:rPr lang="en-US" sz="1800" b="1" dirty="0">
                <a:solidFill>
                  <a:srgbClr val="FF0000"/>
                </a:solidFill>
                <a:ea typeface="Helvetica Neue Light" panose="02000403000000020004" pitchFamily="2" charset="0"/>
                <a:cs typeface="Helvetica Neue" panose="02000503000000020004" pitchFamily="2" charset="0"/>
              </a:rPr>
              <a:t>ToA</a:t>
            </a:r>
            <a:r>
              <a:rPr lang="en-US" sz="1800" b="1" dirty="0">
                <a:ea typeface="Helvetica Neue Light" panose="02000403000000020004" pitchFamily="2" charset="0"/>
                <a:cs typeface="Helvetica Neue" panose="02000503000000020004" pitchFamily="2" charset="0"/>
              </a:rPr>
              <a:t> during RSF phase, the bursts won’t be correctly decoded </a:t>
            </a:r>
            <a:br>
              <a:rPr lang="en-US" sz="1800" b="1" dirty="0">
                <a:ea typeface="Helvetica Neue Light" panose="02000403000000020004" pitchFamily="2" charset="0"/>
                <a:cs typeface="Helvetica Neue" panose="02000503000000020004" pitchFamily="2" charset="0"/>
              </a:rPr>
            </a:br>
            <a:r>
              <a:rPr lang="en-US" sz="1400" dirty="0">
                <a:ea typeface="Helvetica Neue Light" panose="02000403000000020004" pitchFamily="2" charset="0"/>
                <a:cs typeface="Helvetica Neue" panose="02000503000000020004" pitchFamily="2" charset="0"/>
              </a:rPr>
              <a:t>(attacker can only make guesses </a:t>
            </a:r>
            <a:br>
              <a:rPr lang="en-US" sz="1400" dirty="0">
                <a:ea typeface="Helvetica Neue Light" panose="02000403000000020004" pitchFamily="2" charset="0"/>
                <a:cs typeface="Helvetica Neue" panose="02000503000000020004" pitchFamily="2" charset="0"/>
              </a:rPr>
            </a:br>
            <a:r>
              <a:rPr lang="en-US" sz="1400" dirty="0">
                <a:ea typeface="Helvetica Neue Light" panose="02000403000000020004" pitchFamily="2" charset="0"/>
                <a:cs typeface="Helvetica Neue" panose="02000503000000020004" pitchFamily="2" charset="0"/>
              </a:rPr>
              <a:t>with an overall success of 2</a:t>
            </a:r>
            <a:r>
              <a:rPr lang="en-US" sz="1400" baseline="30000" dirty="0">
                <a:ea typeface="Helvetica Neue Light" panose="02000403000000020004" pitchFamily="2" charset="0"/>
                <a:cs typeface="Helvetica Neue" panose="02000503000000020004" pitchFamily="2" charset="0"/>
              </a:rPr>
              <a:t>-20</a:t>
            </a:r>
            <a:r>
              <a:rPr lang="en-US" sz="1400" dirty="0">
                <a:ea typeface="Helvetica Neue Light" panose="02000403000000020004" pitchFamily="2" charset="0"/>
                <a:cs typeface="Helvetica Neue" panose="02000503000000020004" pitchFamily="2" charset="0"/>
              </a:rPr>
              <a:t>)</a:t>
            </a:r>
          </a:p>
          <a:p>
            <a:pPr>
              <a:lnSpc>
                <a:spcPct val="120000"/>
              </a:lnSpc>
              <a:spcBef>
                <a:spcPts val="0"/>
              </a:spcBef>
              <a:defRPr sz="2900"/>
            </a:pPr>
            <a:endParaRPr lang="en-US" sz="1800" b="1" u="sng" dirty="0">
              <a:ea typeface="Helvetica Neue Light" panose="02000403000000020004" pitchFamily="2" charset="0"/>
              <a:cs typeface="Helvetica Neue" panose="02000503000000020004" pitchFamily="2" charset="0"/>
            </a:endParaRPr>
          </a:p>
        </p:txBody>
      </p:sp>
      <p:pic>
        <p:nvPicPr>
          <p:cNvPr id="8" name="Picture 7">
            <a:extLst>
              <a:ext uri="{FF2B5EF4-FFF2-40B4-BE49-F238E27FC236}">
                <a16:creationId xmlns:a16="http://schemas.microsoft.com/office/drawing/2014/main" id="{FCCEA8F7-77DC-7711-2569-0D7B6A94EE38}"/>
              </a:ext>
            </a:extLst>
          </p:cNvPr>
          <p:cNvPicPr>
            <a:picLocks noChangeAspect="1"/>
          </p:cNvPicPr>
          <p:nvPr/>
        </p:nvPicPr>
        <p:blipFill>
          <a:blip r:embed="rId4"/>
          <a:stretch>
            <a:fillRect/>
          </a:stretch>
        </p:blipFill>
        <p:spPr>
          <a:xfrm>
            <a:off x="376248" y="3962400"/>
            <a:ext cx="8391504" cy="2355869"/>
          </a:xfrm>
          <a:prstGeom prst="rect">
            <a:avLst/>
          </a:prstGeom>
        </p:spPr>
      </p:pic>
      <p:cxnSp>
        <p:nvCxnSpPr>
          <p:cNvPr id="13" name="Straight Connector 12">
            <a:extLst>
              <a:ext uri="{FF2B5EF4-FFF2-40B4-BE49-F238E27FC236}">
                <a16:creationId xmlns:a16="http://schemas.microsoft.com/office/drawing/2014/main" id="{27FCFF85-2950-4CF0-9900-6A767F1F9193}"/>
              </a:ext>
            </a:extLst>
          </p:cNvPr>
          <p:cNvCxnSpPr/>
          <p:nvPr/>
        </p:nvCxnSpPr>
        <p:spPr bwMode="auto">
          <a:xfrm>
            <a:off x="4394497" y="3962400"/>
            <a:ext cx="1091903" cy="11779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1F5545F5-9D59-8B7E-03F9-DDE3474F0988}"/>
              </a:ext>
            </a:extLst>
          </p:cNvPr>
          <p:cNvCxnSpPr/>
          <p:nvPr/>
        </p:nvCxnSpPr>
        <p:spPr bwMode="auto">
          <a:xfrm flipH="1">
            <a:off x="5943600" y="4064782"/>
            <a:ext cx="2514600" cy="107555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Box 54">
            <a:extLst>
              <a:ext uri="{FF2B5EF4-FFF2-40B4-BE49-F238E27FC236}">
                <a16:creationId xmlns:a16="http://schemas.microsoft.com/office/drawing/2014/main" id="{FCF544AA-3FE6-84C9-B072-6EF8D7C1D934}"/>
              </a:ext>
            </a:extLst>
          </p:cNvPr>
          <p:cNvSpPr txBox="1"/>
          <p:nvPr/>
        </p:nvSpPr>
        <p:spPr>
          <a:xfrm>
            <a:off x="5007129" y="2727715"/>
            <a:ext cx="3070071" cy="276999"/>
          </a:xfrm>
          <a:prstGeom prst="rect">
            <a:avLst/>
          </a:prstGeom>
          <a:noFill/>
        </p:spPr>
        <p:txBody>
          <a:bodyPr wrap="none" rtlCol="0">
            <a:spAutoFit/>
          </a:bodyPr>
          <a:lstStyle/>
          <a:p>
            <a:r>
              <a:rPr lang="en-US" b="1" dirty="0">
                <a:solidFill>
                  <a:srgbClr val="FF0000"/>
                </a:solidFill>
              </a:rPr>
              <a:t>0                  1               0                0                1</a:t>
            </a:r>
          </a:p>
        </p:txBody>
      </p:sp>
      <p:pic>
        <p:nvPicPr>
          <p:cNvPr id="56" name="Picture 55" descr="Chart, line chart&#10;&#10;Description automatically generated">
            <a:extLst>
              <a:ext uri="{FF2B5EF4-FFF2-40B4-BE49-F238E27FC236}">
                <a16:creationId xmlns:a16="http://schemas.microsoft.com/office/drawing/2014/main" id="{CEEFF056-14AC-B107-B9D0-7914A61B6D30}"/>
              </a:ext>
            </a:extLst>
          </p:cNvPr>
          <p:cNvPicPr>
            <a:picLocks noChangeAspect="1"/>
          </p:cNvPicPr>
          <p:nvPr/>
        </p:nvPicPr>
        <p:blipFill rotWithShape="1">
          <a:blip r:embed="rId5">
            <a:extLst>
              <a:ext uri="{28A0092B-C50C-407E-A947-70E740481C1C}">
                <a14:useLocalDpi xmlns:a14="http://schemas.microsoft.com/office/drawing/2010/main" val="0"/>
              </a:ext>
            </a:extLst>
          </a:blip>
          <a:srcRect l="14628" t="56709" r="22341" b="19112"/>
          <a:stretch/>
        </p:blipFill>
        <p:spPr bwMode="auto">
          <a:xfrm>
            <a:off x="2094892" y="4034075"/>
            <a:ext cx="2180774" cy="627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B6F1B309-9D67-240F-9D8F-6F56307BD9FE}"/>
              </a:ext>
            </a:extLst>
          </p:cNvPr>
          <p:cNvSpPr/>
          <p:nvPr/>
        </p:nvSpPr>
        <p:spPr bwMode="auto">
          <a:xfrm>
            <a:off x="4709232" y="2971800"/>
            <a:ext cx="228600" cy="74736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 name="Rectangle 6">
            <a:extLst>
              <a:ext uri="{FF2B5EF4-FFF2-40B4-BE49-F238E27FC236}">
                <a16:creationId xmlns:a16="http://schemas.microsoft.com/office/drawing/2014/main" id="{9780CADD-985D-7603-22A9-2F9587C380CD}"/>
              </a:ext>
            </a:extLst>
          </p:cNvPr>
          <p:cNvSpPr/>
          <p:nvPr/>
        </p:nvSpPr>
        <p:spPr bwMode="auto">
          <a:xfrm>
            <a:off x="1905000" y="4047478"/>
            <a:ext cx="462828" cy="510457"/>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effectLst/>
              <a:latin typeface="Times New Roman" panose="02020603050405020304" pitchFamily="18" charset="0"/>
            </a:endParaRPr>
          </a:p>
        </p:txBody>
      </p:sp>
      <p:cxnSp>
        <p:nvCxnSpPr>
          <p:cNvPr id="10" name="Connector: Curved 9">
            <a:extLst>
              <a:ext uri="{FF2B5EF4-FFF2-40B4-BE49-F238E27FC236}">
                <a16:creationId xmlns:a16="http://schemas.microsoft.com/office/drawing/2014/main" id="{90A349FE-4365-B9A5-A4BF-CFF4C241948B}"/>
              </a:ext>
            </a:extLst>
          </p:cNvPr>
          <p:cNvCxnSpPr/>
          <p:nvPr/>
        </p:nvCxnSpPr>
        <p:spPr bwMode="auto">
          <a:xfrm flipV="1">
            <a:off x="2367828" y="3585940"/>
            <a:ext cx="2274723" cy="596708"/>
          </a:xfrm>
          <a:prstGeom prst="curvedConnector3">
            <a:avLst>
              <a:gd name="adj1" fmla="val 50000"/>
            </a:avLst>
          </a:prstGeom>
          <a:solidFill>
            <a:schemeClr val="accent1"/>
          </a:solidFill>
          <a:ln w="28575"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Rectangle 15">
            <a:extLst>
              <a:ext uri="{FF2B5EF4-FFF2-40B4-BE49-F238E27FC236}">
                <a16:creationId xmlns:a16="http://schemas.microsoft.com/office/drawing/2014/main" id="{5A5DBCD6-2E13-3885-A0FD-0751446BAB9F}"/>
              </a:ext>
            </a:extLst>
          </p:cNvPr>
          <p:cNvSpPr/>
          <p:nvPr/>
        </p:nvSpPr>
        <p:spPr bwMode="auto">
          <a:xfrm>
            <a:off x="5417103" y="2971800"/>
            <a:ext cx="228600" cy="74736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0" name="Rectangle 19">
            <a:extLst>
              <a:ext uri="{FF2B5EF4-FFF2-40B4-BE49-F238E27FC236}">
                <a16:creationId xmlns:a16="http://schemas.microsoft.com/office/drawing/2014/main" id="{865AF4EB-A175-5352-B332-9195E2559D1E}"/>
              </a:ext>
            </a:extLst>
          </p:cNvPr>
          <p:cNvSpPr/>
          <p:nvPr/>
        </p:nvSpPr>
        <p:spPr bwMode="auto">
          <a:xfrm>
            <a:off x="6096015" y="2974581"/>
            <a:ext cx="228600" cy="74736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1" name="Rectangle 20">
            <a:extLst>
              <a:ext uri="{FF2B5EF4-FFF2-40B4-BE49-F238E27FC236}">
                <a16:creationId xmlns:a16="http://schemas.microsoft.com/office/drawing/2014/main" id="{7D4C1076-EBE4-A02D-B3F8-22C567C1FC60}"/>
              </a:ext>
            </a:extLst>
          </p:cNvPr>
          <p:cNvSpPr/>
          <p:nvPr/>
        </p:nvSpPr>
        <p:spPr bwMode="auto">
          <a:xfrm>
            <a:off x="6803886" y="2974581"/>
            <a:ext cx="228600" cy="74736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2" name="Rectangle 21">
            <a:extLst>
              <a:ext uri="{FF2B5EF4-FFF2-40B4-BE49-F238E27FC236}">
                <a16:creationId xmlns:a16="http://schemas.microsoft.com/office/drawing/2014/main" id="{02A20A8A-D0E2-9D6D-232A-CED86F18BC2E}"/>
              </a:ext>
            </a:extLst>
          </p:cNvPr>
          <p:cNvSpPr/>
          <p:nvPr/>
        </p:nvSpPr>
        <p:spPr bwMode="auto">
          <a:xfrm>
            <a:off x="7467600" y="2978833"/>
            <a:ext cx="228600" cy="74736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26" name="Group 25">
            <a:extLst>
              <a:ext uri="{FF2B5EF4-FFF2-40B4-BE49-F238E27FC236}">
                <a16:creationId xmlns:a16="http://schemas.microsoft.com/office/drawing/2014/main" id="{D5675FEF-E401-3D57-DE15-46D3C9C87E74}"/>
              </a:ext>
            </a:extLst>
          </p:cNvPr>
          <p:cNvGrpSpPr/>
          <p:nvPr/>
        </p:nvGrpSpPr>
        <p:grpSpPr>
          <a:xfrm>
            <a:off x="1810061" y="3532402"/>
            <a:ext cx="552139" cy="483536"/>
            <a:chOff x="1158298" y="3147377"/>
            <a:chExt cx="552139" cy="483536"/>
          </a:xfrm>
        </p:grpSpPr>
        <p:sp>
          <p:nvSpPr>
            <p:cNvPr id="23" name="TextBox 22">
              <a:extLst>
                <a:ext uri="{FF2B5EF4-FFF2-40B4-BE49-F238E27FC236}">
                  <a16:creationId xmlns:a16="http://schemas.microsoft.com/office/drawing/2014/main" id="{1755C7A6-0E11-D50D-8A20-F8D971703883}"/>
                </a:ext>
              </a:extLst>
            </p:cNvPr>
            <p:cNvSpPr txBox="1"/>
            <p:nvPr/>
          </p:nvSpPr>
          <p:spPr>
            <a:xfrm>
              <a:off x="1158298" y="3147377"/>
              <a:ext cx="552139" cy="338554"/>
            </a:xfrm>
            <a:prstGeom prst="rect">
              <a:avLst/>
            </a:prstGeom>
            <a:noFill/>
          </p:spPr>
          <p:txBody>
            <a:bodyPr wrap="none" rtlCol="0">
              <a:spAutoFit/>
            </a:bodyPr>
            <a:lstStyle/>
            <a:p>
              <a:r>
                <a:rPr lang="en-US" sz="1600" b="1" dirty="0">
                  <a:solidFill>
                    <a:srgbClr val="FF0000"/>
                  </a:solidFill>
                </a:rPr>
                <a:t>ToA</a:t>
              </a:r>
            </a:p>
          </p:txBody>
        </p:sp>
        <p:cxnSp>
          <p:nvCxnSpPr>
            <p:cNvPr id="25" name="Straight Arrow Connector 24">
              <a:extLst>
                <a:ext uri="{FF2B5EF4-FFF2-40B4-BE49-F238E27FC236}">
                  <a16:creationId xmlns:a16="http://schemas.microsoft.com/office/drawing/2014/main" id="{BBB1E6CE-72F2-3DEF-C23B-A95A1FAB5E43}"/>
                </a:ext>
              </a:extLst>
            </p:cNvPr>
            <p:cNvCxnSpPr/>
            <p:nvPr/>
          </p:nvCxnSpPr>
          <p:spPr bwMode="auto">
            <a:xfrm>
              <a:off x="1294454" y="3426777"/>
              <a:ext cx="0" cy="204136"/>
            </a:xfrm>
            <a:prstGeom prst="straightConnector1">
              <a:avLst/>
            </a:prstGeom>
            <a:solidFill>
              <a:schemeClr val="accent1"/>
            </a:solidFill>
            <a:ln w="12700" cap="flat" cmpd="sng" algn="ctr">
              <a:solidFill>
                <a:srgbClr val="FF00FF"/>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7" name="Group 26">
            <a:extLst>
              <a:ext uri="{FF2B5EF4-FFF2-40B4-BE49-F238E27FC236}">
                <a16:creationId xmlns:a16="http://schemas.microsoft.com/office/drawing/2014/main" id="{3A8DC4D0-7627-0DC1-0F0B-080DE6315555}"/>
              </a:ext>
            </a:extLst>
          </p:cNvPr>
          <p:cNvGrpSpPr/>
          <p:nvPr/>
        </p:nvGrpSpPr>
        <p:grpSpPr>
          <a:xfrm>
            <a:off x="4569042" y="2456156"/>
            <a:ext cx="552139" cy="483536"/>
            <a:chOff x="1572426" y="3147377"/>
            <a:chExt cx="552139" cy="483536"/>
          </a:xfrm>
        </p:grpSpPr>
        <p:sp>
          <p:nvSpPr>
            <p:cNvPr id="28" name="TextBox 27">
              <a:extLst>
                <a:ext uri="{FF2B5EF4-FFF2-40B4-BE49-F238E27FC236}">
                  <a16:creationId xmlns:a16="http://schemas.microsoft.com/office/drawing/2014/main" id="{F65D48F1-B317-FEE5-53CA-3B77C573FC92}"/>
                </a:ext>
              </a:extLst>
            </p:cNvPr>
            <p:cNvSpPr txBox="1"/>
            <p:nvPr/>
          </p:nvSpPr>
          <p:spPr>
            <a:xfrm>
              <a:off x="1572426" y="3147377"/>
              <a:ext cx="552139" cy="338554"/>
            </a:xfrm>
            <a:prstGeom prst="rect">
              <a:avLst/>
            </a:prstGeom>
            <a:noFill/>
          </p:spPr>
          <p:txBody>
            <a:bodyPr wrap="none" rtlCol="0">
              <a:spAutoFit/>
            </a:bodyPr>
            <a:lstStyle/>
            <a:p>
              <a:r>
                <a:rPr lang="en-US" sz="1600" b="1" dirty="0">
                  <a:solidFill>
                    <a:srgbClr val="FF0000"/>
                  </a:solidFill>
                </a:rPr>
                <a:t>ToA</a:t>
              </a:r>
            </a:p>
          </p:txBody>
        </p:sp>
        <p:cxnSp>
          <p:nvCxnSpPr>
            <p:cNvPr id="29" name="Straight Arrow Connector 28">
              <a:extLst>
                <a:ext uri="{FF2B5EF4-FFF2-40B4-BE49-F238E27FC236}">
                  <a16:creationId xmlns:a16="http://schemas.microsoft.com/office/drawing/2014/main" id="{2326C782-CF18-9705-7ABB-59D4F8272A98}"/>
                </a:ext>
              </a:extLst>
            </p:cNvPr>
            <p:cNvCxnSpPr/>
            <p:nvPr/>
          </p:nvCxnSpPr>
          <p:spPr bwMode="auto">
            <a:xfrm>
              <a:off x="1708582" y="3426777"/>
              <a:ext cx="0" cy="204136"/>
            </a:xfrm>
            <a:prstGeom prst="straightConnector1">
              <a:avLst/>
            </a:prstGeom>
            <a:solidFill>
              <a:schemeClr val="accent1"/>
            </a:solidFill>
            <a:ln w="12700" cap="flat" cmpd="sng" algn="ctr">
              <a:solidFill>
                <a:srgbClr val="FF00FF"/>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30" name="Group 29">
            <a:extLst>
              <a:ext uri="{FF2B5EF4-FFF2-40B4-BE49-F238E27FC236}">
                <a16:creationId xmlns:a16="http://schemas.microsoft.com/office/drawing/2014/main" id="{06ED3868-D49E-415A-6D01-CDC2267128AE}"/>
              </a:ext>
            </a:extLst>
          </p:cNvPr>
          <p:cNvGrpSpPr/>
          <p:nvPr/>
        </p:nvGrpSpPr>
        <p:grpSpPr>
          <a:xfrm>
            <a:off x="5276807" y="2459860"/>
            <a:ext cx="552139" cy="483536"/>
            <a:chOff x="1572426" y="3147377"/>
            <a:chExt cx="552139" cy="483536"/>
          </a:xfrm>
        </p:grpSpPr>
        <p:sp>
          <p:nvSpPr>
            <p:cNvPr id="31" name="TextBox 30">
              <a:extLst>
                <a:ext uri="{FF2B5EF4-FFF2-40B4-BE49-F238E27FC236}">
                  <a16:creationId xmlns:a16="http://schemas.microsoft.com/office/drawing/2014/main" id="{7E7EB544-7B5B-DF96-177D-885CD06122A8}"/>
                </a:ext>
              </a:extLst>
            </p:cNvPr>
            <p:cNvSpPr txBox="1"/>
            <p:nvPr/>
          </p:nvSpPr>
          <p:spPr>
            <a:xfrm>
              <a:off x="1572426" y="3147377"/>
              <a:ext cx="552139" cy="338554"/>
            </a:xfrm>
            <a:prstGeom prst="rect">
              <a:avLst/>
            </a:prstGeom>
            <a:noFill/>
          </p:spPr>
          <p:txBody>
            <a:bodyPr wrap="none" rtlCol="0">
              <a:spAutoFit/>
            </a:bodyPr>
            <a:lstStyle/>
            <a:p>
              <a:r>
                <a:rPr lang="en-US" sz="1600" b="1" dirty="0">
                  <a:solidFill>
                    <a:srgbClr val="FF0000"/>
                  </a:solidFill>
                </a:rPr>
                <a:t>ToA</a:t>
              </a:r>
            </a:p>
          </p:txBody>
        </p:sp>
        <p:cxnSp>
          <p:nvCxnSpPr>
            <p:cNvPr id="32" name="Straight Arrow Connector 31">
              <a:extLst>
                <a:ext uri="{FF2B5EF4-FFF2-40B4-BE49-F238E27FC236}">
                  <a16:creationId xmlns:a16="http://schemas.microsoft.com/office/drawing/2014/main" id="{D6B68081-4916-BBFF-1F17-32F5940DD627}"/>
                </a:ext>
              </a:extLst>
            </p:cNvPr>
            <p:cNvCxnSpPr/>
            <p:nvPr/>
          </p:nvCxnSpPr>
          <p:spPr bwMode="auto">
            <a:xfrm>
              <a:off x="1708582" y="3426777"/>
              <a:ext cx="0" cy="204136"/>
            </a:xfrm>
            <a:prstGeom prst="straightConnector1">
              <a:avLst/>
            </a:prstGeom>
            <a:solidFill>
              <a:schemeClr val="accent1"/>
            </a:solidFill>
            <a:ln w="12700" cap="flat" cmpd="sng" algn="ctr">
              <a:solidFill>
                <a:srgbClr val="FF00FF"/>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33" name="Group 32">
            <a:extLst>
              <a:ext uri="{FF2B5EF4-FFF2-40B4-BE49-F238E27FC236}">
                <a16:creationId xmlns:a16="http://schemas.microsoft.com/office/drawing/2014/main" id="{76B8C111-D09B-F4F2-1E91-2FAC6ACD7805}"/>
              </a:ext>
            </a:extLst>
          </p:cNvPr>
          <p:cNvGrpSpPr/>
          <p:nvPr/>
        </p:nvGrpSpPr>
        <p:grpSpPr>
          <a:xfrm>
            <a:off x="5959381" y="2465034"/>
            <a:ext cx="552139" cy="483536"/>
            <a:chOff x="1572426" y="3147377"/>
            <a:chExt cx="552139" cy="483536"/>
          </a:xfrm>
        </p:grpSpPr>
        <p:sp>
          <p:nvSpPr>
            <p:cNvPr id="34" name="TextBox 33">
              <a:extLst>
                <a:ext uri="{FF2B5EF4-FFF2-40B4-BE49-F238E27FC236}">
                  <a16:creationId xmlns:a16="http://schemas.microsoft.com/office/drawing/2014/main" id="{FD1009E1-1782-07CB-789E-7862B9476AEB}"/>
                </a:ext>
              </a:extLst>
            </p:cNvPr>
            <p:cNvSpPr txBox="1"/>
            <p:nvPr/>
          </p:nvSpPr>
          <p:spPr>
            <a:xfrm>
              <a:off x="1572426" y="3147377"/>
              <a:ext cx="552139" cy="338554"/>
            </a:xfrm>
            <a:prstGeom prst="rect">
              <a:avLst/>
            </a:prstGeom>
            <a:noFill/>
          </p:spPr>
          <p:txBody>
            <a:bodyPr wrap="none" rtlCol="0">
              <a:spAutoFit/>
            </a:bodyPr>
            <a:lstStyle/>
            <a:p>
              <a:r>
                <a:rPr lang="en-US" sz="1600" b="1" dirty="0">
                  <a:solidFill>
                    <a:srgbClr val="FF0000"/>
                  </a:solidFill>
                </a:rPr>
                <a:t>ToA</a:t>
              </a:r>
            </a:p>
          </p:txBody>
        </p:sp>
        <p:cxnSp>
          <p:nvCxnSpPr>
            <p:cNvPr id="35" name="Straight Arrow Connector 34">
              <a:extLst>
                <a:ext uri="{FF2B5EF4-FFF2-40B4-BE49-F238E27FC236}">
                  <a16:creationId xmlns:a16="http://schemas.microsoft.com/office/drawing/2014/main" id="{4D05EA5B-4D37-4555-1DB8-88AB3366A981}"/>
                </a:ext>
              </a:extLst>
            </p:cNvPr>
            <p:cNvCxnSpPr/>
            <p:nvPr/>
          </p:nvCxnSpPr>
          <p:spPr bwMode="auto">
            <a:xfrm>
              <a:off x="1708582" y="3426777"/>
              <a:ext cx="0" cy="204136"/>
            </a:xfrm>
            <a:prstGeom prst="straightConnector1">
              <a:avLst/>
            </a:prstGeom>
            <a:solidFill>
              <a:schemeClr val="accent1"/>
            </a:solidFill>
            <a:ln w="12700" cap="flat" cmpd="sng" algn="ctr">
              <a:solidFill>
                <a:srgbClr val="FF00FF"/>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2" name="Date Placeholder 1">
            <a:extLst>
              <a:ext uri="{FF2B5EF4-FFF2-40B4-BE49-F238E27FC236}">
                <a16:creationId xmlns:a16="http://schemas.microsoft.com/office/drawing/2014/main" id="{E6D88465-DA5C-18AA-7673-6F82BFBA5084}"/>
              </a:ext>
            </a:extLst>
          </p:cNvPr>
          <p:cNvSpPr>
            <a:spLocks noGrp="1"/>
          </p:cNvSpPr>
          <p:nvPr>
            <p:ph type="dt" sz="half" idx="10"/>
          </p:nvPr>
        </p:nvSpPr>
        <p:spPr>
          <a:xfrm>
            <a:off x="685800" y="378281"/>
            <a:ext cx="1600200" cy="215444"/>
          </a:xfrm>
        </p:spPr>
        <p:txBody>
          <a:bodyPr/>
          <a:lstStyle/>
          <a:p>
            <a:r>
              <a:rPr lang="en-US" altLang="en-US" dirty="0"/>
              <a:t>Nov 2022</a:t>
            </a:r>
          </a:p>
        </p:txBody>
      </p:sp>
      <p:sp>
        <p:nvSpPr>
          <p:cNvPr id="15" name="Footer Placeholder 2">
            <a:extLst>
              <a:ext uri="{FF2B5EF4-FFF2-40B4-BE49-F238E27FC236}">
                <a16:creationId xmlns:a16="http://schemas.microsoft.com/office/drawing/2014/main" id="{1D9DB69A-885D-4F44-3763-3E73AA6EABF1}"/>
              </a:ext>
            </a:extLst>
          </p:cNvPr>
          <p:cNvSpPr>
            <a:spLocks noGrp="1"/>
          </p:cNvSpPr>
          <p:nvPr>
            <p:ph type="ftr" sz="quarter" idx="11"/>
          </p:nvPr>
        </p:nvSpPr>
        <p:spPr>
          <a:xfrm>
            <a:off x="5004048" y="6475413"/>
            <a:ext cx="3606552" cy="184666"/>
          </a:xfrm>
        </p:spPr>
        <p:txBody>
          <a:bodyPr/>
          <a:lstStyle/>
          <a:p>
            <a:r>
              <a:rPr lang="en-US" altLang="en-US" dirty="0"/>
              <a:t>B. Danev, D. Barras</a:t>
            </a:r>
          </a:p>
        </p:txBody>
      </p:sp>
      <p:sp>
        <p:nvSpPr>
          <p:cNvPr id="17" name="Rectangle 16">
            <a:extLst>
              <a:ext uri="{FF2B5EF4-FFF2-40B4-BE49-F238E27FC236}">
                <a16:creationId xmlns:a16="http://schemas.microsoft.com/office/drawing/2014/main" id="{5D36650B-1BE7-77C0-265D-68BA7D6867B9}"/>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15-22-0651-00-04ab</a:t>
            </a:r>
            <a:endParaRPr lang="en-US" altLang="en-US" sz="1400" b="1" dirty="0"/>
          </a:p>
        </p:txBody>
      </p:sp>
    </p:spTree>
    <p:extLst>
      <p:ext uri="{BB962C8B-B14F-4D97-AF65-F5344CB8AC3E}">
        <p14:creationId xmlns:p14="http://schemas.microsoft.com/office/powerpoint/2010/main" val="4197395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GB" sz="2800" dirty="0">
                <a:latin typeface="+mn-lt"/>
              </a:rPr>
              <a:t>Practical implementation of RIF verification</a:t>
            </a:r>
            <a:endParaRPr lang="en-US" sz="2800" dirty="0">
              <a:latin typeface="+mn-lt"/>
            </a:endParaRP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9</a:t>
            </a:fld>
            <a:endParaRPr lang="en-US" altLang="en-US"/>
          </a:p>
        </p:txBody>
      </p:sp>
      <p:sp>
        <p:nvSpPr>
          <p:cNvPr id="14" name="Content Placeholder 2">
            <a:extLst>
              <a:ext uri="{FF2B5EF4-FFF2-40B4-BE49-F238E27FC236}">
                <a16:creationId xmlns:a16="http://schemas.microsoft.com/office/drawing/2014/main" id="{8A5FB620-4EC2-BF84-2D66-08FE14E58C63}"/>
              </a:ext>
            </a:extLst>
          </p:cNvPr>
          <p:cNvSpPr>
            <a:spLocks noGrp="1"/>
          </p:cNvSpPr>
          <p:nvPr>
            <p:ph idx="1"/>
          </p:nvPr>
        </p:nvSpPr>
        <p:spPr>
          <a:xfrm>
            <a:off x="487564" y="1447798"/>
            <a:ext cx="8258223" cy="1630109"/>
          </a:xfrm>
        </p:spPr>
        <p:txBody>
          <a:bodyPr/>
          <a:lstStyle/>
          <a:p>
            <a:pPr>
              <a:lnSpc>
                <a:spcPct val="120000"/>
              </a:lnSpc>
              <a:spcBef>
                <a:spcPts val="0"/>
              </a:spcBef>
              <a:defRPr sz="2900"/>
            </a:pPr>
            <a:r>
              <a:rPr lang="en-US" sz="1800" b="1" dirty="0">
                <a:ea typeface="Helvetica Neue Light" panose="02000403000000020004" pitchFamily="2" charset="0"/>
                <a:cs typeface="Helvetica Neue" panose="02000503000000020004" pitchFamily="2" charset="0"/>
              </a:rPr>
              <a:t>How distance commitment works in NBA-MMS ?</a:t>
            </a:r>
          </a:p>
          <a:p>
            <a:pPr lvl="1">
              <a:lnSpc>
                <a:spcPct val="120000"/>
              </a:lnSpc>
              <a:spcBef>
                <a:spcPts val="0"/>
              </a:spcBef>
              <a:defRPr sz="2900"/>
            </a:pPr>
            <a:r>
              <a:rPr lang="en-US" sz="1800" b="1" dirty="0">
                <a:ea typeface="Helvetica Neue Light" panose="02000403000000020004" pitchFamily="2" charset="0"/>
                <a:cs typeface="Helvetica Neue" panose="02000503000000020004" pitchFamily="2" charset="0"/>
              </a:rPr>
              <a:t>Sending only 20 bursts </a:t>
            </a:r>
            <a:r>
              <a:rPr lang="en-US" sz="1800" b="1" dirty="0">
                <a:ea typeface="Helvetica Neue Light" panose="02000403000000020004" pitchFamily="2" charset="0"/>
                <a:cs typeface="Helvetica Neue" panose="02000503000000020004" pitchFamily="2" charset="0"/>
                <a:sym typeface="Wingdings" panose="05000000000000000000" pitchFamily="2" charset="2"/>
              </a:rPr>
              <a:t>( = verifying 20 bits with no errors) </a:t>
            </a:r>
          </a:p>
          <a:p>
            <a:pPr lvl="2">
              <a:lnSpc>
                <a:spcPct val="120000"/>
              </a:lnSpc>
              <a:spcBef>
                <a:spcPts val="0"/>
              </a:spcBef>
              <a:defRPr sz="2900"/>
            </a:pPr>
            <a:r>
              <a:rPr lang="en-US" sz="1400" b="1" dirty="0">
                <a:ea typeface="Helvetica Neue Light" panose="02000403000000020004" pitchFamily="2" charset="0"/>
                <a:cs typeface="Helvetica Neue" panose="02000503000000020004" pitchFamily="2" charset="0"/>
                <a:sym typeface="Wingdings" panose="05000000000000000000" pitchFamily="2" charset="2"/>
              </a:rPr>
              <a:t>Require high peak power (regulation issues)</a:t>
            </a:r>
          </a:p>
          <a:p>
            <a:pPr lvl="2">
              <a:lnSpc>
                <a:spcPct val="120000"/>
              </a:lnSpc>
              <a:spcBef>
                <a:spcPts val="0"/>
              </a:spcBef>
              <a:defRPr sz="2900"/>
            </a:pPr>
            <a:r>
              <a:rPr lang="en-US" sz="1400" b="1" dirty="0">
                <a:ea typeface="Helvetica Neue Light" panose="02000403000000020004" pitchFamily="2" charset="0"/>
                <a:cs typeface="Helvetica Neue" panose="02000503000000020004" pitchFamily="2" charset="0"/>
                <a:sym typeface="Wingdings" panose="05000000000000000000" pitchFamily="2" charset="2"/>
              </a:rPr>
              <a:t>Requires high SNR at the receiver</a:t>
            </a:r>
          </a:p>
          <a:p>
            <a:pPr lvl="1">
              <a:lnSpc>
                <a:spcPct val="120000"/>
              </a:lnSpc>
              <a:spcBef>
                <a:spcPts val="0"/>
              </a:spcBef>
              <a:defRPr sz="2900"/>
            </a:pPr>
            <a:r>
              <a:rPr lang="en-US" sz="1600" b="1" dirty="0">
                <a:solidFill>
                  <a:srgbClr val="00B050"/>
                </a:solidFill>
                <a:ea typeface="Helvetica Neue Light" panose="02000403000000020004" pitchFamily="2" charset="0"/>
                <a:cs typeface="Helvetica Neue" panose="02000503000000020004" pitchFamily="2" charset="0"/>
                <a:sym typeface="Wingdings" panose="05000000000000000000" pitchFamily="2" charset="2"/>
              </a:rPr>
              <a:t>In NBA MMS we send more bits (1024) and tolerate a defined number of errors (435) for same 20 bits of security</a:t>
            </a:r>
          </a:p>
          <a:p>
            <a:pPr lvl="2">
              <a:lnSpc>
                <a:spcPct val="120000"/>
              </a:lnSpc>
              <a:spcBef>
                <a:spcPts val="0"/>
              </a:spcBef>
              <a:defRPr sz="2900"/>
            </a:pPr>
            <a:endParaRPr lang="en-US" sz="1200" b="1" dirty="0">
              <a:ea typeface="Helvetica Neue Light" panose="02000403000000020004" pitchFamily="2" charset="0"/>
              <a:cs typeface="Helvetica Neue" panose="02000503000000020004" pitchFamily="2" charset="0"/>
              <a:sym typeface="Wingdings" panose="05000000000000000000" pitchFamily="2" charset="2"/>
            </a:endParaRPr>
          </a:p>
          <a:p>
            <a:pPr>
              <a:lnSpc>
                <a:spcPct val="120000"/>
              </a:lnSpc>
              <a:spcBef>
                <a:spcPts val="0"/>
              </a:spcBef>
              <a:defRPr sz="2900"/>
            </a:pPr>
            <a:endParaRPr lang="en-US" sz="1800" b="1" dirty="0">
              <a:ea typeface="Helvetica Neue Light" panose="02000403000000020004" pitchFamily="2" charset="0"/>
              <a:cs typeface="Helvetica Neue" panose="02000503000000020004" pitchFamily="2" charset="0"/>
            </a:endParaRPr>
          </a:p>
        </p:txBody>
      </p:sp>
      <p:pic>
        <p:nvPicPr>
          <p:cNvPr id="3" name="Picture 2">
            <a:extLst>
              <a:ext uri="{FF2B5EF4-FFF2-40B4-BE49-F238E27FC236}">
                <a16:creationId xmlns:a16="http://schemas.microsoft.com/office/drawing/2014/main" id="{393A3BDF-2045-451F-2839-A53B051423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9611" y="3429000"/>
            <a:ext cx="7824778" cy="3256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Oval 6">
            <a:extLst>
              <a:ext uri="{FF2B5EF4-FFF2-40B4-BE49-F238E27FC236}">
                <a16:creationId xmlns:a16="http://schemas.microsoft.com/office/drawing/2014/main" id="{4087B6C0-EF83-E416-FF32-C4EFEDB113A8}"/>
              </a:ext>
            </a:extLst>
          </p:cNvPr>
          <p:cNvSpPr/>
          <p:nvPr/>
        </p:nvSpPr>
        <p:spPr bwMode="auto">
          <a:xfrm>
            <a:off x="1219200" y="5867400"/>
            <a:ext cx="381000" cy="457200"/>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9" name="Oval 8">
            <a:extLst>
              <a:ext uri="{FF2B5EF4-FFF2-40B4-BE49-F238E27FC236}">
                <a16:creationId xmlns:a16="http://schemas.microsoft.com/office/drawing/2014/main" id="{B664166E-6541-8E36-3006-457917AF3145}"/>
              </a:ext>
            </a:extLst>
          </p:cNvPr>
          <p:cNvSpPr/>
          <p:nvPr/>
        </p:nvSpPr>
        <p:spPr bwMode="auto">
          <a:xfrm>
            <a:off x="4114800" y="3772285"/>
            <a:ext cx="713491" cy="266315"/>
          </a:xfrm>
          <a:prstGeom prst="ellipse">
            <a:avLst/>
          </a:prstGeom>
          <a:noFill/>
          <a:ln w="28575"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 name="Date Placeholder 1">
            <a:extLst>
              <a:ext uri="{FF2B5EF4-FFF2-40B4-BE49-F238E27FC236}">
                <a16:creationId xmlns:a16="http://schemas.microsoft.com/office/drawing/2014/main" id="{0BF52727-9457-313C-23E7-10E7807DEAD3}"/>
              </a:ext>
            </a:extLst>
          </p:cNvPr>
          <p:cNvSpPr>
            <a:spLocks noGrp="1"/>
          </p:cNvSpPr>
          <p:nvPr>
            <p:ph type="dt" sz="half" idx="10"/>
          </p:nvPr>
        </p:nvSpPr>
        <p:spPr>
          <a:xfrm>
            <a:off x="685800" y="378281"/>
            <a:ext cx="1600200" cy="215444"/>
          </a:xfrm>
        </p:spPr>
        <p:txBody>
          <a:bodyPr/>
          <a:lstStyle/>
          <a:p>
            <a:r>
              <a:rPr lang="en-US" altLang="en-US" dirty="0"/>
              <a:t>Nov 2022</a:t>
            </a:r>
          </a:p>
        </p:txBody>
      </p:sp>
      <p:sp>
        <p:nvSpPr>
          <p:cNvPr id="15" name="Footer Placeholder 2">
            <a:extLst>
              <a:ext uri="{FF2B5EF4-FFF2-40B4-BE49-F238E27FC236}">
                <a16:creationId xmlns:a16="http://schemas.microsoft.com/office/drawing/2014/main" id="{01211D24-9493-1995-E84C-55D17F0FD6F8}"/>
              </a:ext>
            </a:extLst>
          </p:cNvPr>
          <p:cNvSpPr>
            <a:spLocks noGrp="1"/>
          </p:cNvSpPr>
          <p:nvPr>
            <p:ph type="ftr" sz="quarter" idx="11"/>
          </p:nvPr>
        </p:nvSpPr>
        <p:spPr>
          <a:xfrm>
            <a:off x="5004048" y="6475413"/>
            <a:ext cx="3606552" cy="184666"/>
          </a:xfrm>
        </p:spPr>
        <p:txBody>
          <a:bodyPr/>
          <a:lstStyle/>
          <a:p>
            <a:r>
              <a:rPr lang="en-US" altLang="en-US" dirty="0"/>
              <a:t>B. Danev, D. Barras</a:t>
            </a:r>
          </a:p>
        </p:txBody>
      </p:sp>
      <p:sp>
        <p:nvSpPr>
          <p:cNvPr id="16" name="Rectangle 15">
            <a:extLst>
              <a:ext uri="{FF2B5EF4-FFF2-40B4-BE49-F238E27FC236}">
                <a16:creationId xmlns:a16="http://schemas.microsoft.com/office/drawing/2014/main" id="{C48D44A2-8FA5-4C7F-D292-38899A41A8CC}"/>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15-22-0651-00-04ab</a:t>
            </a:r>
            <a:endParaRPr lang="en-US" altLang="en-US" sz="1400" b="1" dirty="0"/>
          </a:p>
        </p:txBody>
      </p:sp>
    </p:spTree>
    <p:extLst>
      <p:ext uri="{BB962C8B-B14F-4D97-AF65-F5344CB8AC3E}">
        <p14:creationId xmlns:p14="http://schemas.microsoft.com/office/powerpoint/2010/main" val="4530364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30043</TotalTime>
  <Words>1163</Words>
  <Application>Microsoft Office PowerPoint</Application>
  <PresentationFormat>On-screen Show (4:3)</PresentationFormat>
  <Paragraphs>170</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Helvetica Neue Light</vt:lpstr>
      <vt:lpstr>Times New Roman</vt:lpstr>
      <vt:lpstr>Office Theme</vt:lpstr>
      <vt:lpstr>PowerPoint Presentation</vt:lpstr>
      <vt:lpstr>Recap and New Considerations on NBA MMS Ranging Integrity Fragments</vt:lpstr>
      <vt:lpstr>PowerPoint Presentation</vt:lpstr>
      <vt:lpstr>References</vt:lpstr>
      <vt:lpstr>RIF format for Ranging Integrity</vt:lpstr>
      <vt:lpstr>Hardness Assumption for Ranging Integrity</vt:lpstr>
      <vt:lpstr>Distance Commitment &amp; Hardness Assumption</vt:lpstr>
      <vt:lpstr>Example of a failing distance decrease on RSF</vt:lpstr>
      <vt:lpstr>Practical implementation of RIF verification</vt:lpstr>
      <vt:lpstr>Advantages of RIF with distance commitment</vt:lpstr>
      <vt:lpstr>Current limitations and future expectations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david barras</cp:lastModifiedBy>
  <cp:revision>835</cp:revision>
  <cp:lastPrinted>1998-02-10T13:28:06Z</cp:lastPrinted>
  <dcterms:created xsi:type="dcterms:W3CDTF">2021-07-16T20:39:58Z</dcterms:created>
  <dcterms:modified xsi:type="dcterms:W3CDTF">2022-11-17T01:32:18Z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