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21"/>
  </p:notesMasterIdLst>
  <p:handoutMasterIdLst>
    <p:handoutMasterId r:id="rId22"/>
  </p:handoutMasterIdLst>
  <p:sldIdLst>
    <p:sldId id="287" r:id="rId4"/>
    <p:sldId id="370" r:id="rId5"/>
    <p:sldId id="377" r:id="rId6"/>
    <p:sldId id="388" r:id="rId7"/>
    <p:sldId id="392" r:id="rId8"/>
    <p:sldId id="393" r:id="rId9"/>
    <p:sldId id="400" r:id="rId10"/>
    <p:sldId id="399" r:id="rId11"/>
    <p:sldId id="397" r:id="rId12"/>
    <p:sldId id="398" r:id="rId13"/>
    <p:sldId id="396" r:id="rId14"/>
    <p:sldId id="389" r:id="rId15"/>
    <p:sldId id="375" r:id="rId16"/>
    <p:sldId id="387" r:id="rId17"/>
    <p:sldId id="390" r:id="rId18"/>
    <p:sldId id="381" r:id="rId19"/>
    <p:sldId id="359" r:id="rId20"/>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7"/>
            <p14:sldId id="388"/>
            <p14:sldId id="392"/>
            <p14:sldId id="393"/>
            <p14:sldId id="400"/>
            <p14:sldId id="399"/>
            <p14:sldId id="397"/>
            <p14:sldId id="398"/>
            <p14:sldId id="396"/>
            <p14:sldId id="389"/>
            <p14:sldId id="375"/>
            <p14:sldId id="387"/>
            <p14:sldId id="390"/>
            <p14:sldId id="38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varScale="1">
        <p:scale>
          <a:sx n="117" d="100"/>
          <a:sy n="117" d="100"/>
        </p:scale>
        <p:origin x="120" y="150"/>
      </p:cViewPr>
      <p:guideLst>
        <p:guide orient="horz" pos="2160"/>
        <p:guide pos="2880"/>
        <p:guide orient="horz" pos="2161"/>
        <p:guide pos="3840"/>
      </p:guideLst>
    </p:cSldViewPr>
  </p:slideViewPr>
  <p:notesTextViewPr>
    <p:cViewPr>
      <p:scale>
        <a:sx n="1" d="1"/>
        <a:sy n="1" d="1"/>
      </p:scale>
      <p:origin x="0" y="0"/>
    </p:cViewPr>
  </p:notesTextViewPr>
  <p:notesViewPr>
    <p:cSldViewPr snapToGrid="0">
      <p:cViewPr>
        <p:scale>
          <a:sx n="1" d="2"/>
          <a:sy n="1" d="2"/>
        </p:scale>
        <p:origin x="4266" y="12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10</a:t>
            </a:fld>
            <a:endParaRPr lang="en-US"/>
          </a:p>
        </p:txBody>
      </p:sp>
    </p:spTree>
    <p:extLst>
      <p:ext uri="{BB962C8B-B14F-4D97-AF65-F5344CB8AC3E}">
        <p14:creationId xmlns:p14="http://schemas.microsoft.com/office/powerpoint/2010/main" val="3845053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11</a:t>
            </a:fld>
            <a:endParaRPr lang="en-US"/>
          </a:p>
        </p:txBody>
      </p:sp>
    </p:spTree>
    <p:extLst>
      <p:ext uri="{BB962C8B-B14F-4D97-AF65-F5344CB8AC3E}">
        <p14:creationId xmlns:p14="http://schemas.microsoft.com/office/powerpoint/2010/main" val="211241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12</a:t>
            </a:fld>
            <a:endParaRPr lang="en-US"/>
          </a:p>
        </p:txBody>
      </p:sp>
    </p:spTree>
    <p:extLst>
      <p:ext uri="{BB962C8B-B14F-4D97-AF65-F5344CB8AC3E}">
        <p14:creationId xmlns:p14="http://schemas.microsoft.com/office/powerpoint/2010/main" val="2056008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13</a:t>
            </a:fld>
            <a:endParaRPr lang="en-US"/>
          </a:p>
        </p:txBody>
      </p:sp>
    </p:spTree>
    <p:extLst>
      <p:ext uri="{BB962C8B-B14F-4D97-AF65-F5344CB8AC3E}">
        <p14:creationId xmlns:p14="http://schemas.microsoft.com/office/powerpoint/2010/main" val="1973632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14</a:t>
            </a:fld>
            <a:endParaRPr lang="en-US"/>
          </a:p>
        </p:txBody>
      </p:sp>
    </p:spTree>
    <p:extLst>
      <p:ext uri="{BB962C8B-B14F-4D97-AF65-F5344CB8AC3E}">
        <p14:creationId xmlns:p14="http://schemas.microsoft.com/office/powerpoint/2010/main" val="3408799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15</a:t>
            </a:fld>
            <a:endParaRPr lang="en-US"/>
          </a:p>
        </p:txBody>
      </p:sp>
    </p:spTree>
    <p:extLst>
      <p:ext uri="{BB962C8B-B14F-4D97-AF65-F5344CB8AC3E}">
        <p14:creationId xmlns:p14="http://schemas.microsoft.com/office/powerpoint/2010/main" val="1596336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16</a:t>
            </a:fld>
            <a:endParaRPr lang="en-US"/>
          </a:p>
        </p:txBody>
      </p:sp>
    </p:spTree>
    <p:extLst>
      <p:ext uri="{BB962C8B-B14F-4D97-AF65-F5344CB8AC3E}">
        <p14:creationId xmlns:p14="http://schemas.microsoft.com/office/powerpoint/2010/main" val="1414760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17</a:t>
            </a:fld>
            <a:endParaRPr lang="en-US"/>
          </a:p>
        </p:txBody>
      </p:sp>
    </p:spTree>
    <p:extLst>
      <p:ext uri="{BB962C8B-B14F-4D97-AF65-F5344CB8AC3E}">
        <p14:creationId xmlns:p14="http://schemas.microsoft.com/office/powerpoint/2010/main" val="3657281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3087322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150427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2317978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2617395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4073908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1050309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9</a:t>
            </a:fld>
            <a:endParaRPr lang="en-US"/>
          </a:p>
        </p:txBody>
      </p:sp>
    </p:spTree>
    <p:extLst>
      <p:ext uri="{BB962C8B-B14F-4D97-AF65-F5344CB8AC3E}">
        <p14:creationId xmlns:p14="http://schemas.microsoft.com/office/powerpoint/2010/main" val="579684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&lt;15-22-0653-0</a:t>
            </a:r>
            <a:r>
              <a:rPr lang="pl-PL" sz="1500" b="1" dirty="0"/>
              <a:t>3</a:t>
            </a:r>
            <a:r>
              <a:rPr lang="en-US" sz="1500" b="1" dirty="0"/>
              <a:t>-04ab&gt;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pl-PL" sz="1500"/>
              <a:t>January</a:t>
            </a:r>
            <a:r>
              <a:rPr lang="en-US" sz="1500"/>
              <a:t> </a:t>
            </a:r>
            <a:r>
              <a:rPr lang="en-US" sz="1500" baseline="0"/>
              <a:t>202</a:t>
            </a:r>
            <a:r>
              <a:rPr lang="pl-PL" sz="1500" baseline="0"/>
              <a:t>3</a:t>
            </a:r>
            <a:endParaRPr lang="en-US" sz="150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a:t>Verso, Niewczas &amp; Murray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An updated PHY Header Proposal</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a:t>
            </a:r>
            <a:r>
              <a:rPr lang="pl-PL" sz="1700" dirty="0">
                <a:solidFill>
                  <a:srgbClr val="FF0000"/>
                </a:solidFill>
                <a:latin typeface="Times New Roman" pitchFamily="18" charset="0"/>
                <a:ea typeface="ＭＳ Ｐゴシック" pitchFamily="-65" charset="-128"/>
                <a:cs typeface="+mn-cs"/>
              </a:rPr>
              <a:t>9</a:t>
            </a:r>
            <a:r>
              <a:rPr lang="en-US" sz="1700" baseline="30000" dirty="0" err="1">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a:t>
            </a:r>
            <a:r>
              <a:rPr lang="pl-PL" sz="1700" dirty="0">
                <a:solidFill>
                  <a:srgbClr val="FF0000"/>
                </a:solidFill>
                <a:latin typeface="Times New Roman" pitchFamily="18" charset="0"/>
                <a:ea typeface="ＭＳ Ｐゴシック" pitchFamily="-65" charset="-128"/>
                <a:cs typeface="+mn-cs"/>
              </a:rPr>
              <a:t>January</a:t>
            </a:r>
            <a:r>
              <a:rPr lang="en-US" sz="1700" dirty="0">
                <a:solidFill>
                  <a:srgbClr val="FF0000"/>
                </a:solidFill>
                <a:latin typeface="Times New Roman" pitchFamily="18" charset="0"/>
                <a:ea typeface="ＭＳ Ｐゴシック" pitchFamily="-65" charset="-128"/>
                <a:cs typeface="+mn-cs"/>
              </a:rPr>
              <a:t> 202</a:t>
            </a:r>
            <a:r>
              <a:rPr lang="pl-PL" sz="1700" dirty="0">
                <a:solidFill>
                  <a:srgbClr val="FF0000"/>
                </a:solidFill>
                <a:latin typeface="Times New Roman" pitchFamily="18" charset="0"/>
                <a:ea typeface="ＭＳ Ｐゴシック" pitchFamily="-65" charset="-128"/>
                <a:cs typeface="+mn-cs"/>
              </a:rPr>
              <a:t>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Jarek Niewczas, Carl Murray (Qorvo)</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proposed PHR for the 4ab HRP UWB PHY enhanced data rates supporting dynamic data rate selection.]</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Proposal-3</a:t>
            </a:r>
            <a:endParaRPr lang="en-US" sz="3500" dirty="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a:bodyPr>
          <a:lstStyle/>
          <a:p>
            <a:pPr>
              <a:lnSpc>
                <a:spcPct val="120000"/>
              </a:lnSpc>
              <a:spcBef>
                <a:spcPts val="600"/>
              </a:spcBef>
            </a:pPr>
            <a:r>
              <a:rPr lang="pl-PL" sz="1800" dirty="0">
                <a:latin typeface="Arial" charset="0"/>
              </a:rPr>
              <a:t>This set of codes has</a:t>
            </a:r>
            <a:r>
              <a:rPr lang="en-US" sz="1800" dirty="0">
                <a:latin typeface="Arial" charset="0"/>
              </a:rPr>
              <a:t> </a:t>
            </a:r>
            <a:r>
              <a:rPr lang="pl-PL" sz="1800" dirty="0">
                <a:latin typeface="Arial" charset="0"/>
              </a:rPr>
              <a:t>a hamming distance of 13 or 14 for code index 1 and a hamming distance between 7 or 10 for the remaining codes.</a:t>
            </a:r>
          </a:p>
          <a:p>
            <a:pPr>
              <a:lnSpc>
                <a:spcPct val="120000"/>
              </a:lnSpc>
              <a:spcBef>
                <a:spcPts val="600"/>
              </a:spcBef>
            </a:pPr>
            <a:r>
              <a:rPr lang="pl-PL" sz="1800" dirty="0">
                <a:latin typeface="Arial" charset="0"/>
              </a:rPr>
              <a:t>This gives a </a:t>
            </a:r>
            <a:r>
              <a:rPr lang="en-US" sz="1800" dirty="0">
                <a:latin typeface="Arial" charset="0"/>
              </a:rPr>
              <a:t>performance</a:t>
            </a:r>
            <a:r>
              <a:rPr lang="pl-PL" sz="1800" dirty="0">
                <a:latin typeface="Arial" charset="0"/>
              </a:rPr>
              <a:t> of</a:t>
            </a:r>
            <a:r>
              <a:rPr lang="en-US" sz="1800" dirty="0">
                <a:latin typeface="Arial" charset="0"/>
              </a:rPr>
              <a:t> </a:t>
            </a:r>
            <a:r>
              <a:rPr lang="pl-PL" sz="1800" dirty="0">
                <a:latin typeface="Arial" charset="0"/>
              </a:rPr>
              <a:t>-1.7</a:t>
            </a:r>
            <a:r>
              <a:rPr lang="en-US" sz="1800" dirty="0">
                <a:latin typeface="Arial" charset="0"/>
              </a:rPr>
              <a:t>dB for </a:t>
            </a:r>
            <a:r>
              <a:rPr lang="pl-PL" sz="1800" dirty="0">
                <a:latin typeface="Arial" charset="0"/>
              </a:rPr>
              <a:t>for </a:t>
            </a:r>
            <a:r>
              <a:rPr lang="en-US" sz="1800" dirty="0">
                <a:latin typeface="Arial" charset="0"/>
              </a:rPr>
              <a:t>code </a:t>
            </a:r>
            <a:r>
              <a:rPr lang="pl-PL" sz="1800" dirty="0">
                <a:latin typeface="Arial" charset="0"/>
              </a:rPr>
              <a:t>index </a:t>
            </a:r>
            <a:r>
              <a:rPr lang="en-US" sz="1800" dirty="0">
                <a:latin typeface="Arial" charset="0"/>
              </a:rPr>
              <a:t>1 </a:t>
            </a:r>
            <a:r>
              <a:rPr lang="pl-PL" sz="1800" dirty="0">
                <a:latin typeface="Arial" charset="0"/>
              </a:rPr>
              <a:t>at 1% </a:t>
            </a:r>
            <a:r>
              <a:rPr lang="en-US" sz="1800" dirty="0">
                <a:latin typeface="Arial" charset="0"/>
              </a:rPr>
              <a:t>PER and </a:t>
            </a:r>
            <a:r>
              <a:rPr lang="pl-PL" sz="1800" dirty="0">
                <a:latin typeface="Arial" charset="0"/>
              </a:rPr>
              <a:t>+1.0</a:t>
            </a:r>
            <a:r>
              <a:rPr lang="en-US" sz="1800" dirty="0">
                <a:latin typeface="Arial" charset="0"/>
              </a:rPr>
              <a:t>dB for the remaining codes, exceeding the requirements.</a:t>
            </a:r>
            <a:endParaRPr lang="pl-PL" sz="1800" dirty="0">
              <a:latin typeface="Arial" charset="0"/>
            </a:endParaRPr>
          </a:p>
          <a:p>
            <a:pPr>
              <a:lnSpc>
                <a:spcPct val="120000"/>
              </a:lnSpc>
              <a:spcBef>
                <a:spcPts val="600"/>
              </a:spcBef>
            </a:pPr>
            <a:r>
              <a:rPr lang="pl-PL" sz="1800" dirty="0">
                <a:latin typeface="Arial" charset="0"/>
              </a:rPr>
              <a:t>This proposal is intermediate between the other two proposals.</a:t>
            </a:r>
          </a:p>
        </p:txBody>
      </p:sp>
      <p:pic>
        <p:nvPicPr>
          <p:cNvPr id="4" name="Picture 3" descr="Chart&#10;&#10;Description automatically generated">
            <a:extLst>
              <a:ext uri="{FF2B5EF4-FFF2-40B4-BE49-F238E27FC236}">
                <a16:creationId xmlns:a16="http://schemas.microsoft.com/office/drawing/2014/main" id="{34FDB572-604A-4EB4-A00D-E694C2488C48}"/>
              </a:ext>
            </a:extLst>
          </p:cNvPr>
          <p:cNvPicPr>
            <a:picLocks noChangeAspect="1"/>
          </p:cNvPicPr>
          <p:nvPr/>
        </p:nvPicPr>
        <p:blipFill>
          <a:blip r:embed="rId3"/>
          <a:stretch>
            <a:fillRect/>
          </a:stretch>
        </p:blipFill>
        <p:spPr>
          <a:xfrm>
            <a:off x="6515101" y="1225230"/>
            <a:ext cx="5066868" cy="5138611"/>
          </a:xfrm>
          <a:prstGeom prst="rect">
            <a:avLst/>
          </a:prstGeom>
        </p:spPr>
      </p:pic>
    </p:spTree>
    <p:extLst>
      <p:ext uri="{BB962C8B-B14F-4D97-AF65-F5344CB8AC3E}">
        <p14:creationId xmlns:p14="http://schemas.microsoft.com/office/powerpoint/2010/main" val="2473523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a:t>
            </a:r>
            <a:r>
              <a:rPr lang="pl-PL" sz="4000" dirty="0"/>
              <a:t> variable distance mapping</a:t>
            </a:r>
            <a:r>
              <a:rPr lang="en-GB" sz="4000" dirty="0"/>
              <a:t>: </a:t>
            </a:r>
            <a:r>
              <a:rPr lang="pl-PL"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312776" y="1334640"/>
            <a:ext cx="10990224" cy="5029201"/>
          </a:xfrm>
        </p:spPr>
        <p:txBody>
          <a:bodyPr>
            <a:normAutofit/>
          </a:bodyPr>
          <a:lstStyle/>
          <a:p>
            <a:pPr>
              <a:lnSpc>
                <a:spcPct val="120000"/>
              </a:lnSpc>
              <a:spcBef>
                <a:spcPts val="600"/>
              </a:spcBef>
            </a:pPr>
            <a:r>
              <a:rPr lang="en-US" sz="1800" dirty="0">
                <a:latin typeface="Arial" charset="0"/>
              </a:rPr>
              <a:t>Variable distance mapping provides extra robustness only to those data-modes that require it. </a:t>
            </a:r>
          </a:p>
          <a:p>
            <a:pPr lvl="1">
              <a:lnSpc>
                <a:spcPct val="120000"/>
              </a:lnSpc>
              <a:spcBef>
                <a:spcPts val="600"/>
              </a:spcBef>
            </a:pPr>
            <a:r>
              <a:rPr lang="en-US" sz="1600" dirty="0">
                <a:latin typeface="Arial" charset="0"/>
              </a:rPr>
              <a:t>Alternative schemes with fixed distance cannot be optimized in this way. </a:t>
            </a:r>
          </a:p>
          <a:p>
            <a:pPr>
              <a:lnSpc>
                <a:spcPct val="120000"/>
              </a:lnSpc>
              <a:spcBef>
                <a:spcPts val="600"/>
              </a:spcBef>
            </a:pPr>
            <a:r>
              <a:rPr lang="en-US" sz="1800" dirty="0">
                <a:latin typeface="Arial" charset="0"/>
              </a:rPr>
              <a:t>The coding proposed reduces PHR1 duration (thus overhead) to 5µs.</a:t>
            </a:r>
          </a:p>
          <a:p>
            <a:pPr>
              <a:lnSpc>
                <a:spcPct val="120000"/>
              </a:lnSpc>
              <a:spcBef>
                <a:spcPts val="600"/>
              </a:spcBef>
            </a:pPr>
            <a:r>
              <a:rPr lang="en-US" sz="1800" dirty="0">
                <a:latin typeface="Arial" charset="0"/>
              </a:rPr>
              <a:t>Decoding of this PHR1 sequence can be achieved by simple pattern matching.</a:t>
            </a:r>
          </a:p>
          <a:p>
            <a:pPr>
              <a:lnSpc>
                <a:spcPct val="120000"/>
              </a:lnSpc>
              <a:spcBef>
                <a:spcPts val="600"/>
              </a:spcBef>
            </a:pPr>
            <a:r>
              <a:rPr lang="en-US" sz="1800" dirty="0">
                <a:latin typeface="Arial" charset="0"/>
              </a:rPr>
              <a:t>The performance criteria are satisfied with a wide margin for PER=0.01</a:t>
            </a:r>
          </a:p>
          <a:p>
            <a:pPr>
              <a:lnSpc>
                <a:spcPct val="120000"/>
              </a:lnSpc>
              <a:spcBef>
                <a:spcPts val="600"/>
              </a:spcBef>
            </a:pPr>
            <a:r>
              <a:rPr lang="en-US" sz="1800" dirty="0">
                <a:latin typeface="Arial" charset="0"/>
              </a:rPr>
              <a:t>Only 10 indexes out of </a:t>
            </a:r>
            <a:r>
              <a:rPr lang="pl-PL" sz="1800" dirty="0">
                <a:latin typeface="Arial" charset="0"/>
              </a:rPr>
              <a:t>14</a:t>
            </a:r>
            <a:r>
              <a:rPr lang="en-US" sz="1800" dirty="0">
                <a:latin typeface="Arial" charset="0"/>
              </a:rPr>
              <a:t> are assigned. The remaining indexes are reserved for future expansion.</a:t>
            </a:r>
          </a:p>
          <a:p>
            <a:pPr>
              <a:lnSpc>
                <a:spcPct val="120000"/>
              </a:lnSpc>
              <a:spcBef>
                <a:spcPts val="600"/>
              </a:spcBef>
            </a:pPr>
            <a:r>
              <a:rPr lang="en-US" sz="1800" dirty="0">
                <a:latin typeface="Arial" charset="0"/>
              </a:rPr>
              <a:t>We are happy to have a fixed gap (e.g., 512 chips), between PHR1 and PHR2.</a:t>
            </a:r>
          </a:p>
          <a:p>
            <a:pPr>
              <a:lnSpc>
                <a:spcPct val="120000"/>
              </a:lnSpc>
              <a:spcBef>
                <a:spcPts val="600"/>
              </a:spcBef>
            </a:pPr>
            <a:endParaRPr lang="en-US" sz="1800" dirty="0">
              <a:latin typeface="Arial" charset="0"/>
            </a:endParaRPr>
          </a:p>
          <a:p>
            <a:pPr lvl="1">
              <a:lnSpc>
                <a:spcPct val="120000"/>
              </a:lnSpc>
              <a:spcBef>
                <a:spcPts val="600"/>
              </a:spcBef>
            </a:pPr>
            <a:endParaRPr lang="en-US" sz="1200" dirty="0">
              <a:latin typeface="Arial" charset="0"/>
            </a:endParaRPr>
          </a:p>
        </p:txBody>
      </p:sp>
    </p:spTree>
    <p:extLst>
      <p:ext uri="{BB962C8B-B14F-4D97-AF65-F5344CB8AC3E}">
        <p14:creationId xmlns:p14="http://schemas.microsoft.com/office/powerpoint/2010/main" val="114092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685959"/>
            <a:ext cx="11580893" cy="457306"/>
          </a:xfrm>
        </p:spPr>
        <p:txBody>
          <a:bodyPr/>
          <a:lstStyle/>
          <a:p>
            <a:r>
              <a:rPr lang="en-GB" sz="4000"/>
              <a:t>PHR2 rate consistent with PSDU modulation</a:t>
            </a:r>
            <a:endParaRPr lang="en-US" sz="3500">
              <a:latin typeface="Arial" charset="0"/>
            </a:endParaRPr>
          </a:p>
        </p:txBody>
      </p:sp>
      <p:sp>
        <p:nvSpPr>
          <p:cNvPr id="10243" name="Rectangle 1027"/>
          <p:cNvSpPr>
            <a:spLocks noGrp="1" noChangeArrowheads="1"/>
          </p:cNvSpPr>
          <p:nvPr>
            <p:ph type="body" idx="1"/>
          </p:nvPr>
        </p:nvSpPr>
        <p:spPr>
          <a:xfrm>
            <a:off x="507935" y="1448593"/>
            <a:ext cx="11073671" cy="4725035"/>
          </a:xfrm>
        </p:spPr>
        <p:txBody>
          <a:bodyPr>
            <a:normAutofit/>
          </a:bodyPr>
          <a:lstStyle/>
          <a:p>
            <a:pPr>
              <a:lnSpc>
                <a:spcPct val="120000"/>
              </a:lnSpc>
              <a:spcBef>
                <a:spcPts val="600"/>
              </a:spcBef>
            </a:pPr>
            <a:r>
              <a:rPr lang="en-US" sz="2400"/>
              <a:t>PHR2 is sent using the K=7 code (with 6 tail bits) at the highest rate consistent with the target modulation indicated by PHR1 and chosen for the correct level of robustness. </a:t>
            </a:r>
          </a:p>
          <a:p>
            <a:pPr>
              <a:lnSpc>
                <a:spcPct val="120000"/>
              </a:lnSpc>
              <a:spcBef>
                <a:spcPts val="600"/>
              </a:spcBef>
            </a:pPr>
            <a:r>
              <a:rPr lang="en-US" sz="2400"/>
              <a:t>When using the BCC K=7 code for the PSDU, we send PHR2 at the same rate as the PSDU, i.e., with 1 symbol for each bit.</a:t>
            </a:r>
          </a:p>
          <a:p>
            <a:pPr>
              <a:lnSpc>
                <a:spcPct val="120000"/>
              </a:lnSpc>
              <a:spcBef>
                <a:spcPts val="600"/>
              </a:spcBef>
            </a:pPr>
            <a:r>
              <a:rPr lang="en-US" sz="2400"/>
              <a:t>When using the LPDC code we tailor the strength of PHR2 (mapping each bit across 2, 3 or 4 symbols), </a:t>
            </a:r>
            <a:r>
              <a:rPr lang="en-US" sz="2400">
                <a:cs typeface="Calibri" panose="020F0502020204030204" pitchFamily="34" charset="0"/>
              </a:rPr>
              <a:t>depending on the necessary robustness</a:t>
            </a:r>
          </a:p>
          <a:p>
            <a:pPr lvl="1">
              <a:lnSpc>
                <a:spcPct val="120000"/>
              </a:lnSpc>
              <a:spcBef>
                <a:spcPts val="600"/>
              </a:spcBef>
            </a:pPr>
            <a:r>
              <a:rPr lang="en-US" sz="1900">
                <a:cs typeface="Calibri" panose="020F0502020204030204" pitchFamily="34" charset="0"/>
              </a:rPr>
              <a:t>This is a TBD that the group should converge on based on simulation results.</a:t>
            </a:r>
          </a:p>
          <a:p>
            <a:pPr lvl="1">
              <a:lnSpc>
                <a:spcPct val="120000"/>
              </a:lnSpc>
              <a:spcBef>
                <a:spcPts val="600"/>
              </a:spcBef>
            </a:pPr>
            <a:r>
              <a:rPr lang="en-US" sz="1900"/>
              <a:t>Note that this mapping does not necessarily need to be the same for all rates.</a:t>
            </a:r>
            <a:endParaRPr lang="en-US" sz="1400"/>
          </a:p>
        </p:txBody>
      </p:sp>
    </p:spTree>
    <p:extLst>
      <p:ext uri="{BB962C8B-B14F-4D97-AF65-F5344CB8AC3E}">
        <p14:creationId xmlns:p14="http://schemas.microsoft.com/office/powerpoint/2010/main" val="1433416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PHR2 content</a:t>
            </a:r>
            <a:endParaRPr lang="en-US" sz="350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a:latin typeface="Arial" charset="0"/>
              </a:rPr>
              <a:t>With PHR2 being sent at the highest rate consistent with the data modulation, it is not very expensive to include additional content.</a:t>
            </a:r>
          </a:p>
          <a:p>
            <a:pPr lvl="1">
              <a:lnSpc>
                <a:spcPct val="130000"/>
              </a:lnSpc>
            </a:pPr>
            <a:r>
              <a:rPr lang="en-US" sz="1900">
                <a:latin typeface="Arial" charset="0"/>
              </a:rPr>
              <a:t>So, for example, could include version bits inexpensively</a:t>
            </a:r>
          </a:p>
          <a:p>
            <a:pPr>
              <a:lnSpc>
                <a:spcPct val="130000"/>
              </a:lnSpc>
            </a:pPr>
            <a:endParaRPr lang="en-US" sz="2400">
              <a:latin typeface="Arial" charset="0"/>
            </a:endParaRPr>
          </a:p>
          <a:p>
            <a:pPr>
              <a:lnSpc>
                <a:spcPct val="130000"/>
              </a:lnSpc>
            </a:pPr>
            <a:r>
              <a:rPr lang="en-US" sz="2400">
                <a:latin typeface="Arial" charset="0"/>
              </a:rPr>
              <a:t>This submission is not proposing specific PHR2 content. </a:t>
            </a:r>
          </a:p>
          <a:p>
            <a:pPr lvl="1">
              <a:lnSpc>
                <a:spcPct val="130000"/>
              </a:lnSpc>
            </a:pPr>
            <a:r>
              <a:rPr lang="en-US" sz="1900">
                <a:latin typeface="Arial" charset="0"/>
              </a:rPr>
              <a:t>This can be agreed later.</a:t>
            </a:r>
          </a:p>
          <a:p>
            <a:pPr marL="0" indent="0">
              <a:lnSpc>
                <a:spcPct val="120000"/>
              </a:lnSpc>
              <a:spcBef>
                <a:spcPts val="600"/>
              </a:spcBef>
              <a:buNone/>
            </a:pPr>
            <a:endParaRPr lang="en-US" sz="2400">
              <a:solidFill>
                <a:srgbClr val="000000"/>
              </a:solidFill>
              <a:latin typeface="Arial" charset="0"/>
            </a:endParaRPr>
          </a:p>
          <a:p>
            <a:pPr>
              <a:lnSpc>
                <a:spcPct val="120000"/>
              </a:lnSpc>
              <a:spcBef>
                <a:spcPts val="600"/>
              </a:spcBef>
            </a:pPr>
            <a:endParaRPr lang="en-US" sz="2400">
              <a:solidFill>
                <a:srgbClr val="000000"/>
              </a:solidFill>
              <a:effectLst/>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latin typeface="Arial" charset="0"/>
              </a:rPr>
              <a:t>How to incorporate into 802.15.4z</a:t>
            </a:r>
            <a:endParaRPr lang="en-US" sz="3500">
              <a:latin typeface="Arial" charset="0"/>
            </a:endParaRPr>
          </a:p>
        </p:txBody>
      </p:sp>
      <p:sp>
        <p:nvSpPr>
          <p:cNvPr id="10243" name="Rectangle 1027"/>
          <p:cNvSpPr>
            <a:spLocks noGrp="1" noChangeArrowheads="1"/>
          </p:cNvSpPr>
          <p:nvPr>
            <p:ph type="body" idx="1"/>
          </p:nvPr>
        </p:nvSpPr>
        <p:spPr>
          <a:xfrm>
            <a:off x="507936" y="1448594"/>
            <a:ext cx="5511070" cy="4800600"/>
          </a:xfrm>
        </p:spPr>
        <p:txBody>
          <a:bodyPr>
            <a:noAutofit/>
          </a:bodyPr>
          <a:lstStyle/>
          <a:p>
            <a:pPr>
              <a:lnSpc>
                <a:spcPct val="120000"/>
              </a:lnSpc>
              <a:spcBef>
                <a:spcPts val="600"/>
              </a:spcBef>
            </a:pPr>
            <a:r>
              <a:rPr lang="en-US" sz="1800">
                <a:latin typeface="Arial" charset="0"/>
              </a:rPr>
              <a:t>Dynamic data rate selection is already partially covered by the 802.15.4 text (from 4a days)</a:t>
            </a:r>
          </a:p>
          <a:p>
            <a:pPr>
              <a:lnSpc>
                <a:spcPct val="120000"/>
              </a:lnSpc>
              <a:spcBef>
                <a:spcPts val="600"/>
              </a:spcBef>
            </a:pPr>
            <a:r>
              <a:rPr lang="en-US" sz="1800">
                <a:latin typeface="Arial" charset="0"/>
              </a:rPr>
              <a:t>Once it is agreed it is relatively easy to add text to define the 4ab dynamic PHR format. </a:t>
            </a:r>
          </a:p>
          <a:p>
            <a:pPr>
              <a:lnSpc>
                <a:spcPct val="120000"/>
              </a:lnSpc>
              <a:spcBef>
                <a:spcPts val="600"/>
              </a:spcBef>
            </a:pPr>
            <a:r>
              <a:rPr lang="en-US" sz="1800">
                <a:latin typeface="Arial" charset="0"/>
              </a:rPr>
              <a:t>Can then have configurations to support 4z type PHR at the data rate for the new 4ab data rates and a configuration to enable the dynamic PHR format, i.e., update table 15-10b to add the dynamic mode and expand to five static rates as follows:</a:t>
            </a:r>
          </a:p>
          <a:p>
            <a:pPr lvl="1">
              <a:lnSpc>
                <a:spcPct val="120000"/>
              </a:lnSpc>
              <a:spcBef>
                <a:spcPts val="600"/>
              </a:spcBef>
            </a:pPr>
            <a:r>
              <a:rPr lang="en-US" sz="1300">
                <a:latin typeface="Arial" charset="0"/>
              </a:rPr>
              <a:t>Replace the two rates DRHM_LR, DRHM_HR with five easier to understand rate definitions: </a:t>
            </a:r>
          </a:p>
          <a:p>
            <a:pPr lvl="2">
              <a:lnSpc>
                <a:spcPct val="120000"/>
              </a:lnSpc>
              <a:spcBef>
                <a:spcPts val="600"/>
              </a:spcBef>
            </a:pPr>
            <a:r>
              <a:rPr lang="en-US" sz="900">
                <a:latin typeface="Arial" charset="0"/>
              </a:rPr>
              <a:t>DRHM_1p95, DRHM_7p8, DRHM_31p2, DRHM_62p4 and DRHM_124p8</a:t>
            </a:r>
          </a:p>
          <a:p>
            <a:pPr lvl="1">
              <a:lnSpc>
                <a:spcPct val="120000"/>
              </a:lnSpc>
              <a:spcBef>
                <a:spcPts val="600"/>
              </a:spcBef>
            </a:pPr>
            <a:r>
              <a:rPr lang="en-US" sz="1300">
                <a:latin typeface="Arial" charset="0"/>
              </a:rPr>
              <a:t>Add (pre-existing) DRMDR into the table to enable the 4ab dynamic PHR operating mode.</a:t>
            </a:r>
          </a:p>
        </p:txBody>
      </p:sp>
      <p:pic>
        <p:nvPicPr>
          <p:cNvPr id="7" name="Picture 6">
            <a:extLst>
              <a:ext uri="{FF2B5EF4-FFF2-40B4-BE49-F238E27FC236}">
                <a16:creationId xmlns:a16="http://schemas.microsoft.com/office/drawing/2014/main" id="{515892A9-0FA8-4551-B8BA-14C0BD0707BE}"/>
              </a:ext>
            </a:extLst>
          </p:cNvPr>
          <p:cNvPicPr>
            <a:picLocks noChangeAspect="1"/>
          </p:cNvPicPr>
          <p:nvPr/>
        </p:nvPicPr>
        <p:blipFill>
          <a:blip r:embed="rId3"/>
          <a:stretch>
            <a:fillRect/>
          </a:stretch>
        </p:blipFill>
        <p:spPr>
          <a:xfrm>
            <a:off x="6602424" y="1600994"/>
            <a:ext cx="5197260" cy="913499"/>
          </a:xfrm>
          <a:prstGeom prst="rect">
            <a:avLst/>
          </a:prstGeom>
        </p:spPr>
      </p:pic>
      <p:sp>
        <p:nvSpPr>
          <p:cNvPr id="11" name="TextBox 10">
            <a:extLst>
              <a:ext uri="{FF2B5EF4-FFF2-40B4-BE49-F238E27FC236}">
                <a16:creationId xmlns:a16="http://schemas.microsoft.com/office/drawing/2014/main" id="{4502D226-CD7B-471B-872E-3D224B2E8B93}"/>
              </a:ext>
            </a:extLst>
          </p:cNvPr>
          <p:cNvSpPr txBox="1"/>
          <p:nvPr/>
        </p:nvSpPr>
        <p:spPr>
          <a:xfrm>
            <a:off x="7761084" y="1337381"/>
            <a:ext cx="2680371" cy="253916"/>
          </a:xfrm>
          <a:prstGeom prst="rect">
            <a:avLst/>
          </a:prstGeom>
          <a:noFill/>
        </p:spPr>
        <p:txBody>
          <a:bodyPr wrap="square">
            <a:spAutoFit/>
          </a:bodyPr>
          <a:lstStyle/>
          <a:p>
            <a:r>
              <a:rPr lang="en-IE" sz="1050" b="1" i="0" u="none" strike="noStrike" baseline="0">
                <a:latin typeface="Arial-BoldMT"/>
              </a:rPr>
              <a:t>Table 11-2—PHY PIB attributes</a:t>
            </a:r>
            <a:endParaRPr lang="en-IE" sz="1050"/>
          </a:p>
        </p:txBody>
      </p:sp>
      <p:sp>
        <p:nvSpPr>
          <p:cNvPr id="9" name="Oval 8">
            <a:extLst>
              <a:ext uri="{FF2B5EF4-FFF2-40B4-BE49-F238E27FC236}">
                <a16:creationId xmlns:a16="http://schemas.microsoft.com/office/drawing/2014/main" id="{71E9F9BD-1898-4BA9-9E82-DA1AF1BCEE43}"/>
              </a:ext>
            </a:extLst>
          </p:cNvPr>
          <p:cNvSpPr/>
          <p:nvPr/>
        </p:nvSpPr>
        <p:spPr bwMode="auto">
          <a:xfrm>
            <a:off x="8651899" y="1600994"/>
            <a:ext cx="898740" cy="304800"/>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E" sz="1200" b="0" i="0" u="none" strike="noStrike" cap="none" normalizeH="0" baseline="0">
              <a:ln>
                <a:noFill/>
              </a:ln>
              <a:solidFill>
                <a:schemeClr val="tx1"/>
              </a:solidFill>
              <a:effectLst/>
              <a:latin typeface="Times New Roman" pitchFamily="-109" charset="0"/>
            </a:endParaRPr>
          </a:p>
        </p:txBody>
      </p:sp>
      <p:pic>
        <p:nvPicPr>
          <p:cNvPr id="5" name="Picture 4">
            <a:extLst>
              <a:ext uri="{FF2B5EF4-FFF2-40B4-BE49-F238E27FC236}">
                <a16:creationId xmlns:a16="http://schemas.microsoft.com/office/drawing/2014/main" id="{2A908BA6-E3A5-4559-93E3-7482C9A459FF}"/>
              </a:ext>
            </a:extLst>
          </p:cNvPr>
          <p:cNvPicPr>
            <a:picLocks noChangeAspect="1"/>
          </p:cNvPicPr>
          <p:nvPr/>
        </p:nvPicPr>
        <p:blipFill>
          <a:blip r:embed="rId4"/>
          <a:stretch>
            <a:fillRect/>
          </a:stretch>
        </p:blipFill>
        <p:spPr>
          <a:xfrm>
            <a:off x="6485217" y="2878588"/>
            <a:ext cx="5197260" cy="3282480"/>
          </a:xfrm>
          <a:prstGeom prst="rect">
            <a:avLst/>
          </a:prstGeom>
        </p:spPr>
      </p:pic>
    </p:spTree>
    <p:extLst>
      <p:ext uri="{BB962C8B-B14F-4D97-AF65-F5344CB8AC3E}">
        <p14:creationId xmlns:p14="http://schemas.microsoft.com/office/powerpoint/2010/main" val="3301945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A note on SYNC length</a:t>
            </a:r>
            <a:endParaRPr lang="en-US" sz="350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a:latin typeface="Arial" charset="0"/>
              </a:rPr>
              <a:t>The SYNC length to be used when employing the dynamic data rate needs to be fixed in the transmitter depending on the needs of the remote receiver. </a:t>
            </a:r>
          </a:p>
          <a:p>
            <a:pPr>
              <a:lnSpc>
                <a:spcPct val="130000"/>
              </a:lnSpc>
            </a:pPr>
            <a:r>
              <a:rPr lang="en-US" sz="2400">
                <a:latin typeface="Arial" charset="0"/>
              </a:rPr>
              <a:t>The transmitter also needs to know what data rates the remote receiver supports.</a:t>
            </a:r>
          </a:p>
          <a:p>
            <a:pPr>
              <a:lnSpc>
                <a:spcPct val="130000"/>
              </a:lnSpc>
            </a:pPr>
            <a:r>
              <a:rPr lang="en-US" sz="2400">
                <a:latin typeface="Arial" charset="0"/>
              </a:rPr>
              <a:t>We envisage this information is communicated either via OOB means or via an in-band IE exchange at an initial low rate, perhaps with a default setting so that this exchange is not needed for some agreed common use case.</a:t>
            </a:r>
          </a:p>
          <a:p>
            <a:pPr marL="497799" lvl="1" indent="0">
              <a:lnSpc>
                <a:spcPct val="130000"/>
              </a:lnSpc>
              <a:buNone/>
            </a:pPr>
            <a:r>
              <a:rPr lang="en-US" sz="1900">
                <a:latin typeface="Arial" charset="0"/>
              </a:rPr>
              <a:t>      </a:t>
            </a:r>
          </a:p>
          <a:p>
            <a:pPr marL="0" indent="0">
              <a:lnSpc>
                <a:spcPct val="120000"/>
              </a:lnSpc>
              <a:spcBef>
                <a:spcPts val="600"/>
              </a:spcBef>
              <a:buNone/>
            </a:pPr>
            <a:endParaRPr lang="en-US" sz="2400">
              <a:solidFill>
                <a:srgbClr val="000000"/>
              </a:solidFill>
              <a:latin typeface="Arial" charset="0"/>
            </a:endParaRPr>
          </a:p>
          <a:p>
            <a:pPr>
              <a:lnSpc>
                <a:spcPct val="120000"/>
              </a:lnSpc>
              <a:spcBef>
                <a:spcPts val="600"/>
              </a:spcBef>
            </a:pPr>
            <a:endParaRPr lang="en-US" sz="2400">
              <a:solidFill>
                <a:srgbClr val="000000"/>
              </a:solidFill>
              <a:effectLst/>
              <a:latin typeface="Arial" charset="0"/>
            </a:endParaRPr>
          </a:p>
        </p:txBody>
      </p:sp>
    </p:spTree>
    <p:extLst>
      <p:ext uri="{BB962C8B-B14F-4D97-AF65-F5344CB8AC3E}">
        <p14:creationId xmlns:p14="http://schemas.microsoft.com/office/powerpoint/2010/main" val="280244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Conclusion</a:t>
            </a:r>
            <a:endParaRPr lang="en-US" sz="350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pPr>
              <a:lnSpc>
                <a:spcPct val="120000"/>
              </a:lnSpc>
              <a:spcBef>
                <a:spcPts val="600"/>
              </a:spcBef>
            </a:pPr>
            <a:r>
              <a:rPr lang="en-US" sz="2400">
                <a:latin typeface="Arial" charset="0"/>
              </a:rPr>
              <a:t>This submission builds upon 15-22-0467, 15-22-0475 and 15-22-0517 to propose and efficient way of dynamically supporting all the new HPRF mode data rates proposed for 4ab. </a:t>
            </a:r>
          </a:p>
          <a:p>
            <a:pPr>
              <a:lnSpc>
                <a:spcPct val="120000"/>
              </a:lnSpc>
              <a:spcBef>
                <a:spcPts val="600"/>
              </a:spcBef>
            </a:pPr>
            <a:r>
              <a:rPr lang="en-US" sz="2400">
                <a:latin typeface="Arial" charset="0"/>
              </a:rPr>
              <a:t>The data rate can be dynamically selected across the whole proposed range of 1.95 Mb</a:t>
            </a:r>
            <a:r>
              <a:rPr lang="pl-PL" sz="2400">
                <a:latin typeface="Arial" charset="0"/>
              </a:rPr>
              <a:t>/</a:t>
            </a:r>
            <a:r>
              <a:rPr lang="en-US" sz="2400">
                <a:latin typeface="Arial" charset="0"/>
              </a:rPr>
              <a:t>s to 124.8 Mb</a:t>
            </a:r>
            <a:r>
              <a:rPr lang="pl-PL" sz="2400">
                <a:latin typeface="Arial" charset="0"/>
              </a:rPr>
              <a:t>/</a:t>
            </a:r>
            <a:r>
              <a:rPr lang="en-US" sz="2400">
                <a:latin typeface="Arial" charset="0"/>
              </a:rPr>
              <a:t>s via an initial rate header (PHR1) which determines both the main (PHR2) header modulation rate and the coding and modulation rate for the PHY Payload.</a:t>
            </a:r>
            <a:endParaRPr lang="pl-PL" sz="2400">
              <a:latin typeface="Arial" charset="0"/>
            </a:endParaRPr>
          </a:p>
        </p:txBody>
      </p:sp>
    </p:spTree>
    <p:extLst>
      <p:ext uri="{BB962C8B-B14F-4D97-AF65-F5344CB8AC3E}">
        <p14:creationId xmlns:p14="http://schemas.microsoft.com/office/powerpoint/2010/main" val="3066338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a:t>THE END.</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Introduction</a:t>
            </a:r>
            <a:endParaRPr lang="en-US" sz="350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92500" lnSpcReduction="10000"/>
          </a:bodyPr>
          <a:lstStyle/>
          <a:p>
            <a:pPr>
              <a:lnSpc>
                <a:spcPct val="120000"/>
              </a:lnSpc>
              <a:spcBef>
                <a:spcPts val="600"/>
              </a:spcBef>
            </a:pPr>
            <a:r>
              <a:rPr lang="en-US" sz="2600" dirty="0">
                <a:latin typeface="Arial" charset="0"/>
              </a:rPr>
              <a:t>Document 15-22-0467 proposed an efficient way of supporting dynamic data rate by introducing an initial rate header (PHR1) sent at a low rate and a main header (PHR2) transmitted at the payload modulation rate (or slower depending on the required strength vs. the payload coding).</a:t>
            </a:r>
          </a:p>
          <a:p>
            <a:pPr>
              <a:lnSpc>
                <a:spcPct val="120000"/>
              </a:lnSpc>
              <a:spcBef>
                <a:spcPts val="600"/>
              </a:spcBef>
            </a:pPr>
            <a:r>
              <a:rPr lang="en-US" sz="2600" dirty="0">
                <a:latin typeface="Arial" charset="0"/>
              </a:rPr>
              <a:t>This submission is an evolution of that idea that incorporates a number of considerations from 15-22-0475-01 and focuses upon the modulation rates specified by the consensus document 15-22-0517 and the PHY header modulation rates that this implies.</a:t>
            </a:r>
          </a:p>
          <a:p>
            <a:pPr>
              <a:lnSpc>
                <a:spcPct val="120000"/>
              </a:lnSpc>
              <a:spcBef>
                <a:spcPts val="600"/>
              </a:spcBef>
            </a:pPr>
            <a:r>
              <a:rPr lang="en-US" sz="2600" dirty="0">
                <a:latin typeface="Arial" charset="0"/>
              </a:rPr>
              <a:t>Additionally, based on discussions with interested parties, and further development of the ideas of earlier revision(s) we update this submission to examine encoded mapping of PHR1 in more detail.</a:t>
            </a: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A two-stage approach to PHR for dynamic data rates:</a:t>
            </a:r>
            <a:endParaRPr lang="en-US" sz="3500">
              <a:latin typeface="Arial" charset="0"/>
            </a:endParaRPr>
          </a:p>
        </p:txBody>
      </p:sp>
      <p:sp>
        <p:nvSpPr>
          <p:cNvPr id="10243" name="Rectangle 1027"/>
          <p:cNvSpPr>
            <a:spLocks noGrp="1" noChangeArrowheads="1"/>
          </p:cNvSpPr>
          <p:nvPr>
            <p:ph type="body" idx="1"/>
          </p:nvPr>
        </p:nvSpPr>
        <p:spPr>
          <a:xfrm>
            <a:off x="558370" y="1448594"/>
            <a:ext cx="11073671" cy="4953000"/>
          </a:xfrm>
        </p:spPr>
        <p:txBody>
          <a:bodyPr>
            <a:normAutofit/>
          </a:bodyPr>
          <a:lstStyle/>
          <a:p>
            <a:pPr>
              <a:lnSpc>
                <a:spcPct val="120000"/>
              </a:lnSpc>
              <a:spcBef>
                <a:spcPts val="600"/>
              </a:spcBef>
            </a:pPr>
            <a:r>
              <a:rPr lang="en-US" sz="2600">
                <a:latin typeface="Arial" charset="0"/>
              </a:rPr>
              <a:t>PHR is split into two parts</a:t>
            </a:r>
          </a:p>
          <a:p>
            <a:pPr lvl="1">
              <a:lnSpc>
                <a:spcPct val="120000"/>
              </a:lnSpc>
              <a:spcBef>
                <a:spcPts val="600"/>
              </a:spcBef>
            </a:pPr>
            <a:r>
              <a:rPr lang="en-US" sz="2100">
                <a:latin typeface="Arial" charset="0"/>
              </a:rPr>
              <a:t>First comes a “short” rate header, PHR1, sent at a low rate to robustly and efficiently select from the full set of supported modulation and coding combinations</a:t>
            </a:r>
          </a:p>
          <a:p>
            <a:pPr lvl="1">
              <a:lnSpc>
                <a:spcPct val="120000"/>
              </a:lnSpc>
              <a:spcBef>
                <a:spcPts val="600"/>
              </a:spcBef>
            </a:pPr>
            <a:r>
              <a:rPr lang="en-US" sz="2100">
                <a:latin typeface="Arial" charset="0"/>
              </a:rPr>
              <a:t>Then PHR2, sent at the highest rate consistent with the target modulation indicated by PHR1, includes everything else we need to indicate in the PHR</a:t>
            </a:r>
          </a:p>
          <a:p>
            <a:pPr>
              <a:lnSpc>
                <a:spcPct val="120000"/>
              </a:lnSpc>
              <a:spcBef>
                <a:spcPts val="600"/>
              </a:spcBef>
            </a:pPr>
            <a:endParaRPr lang="en-US" sz="2600">
              <a:latin typeface="Arial" charset="0"/>
            </a:endParaRPr>
          </a:p>
          <a:p>
            <a:pPr>
              <a:lnSpc>
                <a:spcPct val="120000"/>
              </a:lnSpc>
              <a:spcBef>
                <a:spcPts val="600"/>
              </a:spcBef>
            </a:pPr>
            <a:endParaRPr lang="en-US" sz="2600">
              <a:latin typeface="Arial" charset="0"/>
            </a:endParaRPr>
          </a:p>
          <a:p>
            <a:pPr>
              <a:lnSpc>
                <a:spcPct val="120000"/>
              </a:lnSpc>
              <a:spcBef>
                <a:spcPts val="600"/>
              </a:spcBef>
            </a:pPr>
            <a:r>
              <a:rPr lang="en-US" sz="2600">
                <a:latin typeface="Arial" charset="0"/>
              </a:rPr>
              <a:t>To ease the transition between the different modulation rates of PHR1 and PHR2 we can include a fixed short gap between them. </a:t>
            </a:r>
          </a:p>
          <a:p>
            <a:pPr lvl="1">
              <a:lnSpc>
                <a:spcPct val="120000"/>
              </a:lnSpc>
              <a:spcBef>
                <a:spcPts val="600"/>
              </a:spcBef>
            </a:pPr>
            <a:r>
              <a:rPr lang="en-US" sz="2100">
                <a:latin typeface="Arial" charset="0"/>
              </a:rPr>
              <a:t>We leave this as a TBD (expect to be ≤ ~1 µs), if the group agrees a gap is needed </a:t>
            </a:r>
          </a:p>
        </p:txBody>
      </p:sp>
      <p:pic>
        <p:nvPicPr>
          <p:cNvPr id="5" name="Picture 4">
            <a:extLst>
              <a:ext uri="{FF2B5EF4-FFF2-40B4-BE49-F238E27FC236}">
                <a16:creationId xmlns:a16="http://schemas.microsoft.com/office/drawing/2014/main" id="{C1BEB519-8BC2-4822-A035-137EE16AF57F}"/>
              </a:ext>
            </a:extLst>
          </p:cNvPr>
          <p:cNvPicPr>
            <a:picLocks noChangeAspect="1"/>
          </p:cNvPicPr>
          <p:nvPr/>
        </p:nvPicPr>
        <p:blipFill>
          <a:blip r:embed="rId3"/>
          <a:stretch>
            <a:fillRect/>
          </a:stretch>
        </p:blipFill>
        <p:spPr>
          <a:xfrm>
            <a:off x="2971006" y="3886994"/>
            <a:ext cx="4899660" cy="579120"/>
          </a:xfrm>
          <a:prstGeom prst="rect">
            <a:avLst/>
          </a:prstGeom>
        </p:spPr>
      </p:pic>
    </p:spTree>
    <p:extLst>
      <p:ext uri="{BB962C8B-B14F-4D97-AF65-F5344CB8AC3E}">
        <p14:creationId xmlns:p14="http://schemas.microsoft.com/office/powerpoint/2010/main" val="355807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a:t>PHR1: short, </a:t>
            </a:r>
            <a:r>
              <a:rPr lang="en-US" sz="4000"/>
              <a:t>efficient &amp; robust selection of rate/code</a:t>
            </a:r>
            <a:endParaRPr lang="en-US" sz="350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dirty="0">
                <a:latin typeface="Arial" charset="0"/>
              </a:rPr>
              <a:t>PHR1 consists of 3 bits to select data rate and 1 bit to select BCC vs LDPC code for the PSDU</a:t>
            </a:r>
          </a:p>
          <a:p>
            <a:pPr>
              <a:lnSpc>
                <a:spcPct val="120000"/>
              </a:lnSpc>
              <a:spcBef>
                <a:spcPts val="600"/>
              </a:spcBef>
            </a:pPr>
            <a:r>
              <a:rPr lang="en-US" sz="2000" dirty="0">
                <a:latin typeface="Arial" charset="0"/>
              </a:rPr>
              <a:t>Encoding this PHR1 with BCC </a:t>
            </a:r>
            <a:r>
              <a:rPr lang="en-US" sz="1800" dirty="0">
                <a:latin typeface="Arial" charset="0"/>
              </a:rPr>
              <a:t>½ rate </a:t>
            </a:r>
            <a:r>
              <a:rPr lang="en-US" sz="2000" dirty="0">
                <a:latin typeface="Arial" charset="0"/>
              </a:rPr>
              <a:t>K=7 code with 6 tail symbols, makes it 10 symbols long…</a:t>
            </a:r>
          </a:p>
          <a:p>
            <a:pPr>
              <a:lnSpc>
                <a:spcPct val="120000"/>
              </a:lnSpc>
              <a:spcBef>
                <a:spcPts val="600"/>
              </a:spcBef>
            </a:pPr>
            <a:endParaRPr lang="pl-PL" sz="2000" dirty="0">
              <a:latin typeface="Arial" charset="0"/>
            </a:endParaRPr>
          </a:p>
          <a:p>
            <a:pPr>
              <a:lnSpc>
                <a:spcPct val="120000"/>
              </a:lnSpc>
              <a:spcBef>
                <a:spcPts val="600"/>
              </a:spcBef>
            </a:pPr>
            <a:r>
              <a:rPr lang="pl-PL" sz="2000" dirty="0">
                <a:latin typeface="Arial" charset="0"/>
              </a:rPr>
              <a:t>Let’s look more closely at PHR1 and mapping it as </a:t>
            </a:r>
            <a:r>
              <a:rPr lang="en-US" sz="2000" dirty="0">
                <a:latin typeface="Arial" charset="0"/>
              </a:rPr>
              <a:t>uncoded bits</a:t>
            </a:r>
            <a:r>
              <a:rPr lang="pl-PL" sz="2000" dirty="0">
                <a:latin typeface="Arial" charset="0"/>
              </a:rPr>
              <a:t>. We can</a:t>
            </a:r>
            <a:r>
              <a:rPr lang="en-US" sz="2000" dirty="0">
                <a:latin typeface="Arial" charset="0"/>
              </a:rPr>
              <a:t> map the combinations of data rate + LDPC across these in a way that makes the hamming distance sufficiently strengthen the combinations that need the most robustness</a:t>
            </a:r>
          </a:p>
          <a:p>
            <a:pPr lvl="1">
              <a:lnSpc>
                <a:spcPct val="120000"/>
              </a:lnSpc>
              <a:spcBef>
                <a:spcPts val="600"/>
              </a:spcBef>
            </a:pPr>
            <a:endParaRPr lang="en-US" sz="2000" dirty="0">
              <a:latin typeface="Arial" charset="0"/>
              <a:ea typeface="ＭＳ Ｐゴシック" pitchFamily="-65" charset="-128"/>
            </a:endParaRPr>
          </a:p>
          <a:p>
            <a:pPr>
              <a:lnSpc>
                <a:spcPct val="120000"/>
              </a:lnSpc>
              <a:spcBef>
                <a:spcPts val="600"/>
              </a:spcBef>
            </a:pPr>
            <a:endParaRPr lang="en-US" sz="2000" dirty="0">
              <a:latin typeface="Arial" charset="0"/>
            </a:endParaRPr>
          </a:p>
        </p:txBody>
      </p:sp>
    </p:spTree>
    <p:extLst>
      <p:ext uri="{BB962C8B-B14F-4D97-AF65-F5344CB8AC3E}">
        <p14:creationId xmlns:p14="http://schemas.microsoft.com/office/powerpoint/2010/main" val="224927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a:t>
            </a:r>
            <a:endParaRPr lang="en-US" sz="3500" dirty="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dirty="0">
                <a:latin typeface="Arial" charset="0"/>
              </a:rPr>
              <a:t>PHR1 </a:t>
            </a:r>
            <a:r>
              <a:rPr lang="pl-PL" sz="2000" dirty="0">
                <a:latin typeface="Arial" charset="0"/>
              </a:rPr>
              <a:t>will indicate data-rate and coding used in PHR2 and the data mode/coding</a:t>
            </a:r>
          </a:p>
          <a:p>
            <a:pPr>
              <a:lnSpc>
                <a:spcPct val="120000"/>
              </a:lnSpc>
              <a:spcBef>
                <a:spcPts val="600"/>
              </a:spcBef>
            </a:pPr>
            <a:r>
              <a:rPr lang="pl-PL" sz="2000" dirty="0">
                <a:latin typeface="Arial" charset="0"/>
              </a:rPr>
              <a:t>This PHR1 needs to be at least as strong as the weaker of PHR2 and the data. </a:t>
            </a:r>
            <a:endParaRPr lang="en-US" sz="2000" dirty="0">
              <a:latin typeface="Arial" charset="0"/>
            </a:endParaRPr>
          </a:p>
          <a:p>
            <a:pPr>
              <a:lnSpc>
                <a:spcPct val="120000"/>
              </a:lnSpc>
              <a:spcBef>
                <a:spcPts val="600"/>
              </a:spcBef>
            </a:pPr>
            <a:r>
              <a:rPr lang="pl-PL" sz="2000" dirty="0">
                <a:latin typeface="Arial" charset="0"/>
              </a:rPr>
              <a:t>With 23-bit PHR2, the Es/No requirement for 1% PER is approx. +1.9dB (at the decoder input), however using 2 repetitions can improve the performance by 3dB. If CCK7 was used for PHR1, without any repetition, Es/No is -0.3dB, which is too weak to match PHR2 with 2x repetition.</a:t>
            </a:r>
            <a:endParaRPr lang="en-US" sz="2000" dirty="0">
              <a:latin typeface="Arial" charset="0"/>
            </a:endParaRPr>
          </a:p>
          <a:p>
            <a:pPr>
              <a:lnSpc>
                <a:spcPct val="120000"/>
              </a:lnSpc>
              <a:spcBef>
                <a:spcPts val="600"/>
              </a:spcBef>
            </a:pPr>
            <a:r>
              <a:rPr lang="pl-PL" sz="2000" dirty="0">
                <a:latin typeface="Arial" charset="0"/>
              </a:rPr>
              <a:t>To achieve this, we code PHR1 to strengten those cases which require higher performance (like 1.95Mbps with LDPC). The mapping makes </a:t>
            </a:r>
            <a:r>
              <a:rPr lang="en-US" sz="2000" dirty="0">
                <a:latin typeface="Arial" charset="0"/>
              </a:rPr>
              <a:t>the </a:t>
            </a:r>
            <a:r>
              <a:rPr lang="pl-PL" sz="2000" dirty="0">
                <a:latin typeface="Arial" charset="0"/>
              </a:rPr>
              <a:t>Hamming </a:t>
            </a:r>
            <a:r>
              <a:rPr lang="en-US" sz="2000" dirty="0">
                <a:latin typeface="Arial" charset="0"/>
              </a:rPr>
              <a:t>distance </a:t>
            </a:r>
            <a:r>
              <a:rPr lang="pl-PL" sz="2000" dirty="0">
                <a:latin typeface="Arial" charset="0"/>
              </a:rPr>
              <a:t>higher for </a:t>
            </a:r>
            <a:r>
              <a:rPr lang="en-US" sz="2000" dirty="0">
                <a:latin typeface="Arial" charset="0"/>
              </a:rPr>
              <a:t>the combinations that need the most robustness</a:t>
            </a:r>
            <a:r>
              <a:rPr lang="pl-PL" sz="2000" dirty="0">
                <a:latin typeface="Arial" charset="0"/>
              </a:rPr>
              <a:t> and lower the Hamming distances for combinations which require higher Es/No to operate (like 7.8Mbps, 31.2Mbps or faster modes)</a:t>
            </a:r>
            <a:r>
              <a:rPr lang="en-US" sz="2000" dirty="0">
                <a:latin typeface="Arial" charset="0"/>
              </a:rPr>
              <a:t>.  </a:t>
            </a:r>
            <a:r>
              <a:rPr lang="pl-PL" sz="2000" dirty="0">
                <a:latin typeface="Arial" charset="0"/>
              </a:rPr>
              <a:t> Sufficient performance can be obtained with PHR1 of 5 </a:t>
            </a:r>
            <a:r>
              <a:rPr lang="en-US" sz="2000" dirty="0">
                <a:latin typeface="Arial" charset="0"/>
              </a:rPr>
              <a:t>µs</a:t>
            </a:r>
            <a:r>
              <a:rPr lang="pl-PL" sz="2000" dirty="0">
                <a:latin typeface="Arial" charset="0"/>
              </a:rPr>
              <a:t> duration.</a:t>
            </a:r>
            <a:endParaRPr lang="en-US" sz="2000" dirty="0">
              <a:latin typeface="Arial" charset="0"/>
            </a:endParaRPr>
          </a:p>
          <a:p>
            <a:pPr lvl="1">
              <a:lnSpc>
                <a:spcPct val="120000"/>
              </a:lnSpc>
              <a:spcBef>
                <a:spcPts val="600"/>
              </a:spcBef>
            </a:pPr>
            <a:endParaRPr lang="en-US" sz="1600" dirty="0">
              <a:latin typeface="Arial" charset="0"/>
            </a:endParaRPr>
          </a:p>
          <a:p>
            <a:pPr>
              <a:lnSpc>
                <a:spcPct val="120000"/>
              </a:lnSpc>
              <a:spcBef>
                <a:spcPts val="600"/>
              </a:spcBef>
            </a:pPr>
            <a:endParaRPr lang="en-US" sz="2000" dirty="0">
              <a:latin typeface="Arial" charset="0"/>
            </a:endParaRPr>
          </a:p>
        </p:txBody>
      </p:sp>
    </p:spTree>
    <p:extLst>
      <p:ext uri="{BB962C8B-B14F-4D97-AF65-F5344CB8AC3E}">
        <p14:creationId xmlns:p14="http://schemas.microsoft.com/office/powerpoint/2010/main" val="2746764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a:t>
            </a:r>
            <a:endParaRPr lang="en-US" sz="3500" dirty="0">
              <a:latin typeface="Arial" charset="0"/>
            </a:endParaRPr>
          </a:p>
        </p:txBody>
      </p:sp>
      <p:sp>
        <p:nvSpPr>
          <p:cNvPr id="10243" name="Rectangle 1027"/>
          <p:cNvSpPr>
            <a:spLocks noGrp="1" noChangeArrowheads="1"/>
          </p:cNvSpPr>
          <p:nvPr>
            <p:ph type="body" idx="1"/>
          </p:nvPr>
        </p:nvSpPr>
        <p:spPr>
          <a:xfrm>
            <a:off x="524444" y="1533525"/>
            <a:ext cx="10600756" cy="4830316"/>
          </a:xfrm>
        </p:spPr>
        <p:txBody>
          <a:bodyPr>
            <a:normAutofit/>
          </a:bodyPr>
          <a:lstStyle/>
          <a:p>
            <a:pPr>
              <a:lnSpc>
                <a:spcPct val="120000"/>
              </a:lnSpc>
              <a:spcBef>
                <a:spcPts val="600"/>
              </a:spcBef>
            </a:pPr>
            <a:r>
              <a:rPr lang="pl-PL" sz="1800" dirty="0">
                <a:latin typeface="Arial" charset="0"/>
              </a:rPr>
              <a:t>Es/No performance requirement for the strongest code is -1.1dB to match 1.9Mbps with LDPC (and PHR2 with 2 repetitions) at 1% PER. </a:t>
            </a:r>
          </a:p>
          <a:p>
            <a:pPr>
              <a:lnSpc>
                <a:spcPct val="120000"/>
              </a:lnSpc>
              <a:spcBef>
                <a:spcPts val="600"/>
              </a:spcBef>
            </a:pPr>
            <a:r>
              <a:rPr lang="pl-PL" sz="1800" dirty="0">
                <a:latin typeface="Arial" charset="0"/>
              </a:rPr>
              <a:t>Es/No performance requirement for the other codes is +2.2dB to match other data-modes (including 1.9Mbps with CCK7 and with 5-bytes payload), also at 1% PER.</a:t>
            </a:r>
          </a:p>
          <a:p>
            <a:pPr>
              <a:lnSpc>
                <a:spcPct val="120000"/>
              </a:lnSpc>
              <a:spcBef>
                <a:spcPts val="600"/>
              </a:spcBef>
            </a:pPr>
            <a:r>
              <a:rPr lang="pl-PL" sz="1800" dirty="0">
                <a:latin typeface="Arial" charset="0"/>
              </a:rPr>
              <a:t>Three well-performing candidate </a:t>
            </a:r>
            <a:r>
              <a:rPr lang="en-US" sz="1800" dirty="0">
                <a:latin typeface="Arial" charset="0"/>
              </a:rPr>
              <a:t>PHR1</a:t>
            </a:r>
            <a:r>
              <a:rPr lang="pl-PL" sz="1800" dirty="0">
                <a:latin typeface="Arial" charset="0"/>
              </a:rPr>
              <a:t> encoded bit-sequences (20-bits long) are proposed here.</a:t>
            </a:r>
          </a:p>
          <a:p>
            <a:pPr>
              <a:lnSpc>
                <a:spcPct val="120000"/>
              </a:lnSpc>
              <a:spcBef>
                <a:spcPts val="600"/>
              </a:spcBef>
            </a:pPr>
            <a:r>
              <a:rPr lang="pl-PL" sz="1800" dirty="0">
                <a:latin typeface="Arial" charset="0"/>
              </a:rPr>
              <a:t>Bit-sequences encoding PHR1 index 1, which we assign to LDPC-coded 1.95Mbps, have an increased Hamming distance to all the other indexes. </a:t>
            </a:r>
          </a:p>
          <a:p>
            <a:pPr>
              <a:lnSpc>
                <a:spcPct val="120000"/>
              </a:lnSpc>
              <a:spcBef>
                <a:spcPts val="600"/>
              </a:spcBef>
            </a:pPr>
            <a:r>
              <a:rPr lang="pl-PL" sz="1800" dirty="0">
                <a:latin typeface="Arial" charset="0"/>
              </a:rPr>
              <a:t>Since there is tradeoff in performance between the codes, the three proposals offer slightly different compromises. </a:t>
            </a:r>
          </a:p>
          <a:p>
            <a:pPr marL="0" indent="0">
              <a:lnSpc>
                <a:spcPct val="120000"/>
              </a:lnSpc>
              <a:spcBef>
                <a:spcPts val="600"/>
              </a:spcBef>
              <a:buNone/>
            </a:pPr>
            <a:br>
              <a:rPr lang="pl-PL" sz="1600" dirty="0">
                <a:latin typeface="Arial" charset="0"/>
              </a:rPr>
            </a:br>
            <a:endParaRPr lang="pl-PL" sz="1600" dirty="0">
              <a:latin typeface="Arial" charset="0"/>
            </a:endParaRPr>
          </a:p>
        </p:txBody>
      </p:sp>
    </p:spTree>
    <p:extLst>
      <p:ext uri="{BB962C8B-B14F-4D97-AF65-F5344CB8AC3E}">
        <p14:creationId xmlns:p14="http://schemas.microsoft.com/office/powerpoint/2010/main" val="729019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a:t>
            </a:r>
            <a:endParaRPr lang="en-US" sz="3500" dirty="0">
              <a:latin typeface="Arial" charset="0"/>
            </a:endParaRPr>
          </a:p>
        </p:txBody>
      </p:sp>
      <p:sp>
        <p:nvSpPr>
          <p:cNvPr id="10243" name="Rectangle 1027"/>
          <p:cNvSpPr>
            <a:spLocks noGrp="1" noChangeArrowheads="1"/>
          </p:cNvSpPr>
          <p:nvPr>
            <p:ph type="body" idx="1"/>
          </p:nvPr>
        </p:nvSpPr>
        <p:spPr>
          <a:xfrm>
            <a:off x="524444" y="1533525"/>
            <a:ext cx="6847906" cy="4830316"/>
          </a:xfrm>
        </p:spPr>
        <p:txBody>
          <a:bodyPr>
            <a:normAutofit/>
          </a:bodyPr>
          <a:lstStyle/>
          <a:p>
            <a:pPr>
              <a:lnSpc>
                <a:spcPct val="120000"/>
              </a:lnSpc>
              <a:spcBef>
                <a:spcPts val="600"/>
              </a:spcBef>
            </a:pPr>
            <a:r>
              <a:rPr lang="pl-PL" sz="1800" dirty="0">
                <a:latin typeface="Arial" charset="0"/>
              </a:rPr>
              <a:t>We target fourteen PHR1 values, these select one of ten data rate with LDPC combinations with a four spare values for future expansion.</a:t>
            </a:r>
          </a:p>
          <a:p>
            <a:pPr>
              <a:lnSpc>
                <a:spcPct val="120000"/>
              </a:lnSpc>
              <a:spcBef>
                <a:spcPts val="600"/>
              </a:spcBef>
            </a:pPr>
            <a:r>
              <a:rPr lang="pl-PL" sz="1800" dirty="0">
                <a:latin typeface="Arial" charset="0"/>
              </a:rPr>
              <a:t>These are referenced by PHR1 Index 1 to 14, where index 1 is the one strengthened to suit 1.9Mbps with LDPC (and PHR2 with 2 repetitions) at 1% PER.</a:t>
            </a:r>
          </a:p>
          <a:p>
            <a:pPr>
              <a:lnSpc>
                <a:spcPct val="120000"/>
              </a:lnSpc>
              <a:spcBef>
                <a:spcPts val="600"/>
              </a:spcBef>
            </a:pPr>
            <a:r>
              <a:rPr lang="pl-PL" sz="1800" dirty="0">
                <a:latin typeface="Arial" charset="0"/>
              </a:rPr>
              <a:t>An example mapping of the fourteen PHR1 Indexes to the data rate / LDPC combinations is shown (right).</a:t>
            </a:r>
          </a:p>
          <a:p>
            <a:pPr marL="0" indent="0">
              <a:lnSpc>
                <a:spcPct val="120000"/>
              </a:lnSpc>
              <a:spcBef>
                <a:spcPts val="600"/>
              </a:spcBef>
              <a:buNone/>
            </a:pPr>
            <a:br>
              <a:rPr lang="pl-PL" sz="1600" dirty="0">
                <a:latin typeface="Arial" charset="0"/>
              </a:rPr>
            </a:br>
            <a:endParaRPr lang="pl-PL" sz="1600" dirty="0">
              <a:solidFill>
                <a:srgbClr val="FF0000"/>
              </a:solidFill>
              <a:latin typeface="Arial" charset="0"/>
            </a:endParaRPr>
          </a:p>
        </p:txBody>
      </p:sp>
      <p:pic>
        <p:nvPicPr>
          <p:cNvPr id="2" name="Picture 1">
            <a:extLst>
              <a:ext uri="{FF2B5EF4-FFF2-40B4-BE49-F238E27FC236}">
                <a16:creationId xmlns:a16="http://schemas.microsoft.com/office/drawing/2014/main" id="{E5CECAAF-2F67-4C34-B921-DD1028080B9E}"/>
              </a:ext>
            </a:extLst>
          </p:cNvPr>
          <p:cNvPicPr>
            <a:picLocks noChangeAspect="1"/>
          </p:cNvPicPr>
          <p:nvPr/>
        </p:nvPicPr>
        <p:blipFill>
          <a:blip r:embed="rId3"/>
          <a:stretch>
            <a:fillRect/>
          </a:stretch>
        </p:blipFill>
        <p:spPr>
          <a:xfrm>
            <a:off x="7579065" y="1781745"/>
            <a:ext cx="3743325" cy="4333875"/>
          </a:xfrm>
          <a:prstGeom prst="rect">
            <a:avLst/>
          </a:prstGeom>
        </p:spPr>
      </p:pic>
    </p:spTree>
    <p:extLst>
      <p:ext uri="{BB962C8B-B14F-4D97-AF65-F5344CB8AC3E}">
        <p14:creationId xmlns:p14="http://schemas.microsoft.com/office/powerpoint/2010/main" val="33781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Proposal-1</a:t>
            </a:r>
            <a:endParaRPr lang="en-US" sz="3500" dirty="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a:bodyPr>
          <a:lstStyle/>
          <a:p>
            <a:pPr>
              <a:lnSpc>
                <a:spcPct val="120000"/>
              </a:lnSpc>
              <a:spcBef>
                <a:spcPts val="600"/>
              </a:spcBef>
            </a:pPr>
            <a:r>
              <a:rPr lang="pl-PL" sz="1800" dirty="0">
                <a:latin typeface="Arial" charset="0"/>
              </a:rPr>
              <a:t>This set of codes has</a:t>
            </a:r>
            <a:r>
              <a:rPr lang="en-US" sz="1800" dirty="0">
                <a:latin typeface="Arial" charset="0"/>
              </a:rPr>
              <a:t> </a:t>
            </a:r>
            <a:r>
              <a:rPr lang="pl-PL" sz="1800" dirty="0">
                <a:latin typeface="Arial" charset="0"/>
              </a:rPr>
              <a:t>a hamming distance of 13 for code index 1 and a hamming distance of 8 for the remaining codes. </a:t>
            </a:r>
          </a:p>
          <a:p>
            <a:pPr>
              <a:lnSpc>
                <a:spcPct val="120000"/>
              </a:lnSpc>
              <a:spcBef>
                <a:spcPts val="600"/>
              </a:spcBef>
            </a:pPr>
            <a:r>
              <a:rPr lang="pl-PL" sz="1800" dirty="0">
                <a:latin typeface="Arial" charset="0"/>
              </a:rPr>
              <a:t>This gives a </a:t>
            </a:r>
            <a:r>
              <a:rPr lang="en-US" sz="1800" dirty="0">
                <a:latin typeface="Arial" charset="0"/>
              </a:rPr>
              <a:t>performance</a:t>
            </a:r>
            <a:r>
              <a:rPr lang="pl-PL" sz="1800" dirty="0">
                <a:latin typeface="Arial" charset="0"/>
              </a:rPr>
              <a:t> of</a:t>
            </a:r>
            <a:r>
              <a:rPr lang="en-US" sz="1800" dirty="0">
                <a:latin typeface="Arial" charset="0"/>
              </a:rPr>
              <a:t> -1.</a:t>
            </a:r>
            <a:r>
              <a:rPr lang="pl-PL" sz="1800" dirty="0">
                <a:latin typeface="Arial" charset="0"/>
              </a:rPr>
              <a:t>5</a:t>
            </a:r>
            <a:r>
              <a:rPr lang="en-US" sz="1800" dirty="0">
                <a:latin typeface="Arial" charset="0"/>
              </a:rPr>
              <a:t>dB for </a:t>
            </a:r>
            <a:r>
              <a:rPr lang="pl-PL" sz="1800" dirty="0">
                <a:latin typeface="Arial" charset="0"/>
              </a:rPr>
              <a:t>for </a:t>
            </a:r>
            <a:r>
              <a:rPr lang="en-US" sz="1800" dirty="0">
                <a:latin typeface="Arial" charset="0"/>
              </a:rPr>
              <a:t>code </a:t>
            </a:r>
            <a:r>
              <a:rPr lang="pl-PL" sz="1800" dirty="0">
                <a:latin typeface="Arial" charset="0"/>
              </a:rPr>
              <a:t>index </a:t>
            </a:r>
            <a:r>
              <a:rPr lang="en-US" sz="1800" dirty="0">
                <a:latin typeface="Arial" charset="0"/>
              </a:rPr>
              <a:t>1 </a:t>
            </a:r>
            <a:r>
              <a:rPr lang="pl-PL" sz="1800" dirty="0">
                <a:latin typeface="Arial" charset="0"/>
              </a:rPr>
              <a:t>at 1% </a:t>
            </a:r>
            <a:r>
              <a:rPr lang="en-US" sz="1800" dirty="0">
                <a:latin typeface="Arial" charset="0"/>
              </a:rPr>
              <a:t>PER and </a:t>
            </a:r>
            <a:r>
              <a:rPr lang="pl-PL" sz="1800" dirty="0">
                <a:latin typeface="Arial" charset="0"/>
              </a:rPr>
              <a:t>+0.8</a:t>
            </a:r>
            <a:r>
              <a:rPr lang="en-US" sz="1800" dirty="0">
                <a:latin typeface="Arial" charset="0"/>
              </a:rPr>
              <a:t>dB for the remaining codes, exceeding the requirements.</a:t>
            </a:r>
            <a:endParaRPr lang="pl-PL" sz="1800" dirty="0">
              <a:latin typeface="Arial" charset="0"/>
            </a:endParaRPr>
          </a:p>
        </p:txBody>
      </p:sp>
      <p:pic>
        <p:nvPicPr>
          <p:cNvPr id="5" name="Picture 4">
            <a:extLst>
              <a:ext uri="{FF2B5EF4-FFF2-40B4-BE49-F238E27FC236}">
                <a16:creationId xmlns:a16="http://schemas.microsoft.com/office/drawing/2014/main" id="{3FA4A320-003B-471B-B6EF-3552589C5822}"/>
              </a:ext>
            </a:extLst>
          </p:cNvPr>
          <p:cNvPicPr>
            <a:picLocks noChangeAspect="1"/>
          </p:cNvPicPr>
          <p:nvPr/>
        </p:nvPicPr>
        <p:blipFill>
          <a:blip r:embed="rId3"/>
          <a:stretch>
            <a:fillRect/>
          </a:stretch>
        </p:blipFill>
        <p:spPr>
          <a:xfrm>
            <a:off x="6650327" y="1252725"/>
            <a:ext cx="4834874" cy="4920904"/>
          </a:xfrm>
          <a:prstGeom prst="rect">
            <a:avLst/>
          </a:prstGeom>
        </p:spPr>
      </p:pic>
    </p:spTree>
    <p:extLst>
      <p:ext uri="{BB962C8B-B14F-4D97-AF65-F5344CB8AC3E}">
        <p14:creationId xmlns:p14="http://schemas.microsoft.com/office/powerpoint/2010/main" val="2134259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dirty="0"/>
              <a:t>PHR1 </a:t>
            </a:r>
            <a:r>
              <a:rPr lang="pl-PL" sz="4000" dirty="0"/>
              <a:t>variable distance mapping: Proposal-2</a:t>
            </a:r>
            <a:endParaRPr lang="en-US" sz="3500" dirty="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a:bodyPr>
          <a:lstStyle/>
          <a:p>
            <a:pPr>
              <a:lnSpc>
                <a:spcPct val="120000"/>
              </a:lnSpc>
              <a:spcBef>
                <a:spcPts val="600"/>
              </a:spcBef>
            </a:pPr>
            <a:r>
              <a:rPr lang="pl-PL" sz="1800" dirty="0">
                <a:latin typeface="Arial" charset="0"/>
              </a:rPr>
              <a:t>This set of codes has</a:t>
            </a:r>
            <a:r>
              <a:rPr lang="en-US" sz="1800" dirty="0">
                <a:latin typeface="Arial" charset="0"/>
              </a:rPr>
              <a:t> </a:t>
            </a:r>
            <a:r>
              <a:rPr lang="pl-PL" sz="1800" dirty="0">
                <a:latin typeface="Arial" charset="0"/>
              </a:rPr>
              <a:t>a hamming distance of 14 for code index 1 and a hamming distance of 6 or 8 for the remaining codes.</a:t>
            </a:r>
          </a:p>
          <a:p>
            <a:pPr>
              <a:lnSpc>
                <a:spcPct val="120000"/>
              </a:lnSpc>
              <a:spcBef>
                <a:spcPts val="600"/>
              </a:spcBef>
            </a:pPr>
            <a:r>
              <a:rPr lang="pl-PL" sz="1800" dirty="0">
                <a:latin typeface="Arial" charset="0"/>
              </a:rPr>
              <a:t>This gives a </a:t>
            </a:r>
            <a:r>
              <a:rPr lang="en-US" sz="1800" dirty="0">
                <a:latin typeface="Arial" charset="0"/>
              </a:rPr>
              <a:t>performance</a:t>
            </a:r>
            <a:r>
              <a:rPr lang="pl-PL" sz="1800" dirty="0">
                <a:latin typeface="Arial" charset="0"/>
              </a:rPr>
              <a:t> of</a:t>
            </a:r>
            <a:r>
              <a:rPr lang="en-US" sz="1800" dirty="0">
                <a:latin typeface="Arial" charset="0"/>
              </a:rPr>
              <a:t> </a:t>
            </a:r>
            <a:r>
              <a:rPr lang="pl-PL" sz="1800" dirty="0">
                <a:latin typeface="Arial" charset="0"/>
              </a:rPr>
              <a:t>-1.9</a:t>
            </a:r>
            <a:r>
              <a:rPr lang="en-US" sz="1800" dirty="0">
                <a:latin typeface="Arial" charset="0"/>
              </a:rPr>
              <a:t>dB for </a:t>
            </a:r>
            <a:r>
              <a:rPr lang="pl-PL" sz="1800" dirty="0">
                <a:latin typeface="Arial" charset="0"/>
              </a:rPr>
              <a:t>for </a:t>
            </a:r>
            <a:r>
              <a:rPr lang="en-US" sz="1800" dirty="0">
                <a:latin typeface="Arial" charset="0"/>
              </a:rPr>
              <a:t>code </a:t>
            </a:r>
            <a:r>
              <a:rPr lang="pl-PL" sz="1800" dirty="0">
                <a:latin typeface="Arial" charset="0"/>
              </a:rPr>
              <a:t>index </a:t>
            </a:r>
            <a:r>
              <a:rPr lang="en-US" sz="1800" dirty="0">
                <a:latin typeface="Arial" charset="0"/>
              </a:rPr>
              <a:t>1 </a:t>
            </a:r>
            <a:r>
              <a:rPr lang="pl-PL" sz="1800" dirty="0">
                <a:latin typeface="Arial" charset="0"/>
              </a:rPr>
              <a:t>at 1% </a:t>
            </a:r>
            <a:r>
              <a:rPr lang="en-US" sz="1800" dirty="0">
                <a:latin typeface="Arial" charset="0"/>
              </a:rPr>
              <a:t>PER and </a:t>
            </a:r>
            <a:r>
              <a:rPr lang="pl-PL" sz="1800" dirty="0">
                <a:latin typeface="Arial" charset="0"/>
              </a:rPr>
              <a:t>+1.3</a:t>
            </a:r>
            <a:r>
              <a:rPr lang="en-US" sz="1800" dirty="0">
                <a:latin typeface="Arial" charset="0"/>
              </a:rPr>
              <a:t>dB for the remaining codes, exceeding the requirements.</a:t>
            </a:r>
            <a:endParaRPr lang="pl-PL" sz="1800" dirty="0">
              <a:latin typeface="Arial" charset="0"/>
            </a:endParaRPr>
          </a:p>
        </p:txBody>
      </p:sp>
      <p:pic>
        <p:nvPicPr>
          <p:cNvPr id="3" name="Picture 2" descr="Chart&#10;&#10;Description automatically generated">
            <a:extLst>
              <a:ext uri="{FF2B5EF4-FFF2-40B4-BE49-F238E27FC236}">
                <a16:creationId xmlns:a16="http://schemas.microsoft.com/office/drawing/2014/main" id="{A794995B-FB18-4E64-9E42-526769C6409B}"/>
              </a:ext>
            </a:extLst>
          </p:cNvPr>
          <p:cNvPicPr>
            <a:picLocks noChangeAspect="1"/>
          </p:cNvPicPr>
          <p:nvPr/>
        </p:nvPicPr>
        <p:blipFill>
          <a:blip r:embed="rId3"/>
          <a:stretch>
            <a:fillRect/>
          </a:stretch>
        </p:blipFill>
        <p:spPr>
          <a:xfrm>
            <a:off x="6625282" y="1359088"/>
            <a:ext cx="4822973" cy="4814541"/>
          </a:xfrm>
          <a:prstGeom prst="rect">
            <a:avLst/>
          </a:prstGeom>
        </p:spPr>
      </p:pic>
    </p:spTree>
    <p:extLst>
      <p:ext uri="{BB962C8B-B14F-4D97-AF65-F5344CB8AC3E}">
        <p14:creationId xmlns:p14="http://schemas.microsoft.com/office/powerpoint/2010/main" val="59348491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5B578062-5181-4673-A19F-E84DDFF5A293}">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2131</Words>
  <Application>Microsoft Office PowerPoint</Application>
  <PresentationFormat>Custom</PresentationFormat>
  <Paragraphs>161</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Arial-BoldMT</vt:lpstr>
      <vt:lpstr>Arial</vt:lpstr>
      <vt:lpstr>Times New Roman</vt:lpstr>
      <vt:lpstr>Default Design</vt:lpstr>
      <vt:lpstr>PowerPoint Presentation</vt:lpstr>
      <vt:lpstr>Introduction</vt:lpstr>
      <vt:lpstr>A two-stage approach to PHR for dynamic data rates:</vt:lpstr>
      <vt:lpstr>PHR1: short, efficient &amp; robust selection of rate/code</vt:lpstr>
      <vt:lpstr>PHR1 variable distance mapping</vt:lpstr>
      <vt:lpstr>PHR1 variable distance mapping</vt:lpstr>
      <vt:lpstr>PHR1 variable distance mapping</vt:lpstr>
      <vt:lpstr>PHR1 variable distance mapping: Proposal-1</vt:lpstr>
      <vt:lpstr>PHR1 variable distance mapping: Proposal-2</vt:lpstr>
      <vt:lpstr>PHR1 variable distance mapping: Proposal-3</vt:lpstr>
      <vt:lpstr>PHR1 variable distance mapping: conclusion</vt:lpstr>
      <vt:lpstr>PHR2 rate consistent with PSDU modulation</vt:lpstr>
      <vt:lpstr>PHR2 content</vt:lpstr>
      <vt:lpstr>How to incorporate into 802.15.4z</vt:lpstr>
      <vt:lpstr>A note on SYNC length</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Jarek Niewczas</cp:lastModifiedBy>
  <cp:revision>13</cp:revision>
  <cp:lastPrinted>2015-07-14T16:02:16Z</cp:lastPrinted>
  <dcterms:created xsi:type="dcterms:W3CDTF">2009-07-12T16:25:16Z</dcterms:created>
  <dcterms:modified xsi:type="dcterms:W3CDTF">2023-01-19T18:32:26Z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5c9d09ed-483c-4fa0-995d-362e8fa8435d</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