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24"/>
  </p:notesMasterIdLst>
  <p:handoutMasterIdLst>
    <p:handoutMasterId r:id="rId25"/>
  </p:handoutMasterIdLst>
  <p:sldIdLst>
    <p:sldId id="287" r:id="rId4"/>
    <p:sldId id="370" r:id="rId5"/>
    <p:sldId id="377" r:id="rId6"/>
    <p:sldId id="388" r:id="rId7"/>
    <p:sldId id="392" r:id="rId8"/>
    <p:sldId id="393" r:id="rId9"/>
    <p:sldId id="400" r:id="rId10"/>
    <p:sldId id="401" r:id="rId11"/>
    <p:sldId id="399" r:id="rId12"/>
    <p:sldId id="397" r:id="rId13"/>
    <p:sldId id="398" r:id="rId14"/>
    <p:sldId id="402" r:id="rId15"/>
    <p:sldId id="403" r:id="rId16"/>
    <p:sldId id="396" r:id="rId17"/>
    <p:sldId id="389" r:id="rId18"/>
    <p:sldId id="375" r:id="rId19"/>
    <p:sldId id="387" r:id="rId20"/>
    <p:sldId id="390" r:id="rId21"/>
    <p:sldId id="381" r:id="rId22"/>
    <p:sldId id="359" r:id="rId23"/>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7"/>
            <p14:sldId id="388"/>
            <p14:sldId id="392"/>
            <p14:sldId id="393"/>
            <p14:sldId id="400"/>
            <p14:sldId id="401"/>
            <p14:sldId id="399"/>
            <p14:sldId id="397"/>
            <p14:sldId id="398"/>
            <p14:sldId id="402"/>
            <p14:sldId id="403"/>
            <p14:sldId id="396"/>
            <p14:sldId id="389"/>
            <p14:sldId id="375"/>
            <p14:sldId id="387"/>
            <p14:sldId id="390"/>
            <p14:sldId id="381"/>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snapToGrid="0">
      <p:cViewPr varScale="1">
        <p:scale>
          <a:sx n="99" d="100"/>
          <a:sy n="99" d="100"/>
        </p:scale>
        <p:origin x="84" y="732"/>
      </p:cViewPr>
      <p:guideLst>
        <p:guide orient="horz" pos="2160"/>
        <p:guide pos="2880"/>
        <p:guide orient="horz" pos="2161"/>
        <p:guide pos="3840"/>
      </p:guideLst>
    </p:cSldViewPr>
  </p:slideViewPr>
  <p:notesTextViewPr>
    <p:cViewPr>
      <p:scale>
        <a:sx n="1" d="1"/>
        <a:sy n="1" d="1"/>
      </p:scale>
      <p:origin x="0" y="0"/>
    </p:cViewPr>
  </p:notesTextViewPr>
  <p:notesViewPr>
    <p:cSldViewPr snapToGrid="0">
      <p:cViewPr>
        <p:scale>
          <a:sx n="1" d="2"/>
          <a:sy n="1" d="2"/>
        </p:scale>
        <p:origin x="4266" y="122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commentAuthors" Target="commentAuthor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10</a:t>
            </a:fld>
            <a:endParaRPr lang="en-US" dirty="0"/>
          </a:p>
        </p:txBody>
      </p:sp>
    </p:spTree>
    <p:extLst>
      <p:ext uri="{BB962C8B-B14F-4D97-AF65-F5344CB8AC3E}">
        <p14:creationId xmlns:p14="http://schemas.microsoft.com/office/powerpoint/2010/main" val="579684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11</a:t>
            </a:fld>
            <a:endParaRPr lang="en-US" dirty="0"/>
          </a:p>
        </p:txBody>
      </p:sp>
    </p:spTree>
    <p:extLst>
      <p:ext uri="{BB962C8B-B14F-4D97-AF65-F5344CB8AC3E}">
        <p14:creationId xmlns:p14="http://schemas.microsoft.com/office/powerpoint/2010/main" val="3845053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12</a:t>
            </a:fld>
            <a:endParaRPr lang="en-US" dirty="0"/>
          </a:p>
        </p:txBody>
      </p:sp>
    </p:spTree>
    <p:extLst>
      <p:ext uri="{BB962C8B-B14F-4D97-AF65-F5344CB8AC3E}">
        <p14:creationId xmlns:p14="http://schemas.microsoft.com/office/powerpoint/2010/main" val="1330265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13</a:t>
            </a:fld>
            <a:endParaRPr lang="en-US" dirty="0"/>
          </a:p>
        </p:txBody>
      </p:sp>
    </p:spTree>
    <p:extLst>
      <p:ext uri="{BB962C8B-B14F-4D97-AF65-F5344CB8AC3E}">
        <p14:creationId xmlns:p14="http://schemas.microsoft.com/office/powerpoint/2010/main" val="12356119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14</a:t>
            </a:fld>
            <a:endParaRPr lang="en-US" dirty="0"/>
          </a:p>
        </p:txBody>
      </p:sp>
    </p:spTree>
    <p:extLst>
      <p:ext uri="{BB962C8B-B14F-4D97-AF65-F5344CB8AC3E}">
        <p14:creationId xmlns:p14="http://schemas.microsoft.com/office/powerpoint/2010/main" val="21124116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15</a:t>
            </a:fld>
            <a:endParaRPr lang="en-US" dirty="0"/>
          </a:p>
        </p:txBody>
      </p:sp>
    </p:spTree>
    <p:extLst>
      <p:ext uri="{BB962C8B-B14F-4D97-AF65-F5344CB8AC3E}">
        <p14:creationId xmlns:p14="http://schemas.microsoft.com/office/powerpoint/2010/main" val="20560086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16</a:t>
            </a:fld>
            <a:endParaRPr lang="en-US" dirty="0"/>
          </a:p>
        </p:txBody>
      </p:sp>
    </p:spTree>
    <p:extLst>
      <p:ext uri="{BB962C8B-B14F-4D97-AF65-F5344CB8AC3E}">
        <p14:creationId xmlns:p14="http://schemas.microsoft.com/office/powerpoint/2010/main" val="1973632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17</a:t>
            </a:fld>
            <a:endParaRPr lang="en-US" dirty="0"/>
          </a:p>
        </p:txBody>
      </p:sp>
    </p:spTree>
    <p:extLst>
      <p:ext uri="{BB962C8B-B14F-4D97-AF65-F5344CB8AC3E}">
        <p14:creationId xmlns:p14="http://schemas.microsoft.com/office/powerpoint/2010/main" val="34087998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18</a:t>
            </a:fld>
            <a:endParaRPr lang="en-US" dirty="0"/>
          </a:p>
        </p:txBody>
      </p:sp>
    </p:spTree>
    <p:extLst>
      <p:ext uri="{BB962C8B-B14F-4D97-AF65-F5344CB8AC3E}">
        <p14:creationId xmlns:p14="http://schemas.microsoft.com/office/powerpoint/2010/main" val="15963369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19</a:t>
            </a:fld>
            <a:endParaRPr lang="en-US" dirty="0"/>
          </a:p>
        </p:txBody>
      </p:sp>
    </p:spTree>
    <p:extLst>
      <p:ext uri="{BB962C8B-B14F-4D97-AF65-F5344CB8AC3E}">
        <p14:creationId xmlns:p14="http://schemas.microsoft.com/office/powerpoint/2010/main" val="1414760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20</a:t>
            </a:fld>
            <a:endParaRPr lang="en-US" dirty="0"/>
          </a:p>
        </p:txBody>
      </p:sp>
    </p:spTree>
    <p:extLst>
      <p:ext uri="{BB962C8B-B14F-4D97-AF65-F5344CB8AC3E}">
        <p14:creationId xmlns:p14="http://schemas.microsoft.com/office/powerpoint/2010/main" val="3657281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3087322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1504279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2317978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2617395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4073908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8</a:t>
            </a:fld>
            <a:endParaRPr lang="en-US" dirty="0"/>
          </a:p>
        </p:txBody>
      </p:sp>
    </p:spTree>
    <p:extLst>
      <p:ext uri="{BB962C8B-B14F-4D97-AF65-F5344CB8AC3E}">
        <p14:creationId xmlns:p14="http://schemas.microsoft.com/office/powerpoint/2010/main" val="4083609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9</a:t>
            </a:fld>
            <a:endParaRPr lang="en-US" dirty="0"/>
          </a:p>
        </p:txBody>
      </p:sp>
    </p:spTree>
    <p:extLst>
      <p:ext uri="{BB962C8B-B14F-4D97-AF65-F5344CB8AC3E}">
        <p14:creationId xmlns:p14="http://schemas.microsoft.com/office/powerpoint/2010/main" val="1050309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&lt;15-22-0653-0</a:t>
            </a:r>
            <a:r>
              <a:rPr lang="pl-PL" sz="1500" b="1" dirty="0"/>
              <a:t>4</a:t>
            </a:r>
            <a:r>
              <a:rPr lang="en-US" sz="1500" b="1" dirty="0"/>
              <a:t>-04ab&gt;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pl-PL" sz="1500"/>
              <a:t>January</a:t>
            </a:r>
            <a:r>
              <a:rPr lang="en-US" sz="1500" dirty="0"/>
              <a:t> </a:t>
            </a:r>
            <a:r>
              <a:rPr lang="en-US" sz="1500" baseline="0" dirty="0"/>
              <a:t>202</a:t>
            </a:r>
            <a:r>
              <a:rPr lang="pl-PL" sz="1500" baseline="0"/>
              <a:t>3</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Verso, Niewczas &amp; Murray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9.e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An updated PHY Header Proposal</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pl-PL" sz="1700" dirty="0">
                <a:solidFill>
                  <a:srgbClr val="FF0000"/>
                </a:solidFill>
                <a:latin typeface="Times New Roman" pitchFamily="18" charset="0"/>
                <a:ea typeface="ＭＳ Ｐゴシック" pitchFamily="-65" charset="-128"/>
                <a:cs typeface="+mn-cs"/>
              </a:rPr>
              <a:t>2</a:t>
            </a:r>
            <a:r>
              <a:rPr lang="en-IE" sz="1700" dirty="0">
                <a:solidFill>
                  <a:srgbClr val="FF0000"/>
                </a:solidFill>
                <a:latin typeface="Times New Roman" pitchFamily="18" charset="0"/>
                <a:ea typeface="ＭＳ Ｐゴシック" pitchFamily="-65" charset="-128"/>
                <a:cs typeface="+mn-cs"/>
              </a:rPr>
              <a:t>7</a:t>
            </a:r>
            <a:r>
              <a:rPr lang="en-US" sz="1700" baseline="30000" dirty="0" err="1">
                <a:solidFill>
                  <a:srgbClr val="FF0000"/>
                </a:solidFill>
                <a:latin typeface="Times New Roman" pitchFamily="18" charset="0"/>
                <a:ea typeface="ＭＳ Ｐゴシック" pitchFamily="-65" charset="-128"/>
                <a:cs typeface="+mn-cs"/>
              </a:rPr>
              <a:t>th</a:t>
            </a:r>
            <a:r>
              <a:rPr lang="en-US" sz="1700" dirty="0">
                <a:solidFill>
                  <a:srgbClr val="FF0000"/>
                </a:solidFill>
                <a:latin typeface="Times New Roman" pitchFamily="18" charset="0"/>
                <a:ea typeface="ＭＳ Ｐゴシック" pitchFamily="-65" charset="-128"/>
                <a:cs typeface="+mn-cs"/>
              </a:rPr>
              <a:t> </a:t>
            </a:r>
            <a:r>
              <a:rPr lang="pl-PL" sz="1700" dirty="0">
                <a:solidFill>
                  <a:srgbClr val="FF0000"/>
                </a:solidFill>
                <a:latin typeface="Times New Roman" pitchFamily="18" charset="0"/>
                <a:ea typeface="ＭＳ Ｐゴシック" pitchFamily="-65" charset="-128"/>
                <a:cs typeface="+mn-cs"/>
              </a:rPr>
              <a:t>January</a:t>
            </a:r>
            <a:r>
              <a:rPr lang="en-US" sz="1700" dirty="0">
                <a:solidFill>
                  <a:srgbClr val="FF0000"/>
                </a:solidFill>
                <a:latin typeface="Times New Roman" pitchFamily="18" charset="0"/>
                <a:ea typeface="ＭＳ Ｐゴシック" pitchFamily="-65" charset="-128"/>
                <a:cs typeface="+mn-cs"/>
              </a:rPr>
              <a:t> 202</a:t>
            </a:r>
            <a:r>
              <a:rPr lang="pl-PL" sz="1700" dirty="0">
                <a:solidFill>
                  <a:srgbClr val="FF0000"/>
                </a:solidFill>
                <a:latin typeface="Times New Roman" pitchFamily="18" charset="0"/>
                <a:ea typeface="ＭＳ Ｐゴシック" pitchFamily="-65" charset="-128"/>
                <a:cs typeface="+mn-cs"/>
              </a:rPr>
              <a:t>3</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 Jarek Niewczas, Carl Murray (Qorvo)</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a:solidFill>
                  <a:srgbClr val="FF0000"/>
                </a:solidFill>
                <a:latin typeface="Times New Roman" pitchFamily="18" charset="0"/>
                <a:ea typeface="ＭＳ Ｐゴシック" pitchFamily="-65" charset="-128"/>
                <a:cs typeface="+mn-cs"/>
              </a:rPr>
              <a:t>billy.verso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[Proposals for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 proposed PHR for the 4ab HRP UWB PHY enhanced data rates supporting dynamic data rate selection.]</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promote further discussion and convergence on the content for the IEEE 802.15.4ab amendment.]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 Proposal-2</a:t>
            </a:r>
            <a:endParaRPr lang="en-US" sz="3500" dirty="0">
              <a:latin typeface="Arial" charset="0"/>
            </a:endParaRPr>
          </a:p>
        </p:txBody>
      </p:sp>
      <p:sp>
        <p:nvSpPr>
          <p:cNvPr id="10243" name="Rectangle 1027"/>
          <p:cNvSpPr>
            <a:spLocks noGrp="1" noChangeArrowheads="1"/>
          </p:cNvSpPr>
          <p:nvPr>
            <p:ph type="body" idx="1"/>
          </p:nvPr>
        </p:nvSpPr>
        <p:spPr>
          <a:xfrm>
            <a:off x="524444" y="1334640"/>
            <a:ext cx="5663471" cy="5029201"/>
          </a:xfrm>
        </p:spPr>
        <p:txBody>
          <a:bodyPr>
            <a:normAutofit/>
          </a:bodyPr>
          <a:lstStyle/>
          <a:p>
            <a:pPr>
              <a:lnSpc>
                <a:spcPct val="120000"/>
              </a:lnSpc>
              <a:spcBef>
                <a:spcPts val="600"/>
              </a:spcBef>
            </a:pPr>
            <a:r>
              <a:rPr lang="en-US" sz="1800" dirty="0">
                <a:latin typeface="Arial" charset="0"/>
              </a:rPr>
              <a:t>The </a:t>
            </a:r>
            <a:r>
              <a:rPr lang="pl-PL" sz="1800" dirty="0">
                <a:latin typeface="Arial" charset="0"/>
              </a:rPr>
              <a:t>set consists </a:t>
            </a:r>
            <a:r>
              <a:rPr lang="en-US" sz="1800" dirty="0">
                <a:latin typeface="Arial" charset="0"/>
              </a:rPr>
              <a:t>of </a:t>
            </a:r>
            <a:r>
              <a:rPr lang="pl-PL" sz="1800" dirty="0">
                <a:latin typeface="Arial" charset="0"/>
              </a:rPr>
              <a:t>16 </a:t>
            </a:r>
            <a:r>
              <a:rPr lang="en-US" sz="1800" dirty="0">
                <a:latin typeface="Arial" charset="0"/>
              </a:rPr>
              <a:t>codes</a:t>
            </a:r>
            <a:r>
              <a:rPr lang="pl-PL" sz="1800" dirty="0">
                <a:latin typeface="Arial" charset="0"/>
              </a:rPr>
              <a:t>:</a:t>
            </a:r>
            <a:r>
              <a:rPr lang="en-US" sz="1800" dirty="0">
                <a:latin typeface="Arial" charset="0"/>
              </a:rPr>
              <a:t> HD=14 for code</a:t>
            </a:r>
            <a:r>
              <a:rPr lang="pl-PL" sz="1800" dirty="0">
                <a:latin typeface="Arial" charset="0"/>
              </a:rPr>
              <a:t> index</a:t>
            </a:r>
            <a:r>
              <a:rPr lang="en-US" sz="1800" dirty="0">
                <a:latin typeface="Arial" charset="0"/>
              </a:rPr>
              <a:t>-1, HD</a:t>
            </a:r>
            <a:r>
              <a:rPr lang="pl-PL" sz="1800" dirty="0">
                <a:latin typeface="Arial" charset="0"/>
              </a:rPr>
              <a:t>&gt;</a:t>
            </a:r>
            <a:r>
              <a:rPr lang="en-US" sz="1800" dirty="0">
                <a:latin typeface="Arial" charset="0"/>
              </a:rPr>
              <a:t>=</a:t>
            </a:r>
            <a:r>
              <a:rPr lang="pl-PL" sz="1800" dirty="0">
                <a:latin typeface="Arial" charset="0"/>
              </a:rPr>
              <a:t>8</a:t>
            </a:r>
            <a:r>
              <a:rPr lang="en-US" sz="1800" dirty="0">
                <a:latin typeface="Arial" charset="0"/>
              </a:rPr>
              <a:t> the remaining codes.</a:t>
            </a:r>
            <a:endParaRPr lang="pl-PL" sz="1800" dirty="0">
              <a:latin typeface="Arial" charset="0"/>
            </a:endParaRPr>
          </a:p>
          <a:p>
            <a:pPr>
              <a:lnSpc>
                <a:spcPct val="120000"/>
              </a:lnSpc>
              <a:spcBef>
                <a:spcPts val="600"/>
              </a:spcBef>
            </a:pPr>
            <a:r>
              <a:rPr lang="pl-PL" sz="1800" dirty="0">
                <a:latin typeface="Arial" charset="0"/>
              </a:rPr>
              <a:t>This gives a </a:t>
            </a:r>
            <a:r>
              <a:rPr lang="en-US" sz="1800" dirty="0">
                <a:latin typeface="Arial" charset="0"/>
              </a:rPr>
              <a:t>performance</a:t>
            </a:r>
            <a:r>
              <a:rPr lang="pl-PL" sz="1800" dirty="0">
                <a:latin typeface="Arial" charset="0"/>
              </a:rPr>
              <a:t> of</a:t>
            </a:r>
            <a:r>
              <a:rPr lang="en-US" sz="1800" dirty="0">
                <a:latin typeface="Arial" charset="0"/>
              </a:rPr>
              <a:t> -1.</a:t>
            </a:r>
            <a:r>
              <a:rPr lang="pl-PL" sz="1800" dirty="0">
                <a:latin typeface="Arial" charset="0"/>
              </a:rPr>
              <a:t>8</a:t>
            </a:r>
            <a:r>
              <a:rPr lang="en-US" sz="1800" dirty="0">
                <a:latin typeface="Arial" charset="0"/>
              </a:rPr>
              <a:t>dB for </a:t>
            </a:r>
            <a:r>
              <a:rPr lang="pl-PL" sz="1800" dirty="0">
                <a:latin typeface="Arial" charset="0"/>
              </a:rPr>
              <a:t>for </a:t>
            </a:r>
            <a:r>
              <a:rPr lang="en-US" sz="1800" dirty="0">
                <a:latin typeface="Arial" charset="0"/>
              </a:rPr>
              <a:t>code</a:t>
            </a:r>
            <a:r>
              <a:rPr lang="pl-PL" sz="1800" dirty="0">
                <a:latin typeface="Arial" charset="0"/>
              </a:rPr>
              <a:t> index-1, 0.6-0.8dB for code indexes 2-16 (all at 1% </a:t>
            </a:r>
            <a:r>
              <a:rPr lang="en-US" sz="1800" dirty="0">
                <a:latin typeface="Arial" charset="0"/>
              </a:rPr>
              <a:t>PER</a:t>
            </a:r>
            <a:r>
              <a:rPr lang="pl-PL" sz="1800" dirty="0">
                <a:latin typeface="Arial" charset="0"/>
              </a:rPr>
              <a:t>). </a:t>
            </a:r>
          </a:p>
          <a:p>
            <a:pPr>
              <a:lnSpc>
                <a:spcPct val="120000"/>
              </a:lnSpc>
              <a:spcBef>
                <a:spcPts val="600"/>
              </a:spcBef>
            </a:pPr>
            <a:r>
              <a:rPr lang="pl-PL" sz="1800" dirty="0">
                <a:latin typeface="Arial" charset="0"/>
              </a:rPr>
              <a:t>Performance requirements are satisfied with a wide margin.</a:t>
            </a:r>
          </a:p>
          <a:p>
            <a:pPr>
              <a:lnSpc>
                <a:spcPct val="120000"/>
              </a:lnSpc>
              <a:spcBef>
                <a:spcPts val="600"/>
              </a:spcBef>
            </a:pPr>
            <a:r>
              <a:rPr lang="pl-PL" sz="1800" dirty="0">
                <a:latin typeface="Arial" charset="0"/>
              </a:rPr>
              <a:t>The set offers increased number of codes for future expansion</a:t>
            </a:r>
          </a:p>
        </p:txBody>
      </p:sp>
      <p:pic>
        <p:nvPicPr>
          <p:cNvPr id="4" name="Picture 3">
            <a:extLst>
              <a:ext uri="{FF2B5EF4-FFF2-40B4-BE49-F238E27FC236}">
                <a16:creationId xmlns:a16="http://schemas.microsoft.com/office/drawing/2014/main" id="{BA1B120C-BDEE-4D22-B174-B28D90C650AB}"/>
              </a:ext>
            </a:extLst>
          </p:cNvPr>
          <p:cNvPicPr>
            <a:picLocks noChangeAspect="1"/>
          </p:cNvPicPr>
          <p:nvPr/>
        </p:nvPicPr>
        <p:blipFill>
          <a:blip r:embed="rId3"/>
          <a:stretch>
            <a:fillRect/>
          </a:stretch>
        </p:blipFill>
        <p:spPr>
          <a:xfrm>
            <a:off x="6882384" y="1334640"/>
            <a:ext cx="4674288" cy="4861986"/>
          </a:xfrm>
          <a:prstGeom prst="rect">
            <a:avLst/>
          </a:prstGeom>
        </p:spPr>
      </p:pic>
    </p:spTree>
    <p:extLst>
      <p:ext uri="{BB962C8B-B14F-4D97-AF65-F5344CB8AC3E}">
        <p14:creationId xmlns:p14="http://schemas.microsoft.com/office/powerpoint/2010/main" val="593484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 Proposal-3</a:t>
            </a:r>
            <a:endParaRPr lang="en-US" sz="3500" dirty="0">
              <a:latin typeface="Arial" charset="0"/>
            </a:endParaRPr>
          </a:p>
        </p:txBody>
      </p:sp>
      <p:sp>
        <p:nvSpPr>
          <p:cNvPr id="10243" name="Rectangle 1027"/>
          <p:cNvSpPr>
            <a:spLocks noGrp="1" noChangeArrowheads="1"/>
          </p:cNvSpPr>
          <p:nvPr>
            <p:ph type="body" idx="1"/>
          </p:nvPr>
        </p:nvSpPr>
        <p:spPr>
          <a:xfrm>
            <a:off x="524444" y="1334640"/>
            <a:ext cx="5663471" cy="5029201"/>
          </a:xfrm>
        </p:spPr>
        <p:txBody>
          <a:bodyPr>
            <a:normAutofit/>
          </a:bodyPr>
          <a:lstStyle/>
          <a:p>
            <a:pPr>
              <a:lnSpc>
                <a:spcPct val="120000"/>
              </a:lnSpc>
              <a:spcBef>
                <a:spcPts val="600"/>
              </a:spcBef>
            </a:pPr>
            <a:r>
              <a:rPr lang="en-US" sz="1800" dirty="0">
                <a:latin typeface="Arial" charset="0"/>
              </a:rPr>
              <a:t>The </a:t>
            </a:r>
            <a:r>
              <a:rPr lang="pl-PL" sz="1800" dirty="0">
                <a:latin typeface="Arial" charset="0"/>
              </a:rPr>
              <a:t>set consists </a:t>
            </a:r>
            <a:r>
              <a:rPr lang="en-US" sz="1800" dirty="0">
                <a:latin typeface="Arial" charset="0"/>
              </a:rPr>
              <a:t>of </a:t>
            </a:r>
            <a:r>
              <a:rPr lang="pl-PL" sz="1800" dirty="0">
                <a:latin typeface="Arial" charset="0"/>
              </a:rPr>
              <a:t>16 </a:t>
            </a:r>
            <a:r>
              <a:rPr lang="en-US" sz="1800" dirty="0">
                <a:latin typeface="Arial" charset="0"/>
              </a:rPr>
              <a:t>codes</a:t>
            </a:r>
            <a:r>
              <a:rPr lang="pl-PL" sz="1800" dirty="0">
                <a:latin typeface="Arial" charset="0"/>
              </a:rPr>
              <a:t>:</a:t>
            </a:r>
            <a:r>
              <a:rPr lang="en-US" sz="1800" dirty="0">
                <a:latin typeface="Arial" charset="0"/>
              </a:rPr>
              <a:t> HD&gt;=1</a:t>
            </a:r>
            <a:r>
              <a:rPr lang="pl-PL" sz="1800" dirty="0">
                <a:latin typeface="Arial" charset="0"/>
              </a:rPr>
              <a:t>3</a:t>
            </a:r>
            <a:r>
              <a:rPr lang="en-US" sz="1800" dirty="0">
                <a:latin typeface="Arial" charset="0"/>
              </a:rPr>
              <a:t> for code</a:t>
            </a:r>
            <a:r>
              <a:rPr lang="pl-PL" sz="1800" dirty="0">
                <a:latin typeface="Arial" charset="0"/>
              </a:rPr>
              <a:t> index</a:t>
            </a:r>
            <a:r>
              <a:rPr lang="en-US" sz="1800" dirty="0">
                <a:latin typeface="Arial" charset="0"/>
              </a:rPr>
              <a:t>-1, HD=12 for code</a:t>
            </a:r>
            <a:r>
              <a:rPr lang="pl-PL" sz="1800" dirty="0">
                <a:latin typeface="Arial" charset="0"/>
              </a:rPr>
              <a:t> index</a:t>
            </a:r>
            <a:r>
              <a:rPr lang="en-US" sz="1800" dirty="0">
                <a:latin typeface="Arial" charset="0"/>
              </a:rPr>
              <a:t>-2, HD=</a:t>
            </a:r>
            <a:r>
              <a:rPr lang="pl-PL" sz="1800" dirty="0">
                <a:latin typeface="Arial" charset="0"/>
              </a:rPr>
              <a:t>8</a:t>
            </a:r>
            <a:r>
              <a:rPr lang="en-US" sz="1800" dirty="0">
                <a:latin typeface="Arial" charset="0"/>
              </a:rPr>
              <a:t> the remaining codes.</a:t>
            </a:r>
            <a:endParaRPr lang="pl-PL" sz="1800" dirty="0">
              <a:latin typeface="Arial" charset="0"/>
            </a:endParaRPr>
          </a:p>
          <a:p>
            <a:pPr>
              <a:lnSpc>
                <a:spcPct val="120000"/>
              </a:lnSpc>
              <a:spcBef>
                <a:spcPts val="600"/>
              </a:spcBef>
            </a:pPr>
            <a:r>
              <a:rPr lang="pl-PL" sz="1800" dirty="0">
                <a:latin typeface="Arial" charset="0"/>
              </a:rPr>
              <a:t>This gives </a:t>
            </a:r>
            <a:r>
              <a:rPr lang="en-US" sz="1800" dirty="0">
                <a:latin typeface="Arial" charset="0"/>
              </a:rPr>
              <a:t>performance</a:t>
            </a:r>
            <a:r>
              <a:rPr lang="pl-PL" sz="1800" dirty="0">
                <a:latin typeface="Arial" charset="0"/>
              </a:rPr>
              <a:t> of</a:t>
            </a:r>
            <a:r>
              <a:rPr lang="en-US" sz="1800" dirty="0">
                <a:latin typeface="Arial" charset="0"/>
              </a:rPr>
              <a:t> -1.</a:t>
            </a:r>
            <a:r>
              <a:rPr lang="pl-PL" sz="1800" dirty="0">
                <a:latin typeface="Arial" charset="0"/>
              </a:rPr>
              <a:t>4</a:t>
            </a:r>
            <a:r>
              <a:rPr lang="en-US" sz="1800" dirty="0">
                <a:latin typeface="Arial" charset="0"/>
              </a:rPr>
              <a:t>dB for </a:t>
            </a:r>
            <a:r>
              <a:rPr lang="pl-PL" sz="1800" dirty="0">
                <a:latin typeface="Arial" charset="0"/>
              </a:rPr>
              <a:t>for </a:t>
            </a:r>
            <a:r>
              <a:rPr lang="en-US" sz="1800" dirty="0">
                <a:latin typeface="Arial" charset="0"/>
              </a:rPr>
              <a:t>code</a:t>
            </a:r>
            <a:r>
              <a:rPr lang="pl-PL" sz="1800" dirty="0">
                <a:latin typeface="Arial" charset="0"/>
              </a:rPr>
              <a:t> index-1, -1.15dB for code index-2, 0.8dB for code indexes 3-16 (all at 1% </a:t>
            </a:r>
            <a:r>
              <a:rPr lang="en-US" sz="1800" dirty="0">
                <a:latin typeface="Arial" charset="0"/>
              </a:rPr>
              <a:t>PER</a:t>
            </a:r>
            <a:r>
              <a:rPr lang="pl-PL" sz="1800" dirty="0">
                <a:latin typeface="Arial" charset="0"/>
              </a:rPr>
              <a:t>). </a:t>
            </a:r>
          </a:p>
          <a:p>
            <a:pPr>
              <a:lnSpc>
                <a:spcPct val="120000"/>
              </a:lnSpc>
              <a:spcBef>
                <a:spcPts val="600"/>
              </a:spcBef>
            </a:pPr>
            <a:r>
              <a:rPr lang="pl-PL" sz="1800" dirty="0">
                <a:latin typeface="Arial" charset="0"/>
              </a:rPr>
              <a:t>The set offers both a strong code to be reserved for future expansion and increased number of codes. </a:t>
            </a:r>
          </a:p>
          <a:p>
            <a:pPr>
              <a:lnSpc>
                <a:spcPct val="120000"/>
              </a:lnSpc>
              <a:spcBef>
                <a:spcPts val="600"/>
              </a:spcBef>
            </a:pPr>
            <a:r>
              <a:rPr lang="pl-PL" sz="1800" dirty="0">
                <a:latin typeface="Arial" charset="0"/>
              </a:rPr>
              <a:t>Compared to previous proposals, code index-1 with HD13 is a bit weaker, but still satisfying the PER=1% criteria with 0.4dB margin.</a:t>
            </a:r>
          </a:p>
        </p:txBody>
      </p:sp>
      <p:pic>
        <p:nvPicPr>
          <p:cNvPr id="3" name="Picture 2">
            <a:extLst>
              <a:ext uri="{FF2B5EF4-FFF2-40B4-BE49-F238E27FC236}">
                <a16:creationId xmlns:a16="http://schemas.microsoft.com/office/drawing/2014/main" id="{B1309374-172C-40A6-B432-C5CED30AD6A7}"/>
              </a:ext>
            </a:extLst>
          </p:cNvPr>
          <p:cNvPicPr>
            <a:picLocks noChangeAspect="1"/>
          </p:cNvPicPr>
          <p:nvPr/>
        </p:nvPicPr>
        <p:blipFill>
          <a:blip r:embed="rId3"/>
          <a:stretch>
            <a:fillRect/>
          </a:stretch>
        </p:blipFill>
        <p:spPr>
          <a:xfrm>
            <a:off x="6634674" y="1308796"/>
            <a:ext cx="4820927" cy="5029201"/>
          </a:xfrm>
          <a:prstGeom prst="rect">
            <a:avLst/>
          </a:prstGeom>
        </p:spPr>
      </p:pic>
    </p:spTree>
    <p:extLst>
      <p:ext uri="{BB962C8B-B14F-4D97-AF65-F5344CB8AC3E}">
        <p14:creationId xmlns:p14="http://schemas.microsoft.com/office/powerpoint/2010/main" val="2473523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 Proposal-4</a:t>
            </a:r>
            <a:endParaRPr lang="en-US" sz="3500" dirty="0">
              <a:latin typeface="Arial" charset="0"/>
            </a:endParaRPr>
          </a:p>
        </p:txBody>
      </p:sp>
      <p:sp>
        <p:nvSpPr>
          <p:cNvPr id="10243" name="Rectangle 1027"/>
          <p:cNvSpPr>
            <a:spLocks noGrp="1" noChangeArrowheads="1"/>
          </p:cNvSpPr>
          <p:nvPr>
            <p:ph type="body" idx="1"/>
          </p:nvPr>
        </p:nvSpPr>
        <p:spPr>
          <a:xfrm>
            <a:off x="524444" y="1334640"/>
            <a:ext cx="5663471" cy="5029201"/>
          </a:xfrm>
        </p:spPr>
        <p:txBody>
          <a:bodyPr>
            <a:normAutofit/>
          </a:bodyPr>
          <a:lstStyle/>
          <a:p>
            <a:pPr>
              <a:lnSpc>
                <a:spcPct val="120000"/>
              </a:lnSpc>
              <a:spcBef>
                <a:spcPts val="600"/>
              </a:spcBef>
            </a:pPr>
            <a:r>
              <a:rPr lang="en-US" sz="1800" dirty="0">
                <a:latin typeface="Arial" charset="0"/>
              </a:rPr>
              <a:t>The </a:t>
            </a:r>
            <a:r>
              <a:rPr lang="pl-PL" sz="1800" dirty="0">
                <a:latin typeface="Arial" charset="0"/>
              </a:rPr>
              <a:t>set consists </a:t>
            </a:r>
            <a:r>
              <a:rPr lang="en-US" sz="1800" dirty="0">
                <a:latin typeface="Arial" charset="0"/>
              </a:rPr>
              <a:t>of </a:t>
            </a:r>
            <a:r>
              <a:rPr lang="pl-PL" sz="1800" dirty="0">
                <a:latin typeface="Arial" charset="0"/>
              </a:rPr>
              <a:t>16 </a:t>
            </a:r>
            <a:r>
              <a:rPr lang="en-US" sz="1800" dirty="0">
                <a:latin typeface="Arial" charset="0"/>
              </a:rPr>
              <a:t>codes</a:t>
            </a:r>
            <a:r>
              <a:rPr lang="pl-PL" sz="1800" dirty="0">
                <a:latin typeface="Arial" charset="0"/>
              </a:rPr>
              <a:t>:</a:t>
            </a:r>
            <a:r>
              <a:rPr lang="en-US" sz="1800" dirty="0">
                <a:latin typeface="Arial" charset="0"/>
              </a:rPr>
              <a:t> HD=1</a:t>
            </a:r>
            <a:r>
              <a:rPr lang="pl-PL" sz="1800" dirty="0">
                <a:latin typeface="Arial" charset="0"/>
              </a:rPr>
              <a:t>3</a:t>
            </a:r>
            <a:r>
              <a:rPr lang="en-US" sz="1800" dirty="0">
                <a:latin typeface="Arial" charset="0"/>
              </a:rPr>
              <a:t> for code</a:t>
            </a:r>
            <a:r>
              <a:rPr lang="pl-PL" sz="1800" dirty="0">
                <a:latin typeface="Arial" charset="0"/>
              </a:rPr>
              <a:t> index</a:t>
            </a:r>
            <a:r>
              <a:rPr lang="en-US" sz="1800" dirty="0">
                <a:latin typeface="Arial" charset="0"/>
              </a:rPr>
              <a:t>-1, HD</a:t>
            </a:r>
            <a:r>
              <a:rPr lang="pl-PL" sz="1800" dirty="0">
                <a:latin typeface="Arial" charset="0"/>
              </a:rPr>
              <a:t>&gt;</a:t>
            </a:r>
            <a:r>
              <a:rPr lang="en-US" sz="1800" dirty="0">
                <a:latin typeface="Arial" charset="0"/>
              </a:rPr>
              <a:t>=1</a:t>
            </a:r>
            <a:r>
              <a:rPr lang="pl-PL" sz="1800" dirty="0">
                <a:latin typeface="Arial" charset="0"/>
              </a:rPr>
              <a:t>0</a:t>
            </a:r>
            <a:r>
              <a:rPr lang="en-US" sz="1800" dirty="0">
                <a:latin typeface="Arial" charset="0"/>
              </a:rPr>
              <a:t> for code</a:t>
            </a:r>
            <a:r>
              <a:rPr lang="pl-PL" sz="1800" dirty="0">
                <a:latin typeface="Arial" charset="0"/>
              </a:rPr>
              <a:t> indexes </a:t>
            </a:r>
            <a:r>
              <a:rPr lang="en-US" sz="1800" dirty="0">
                <a:latin typeface="Arial" charset="0"/>
              </a:rPr>
              <a:t>2</a:t>
            </a:r>
            <a:r>
              <a:rPr lang="pl-PL" sz="1800" dirty="0">
                <a:latin typeface="Arial" charset="0"/>
              </a:rPr>
              <a:t>-3</a:t>
            </a:r>
            <a:r>
              <a:rPr lang="en-US" sz="1800" dirty="0">
                <a:latin typeface="Arial" charset="0"/>
              </a:rPr>
              <a:t>, HD=</a:t>
            </a:r>
            <a:r>
              <a:rPr lang="pl-PL" sz="1800" dirty="0">
                <a:latin typeface="Arial" charset="0"/>
              </a:rPr>
              <a:t>8</a:t>
            </a:r>
            <a:r>
              <a:rPr lang="en-US" sz="1800" dirty="0">
                <a:latin typeface="Arial" charset="0"/>
              </a:rPr>
              <a:t> the remaining codes.</a:t>
            </a:r>
            <a:endParaRPr lang="pl-PL" sz="1800" dirty="0">
              <a:latin typeface="Arial" charset="0"/>
            </a:endParaRPr>
          </a:p>
          <a:p>
            <a:pPr>
              <a:lnSpc>
                <a:spcPct val="120000"/>
              </a:lnSpc>
              <a:spcBef>
                <a:spcPts val="600"/>
              </a:spcBef>
            </a:pPr>
            <a:r>
              <a:rPr lang="pl-PL" sz="1800" dirty="0">
                <a:latin typeface="Arial" charset="0"/>
              </a:rPr>
              <a:t>This gives </a:t>
            </a:r>
            <a:r>
              <a:rPr lang="en-US" sz="1800" dirty="0">
                <a:latin typeface="Arial" charset="0"/>
              </a:rPr>
              <a:t>performance</a:t>
            </a:r>
            <a:r>
              <a:rPr lang="pl-PL" sz="1800" dirty="0">
                <a:latin typeface="Arial" charset="0"/>
              </a:rPr>
              <a:t> of</a:t>
            </a:r>
            <a:r>
              <a:rPr lang="en-US" sz="1800" dirty="0">
                <a:latin typeface="Arial" charset="0"/>
              </a:rPr>
              <a:t> -1.</a:t>
            </a:r>
            <a:r>
              <a:rPr lang="pl-PL" sz="1800" dirty="0">
                <a:latin typeface="Arial" charset="0"/>
              </a:rPr>
              <a:t>4</a:t>
            </a:r>
            <a:r>
              <a:rPr lang="en-US" sz="1800" dirty="0">
                <a:latin typeface="Arial" charset="0"/>
              </a:rPr>
              <a:t>dB for </a:t>
            </a:r>
            <a:r>
              <a:rPr lang="pl-PL" sz="1800" dirty="0">
                <a:latin typeface="Arial" charset="0"/>
              </a:rPr>
              <a:t>for </a:t>
            </a:r>
            <a:r>
              <a:rPr lang="en-US" sz="1800" dirty="0">
                <a:latin typeface="Arial" charset="0"/>
              </a:rPr>
              <a:t>code</a:t>
            </a:r>
            <a:r>
              <a:rPr lang="pl-PL" sz="1800" dirty="0">
                <a:latin typeface="Arial" charset="0"/>
              </a:rPr>
              <a:t> index-1, -0.3dB for code indexes 2-3, 0.8dB for code indexes 4-16 (all at 1% </a:t>
            </a:r>
            <a:r>
              <a:rPr lang="en-US" sz="1800" dirty="0">
                <a:latin typeface="Arial" charset="0"/>
              </a:rPr>
              <a:t>PER</a:t>
            </a:r>
            <a:r>
              <a:rPr lang="pl-PL" sz="1800" dirty="0">
                <a:latin typeface="Arial" charset="0"/>
              </a:rPr>
              <a:t>). </a:t>
            </a:r>
          </a:p>
          <a:p>
            <a:pPr>
              <a:lnSpc>
                <a:spcPct val="120000"/>
              </a:lnSpc>
              <a:spcBef>
                <a:spcPts val="600"/>
              </a:spcBef>
            </a:pPr>
            <a:r>
              <a:rPr lang="pl-PL" sz="1800" dirty="0">
                <a:latin typeface="Arial" charset="0"/>
              </a:rPr>
              <a:t>The set offers code index-1 with HD13, two quite strong codes which could be reserved for future expansion and increased number of codes. </a:t>
            </a:r>
          </a:p>
          <a:p>
            <a:pPr>
              <a:lnSpc>
                <a:spcPct val="120000"/>
              </a:lnSpc>
              <a:spcBef>
                <a:spcPts val="600"/>
              </a:spcBef>
            </a:pPr>
            <a:r>
              <a:rPr lang="pl-PL" sz="1800" dirty="0">
                <a:latin typeface="Arial" charset="0"/>
              </a:rPr>
              <a:t>Other variants with for example three HD10 code indexes are also available</a:t>
            </a:r>
          </a:p>
        </p:txBody>
      </p:sp>
      <p:pic>
        <p:nvPicPr>
          <p:cNvPr id="4" name="Picture 3">
            <a:extLst>
              <a:ext uri="{FF2B5EF4-FFF2-40B4-BE49-F238E27FC236}">
                <a16:creationId xmlns:a16="http://schemas.microsoft.com/office/drawing/2014/main" id="{95B64204-2ECA-425B-B91F-7C34CA841F2C}"/>
              </a:ext>
            </a:extLst>
          </p:cNvPr>
          <p:cNvPicPr>
            <a:picLocks noChangeAspect="1"/>
          </p:cNvPicPr>
          <p:nvPr/>
        </p:nvPicPr>
        <p:blipFill>
          <a:blip r:embed="rId3"/>
          <a:stretch>
            <a:fillRect/>
          </a:stretch>
        </p:blipFill>
        <p:spPr>
          <a:xfrm>
            <a:off x="6595872" y="1282770"/>
            <a:ext cx="4661325" cy="4969088"/>
          </a:xfrm>
          <a:prstGeom prst="rect">
            <a:avLst/>
          </a:prstGeom>
        </p:spPr>
      </p:pic>
    </p:spTree>
    <p:extLst>
      <p:ext uri="{BB962C8B-B14F-4D97-AF65-F5344CB8AC3E}">
        <p14:creationId xmlns:p14="http://schemas.microsoft.com/office/powerpoint/2010/main" val="3605716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 Proposal-5</a:t>
            </a:r>
            <a:endParaRPr lang="en-US" sz="3500" dirty="0">
              <a:latin typeface="Arial" charset="0"/>
            </a:endParaRPr>
          </a:p>
        </p:txBody>
      </p:sp>
      <p:sp>
        <p:nvSpPr>
          <p:cNvPr id="10243" name="Rectangle 1027"/>
          <p:cNvSpPr>
            <a:spLocks noGrp="1" noChangeArrowheads="1"/>
          </p:cNvSpPr>
          <p:nvPr>
            <p:ph type="body" idx="1"/>
          </p:nvPr>
        </p:nvSpPr>
        <p:spPr>
          <a:xfrm>
            <a:off x="524444" y="1334640"/>
            <a:ext cx="5888548" cy="5029201"/>
          </a:xfrm>
        </p:spPr>
        <p:txBody>
          <a:bodyPr>
            <a:normAutofit/>
          </a:bodyPr>
          <a:lstStyle/>
          <a:p>
            <a:pPr>
              <a:lnSpc>
                <a:spcPct val="120000"/>
              </a:lnSpc>
              <a:spcBef>
                <a:spcPts val="600"/>
              </a:spcBef>
            </a:pPr>
            <a:r>
              <a:rPr lang="en-US" sz="1800" dirty="0">
                <a:latin typeface="Arial" charset="0"/>
              </a:rPr>
              <a:t>The </a:t>
            </a:r>
            <a:r>
              <a:rPr lang="pl-PL" sz="1800" dirty="0">
                <a:latin typeface="Arial" charset="0"/>
              </a:rPr>
              <a:t>set consists </a:t>
            </a:r>
            <a:r>
              <a:rPr lang="en-US" sz="1800" dirty="0">
                <a:latin typeface="Arial" charset="0"/>
              </a:rPr>
              <a:t>of </a:t>
            </a:r>
            <a:r>
              <a:rPr lang="pl-PL" sz="1800" dirty="0">
                <a:latin typeface="Arial" charset="0"/>
              </a:rPr>
              <a:t>15 </a:t>
            </a:r>
            <a:r>
              <a:rPr lang="en-US" sz="1800" dirty="0">
                <a:latin typeface="Arial" charset="0"/>
              </a:rPr>
              <a:t>codes</a:t>
            </a:r>
            <a:r>
              <a:rPr lang="pl-PL" sz="1800" dirty="0">
                <a:latin typeface="Arial" charset="0"/>
              </a:rPr>
              <a:t>:</a:t>
            </a:r>
            <a:r>
              <a:rPr lang="en-US" sz="1800" dirty="0">
                <a:latin typeface="Arial" charset="0"/>
              </a:rPr>
              <a:t> HD=1</a:t>
            </a:r>
            <a:r>
              <a:rPr lang="pl-PL" sz="1800" dirty="0">
                <a:latin typeface="Arial" charset="0"/>
              </a:rPr>
              <a:t>4</a:t>
            </a:r>
            <a:r>
              <a:rPr lang="en-US" sz="1800" dirty="0">
                <a:latin typeface="Arial" charset="0"/>
              </a:rPr>
              <a:t> for code</a:t>
            </a:r>
            <a:r>
              <a:rPr lang="pl-PL" sz="1800" dirty="0">
                <a:latin typeface="Arial" charset="0"/>
              </a:rPr>
              <a:t> index</a:t>
            </a:r>
            <a:r>
              <a:rPr lang="en-US" sz="1800" dirty="0">
                <a:latin typeface="Arial" charset="0"/>
              </a:rPr>
              <a:t>-1, HD</a:t>
            </a:r>
            <a:r>
              <a:rPr lang="pl-PL" sz="1800" dirty="0">
                <a:latin typeface="Arial" charset="0"/>
              </a:rPr>
              <a:t>&gt;</a:t>
            </a:r>
            <a:r>
              <a:rPr lang="en-US" sz="1800" dirty="0">
                <a:latin typeface="Arial" charset="0"/>
              </a:rPr>
              <a:t>=1</a:t>
            </a:r>
            <a:r>
              <a:rPr lang="pl-PL" sz="1800" dirty="0">
                <a:latin typeface="Arial" charset="0"/>
              </a:rPr>
              <a:t>0</a:t>
            </a:r>
            <a:r>
              <a:rPr lang="en-US" sz="1800" dirty="0">
                <a:latin typeface="Arial" charset="0"/>
              </a:rPr>
              <a:t> for code</a:t>
            </a:r>
            <a:r>
              <a:rPr lang="pl-PL" sz="1800" dirty="0">
                <a:latin typeface="Arial" charset="0"/>
              </a:rPr>
              <a:t> index </a:t>
            </a:r>
            <a:r>
              <a:rPr lang="en-US" sz="1800" dirty="0">
                <a:latin typeface="Arial" charset="0"/>
              </a:rPr>
              <a:t>2, HD</a:t>
            </a:r>
            <a:r>
              <a:rPr lang="pl-PL" sz="1800" dirty="0">
                <a:latin typeface="Arial" charset="0"/>
              </a:rPr>
              <a:t>&gt;</a:t>
            </a:r>
            <a:r>
              <a:rPr lang="en-US" sz="1800" dirty="0">
                <a:latin typeface="Arial" charset="0"/>
              </a:rPr>
              <a:t>=</a:t>
            </a:r>
            <a:r>
              <a:rPr lang="pl-PL" sz="1800" dirty="0">
                <a:latin typeface="Arial" charset="0"/>
              </a:rPr>
              <a:t>8</a:t>
            </a:r>
            <a:r>
              <a:rPr lang="en-US" sz="1800" dirty="0">
                <a:latin typeface="Arial" charset="0"/>
              </a:rPr>
              <a:t> the remaining codes.</a:t>
            </a:r>
            <a:endParaRPr lang="pl-PL" sz="1800" dirty="0">
              <a:latin typeface="Arial" charset="0"/>
            </a:endParaRPr>
          </a:p>
          <a:p>
            <a:pPr>
              <a:lnSpc>
                <a:spcPct val="120000"/>
              </a:lnSpc>
              <a:spcBef>
                <a:spcPts val="600"/>
              </a:spcBef>
            </a:pPr>
            <a:r>
              <a:rPr lang="pl-PL" sz="1800" dirty="0">
                <a:latin typeface="Arial" charset="0"/>
              </a:rPr>
              <a:t>This </a:t>
            </a:r>
            <a:r>
              <a:rPr lang="en-US" sz="1800" dirty="0">
                <a:latin typeface="Arial" charset="0"/>
              </a:rPr>
              <a:t>gives</a:t>
            </a:r>
            <a:r>
              <a:rPr lang="pl-PL" sz="1800" dirty="0">
                <a:latin typeface="Arial" charset="0"/>
              </a:rPr>
              <a:t> </a:t>
            </a:r>
            <a:r>
              <a:rPr lang="en-US" sz="1800" dirty="0">
                <a:latin typeface="Arial" charset="0"/>
              </a:rPr>
              <a:t>performance</a:t>
            </a:r>
            <a:r>
              <a:rPr lang="pl-PL" sz="1800" dirty="0">
                <a:latin typeface="Arial" charset="0"/>
              </a:rPr>
              <a:t> of</a:t>
            </a:r>
            <a:r>
              <a:rPr lang="en-US" sz="1800" dirty="0">
                <a:latin typeface="Arial" charset="0"/>
              </a:rPr>
              <a:t> -1.</a:t>
            </a:r>
            <a:r>
              <a:rPr lang="pl-PL" sz="1800" dirty="0">
                <a:latin typeface="Arial" charset="0"/>
              </a:rPr>
              <a:t>8</a:t>
            </a:r>
            <a:r>
              <a:rPr lang="en-US" sz="1800" dirty="0">
                <a:latin typeface="Arial" charset="0"/>
              </a:rPr>
              <a:t>dB for code</a:t>
            </a:r>
            <a:r>
              <a:rPr lang="pl-PL" sz="1800" dirty="0">
                <a:latin typeface="Arial" charset="0"/>
              </a:rPr>
              <a:t> index-1, </a:t>
            </a:r>
            <a:br>
              <a:rPr lang="pl-PL" sz="1800" dirty="0">
                <a:latin typeface="Arial" charset="0"/>
              </a:rPr>
            </a:br>
            <a:r>
              <a:rPr lang="pl-PL" sz="1800" dirty="0">
                <a:latin typeface="Arial" charset="0"/>
              </a:rPr>
              <a:t>-0.3dB for </a:t>
            </a:r>
            <a:r>
              <a:rPr lang="en-US" sz="1800" dirty="0">
                <a:latin typeface="Arial" charset="0"/>
              </a:rPr>
              <a:t>code</a:t>
            </a:r>
            <a:r>
              <a:rPr lang="pl-PL" sz="1800" dirty="0">
                <a:latin typeface="Arial" charset="0"/>
              </a:rPr>
              <a:t> index-2, 0.8dB for code indexes </a:t>
            </a:r>
            <a:br>
              <a:rPr lang="pl-PL" sz="1800" dirty="0">
                <a:latin typeface="Arial" charset="0"/>
              </a:rPr>
            </a:br>
            <a:r>
              <a:rPr lang="pl-PL" sz="1800" dirty="0">
                <a:latin typeface="Arial" charset="0"/>
              </a:rPr>
              <a:t>3-15 (all at 1% </a:t>
            </a:r>
            <a:r>
              <a:rPr lang="en-US" sz="1800" dirty="0">
                <a:latin typeface="Arial" charset="0"/>
              </a:rPr>
              <a:t>PER</a:t>
            </a:r>
            <a:r>
              <a:rPr lang="pl-PL" sz="1800" dirty="0">
                <a:latin typeface="Arial" charset="0"/>
              </a:rPr>
              <a:t>). </a:t>
            </a:r>
          </a:p>
          <a:p>
            <a:pPr>
              <a:lnSpc>
                <a:spcPct val="120000"/>
              </a:lnSpc>
              <a:spcBef>
                <a:spcPts val="600"/>
              </a:spcBef>
            </a:pPr>
            <a:r>
              <a:rPr lang="pl-PL" sz="1800" dirty="0">
                <a:latin typeface="Arial" charset="0"/>
              </a:rPr>
              <a:t>The set combines a very-strong HD14 code index-1 and one quite strong </a:t>
            </a:r>
            <a:r>
              <a:rPr lang="en-US" sz="1800" dirty="0">
                <a:latin typeface="Arial" charset="0"/>
              </a:rPr>
              <a:t>HD10 </a:t>
            </a:r>
            <a:r>
              <a:rPr lang="pl-PL" sz="1800" dirty="0">
                <a:latin typeface="Arial" charset="0"/>
              </a:rPr>
              <a:t>code index which could be reserved for future expansion. </a:t>
            </a:r>
          </a:p>
        </p:txBody>
      </p:sp>
      <p:pic>
        <p:nvPicPr>
          <p:cNvPr id="3" name="Picture 2">
            <a:extLst>
              <a:ext uri="{FF2B5EF4-FFF2-40B4-BE49-F238E27FC236}">
                <a16:creationId xmlns:a16="http://schemas.microsoft.com/office/drawing/2014/main" id="{8B675324-1443-45B6-A509-6024085A9B7B}"/>
              </a:ext>
            </a:extLst>
          </p:cNvPr>
          <p:cNvPicPr>
            <a:picLocks noChangeAspect="1"/>
          </p:cNvPicPr>
          <p:nvPr/>
        </p:nvPicPr>
        <p:blipFill>
          <a:blip r:embed="rId3"/>
          <a:stretch>
            <a:fillRect/>
          </a:stretch>
        </p:blipFill>
        <p:spPr>
          <a:xfrm>
            <a:off x="6608064" y="1209331"/>
            <a:ext cx="4832353" cy="5154510"/>
          </a:xfrm>
          <a:prstGeom prst="rect">
            <a:avLst/>
          </a:prstGeom>
        </p:spPr>
      </p:pic>
    </p:spTree>
    <p:extLst>
      <p:ext uri="{BB962C8B-B14F-4D97-AF65-F5344CB8AC3E}">
        <p14:creationId xmlns:p14="http://schemas.microsoft.com/office/powerpoint/2010/main" val="76153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a:t>
            </a:r>
            <a:r>
              <a:rPr lang="pl-PL" sz="4000" dirty="0"/>
              <a:t> variable distance mapping</a:t>
            </a:r>
            <a:r>
              <a:rPr lang="en-GB" sz="4000" dirty="0"/>
              <a:t>: </a:t>
            </a:r>
            <a:r>
              <a:rPr lang="pl-PL" sz="4000" dirty="0"/>
              <a:t>conclusion</a:t>
            </a:r>
            <a:endParaRPr lang="en-US" sz="3500" dirty="0">
              <a:latin typeface="Arial" charset="0"/>
            </a:endParaRPr>
          </a:p>
        </p:txBody>
      </p:sp>
      <p:sp>
        <p:nvSpPr>
          <p:cNvPr id="10243" name="Rectangle 1027"/>
          <p:cNvSpPr>
            <a:spLocks noGrp="1" noChangeArrowheads="1"/>
          </p:cNvSpPr>
          <p:nvPr>
            <p:ph type="body" idx="1"/>
          </p:nvPr>
        </p:nvSpPr>
        <p:spPr>
          <a:xfrm>
            <a:off x="312776" y="1334640"/>
            <a:ext cx="10990224" cy="5029201"/>
          </a:xfrm>
        </p:spPr>
        <p:txBody>
          <a:bodyPr>
            <a:normAutofit/>
          </a:bodyPr>
          <a:lstStyle/>
          <a:p>
            <a:pPr>
              <a:lnSpc>
                <a:spcPct val="120000"/>
              </a:lnSpc>
              <a:spcBef>
                <a:spcPts val="600"/>
              </a:spcBef>
            </a:pPr>
            <a:r>
              <a:rPr lang="en-US" sz="1800" dirty="0">
                <a:latin typeface="Arial" charset="0"/>
              </a:rPr>
              <a:t>Variable distance mapping provides extra robustness only to those data-modes that require it. </a:t>
            </a:r>
          </a:p>
          <a:p>
            <a:pPr lvl="1">
              <a:lnSpc>
                <a:spcPct val="120000"/>
              </a:lnSpc>
              <a:spcBef>
                <a:spcPts val="600"/>
              </a:spcBef>
            </a:pPr>
            <a:r>
              <a:rPr lang="en-US" sz="1600" dirty="0">
                <a:latin typeface="Arial" charset="0"/>
              </a:rPr>
              <a:t>Alternative schemes with fixed distance cannot be optimized in this way. </a:t>
            </a:r>
          </a:p>
          <a:p>
            <a:pPr>
              <a:lnSpc>
                <a:spcPct val="120000"/>
              </a:lnSpc>
              <a:spcBef>
                <a:spcPts val="600"/>
              </a:spcBef>
            </a:pPr>
            <a:r>
              <a:rPr lang="en-US" sz="1800" dirty="0">
                <a:latin typeface="Arial" charset="0"/>
              </a:rPr>
              <a:t>The coding proposed reduces PHR1 duration (thus overhead) to 5µs.</a:t>
            </a:r>
          </a:p>
          <a:p>
            <a:pPr>
              <a:lnSpc>
                <a:spcPct val="120000"/>
              </a:lnSpc>
              <a:spcBef>
                <a:spcPts val="600"/>
              </a:spcBef>
            </a:pPr>
            <a:r>
              <a:rPr lang="en-US" sz="1800" dirty="0">
                <a:latin typeface="Arial" charset="0"/>
              </a:rPr>
              <a:t>Decoding of this PHR1 sequence can be achieved by simple pattern matching.</a:t>
            </a:r>
          </a:p>
          <a:p>
            <a:pPr>
              <a:lnSpc>
                <a:spcPct val="120000"/>
              </a:lnSpc>
              <a:spcBef>
                <a:spcPts val="600"/>
              </a:spcBef>
            </a:pPr>
            <a:r>
              <a:rPr lang="en-US" sz="1800" dirty="0">
                <a:latin typeface="Arial" charset="0"/>
              </a:rPr>
              <a:t>The performance criteria are satisfied with a wide margin</a:t>
            </a:r>
          </a:p>
          <a:p>
            <a:pPr>
              <a:lnSpc>
                <a:spcPct val="120000"/>
              </a:lnSpc>
              <a:spcBef>
                <a:spcPts val="600"/>
              </a:spcBef>
            </a:pPr>
            <a:r>
              <a:rPr lang="pl-PL" sz="1800" dirty="0">
                <a:latin typeface="Arial" charset="0"/>
              </a:rPr>
              <a:t>Currently,</a:t>
            </a:r>
            <a:r>
              <a:rPr lang="en-US" sz="1800" dirty="0">
                <a:latin typeface="Arial" charset="0"/>
              </a:rPr>
              <a:t> only 10 </a:t>
            </a:r>
            <a:r>
              <a:rPr lang="pl-PL" sz="1800" dirty="0">
                <a:latin typeface="Arial" charset="0"/>
              </a:rPr>
              <a:t>code </a:t>
            </a:r>
            <a:r>
              <a:rPr lang="en-US" sz="1800" dirty="0">
                <a:latin typeface="Arial" charset="0"/>
              </a:rPr>
              <a:t>indexes are assigned. The remaining </a:t>
            </a:r>
            <a:r>
              <a:rPr lang="pl-PL" sz="1800" dirty="0">
                <a:latin typeface="Arial" charset="0"/>
              </a:rPr>
              <a:t>code </a:t>
            </a:r>
            <a:r>
              <a:rPr lang="en-US" sz="1800" dirty="0">
                <a:latin typeface="Arial" charset="0"/>
              </a:rPr>
              <a:t>indexes </a:t>
            </a:r>
            <a:r>
              <a:rPr lang="pl-PL" sz="1800" dirty="0">
                <a:latin typeface="Arial" charset="0"/>
              </a:rPr>
              <a:t>can be</a:t>
            </a:r>
            <a:r>
              <a:rPr lang="en-US" sz="1800" dirty="0">
                <a:latin typeface="Arial" charset="0"/>
              </a:rPr>
              <a:t> reserved for future expansion.</a:t>
            </a:r>
          </a:p>
          <a:p>
            <a:pPr>
              <a:lnSpc>
                <a:spcPct val="120000"/>
              </a:lnSpc>
              <a:spcBef>
                <a:spcPts val="600"/>
              </a:spcBef>
            </a:pPr>
            <a:r>
              <a:rPr lang="en-US" sz="1800" dirty="0">
                <a:latin typeface="Arial" charset="0"/>
              </a:rPr>
              <a:t>We are happy to have a fixed gap (e.g., 512 chips), between PHR1 and PHR2.</a:t>
            </a:r>
          </a:p>
          <a:p>
            <a:pPr>
              <a:lnSpc>
                <a:spcPct val="120000"/>
              </a:lnSpc>
              <a:spcBef>
                <a:spcPts val="600"/>
              </a:spcBef>
            </a:pPr>
            <a:endParaRPr lang="en-US" sz="1800" dirty="0">
              <a:latin typeface="Arial" charset="0"/>
            </a:endParaRPr>
          </a:p>
          <a:p>
            <a:pPr lvl="1">
              <a:lnSpc>
                <a:spcPct val="120000"/>
              </a:lnSpc>
              <a:spcBef>
                <a:spcPts val="600"/>
              </a:spcBef>
            </a:pPr>
            <a:endParaRPr lang="en-US" sz="1200" dirty="0">
              <a:latin typeface="Arial" charset="0"/>
            </a:endParaRPr>
          </a:p>
        </p:txBody>
      </p:sp>
    </p:spTree>
    <p:extLst>
      <p:ext uri="{BB962C8B-B14F-4D97-AF65-F5344CB8AC3E}">
        <p14:creationId xmlns:p14="http://schemas.microsoft.com/office/powerpoint/2010/main" val="114092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006" y="685959"/>
            <a:ext cx="11580893" cy="457306"/>
          </a:xfrm>
        </p:spPr>
        <p:txBody>
          <a:bodyPr/>
          <a:lstStyle/>
          <a:p>
            <a:r>
              <a:rPr lang="en-GB" sz="4000" dirty="0"/>
              <a:t>PHR2 rate consistent with PSDU modulation</a:t>
            </a:r>
            <a:endParaRPr lang="en-US" sz="3500" dirty="0">
              <a:latin typeface="Arial" charset="0"/>
            </a:endParaRPr>
          </a:p>
        </p:txBody>
      </p:sp>
      <p:sp>
        <p:nvSpPr>
          <p:cNvPr id="10243" name="Rectangle 1027"/>
          <p:cNvSpPr>
            <a:spLocks noGrp="1" noChangeArrowheads="1"/>
          </p:cNvSpPr>
          <p:nvPr>
            <p:ph type="body" idx="1"/>
          </p:nvPr>
        </p:nvSpPr>
        <p:spPr>
          <a:xfrm>
            <a:off x="507935" y="1448593"/>
            <a:ext cx="11073671" cy="4725035"/>
          </a:xfrm>
        </p:spPr>
        <p:txBody>
          <a:bodyPr>
            <a:normAutofit/>
          </a:bodyPr>
          <a:lstStyle/>
          <a:p>
            <a:pPr>
              <a:lnSpc>
                <a:spcPct val="120000"/>
              </a:lnSpc>
              <a:spcBef>
                <a:spcPts val="600"/>
              </a:spcBef>
            </a:pPr>
            <a:r>
              <a:rPr lang="en-US" sz="2400" dirty="0"/>
              <a:t>PHR2 is sent using the K=7 code (with 6 tail bits) at the highest rate consistent with the target modulation indicated by PHR1 and chosen for the correct level of robustness. </a:t>
            </a:r>
          </a:p>
          <a:p>
            <a:pPr>
              <a:lnSpc>
                <a:spcPct val="120000"/>
              </a:lnSpc>
              <a:spcBef>
                <a:spcPts val="600"/>
              </a:spcBef>
            </a:pPr>
            <a:r>
              <a:rPr lang="en-US" sz="2400" dirty="0"/>
              <a:t>When using the BCC K=7 code for the PSDU, we send PHR2 at the same rate as the PSDU, i.e., with 1 symbol for each bit.</a:t>
            </a:r>
          </a:p>
          <a:p>
            <a:pPr>
              <a:lnSpc>
                <a:spcPct val="120000"/>
              </a:lnSpc>
              <a:spcBef>
                <a:spcPts val="600"/>
              </a:spcBef>
            </a:pPr>
            <a:r>
              <a:rPr lang="en-US" sz="2400" dirty="0"/>
              <a:t>When using the LPDC code we tailor the strength of PHR2 (mapping each bit across 2, 3 or 4 symbols), </a:t>
            </a:r>
            <a:r>
              <a:rPr lang="en-US" sz="2400" dirty="0">
                <a:cs typeface="Calibri" panose="020F0502020204030204" pitchFamily="34" charset="0"/>
              </a:rPr>
              <a:t>depending on the necessary robustness</a:t>
            </a:r>
          </a:p>
          <a:p>
            <a:pPr lvl="1">
              <a:lnSpc>
                <a:spcPct val="120000"/>
              </a:lnSpc>
              <a:spcBef>
                <a:spcPts val="600"/>
              </a:spcBef>
            </a:pPr>
            <a:r>
              <a:rPr lang="en-US" sz="1900" dirty="0">
                <a:cs typeface="Calibri" panose="020F0502020204030204" pitchFamily="34" charset="0"/>
              </a:rPr>
              <a:t>This is a TBD that the group should converge on based on simulation results.</a:t>
            </a:r>
          </a:p>
          <a:p>
            <a:pPr lvl="1">
              <a:lnSpc>
                <a:spcPct val="120000"/>
              </a:lnSpc>
              <a:spcBef>
                <a:spcPts val="600"/>
              </a:spcBef>
            </a:pPr>
            <a:r>
              <a:rPr lang="en-US" sz="1900" dirty="0"/>
              <a:t>Note that this mapping does not necessarily need to be the same for all rates.</a:t>
            </a:r>
            <a:endParaRPr lang="en-US" sz="1400" dirty="0"/>
          </a:p>
        </p:txBody>
      </p:sp>
    </p:spTree>
    <p:extLst>
      <p:ext uri="{BB962C8B-B14F-4D97-AF65-F5344CB8AC3E}">
        <p14:creationId xmlns:p14="http://schemas.microsoft.com/office/powerpoint/2010/main" val="1433416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PHR2 content</a:t>
            </a:r>
            <a:endParaRPr lang="en-US" sz="3500" dirty="0">
              <a:latin typeface="Arial" charset="0"/>
            </a:endParaRPr>
          </a:p>
        </p:txBody>
      </p:sp>
      <p:sp>
        <p:nvSpPr>
          <p:cNvPr id="10243" name="Rectangle 1027"/>
          <p:cNvSpPr>
            <a:spLocks noGrp="1" noChangeArrowheads="1"/>
          </p:cNvSpPr>
          <p:nvPr>
            <p:ph type="body" idx="1"/>
          </p:nvPr>
        </p:nvSpPr>
        <p:spPr>
          <a:xfrm>
            <a:off x="507935" y="1372394"/>
            <a:ext cx="11149871" cy="4876800"/>
          </a:xfrm>
        </p:spPr>
        <p:txBody>
          <a:bodyPr>
            <a:normAutofit/>
          </a:bodyPr>
          <a:lstStyle/>
          <a:p>
            <a:pPr>
              <a:lnSpc>
                <a:spcPct val="130000"/>
              </a:lnSpc>
            </a:pPr>
            <a:r>
              <a:rPr lang="en-US" sz="2400" dirty="0">
                <a:latin typeface="Arial" charset="0"/>
              </a:rPr>
              <a:t>With PHR2 being sent at the highest rate consistent with the data modulation, it is not very expensive to include additional content.</a:t>
            </a:r>
          </a:p>
          <a:p>
            <a:pPr lvl="1">
              <a:lnSpc>
                <a:spcPct val="130000"/>
              </a:lnSpc>
            </a:pPr>
            <a:r>
              <a:rPr lang="en-US" sz="1900" dirty="0">
                <a:latin typeface="Arial" charset="0"/>
              </a:rPr>
              <a:t>So, for example, could include version bits inexpensively</a:t>
            </a:r>
          </a:p>
          <a:p>
            <a:pPr>
              <a:lnSpc>
                <a:spcPct val="130000"/>
              </a:lnSpc>
            </a:pPr>
            <a:endParaRPr lang="en-US" sz="2400" dirty="0">
              <a:latin typeface="Arial" charset="0"/>
            </a:endParaRPr>
          </a:p>
          <a:p>
            <a:pPr>
              <a:lnSpc>
                <a:spcPct val="130000"/>
              </a:lnSpc>
            </a:pPr>
            <a:r>
              <a:rPr lang="en-US" sz="2400" dirty="0">
                <a:latin typeface="Arial" charset="0"/>
              </a:rPr>
              <a:t>This submission is not proposing specific PHR2 content. </a:t>
            </a:r>
          </a:p>
          <a:p>
            <a:pPr lvl="1">
              <a:lnSpc>
                <a:spcPct val="130000"/>
              </a:lnSpc>
            </a:pPr>
            <a:r>
              <a:rPr lang="en-US" sz="1900" dirty="0">
                <a:latin typeface="Arial" charset="0"/>
              </a:rPr>
              <a:t>This can be agreed later.</a:t>
            </a:r>
          </a:p>
          <a:p>
            <a:pPr marL="0" indent="0">
              <a:lnSpc>
                <a:spcPct val="120000"/>
              </a:lnSpc>
              <a:spcBef>
                <a:spcPts val="600"/>
              </a:spcBef>
              <a:buNone/>
            </a:pPr>
            <a:endParaRPr lang="en-US" sz="2400" dirty="0">
              <a:solidFill>
                <a:srgbClr val="000000"/>
              </a:solidFill>
              <a:latin typeface="Arial" charset="0"/>
            </a:endParaRPr>
          </a:p>
          <a:p>
            <a:pPr>
              <a:lnSpc>
                <a:spcPct val="120000"/>
              </a:lnSpc>
              <a:spcBef>
                <a:spcPts val="600"/>
              </a:spcBef>
            </a:pPr>
            <a:endParaRPr lang="en-US" sz="2400" dirty="0">
              <a:solidFill>
                <a:srgbClr val="000000"/>
              </a:solidFill>
              <a:effectLst/>
              <a:latin typeface="Arial" charset="0"/>
            </a:endParaRPr>
          </a:p>
        </p:txBody>
      </p:sp>
    </p:spTree>
    <p:extLst>
      <p:ext uri="{BB962C8B-B14F-4D97-AF65-F5344CB8AC3E}">
        <p14:creationId xmlns:p14="http://schemas.microsoft.com/office/powerpoint/2010/main" val="303217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latin typeface="Arial" charset="0"/>
              </a:rPr>
              <a:t>How to incorporate into 802.15.4z</a:t>
            </a:r>
            <a:endParaRPr lang="en-US" sz="3500" dirty="0">
              <a:latin typeface="Arial" charset="0"/>
            </a:endParaRPr>
          </a:p>
        </p:txBody>
      </p:sp>
      <p:sp>
        <p:nvSpPr>
          <p:cNvPr id="10243" name="Rectangle 1027"/>
          <p:cNvSpPr>
            <a:spLocks noGrp="1" noChangeArrowheads="1"/>
          </p:cNvSpPr>
          <p:nvPr>
            <p:ph type="body" idx="1"/>
          </p:nvPr>
        </p:nvSpPr>
        <p:spPr>
          <a:xfrm>
            <a:off x="507936" y="1448594"/>
            <a:ext cx="5511070" cy="4800600"/>
          </a:xfrm>
        </p:spPr>
        <p:txBody>
          <a:bodyPr>
            <a:noAutofit/>
          </a:bodyPr>
          <a:lstStyle/>
          <a:p>
            <a:pPr>
              <a:lnSpc>
                <a:spcPct val="120000"/>
              </a:lnSpc>
              <a:spcBef>
                <a:spcPts val="600"/>
              </a:spcBef>
            </a:pPr>
            <a:r>
              <a:rPr lang="en-US" sz="1800" dirty="0">
                <a:latin typeface="Arial" charset="0"/>
              </a:rPr>
              <a:t>Dynamic data rate selection is already partially covered by the 802.15.4 text (from 4a days)</a:t>
            </a:r>
          </a:p>
          <a:p>
            <a:pPr>
              <a:lnSpc>
                <a:spcPct val="120000"/>
              </a:lnSpc>
              <a:spcBef>
                <a:spcPts val="600"/>
              </a:spcBef>
            </a:pPr>
            <a:r>
              <a:rPr lang="en-US" sz="1800" dirty="0">
                <a:latin typeface="Arial" charset="0"/>
              </a:rPr>
              <a:t>Once it is agreed it is relatively easy to add text to define the 4ab dynamic PHR format. </a:t>
            </a:r>
          </a:p>
          <a:p>
            <a:pPr>
              <a:lnSpc>
                <a:spcPct val="120000"/>
              </a:lnSpc>
              <a:spcBef>
                <a:spcPts val="600"/>
              </a:spcBef>
            </a:pPr>
            <a:r>
              <a:rPr lang="en-US" sz="1800" dirty="0">
                <a:latin typeface="Arial" charset="0"/>
              </a:rPr>
              <a:t>Can then have configurations to support 4z type PHR at the data rate for the new 4ab data rates and a configuration to enable the dynamic PHR format, i.e., update table 15-10b to add the dynamic mode and expand to five static rates as follows:</a:t>
            </a:r>
          </a:p>
          <a:p>
            <a:pPr lvl="1">
              <a:lnSpc>
                <a:spcPct val="120000"/>
              </a:lnSpc>
              <a:spcBef>
                <a:spcPts val="600"/>
              </a:spcBef>
            </a:pPr>
            <a:r>
              <a:rPr lang="en-US" sz="1300" dirty="0">
                <a:latin typeface="Arial" charset="0"/>
              </a:rPr>
              <a:t>Replace the two rates DRHM_LR, DRHM_HR with five easier to understand rate definitions: </a:t>
            </a:r>
          </a:p>
          <a:p>
            <a:pPr lvl="2">
              <a:lnSpc>
                <a:spcPct val="120000"/>
              </a:lnSpc>
              <a:spcBef>
                <a:spcPts val="600"/>
              </a:spcBef>
            </a:pPr>
            <a:r>
              <a:rPr lang="en-US" sz="900" dirty="0">
                <a:latin typeface="Arial" charset="0"/>
              </a:rPr>
              <a:t>DRHM_1p95, DRHM_7p8, DRHM_31p2, DRHM_62p4 and DRHM_124p8</a:t>
            </a:r>
          </a:p>
          <a:p>
            <a:pPr lvl="1">
              <a:lnSpc>
                <a:spcPct val="120000"/>
              </a:lnSpc>
              <a:spcBef>
                <a:spcPts val="600"/>
              </a:spcBef>
            </a:pPr>
            <a:r>
              <a:rPr lang="en-US" sz="1300" dirty="0">
                <a:latin typeface="Arial" charset="0"/>
              </a:rPr>
              <a:t>Add (pre-existing) DRMDR into the table to enable the 4ab dynamic PHR operating mode.</a:t>
            </a:r>
          </a:p>
        </p:txBody>
      </p:sp>
      <p:pic>
        <p:nvPicPr>
          <p:cNvPr id="7" name="Picture 6">
            <a:extLst>
              <a:ext uri="{FF2B5EF4-FFF2-40B4-BE49-F238E27FC236}">
                <a16:creationId xmlns:a16="http://schemas.microsoft.com/office/drawing/2014/main" id="{515892A9-0FA8-4551-B8BA-14C0BD0707BE}"/>
              </a:ext>
            </a:extLst>
          </p:cNvPr>
          <p:cNvPicPr>
            <a:picLocks noChangeAspect="1"/>
          </p:cNvPicPr>
          <p:nvPr/>
        </p:nvPicPr>
        <p:blipFill>
          <a:blip r:embed="rId3"/>
          <a:stretch>
            <a:fillRect/>
          </a:stretch>
        </p:blipFill>
        <p:spPr>
          <a:xfrm>
            <a:off x="6602424" y="1600994"/>
            <a:ext cx="5197260" cy="913499"/>
          </a:xfrm>
          <a:prstGeom prst="rect">
            <a:avLst/>
          </a:prstGeom>
        </p:spPr>
      </p:pic>
      <p:sp>
        <p:nvSpPr>
          <p:cNvPr id="11" name="TextBox 10">
            <a:extLst>
              <a:ext uri="{FF2B5EF4-FFF2-40B4-BE49-F238E27FC236}">
                <a16:creationId xmlns:a16="http://schemas.microsoft.com/office/drawing/2014/main" id="{4502D226-CD7B-471B-872E-3D224B2E8B93}"/>
              </a:ext>
            </a:extLst>
          </p:cNvPr>
          <p:cNvSpPr txBox="1"/>
          <p:nvPr/>
        </p:nvSpPr>
        <p:spPr>
          <a:xfrm>
            <a:off x="7761084" y="1337381"/>
            <a:ext cx="2680371" cy="253916"/>
          </a:xfrm>
          <a:prstGeom prst="rect">
            <a:avLst/>
          </a:prstGeom>
          <a:noFill/>
        </p:spPr>
        <p:txBody>
          <a:bodyPr wrap="square">
            <a:spAutoFit/>
          </a:bodyPr>
          <a:lstStyle/>
          <a:p>
            <a:r>
              <a:rPr lang="en-IE" sz="1050" b="1" i="0" u="none" strike="noStrike" baseline="0" dirty="0">
                <a:latin typeface="Arial-BoldMT"/>
              </a:rPr>
              <a:t>Table 11-2—PHY PIB attributes</a:t>
            </a:r>
            <a:endParaRPr lang="en-IE" sz="1050" dirty="0"/>
          </a:p>
        </p:txBody>
      </p:sp>
      <p:sp>
        <p:nvSpPr>
          <p:cNvPr id="9" name="Oval 8">
            <a:extLst>
              <a:ext uri="{FF2B5EF4-FFF2-40B4-BE49-F238E27FC236}">
                <a16:creationId xmlns:a16="http://schemas.microsoft.com/office/drawing/2014/main" id="{71E9F9BD-1898-4BA9-9E82-DA1AF1BCEE43}"/>
              </a:ext>
            </a:extLst>
          </p:cNvPr>
          <p:cNvSpPr/>
          <p:nvPr/>
        </p:nvSpPr>
        <p:spPr bwMode="auto">
          <a:xfrm>
            <a:off x="8651899" y="1600994"/>
            <a:ext cx="898740" cy="304800"/>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E" sz="1200" b="0" i="0" u="none" strike="noStrike" cap="none" normalizeH="0" baseline="0" dirty="0">
              <a:ln>
                <a:noFill/>
              </a:ln>
              <a:solidFill>
                <a:schemeClr val="tx1"/>
              </a:solidFill>
              <a:effectLst/>
              <a:latin typeface="Times New Roman" pitchFamily="-109" charset="0"/>
            </a:endParaRPr>
          </a:p>
        </p:txBody>
      </p:sp>
      <p:pic>
        <p:nvPicPr>
          <p:cNvPr id="5" name="Picture 4">
            <a:extLst>
              <a:ext uri="{FF2B5EF4-FFF2-40B4-BE49-F238E27FC236}">
                <a16:creationId xmlns:a16="http://schemas.microsoft.com/office/drawing/2014/main" id="{2A908BA6-E3A5-4559-93E3-7482C9A459FF}"/>
              </a:ext>
            </a:extLst>
          </p:cNvPr>
          <p:cNvPicPr>
            <a:picLocks noChangeAspect="1"/>
          </p:cNvPicPr>
          <p:nvPr/>
        </p:nvPicPr>
        <p:blipFill>
          <a:blip r:embed="rId4"/>
          <a:stretch>
            <a:fillRect/>
          </a:stretch>
        </p:blipFill>
        <p:spPr>
          <a:xfrm>
            <a:off x="6485217" y="2878588"/>
            <a:ext cx="5197260" cy="3282480"/>
          </a:xfrm>
          <a:prstGeom prst="rect">
            <a:avLst/>
          </a:prstGeom>
        </p:spPr>
      </p:pic>
    </p:spTree>
    <p:extLst>
      <p:ext uri="{BB962C8B-B14F-4D97-AF65-F5344CB8AC3E}">
        <p14:creationId xmlns:p14="http://schemas.microsoft.com/office/powerpoint/2010/main" val="3301945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A note on SYNC length</a:t>
            </a:r>
            <a:endParaRPr lang="en-US" sz="3500" dirty="0">
              <a:latin typeface="Arial" charset="0"/>
            </a:endParaRPr>
          </a:p>
        </p:txBody>
      </p:sp>
      <p:sp>
        <p:nvSpPr>
          <p:cNvPr id="10243" name="Rectangle 1027"/>
          <p:cNvSpPr>
            <a:spLocks noGrp="1" noChangeArrowheads="1"/>
          </p:cNvSpPr>
          <p:nvPr>
            <p:ph type="body" idx="1"/>
          </p:nvPr>
        </p:nvSpPr>
        <p:spPr>
          <a:xfrm>
            <a:off x="507935" y="1372394"/>
            <a:ext cx="11149871" cy="4876800"/>
          </a:xfrm>
        </p:spPr>
        <p:txBody>
          <a:bodyPr>
            <a:normAutofit/>
          </a:bodyPr>
          <a:lstStyle/>
          <a:p>
            <a:pPr>
              <a:lnSpc>
                <a:spcPct val="130000"/>
              </a:lnSpc>
            </a:pPr>
            <a:r>
              <a:rPr lang="en-US" sz="2400" dirty="0">
                <a:latin typeface="Arial" charset="0"/>
              </a:rPr>
              <a:t>The SYNC length to be used when employing the dynamic data rate needs to be fixed in the transmitter depending on the needs of the remote receiver. </a:t>
            </a:r>
          </a:p>
          <a:p>
            <a:pPr>
              <a:lnSpc>
                <a:spcPct val="130000"/>
              </a:lnSpc>
            </a:pPr>
            <a:r>
              <a:rPr lang="en-US" sz="2400" dirty="0">
                <a:latin typeface="Arial" charset="0"/>
              </a:rPr>
              <a:t>The transmitter also needs to know what data rates the remote receiver supports.</a:t>
            </a:r>
          </a:p>
          <a:p>
            <a:pPr>
              <a:lnSpc>
                <a:spcPct val="130000"/>
              </a:lnSpc>
            </a:pPr>
            <a:r>
              <a:rPr lang="en-US" sz="2400" dirty="0">
                <a:latin typeface="Arial" charset="0"/>
              </a:rPr>
              <a:t>We envisage this information is communicated either via OOB means or via an in-band IE exchange at an initial low rate, perhaps with a default setting so that this exchange is not needed for some agreed common use case.</a:t>
            </a:r>
          </a:p>
          <a:p>
            <a:pPr marL="497799" lvl="1" indent="0">
              <a:lnSpc>
                <a:spcPct val="130000"/>
              </a:lnSpc>
              <a:buNone/>
            </a:pPr>
            <a:r>
              <a:rPr lang="en-US" sz="1900" dirty="0">
                <a:latin typeface="Arial" charset="0"/>
              </a:rPr>
              <a:t>      </a:t>
            </a:r>
          </a:p>
          <a:p>
            <a:pPr marL="0" indent="0">
              <a:lnSpc>
                <a:spcPct val="120000"/>
              </a:lnSpc>
              <a:spcBef>
                <a:spcPts val="600"/>
              </a:spcBef>
              <a:buNone/>
            </a:pPr>
            <a:endParaRPr lang="en-US" sz="2400" dirty="0">
              <a:solidFill>
                <a:srgbClr val="000000"/>
              </a:solidFill>
              <a:latin typeface="Arial" charset="0"/>
            </a:endParaRPr>
          </a:p>
          <a:p>
            <a:pPr>
              <a:lnSpc>
                <a:spcPct val="120000"/>
              </a:lnSpc>
              <a:spcBef>
                <a:spcPts val="600"/>
              </a:spcBef>
            </a:pPr>
            <a:endParaRPr lang="en-US" sz="2400" dirty="0">
              <a:solidFill>
                <a:srgbClr val="000000"/>
              </a:solidFill>
              <a:effectLst/>
              <a:latin typeface="Arial" charset="0"/>
            </a:endParaRPr>
          </a:p>
        </p:txBody>
      </p:sp>
    </p:spTree>
    <p:extLst>
      <p:ext uri="{BB962C8B-B14F-4D97-AF65-F5344CB8AC3E}">
        <p14:creationId xmlns:p14="http://schemas.microsoft.com/office/powerpoint/2010/main" val="2802449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Conclusion</a:t>
            </a:r>
            <a:endParaRPr lang="en-US" sz="3500" dirty="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Autofit/>
          </a:bodyPr>
          <a:lstStyle/>
          <a:p>
            <a:pPr>
              <a:lnSpc>
                <a:spcPct val="120000"/>
              </a:lnSpc>
              <a:spcBef>
                <a:spcPts val="600"/>
              </a:spcBef>
            </a:pPr>
            <a:r>
              <a:rPr lang="en-US" sz="2400" dirty="0">
                <a:latin typeface="Arial" charset="0"/>
              </a:rPr>
              <a:t>This submission builds upon 15-22-0467, 15-22-0475 and 15-22-0517 to propose and efficient way of dynamically supporting all the new HPRF mode data rates proposed for 4ab. </a:t>
            </a:r>
          </a:p>
          <a:p>
            <a:pPr>
              <a:lnSpc>
                <a:spcPct val="120000"/>
              </a:lnSpc>
              <a:spcBef>
                <a:spcPts val="600"/>
              </a:spcBef>
            </a:pPr>
            <a:r>
              <a:rPr lang="en-US" sz="2400" dirty="0">
                <a:latin typeface="Arial" charset="0"/>
              </a:rPr>
              <a:t>The data rate can be dynamically selected across the whole proposed range of 1.95 Mb</a:t>
            </a:r>
            <a:r>
              <a:rPr lang="pl-PL" sz="2400">
                <a:latin typeface="Arial" charset="0"/>
              </a:rPr>
              <a:t>/</a:t>
            </a:r>
            <a:r>
              <a:rPr lang="en-US" sz="2400" dirty="0">
                <a:latin typeface="Arial" charset="0"/>
              </a:rPr>
              <a:t>s to 124.8 Mb</a:t>
            </a:r>
            <a:r>
              <a:rPr lang="pl-PL" sz="2400">
                <a:latin typeface="Arial" charset="0"/>
              </a:rPr>
              <a:t>/</a:t>
            </a:r>
            <a:r>
              <a:rPr lang="en-US" sz="2400" dirty="0">
                <a:latin typeface="Arial" charset="0"/>
              </a:rPr>
              <a:t>s via an initial rate header (PHR1) which determines both the main (PHR2) header modulation rate and the coding and modulation rate for the PHY Payload.</a:t>
            </a:r>
            <a:endParaRPr lang="pl-PL" sz="2400">
              <a:latin typeface="Arial" charset="0"/>
            </a:endParaRPr>
          </a:p>
        </p:txBody>
      </p:sp>
    </p:spTree>
    <p:extLst>
      <p:ext uri="{BB962C8B-B14F-4D97-AF65-F5344CB8AC3E}">
        <p14:creationId xmlns:p14="http://schemas.microsoft.com/office/powerpoint/2010/main" val="3066338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Introduction</a:t>
            </a:r>
            <a:endParaRPr lang="en-US" sz="3500" dirty="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fontScale="92500" lnSpcReduction="10000"/>
          </a:bodyPr>
          <a:lstStyle/>
          <a:p>
            <a:pPr>
              <a:lnSpc>
                <a:spcPct val="120000"/>
              </a:lnSpc>
              <a:spcBef>
                <a:spcPts val="600"/>
              </a:spcBef>
            </a:pPr>
            <a:r>
              <a:rPr lang="en-US" sz="2600" dirty="0">
                <a:latin typeface="Arial" charset="0"/>
              </a:rPr>
              <a:t>Document 15-22-0467 proposed an efficient way of supporting dynamic data rate by introducing an initial rate header (PHR1) sent at a low rate and a main header (PHR2) transmitted at the payload modulation rate (or slower depending on the required strength vs. the payload coding).</a:t>
            </a:r>
          </a:p>
          <a:p>
            <a:pPr>
              <a:lnSpc>
                <a:spcPct val="120000"/>
              </a:lnSpc>
              <a:spcBef>
                <a:spcPts val="600"/>
              </a:spcBef>
            </a:pPr>
            <a:r>
              <a:rPr lang="en-US" sz="2600" dirty="0">
                <a:latin typeface="Arial" charset="0"/>
              </a:rPr>
              <a:t>This submission is an evolution of that idea that incorporates a number of considerations from 15-22-0475-01 and focuses upon the modulation rates specified by the consensus document 15-22-0517 and the PHY header modulation rates that this implies.</a:t>
            </a:r>
          </a:p>
          <a:p>
            <a:pPr>
              <a:lnSpc>
                <a:spcPct val="120000"/>
              </a:lnSpc>
              <a:spcBef>
                <a:spcPts val="600"/>
              </a:spcBef>
            </a:pPr>
            <a:r>
              <a:rPr lang="en-US" sz="2600" dirty="0">
                <a:latin typeface="Arial" charset="0"/>
              </a:rPr>
              <a:t>Additionally, based on discussions with interested parties, and further development of the ideas of earlier revision(s) we update this submission to examine encoded mapping of PHR1 in more detail.</a:t>
            </a:r>
          </a:p>
          <a:p>
            <a:pPr>
              <a:lnSpc>
                <a:spcPct val="120000"/>
              </a:lnSpc>
              <a:spcBef>
                <a:spcPts val="600"/>
              </a:spcBef>
            </a:pPr>
            <a:endParaRPr lang="en-US" sz="2600" dirty="0">
              <a:latin typeface="Arial" charset="0"/>
            </a:endParaRPr>
          </a:p>
        </p:txBody>
      </p:sp>
    </p:spTree>
    <p:extLst>
      <p:ext uri="{BB962C8B-B14F-4D97-AF65-F5344CB8AC3E}">
        <p14:creationId xmlns:p14="http://schemas.microsoft.com/office/powerpoint/2010/main" val="969140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A two-stage approach to PHR for dynamic data rates:</a:t>
            </a:r>
            <a:endParaRPr lang="en-US" sz="3500" dirty="0">
              <a:latin typeface="Arial" charset="0"/>
            </a:endParaRPr>
          </a:p>
        </p:txBody>
      </p:sp>
      <p:sp>
        <p:nvSpPr>
          <p:cNvPr id="10243" name="Rectangle 1027"/>
          <p:cNvSpPr>
            <a:spLocks noGrp="1" noChangeArrowheads="1"/>
          </p:cNvSpPr>
          <p:nvPr>
            <p:ph type="body" idx="1"/>
          </p:nvPr>
        </p:nvSpPr>
        <p:spPr>
          <a:xfrm>
            <a:off x="558370" y="1448594"/>
            <a:ext cx="11073671" cy="4953000"/>
          </a:xfrm>
        </p:spPr>
        <p:txBody>
          <a:bodyPr>
            <a:normAutofit/>
          </a:bodyPr>
          <a:lstStyle/>
          <a:p>
            <a:pPr>
              <a:lnSpc>
                <a:spcPct val="120000"/>
              </a:lnSpc>
              <a:spcBef>
                <a:spcPts val="600"/>
              </a:spcBef>
            </a:pPr>
            <a:r>
              <a:rPr lang="en-US" sz="2600" dirty="0">
                <a:latin typeface="Arial" charset="0"/>
              </a:rPr>
              <a:t>PHR is split into two parts</a:t>
            </a:r>
          </a:p>
          <a:p>
            <a:pPr lvl="1">
              <a:lnSpc>
                <a:spcPct val="120000"/>
              </a:lnSpc>
              <a:spcBef>
                <a:spcPts val="600"/>
              </a:spcBef>
            </a:pPr>
            <a:r>
              <a:rPr lang="en-US" sz="2100" dirty="0">
                <a:latin typeface="Arial" charset="0"/>
              </a:rPr>
              <a:t>First comes a “short” rate header, PHR1, sent at a low rate to robustly and efficiently select from the full set of supported modulation and coding combinations</a:t>
            </a:r>
          </a:p>
          <a:p>
            <a:pPr lvl="1">
              <a:lnSpc>
                <a:spcPct val="120000"/>
              </a:lnSpc>
              <a:spcBef>
                <a:spcPts val="600"/>
              </a:spcBef>
            </a:pPr>
            <a:r>
              <a:rPr lang="en-US" sz="2100" dirty="0">
                <a:latin typeface="Arial" charset="0"/>
              </a:rPr>
              <a:t>Then PHR2, sent at the highest rate consistent with the target modulation indicated by PHR1, includes everything else we need to indicate in the PHR</a:t>
            </a:r>
          </a:p>
          <a:p>
            <a:pPr>
              <a:lnSpc>
                <a:spcPct val="120000"/>
              </a:lnSpc>
              <a:spcBef>
                <a:spcPts val="600"/>
              </a:spcBef>
            </a:pPr>
            <a:endParaRPr lang="en-US" sz="2600" dirty="0">
              <a:latin typeface="Arial" charset="0"/>
            </a:endParaRPr>
          </a:p>
          <a:p>
            <a:pPr>
              <a:lnSpc>
                <a:spcPct val="120000"/>
              </a:lnSpc>
              <a:spcBef>
                <a:spcPts val="600"/>
              </a:spcBef>
            </a:pPr>
            <a:endParaRPr lang="en-US" sz="2600" dirty="0">
              <a:latin typeface="Arial" charset="0"/>
            </a:endParaRPr>
          </a:p>
          <a:p>
            <a:pPr>
              <a:lnSpc>
                <a:spcPct val="120000"/>
              </a:lnSpc>
              <a:spcBef>
                <a:spcPts val="600"/>
              </a:spcBef>
            </a:pPr>
            <a:r>
              <a:rPr lang="en-US" sz="2600" dirty="0">
                <a:latin typeface="Arial" charset="0"/>
              </a:rPr>
              <a:t>To ease the transition between the different modulation rates of PHR1 and PHR2 we can include a fixed short gap between them. </a:t>
            </a:r>
          </a:p>
          <a:p>
            <a:pPr lvl="1">
              <a:lnSpc>
                <a:spcPct val="120000"/>
              </a:lnSpc>
              <a:spcBef>
                <a:spcPts val="600"/>
              </a:spcBef>
            </a:pPr>
            <a:r>
              <a:rPr lang="en-US" sz="2100" dirty="0">
                <a:latin typeface="Arial" charset="0"/>
              </a:rPr>
              <a:t>We leave this as a TBD (expect to be ≤ ~1 µs), if the group agrees a gap is needed </a:t>
            </a:r>
          </a:p>
        </p:txBody>
      </p:sp>
      <p:pic>
        <p:nvPicPr>
          <p:cNvPr id="5" name="Picture 4">
            <a:extLst>
              <a:ext uri="{FF2B5EF4-FFF2-40B4-BE49-F238E27FC236}">
                <a16:creationId xmlns:a16="http://schemas.microsoft.com/office/drawing/2014/main" id="{C1BEB519-8BC2-4822-A035-137EE16AF57F}"/>
              </a:ext>
            </a:extLst>
          </p:cNvPr>
          <p:cNvPicPr>
            <a:picLocks noChangeAspect="1"/>
          </p:cNvPicPr>
          <p:nvPr/>
        </p:nvPicPr>
        <p:blipFill>
          <a:blip r:embed="rId3"/>
          <a:stretch>
            <a:fillRect/>
          </a:stretch>
        </p:blipFill>
        <p:spPr>
          <a:xfrm>
            <a:off x="2971006" y="3886994"/>
            <a:ext cx="4899660" cy="579120"/>
          </a:xfrm>
          <a:prstGeom prst="rect">
            <a:avLst/>
          </a:prstGeom>
        </p:spPr>
      </p:pic>
    </p:spTree>
    <p:extLst>
      <p:ext uri="{BB962C8B-B14F-4D97-AF65-F5344CB8AC3E}">
        <p14:creationId xmlns:p14="http://schemas.microsoft.com/office/powerpoint/2010/main" val="3558076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short, </a:t>
            </a:r>
            <a:r>
              <a:rPr lang="en-US" sz="4000" dirty="0"/>
              <a:t>efficient &amp; robust selection of rate/code</a:t>
            </a:r>
            <a:endParaRPr lang="en-US" sz="3500" dirty="0">
              <a:latin typeface="Arial" charset="0"/>
            </a:endParaRPr>
          </a:p>
        </p:txBody>
      </p:sp>
      <p:sp>
        <p:nvSpPr>
          <p:cNvPr id="10243" name="Rectangle 1027"/>
          <p:cNvSpPr>
            <a:spLocks noGrp="1" noChangeArrowheads="1"/>
          </p:cNvSpPr>
          <p:nvPr>
            <p:ph type="body" idx="1"/>
          </p:nvPr>
        </p:nvSpPr>
        <p:spPr>
          <a:xfrm>
            <a:off x="507935" y="1448593"/>
            <a:ext cx="11302271" cy="4725035"/>
          </a:xfrm>
        </p:spPr>
        <p:txBody>
          <a:bodyPr>
            <a:normAutofit/>
          </a:bodyPr>
          <a:lstStyle/>
          <a:p>
            <a:pPr>
              <a:lnSpc>
                <a:spcPct val="120000"/>
              </a:lnSpc>
              <a:spcBef>
                <a:spcPts val="600"/>
              </a:spcBef>
            </a:pPr>
            <a:r>
              <a:rPr lang="en-US" sz="2000" dirty="0">
                <a:latin typeface="Arial" charset="0"/>
              </a:rPr>
              <a:t>PHR1 consists of 3 bits to select data rate and 1 bit to select BCC vs LDPC code for the PSDU</a:t>
            </a:r>
          </a:p>
          <a:p>
            <a:pPr>
              <a:lnSpc>
                <a:spcPct val="120000"/>
              </a:lnSpc>
              <a:spcBef>
                <a:spcPts val="600"/>
              </a:spcBef>
            </a:pPr>
            <a:r>
              <a:rPr lang="en-US" sz="2000" dirty="0">
                <a:latin typeface="Arial" charset="0"/>
              </a:rPr>
              <a:t>Encoding this PHR1 with BCC </a:t>
            </a:r>
            <a:r>
              <a:rPr lang="en-US" sz="1800" dirty="0">
                <a:latin typeface="Arial" charset="0"/>
              </a:rPr>
              <a:t>½ rate </a:t>
            </a:r>
            <a:r>
              <a:rPr lang="en-US" sz="2000" dirty="0">
                <a:latin typeface="Arial" charset="0"/>
              </a:rPr>
              <a:t>K=7 code with 6 tail symbols, makes it 10 symbols long…</a:t>
            </a:r>
          </a:p>
          <a:p>
            <a:pPr>
              <a:lnSpc>
                <a:spcPct val="120000"/>
              </a:lnSpc>
              <a:spcBef>
                <a:spcPts val="600"/>
              </a:spcBef>
            </a:pPr>
            <a:endParaRPr lang="pl-PL" sz="2000" dirty="0">
              <a:latin typeface="Arial" charset="0"/>
            </a:endParaRPr>
          </a:p>
          <a:p>
            <a:pPr>
              <a:lnSpc>
                <a:spcPct val="120000"/>
              </a:lnSpc>
              <a:spcBef>
                <a:spcPts val="600"/>
              </a:spcBef>
            </a:pPr>
            <a:r>
              <a:rPr lang="pl-PL" sz="2000" dirty="0">
                <a:latin typeface="Arial" charset="0"/>
              </a:rPr>
              <a:t>Let’s look more closely at PHR1 and mapping it as </a:t>
            </a:r>
            <a:r>
              <a:rPr lang="en-US" sz="2000" dirty="0">
                <a:latin typeface="Arial" charset="0"/>
              </a:rPr>
              <a:t>uncoded bits</a:t>
            </a:r>
            <a:r>
              <a:rPr lang="pl-PL" sz="2000" dirty="0">
                <a:latin typeface="Arial" charset="0"/>
              </a:rPr>
              <a:t>. We can</a:t>
            </a:r>
            <a:r>
              <a:rPr lang="en-US" sz="2000" dirty="0">
                <a:latin typeface="Arial" charset="0"/>
              </a:rPr>
              <a:t> map the combinations of data rate + LDPC across these in a way that makes the hamming distance sufficiently strengthen the combinations that need the most robustness</a:t>
            </a:r>
          </a:p>
          <a:p>
            <a:pPr lvl="1">
              <a:lnSpc>
                <a:spcPct val="120000"/>
              </a:lnSpc>
              <a:spcBef>
                <a:spcPts val="600"/>
              </a:spcBef>
            </a:pPr>
            <a:endParaRPr lang="en-US" sz="2000" dirty="0">
              <a:latin typeface="Arial" charset="0"/>
              <a:ea typeface="ＭＳ Ｐゴシック" pitchFamily="-65" charset="-128"/>
            </a:endParaRPr>
          </a:p>
          <a:p>
            <a:pPr>
              <a:lnSpc>
                <a:spcPct val="120000"/>
              </a:lnSpc>
              <a:spcBef>
                <a:spcPts val="600"/>
              </a:spcBef>
            </a:pPr>
            <a:endParaRPr lang="en-US" sz="2000" dirty="0">
              <a:latin typeface="Arial" charset="0"/>
            </a:endParaRPr>
          </a:p>
        </p:txBody>
      </p:sp>
    </p:spTree>
    <p:extLst>
      <p:ext uri="{BB962C8B-B14F-4D97-AF65-F5344CB8AC3E}">
        <p14:creationId xmlns:p14="http://schemas.microsoft.com/office/powerpoint/2010/main" val="2249271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a:t>
            </a:r>
            <a:endParaRPr lang="en-US" sz="3500" dirty="0">
              <a:latin typeface="Arial" charset="0"/>
            </a:endParaRPr>
          </a:p>
        </p:txBody>
      </p:sp>
      <p:sp>
        <p:nvSpPr>
          <p:cNvPr id="10243" name="Rectangle 1027"/>
          <p:cNvSpPr>
            <a:spLocks noGrp="1" noChangeArrowheads="1"/>
          </p:cNvSpPr>
          <p:nvPr>
            <p:ph type="body" idx="1"/>
          </p:nvPr>
        </p:nvSpPr>
        <p:spPr>
          <a:xfrm>
            <a:off x="507935" y="1448593"/>
            <a:ext cx="11302271" cy="4725035"/>
          </a:xfrm>
        </p:spPr>
        <p:txBody>
          <a:bodyPr>
            <a:normAutofit/>
          </a:bodyPr>
          <a:lstStyle/>
          <a:p>
            <a:pPr>
              <a:lnSpc>
                <a:spcPct val="120000"/>
              </a:lnSpc>
              <a:spcBef>
                <a:spcPts val="600"/>
              </a:spcBef>
            </a:pPr>
            <a:r>
              <a:rPr lang="en-US" sz="2000" dirty="0">
                <a:latin typeface="Arial" charset="0"/>
              </a:rPr>
              <a:t>PHR1 </a:t>
            </a:r>
            <a:r>
              <a:rPr lang="pl-PL" sz="2000" dirty="0">
                <a:latin typeface="Arial" charset="0"/>
              </a:rPr>
              <a:t>will indicate data-rate and coding used in PHR2 and the data mode/coding</a:t>
            </a:r>
          </a:p>
          <a:p>
            <a:pPr>
              <a:lnSpc>
                <a:spcPct val="120000"/>
              </a:lnSpc>
              <a:spcBef>
                <a:spcPts val="600"/>
              </a:spcBef>
            </a:pPr>
            <a:r>
              <a:rPr lang="pl-PL" sz="2000" dirty="0">
                <a:latin typeface="Arial" charset="0"/>
              </a:rPr>
              <a:t>This PHR1 needs to be at least as strong as the weaker of PHR2 and the data. </a:t>
            </a:r>
            <a:endParaRPr lang="en-US" sz="2000" dirty="0">
              <a:latin typeface="Arial" charset="0"/>
            </a:endParaRPr>
          </a:p>
          <a:p>
            <a:pPr>
              <a:lnSpc>
                <a:spcPct val="120000"/>
              </a:lnSpc>
              <a:spcBef>
                <a:spcPts val="600"/>
              </a:spcBef>
            </a:pPr>
            <a:r>
              <a:rPr lang="pl-PL" sz="2000" dirty="0">
                <a:latin typeface="Arial" charset="0"/>
              </a:rPr>
              <a:t>With 23-bit PHR2, the Es/No requirement for 1% PER is approx. +1.9dB (at the decoder input), however using 2 repetitions can improve the performance by 3dB. If CCK7 was used for PHR1, without any repetition, Es/No is -0.3dB, which is too weak to match PHR2 with 2x repetition.</a:t>
            </a:r>
            <a:endParaRPr lang="en-US" sz="2000" dirty="0">
              <a:latin typeface="Arial" charset="0"/>
            </a:endParaRPr>
          </a:p>
          <a:p>
            <a:pPr>
              <a:lnSpc>
                <a:spcPct val="120000"/>
              </a:lnSpc>
              <a:spcBef>
                <a:spcPts val="600"/>
              </a:spcBef>
            </a:pPr>
            <a:r>
              <a:rPr lang="pl-PL" sz="2000" dirty="0">
                <a:latin typeface="Arial" charset="0"/>
              </a:rPr>
              <a:t>To achieve this, we code PHR1 to strengten those cases which require higher performance (like 1.95Mbps with LDPC). The mapping makes </a:t>
            </a:r>
            <a:r>
              <a:rPr lang="en-US" sz="2000" dirty="0">
                <a:latin typeface="Arial" charset="0"/>
              </a:rPr>
              <a:t>the </a:t>
            </a:r>
            <a:r>
              <a:rPr lang="pl-PL" sz="2000" dirty="0">
                <a:latin typeface="Arial" charset="0"/>
              </a:rPr>
              <a:t>Hamming </a:t>
            </a:r>
            <a:r>
              <a:rPr lang="en-US" sz="2000" dirty="0">
                <a:latin typeface="Arial" charset="0"/>
              </a:rPr>
              <a:t>distance </a:t>
            </a:r>
            <a:r>
              <a:rPr lang="pl-PL" sz="2000" dirty="0">
                <a:latin typeface="Arial" charset="0"/>
              </a:rPr>
              <a:t>higher for </a:t>
            </a:r>
            <a:r>
              <a:rPr lang="en-US" sz="2000" dirty="0">
                <a:latin typeface="Arial" charset="0"/>
              </a:rPr>
              <a:t>the combinations that need the most robustness</a:t>
            </a:r>
            <a:r>
              <a:rPr lang="pl-PL" sz="2000" dirty="0">
                <a:latin typeface="Arial" charset="0"/>
              </a:rPr>
              <a:t> and lower the Hamming distances for combinations which require higher Es/No to operate (like 7.8Mbps, 31.2Mbps or faster modes)</a:t>
            </a:r>
            <a:r>
              <a:rPr lang="en-US" sz="2000" dirty="0">
                <a:latin typeface="Arial" charset="0"/>
              </a:rPr>
              <a:t>.  </a:t>
            </a:r>
            <a:r>
              <a:rPr lang="pl-PL" sz="2000" dirty="0">
                <a:latin typeface="Arial" charset="0"/>
              </a:rPr>
              <a:t> Sufficient performance can be obtained with PHR1 of 5 </a:t>
            </a:r>
            <a:r>
              <a:rPr lang="en-US" sz="2000" dirty="0">
                <a:latin typeface="Arial" charset="0"/>
              </a:rPr>
              <a:t>µs</a:t>
            </a:r>
            <a:r>
              <a:rPr lang="pl-PL" sz="2000" dirty="0">
                <a:latin typeface="Arial" charset="0"/>
              </a:rPr>
              <a:t> duration.</a:t>
            </a:r>
            <a:endParaRPr lang="en-US" sz="2000" dirty="0">
              <a:latin typeface="Arial" charset="0"/>
            </a:endParaRPr>
          </a:p>
          <a:p>
            <a:pPr lvl="1">
              <a:lnSpc>
                <a:spcPct val="120000"/>
              </a:lnSpc>
              <a:spcBef>
                <a:spcPts val="600"/>
              </a:spcBef>
            </a:pPr>
            <a:endParaRPr lang="en-US" sz="1600" dirty="0">
              <a:latin typeface="Arial" charset="0"/>
            </a:endParaRPr>
          </a:p>
          <a:p>
            <a:pPr>
              <a:lnSpc>
                <a:spcPct val="120000"/>
              </a:lnSpc>
              <a:spcBef>
                <a:spcPts val="600"/>
              </a:spcBef>
            </a:pPr>
            <a:endParaRPr lang="en-US" sz="2000" dirty="0">
              <a:latin typeface="Arial" charset="0"/>
            </a:endParaRPr>
          </a:p>
        </p:txBody>
      </p:sp>
    </p:spTree>
    <p:extLst>
      <p:ext uri="{BB962C8B-B14F-4D97-AF65-F5344CB8AC3E}">
        <p14:creationId xmlns:p14="http://schemas.microsoft.com/office/powerpoint/2010/main" val="2746764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a:t>
            </a:r>
            <a:endParaRPr lang="en-US" sz="3500" dirty="0">
              <a:latin typeface="Arial" charset="0"/>
            </a:endParaRPr>
          </a:p>
        </p:txBody>
      </p:sp>
      <p:sp>
        <p:nvSpPr>
          <p:cNvPr id="10243" name="Rectangle 1027"/>
          <p:cNvSpPr>
            <a:spLocks noGrp="1" noChangeArrowheads="1"/>
          </p:cNvSpPr>
          <p:nvPr>
            <p:ph type="body" idx="1"/>
          </p:nvPr>
        </p:nvSpPr>
        <p:spPr>
          <a:xfrm>
            <a:off x="524444" y="1533525"/>
            <a:ext cx="10600756" cy="4830316"/>
          </a:xfrm>
        </p:spPr>
        <p:txBody>
          <a:bodyPr>
            <a:normAutofit/>
          </a:bodyPr>
          <a:lstStyle/>
          <a:p>
            <a:pPr>
              <a:lnSpc>
                <a:spcPct val="120000"/>
              </a:lnSpc>
              <a:spcBef>
                <a:spcPts val="600"/>
              </a:spcBef>
            </a:pPr>
            <a:r>
              <a:rPr lang="pl-PL" sz="1800" dirty="0">
                <a:latin typeface="Arial" charset="0"/>
              </a:rPr>
              <a:t>Es/No performance requirement for the strongest code index is -1.0dB to match 1.9Mbps with LDPC (and 23-bit PHR2 with 2 repetitions) at 1% PER. </a:t>
            </a:r>
          </a:p>
          <a:p>
            <a:pPr>
              <a:lnSpc>
                <a:spcPct val="120000"/>
              </a:lnSpc>
              <a:spcBef>
                <a:spcPts val="600"/>
              </a:spcBef>
            </a:pPr>
            <a:r>
              <a:rPr lang="pl-PL" sz="1800" dirty="0">
                <a:latin typeface="Arial" charset="0"/>
              </a:rPr>
              <a:t>Es/No performance requirement for the other code indexes is +2.3dB to match other data-modes (including 1.9Mbps with CCK7 and with 5-bytes payload), also at 1% PER.</a:t>
            </a:r>
          </a:p>
          <a:p>
            <a:pPr>
              <a:lnSpc>
                <a:spcPct val="120000"/>
              </a:lnSpc>
              <a:spcBef>
                <a:spcPts val="600"/>
              </a:spcBef>
            </a:pPr>
            <a:r>
              <a:rPr lang="pl-PL" sz="1800" dirty="0">
                <a:latin typeface="Arial" charset="0"/>
              </a:rPr>
              <a:t>Three well-performing candidate </a:t>
            </a:r>
            <a:r>
              <a:rPr lang="en-US" sz="1800" dirty="0">
                <a:latin typeface="Arial" charset="0"/>
              </a:rPr>
              <a:t>PHR1</a:t>
            </a:r>
            <a:r>
              <a:rPr lang="pl-PL" sz="1800" dirty="0">
                <a:latin typeface="Arial" charset="0"/>
              </a:rPr>
              <a:t> encoded bit-sequences (20-bits long) are proposed here.</a:t>
            </a:r>
          </a:p>
          <a:p>
            <a:pPr>
              <a:lnSpc>
                <a:spcPct val="120000"/>
              </a:lnSpc>
              <a:spcBef>
                <a:spcPts val="600"/>
              </a:spcBef>
            </a:pPr>
            <a:r>
              <a:rPr lang="pl-PL" sz="1800" dirty="0">
                <a:latin typeface="Arial" charset="0"/>
              </a:rPr>
              <a:t>Bit-sequences encoding PHR1 index 1, which we assign to LDPC-coded 1.95Mbps, have an increased Hamming distance to all the other indexes. </a:t>
            </a:r>
          </a:p>
          <a:p>
            <a:pPr>
              <a:lnSpc>
                <a:spcPct val="120000"/>
              </a:lnSpc>
              <a:spcBef>
                <a:spcPts val="600"/>
              </a:spcBef>
            </a:pPr>
            <a:r>
              <a:rPr lang="pl-PL" sz="1800" dirty="0">
                <a:latin typeface="Arial" charset="0"/>
              </a:rPr>
              <a:t>Since there is tradeoff in performance between the codes, the presented proposals offer slightly different compromises. </a:t>
            </a:r>
          </a:p>
          <a:p>
            <a:pPr marL="0" indent="0">
              <a:lnSpc>
                <a:spcPct val="120000"/>
              </a:lnSpc>
              <a:spcBef>
                <a:spcPts val="600"/>
              </a:spcBef>
              <a:buNone/>
            </a:pPr>
            <a:br>
              <a:rPr lang="pl-PL" sz="1600" dirty="0">
                <a:latin typeface="Arial" charset="0"/>
              </a:rPr>
            </a:br>
            <a:endParaRPr lang="pl-PL" sz="1600" dirty="0">
              <a:latin typeface="Arial" charset="0"/>
            </a:endParaRPr>
          </a:p>
        </p:txBody>
      </p:sp>
    </p:spTree>
    <p:extLst>
      <p:ext uri="{BB962C8B-B14F-4D97-AF65-F5344CB8AC3E}">
        <p14:creationId xmlns:p14="http://schemas.microsoft.com/office/powerpoint/2010/main" val="729019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a:t>
            </a:r>
            <a:endParaRPr lang="en-US" sz="3500" dirty="0">
              <a:latin typeface="Arial" charset="0"/>
            </a:endParaRPr>
          </a:p>
        </p:txBody>
      </p:sp>
      <p:sp>
        <p:nvSpPr>
          <p:cNvPr id="10243" name="Rectangle 1027"/>
          <p:cNvSpPr>
            <a:spLocks noGrp="1" noChangeArrowheads="1"/>
          </p:cNvSpPr>
          <p:nvPr>
            <p:ph type="body" idx="1"/>
          </p:nvPr>
        </p:nvSpPr>
        <p:spPr>
          <a:xfrm>
            <a:off x="524444" y="1533525"/>
            <a:ext cx="6847906" cy="4830316"/>
          </a:xfrm>
        </p:spPr>
        <p:txBody>
          <a:bodyPr>
            <a:normAutofit/>
          </a:bodyPr>
          <a:lstStyle/>
          <a:p>
            <a:pPr>
              <a:lnSpc>
                <a:spcPct val="120000"/>
              </a:lnSpc>
              <a:spcBef>
                <a:spcPts val="600"/>
              </a:spcBef>
            </a:pPr>
            <a:r>
              <a:rPr lang="pl-PL" sz="1800" dirty="0">
                <a:latin typeface="Arial" charset="0"/>
              </a:rPr>
              <a:t>We target fourteen PHR1 values, these select one of ten data rate with LDPC combinations with a four spare values for future expansion.</a:t>
            </a:r>
          </a:p>
          <a:p>
            <a:pPr>
              <a:lnSpc>
                <a:spcPct val="120000"/>
              </a:lnSpc>
              <a:spcBef>
                <a:spcPts val="600"/>
              </a:spcBef>
            </a:pPr>
            <a:r>
              <a:rPr lang="pl-PL" sz="1800" dirty="0">
                <a:latin typeface="Arial" charset="0"/>
              </a:rPr>
              <a:t>These are referenced by PHR1 Index 1 to 14, where index 1 is the one strengthened to suit 1.9Mbps with LDPC (and PHR2 with 2 repetitions) at 1% PER.</a:t>
            </a:r>
          </a:p>
          <a:p>
            <a:pPr>
              <a:lnSpc>
                <a:spcPct val="120000"/>
              </a:lnSpc>
              <a:spcBef>
                <a:spcPts val="600"/>
              </a:spcBef>
            </a:pPr>
            <a:r>
              <a:rPr lang="pl-PL" sz="1800" dirty="0">
                <a:latin typeface="Arial" charset="0"/>
              </a:rPr>
              <a:t>An example mapping of the fourteen PHR1 Indexes to the data rate / LDPC combinations is shown (right).</a:t>
            </a:r>
          </a:p>
          <a:p>
            <a:pPr marL="0" indent="0">
              <a:lnSpc>
                <a:spcPct val="120000"/>
              </a:lnSpc>
              <a:spcBef>
                <a:spcPts val="600"/>
              </a:spcBef>
              <a:buNone/>
            </a:pPr>
            <a:br>
              <a:rPr lang="pl-PL" sz="1600" dirty="0">
                <a:latin typeface="Arial" charset="0"/>
              </a:rPr>
            </a:br>
            <a:endParaRPr lang="pl-PL" sz="1600" dirty="0">
              <a:solidFill>
                <a:srgbClr val="FF0000"/>
              </a:solidFill>
              <a:latin typeface="Arial" charset="0"/>
            </a:endParaRPr>
          </a:p>
        </p:txBody>
      </p:sp>
      <p:pic>
        <p:nvPicPr>
          <p:cNvPr id="2" name="Picture 1">
            <a:extLst>
              <a:ext uri="{FF2B5EF4-FFF2-40B4-BE49-F238E27FC236}">
                <a16:creationId xmlns:a16="http://schemas.microsoft.com/office/drawing/2014/main" id="{E5CECAAF-2F67-4C34-B921-DD1028080B9E}"/>
              </a:ext>
            </a:extLst>
          </p:cNvPr>
          <p:cNvPicPr>
            <a:picLocks noChangeAspect="1"/>
          </p:cNvPicPr>
          <p:nvPr/>
        </p:nvPicPr>
        <p:blipFill>
          <a:blip r:embed="rId3"/>
          <a:stretch>
            <a:fillRect/>
          </a:stretch>
        </p:blipFill>
        <p:spPr>
          <a:xfrm>
            <a:off x="7579065" y="1781745"/>
            <a:ext cx="3743325" cy="4333875"/>
          </a:xfrm>
          <a:prstGeom prst="rect">
            <a:avLst/>
          </a:prstGeom>
        </p:spPr>
      </p:pic>
    </p:spTree>
    <p:extLst>
      <p:ext uri="{BB962C8B-B14F-4D97-AF65-F5344CB8AC3E}">
        <p14:creationId xmlns:p14="http://schemas.microsoft.com/office/powerpoint/2010/main" val="337810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a:t>
            </a:r>
            <a:endParaRPr lang="en-US" sz="3500" dirty="0">
              <a:latin typeface="Arial" charset="0"/>
            </a:endParaRPr>
          </a:p>
        </p:txBody>
      </p:sp>
      <p:sp>
        <p:nvSpPr>
          <p:cNvPr id="10243" name="Rectangle 1027"/>
          <p:cNvSpPr>
            <a:spLocks noGrp="1" noChangeArrowheads="1"/>
          </p:cNvSpPr>
          <p:nvPr>
            <p:ph type="body" idx="1"/>
          </p:nvPr>
        </p:nvSpPr>
        <p:spPr>
          <a:xfrm>
            <a:off x="524444" y="1533525"/>
            <a:ext cx="10929940" cy="4830316"/>
          </a:xfrm>
        </p:spPr>
        <p:txBody>
          <a:bodyPr>
            <a:normAutofit lnSpcReduction="10000"/>
          </a:bodyPr>
          <a:lstStyle/>
          <a:p>
            <a:pPr marL="0" indent="0" rtl="0">
              <a:buNone/>
            </a:pPr>
            <a:r>
              <a:rPr lang="en-US" sz="1800" dirty="0"/>
              <a:t>Factors we consider in the design process:</a:t>
            </a:r>
            <a:endParaRPr lang="pl-PL" sz="1800" dirty="0"/>
          </a:p>
          <a:p>
            <a:pPr marL="0" indent="0" rtl="0">
              <a:buNone/>
            </a:pPr>
            <a:endParaRPr lang="en-US" sz="1800" dirty="0"/>
          </a:p>
          <a:p>
            <a:pPr rtl="0">
              <a:buFont typeface="+mj-lt"/>
              <a:buAutoNum type="arabicPeriod"/>
            </a:pPr>
            <a:r>
              <a:rPr lang="en-US" sz="1800" dirty="0"/>
              <a:t>HD13 satisfies PHR2 criteria (at 50% data-rate) for code</a:t>
            </a:r>
            <a:r>
              <a:rPr lang="pl-PL" sz="1800" dirty="0"/>
              <a:t> index</a:t>
            </a:r>
            <a:r>
              <a:rPr lang="en-US" sz="1800" dirty="0"/>
              <a:t>-1 at PER=1%, but not at PER=0.1%. </a:t>
            </a:r>
            <a:br>
              <a:rPr lang="en-US" sz="1800" dirty="0"/>
            </a:br>
            <a:r>
              <a:rPr lang="en-US" sz="1800" dirty="0"/>
              <a:t>HD14 is needed to match the PHR2 performance at PER=0.1%.</a:t>
            </a:r>
          </a:p>
          <a:p>
            <a:pPr rtl="0">
              <a:buFont typeface="+mj-lt"/>
              <a:buAutoNum type="arabicPeriod"/>
            </a:pPr>
            <a:r>
              <a:rPr lang="en-US" sz="1800" dirty="0"/>
              <a:t>Having code</a:t>
            </a:r>
            <a:r>
              <a:rPr lang="pl-PL" sz="1800" dirty="0"/>
              <a:t> index</a:t>
            </a:r>
            <a:r>
              <a:rPr lang="en-US" sz="1800" dirty="0"/>
              <a:t>-2 with HD12 is not required now, but „future-proofs” the standard. Unlike PHR2, which can have version numbers and different mappings, PHR1 cannot be easily changed in the future. Having  one strong index saved for the future could be useful. It could map to a next-generation strongly coded data-mode or indicate a new PHR2 structure which embeds completely different data-mode structures.</a:t>
            </a:r>
          </a:p>
          <a:p>
            <a:pPr rtl="0">
              <a:buFont typeface="+mj-lt"/>
              <a:buAutoNum type="arabicPeriod"/>
            </a:pPr>
            <a:r>
              <a:rPr lang="en-US" sz="1800" dirty="0"/>
              <a:t>1.9Mbps CCK7 is OK with HD8 (even at PER=0.1%)</a:t>
            </a:r>
          </a:p>
          <a:p>
            <a:pPr rtl="0">
              <a:buFont typeface="+mj-lt"/>
              <a:buAutoNum type="arabicPeriod"/>
            </a:pPr>
            <a:r>
              <a:rPr lang="en-US" sz="1800" dirty="0"/>
              <a:t>7.8Mbps or faster modes are OK with HD6.</a:t>
            </a:r>
          </a:p>
          <a:p>
            <a:pPr rtl="0">
              <a:buFont typeface="+mj-lt"/>
              <a:buAutoNum type="arabicPeriod"/>
            </a:pPr>
            <a:r>
              <a:rPr lang="en-US" sz="1800" dirty="0"/>
              <a:t>Having more than 14 indexes is an added bonus, provided it does not degrade other metrics.</a:t>
            </a:r>
          </a:p>
          <a:p>
            <a:pPr marL="0" indent="0">
              <a:lnSpc>
                <a:spcPct val="120000"/>
              </a:lnSpc>
              <a:spcBef>
                <a:spcPts val="600"/>
              </a:spcBef>
              <a:buNone/>
            </a:pPr>
            <a:br>
              <a:rPr lang="pl-PL" sz="3600" dirty="0">
                <a:latin typeface="Arial" charset="0"/>
              </a:rPr>
            </a:br>
            <a:endParaRPr lang="pl-PL" sz="3600" dirty="0">
              <a:solidFill>
                <a:srgbClr val="FF0000"/>
              </a:solidFill>
              <a:latin typeface="Arial" charset="0"/>
            </a:endParaRPr>
          </a:p>
        </p:txBody>
      </p:sp>
    </p:spTree>
    <p:extLst>
      <p:ext uri="{BB962C8B-B14F-4D97-AF65-F5344CB8AC3E}">
        <p14:creationId xmlns:p14="http://schemas.microsoft.com/office/powerpoint/2010/main" val="2495409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 Proposal-1</a:t>
            </a:r>
            <a:endParaRPr lang="en-US" sz="3500" dirty="0">
              <a:latin typeface="Arial" charset="0"/>
            </a:endParaRPr>
          </a:p>
        </p:txBody>
      </p:sp>
      <p:sp>
        <p:nvSpPr>
          <p:cNvPr id="10243" name="Rectangle 1027"/>
          <p:cNvSpPr>
            <a:spLocks noGrp="1" noChangeArrowheads="1"/>
          </p:cNvSpPr>
          <p:nvPr>
            <p:ph type="body" idx="1"/>
          </p:nvPr>
        </p:nvSpPr>
        <p:spPr>
          <a:xfrm>
            <a:off x="524444" y="1334640"/>
            <a:ext cx="5663471" cy="5029201"/>
          </a:xfrm>
        </p:spPr>
        <p:txBody>
          <a:bodyPr>
            <a:normAutofit lnSpcReduction="10000"/>
          </a:bodyPr>
          <a:lstStyle/>
          <a:p>
            <a:pPr>
              <a:lnSpc>
                <a:spcPct val="120000"/>
              </a:lnSpc>
              <a:spcBef>
                <a:spcPts val="600"/>
              </a:spcBef>
            </a:pPr>
            <a:r>
              <a:rPr lang="en-US" sz="1800" dirty="0">
                <a:latin typeface="Arial" charset="0"/>
              </a:rPr>
              <a:t>The </a:t>
            </a:r>
            <a:r>
              <a:rPr lang="pl-PL" sz="1800" dirty="0">
                <a:latin typeface="Arial" charset="0"/>
              </a:rPr>
              <a:t>set consists </a:t>
            </a:r>
            <a:r>
              <a:rPr lang="en-US" sz="1800" dirty="0">
                <a:latin typeface="Arial" charset="0"/>
              </a:rPr>
              <a:t>of </a:t>
            </a:r>
            <a:r>
              <a:rPr lang="pl-PL" sz="1800" dirty="0">
                <a:latin typeface="Arial" charset="0"/>
              </a:rPr>
              <a:t>14 </a:t>
            </a:r>
            <a:r>
              <a:rPr lang="en-US" sz="1800" dirty="0">
                <a:latin typeface="Arial" charset="0"/>
              </a:rPr>
              <a:t>codes</a:t>
            </a:r>
            <a:r>
              <a:rPr lang="pl-PL" sz="1800" dirty="0">
                <a:latin typeface="Arial" charset="0"/>
              </a:rPr>
              <a:t>:</a:t>
            </a:r>
            <a:r>
              <a:rPr lang="en-US" sz="1800" dirty="0">
                <a:latin typeface="Arial" charset="0"/>
              </a:rPr>
              <a:t> HD=14 for code</a:t>
            </a:r>
            <a:r>
              <a:rPr lang="pl-PL" sz="1800" dirty="0">
                <a:latin typeface="Arial" charset="0"/>
              </a:rPr>
              <a:t> index</a:t>
            </a:r>
            <a:r>
              <a:rPr lang="en-US" sz="1800" dirty="0">
                <a:latin typeface="Arial" charset="0"/>
              </a:rPr>
              <a:t>-1, HD=12 for code</a:t>
            </a:r>
            <a:r>
              <a:rPr lang="pl-PL" sz="1800" dirty="0">
                <a:latin typeface="Arial" charset="0"/>
              </a:rPr>
              <a:t> index</a:t>
            </a:r>
            <a:r>
              <a:rPr lang="en-US" sz="1800" dirty="0">
                <a:latin typeface="Arial" charset="0"/>
              </a:rPr>
              <a:t>-2, HD&gt;=8 for code</a:t>
            </a:r>
            <a:r>
              <a:rPr lang="pl-PL" sz="1800" dirty="0">
                <a:latin typeface="Arial" charset="0"/>
              </a:rPr>
              <a:t> indexes</a:t>
            </a:r>
            <a:r>
              <a:rPr lang="en-US" sz="1800" dirty="0">
                <a:latin typeface="Arial" charset="0"/>
              </a:rPr>
              <a:t> 3-4 and for the remaining code</a:t>
            </a:r>
            <a:r>
              <a:rPr lang="pl-PL" sz="1800" dirty="0">
                <a:latin typeface="Arial" charset="0"/>
              </a:rPr>
              <a:t>s</a:t>
            </a:r>
            <a:r>
              <a:rPr lang="en-US" sz="1800" dirty="0">
                <a:latin typeface="Arial" charset="0"/>
              </a:rPr>
              <a:t> HD is 6.</a:t>
            </a:r>
            <a:endParaRPr lang="pl-PL" sz="1800" dirty="0">
              <a:latin typeface="Arial" charset="0"/>
            </a:endParaRPr>
          </a:p>
          <a:p>
            <a:pPr>
              <a:lnSpc>
                <a:spcPct val="120000"/>
              </a:lnSpc>
              <a:spcBef>
                <a:spcPts val="600"/>
              </a:spcBef>
            </a:pPr>
            <a:r>
              <a:rPr lang="pl-PL" sz="1800" dirty="0">
                <a:latin typeface="Arial" charset="0"/>
              </a:rPr>
              <a:t>This gives a </a:t>
            </a:r>
            <a:r>
              <a:rPr lang="en-US" sz="1800" dirty="0">
                <a:latin typeface="Arial" charset="0"/>
              </a:rPr>
              <a:t>performance</a:t>
            </a:r>
            <a:r>
              <a:rPr lang="pl-PL" sz="1800" dirty="0">
                <a:latin typeface="Arial" charset="0"/>
              </a:rPr>
              <a:t> of</a:t>
            </a:r>
            <a:r>
              <a:rPr lang="en-US" sz="1800" dirty="0">
                <a:latin typeface="Arial" charset="0"/>
              </a:rPr>
              <a:t> -1.</a:t>
            </a:r>
            <a:r>
              <a:rPr lang="pl-PL" sz="1800" dirty="0">
                <a:latin typeface="Arial" charset="0"/>
              </a:rPr>
              <a:t>9</a:t>
            </a:r>
            <a:r>
              <a:rPr lang="en-US" sz="1800" dirty="0">
                <a:latin typeface="Arial" charset="0"/>
              </a:rPr>
              <a:t>dB for </a:t>
            </a:r>
            <a:r>
              <a:rPr lang="pl-PL" sz="1800" dirty="0">
                <a:latin typeface="Arial" charset="0"/>
              </a:rPr>
              <a:t>for </a:t>
            </a:r>
            <a:r>
              <a:rPr lang="en-US" sz="1800" dirty="0">
                <a:latin typeface="Arial" charset="0"/>
              </a:rPr>
              <a:t>code</a:t>
            </a:r>
            <a:r>
              <a:rPr lang="pl-PL" sz="1800" dirty="0">
                <a:latin typeface="Arial" charset="0"/>
              </a:rPr>
              <a:t> index-1, -1.3dB for code index-2, 0.4dB for code indexes 3-4, 1.8dB for codes 5-14 (all at 1% </a:t>
            </a:r>
            <a:r>
              <a:rPr lang="en-US" sz="1800" dirty="0">
                <a:latin typeface="Arial" charset="0"/>
              </a:rPr>
              <a:t>PER</a:t>
            </a:r>
            <a:r>
              <a:rPr lang="pl-PL" sz="1800" dirty="0">
                <a:latin typeface="Arial" charset="0"/>
              </a:rPr>
              <a:t>). </a:t>
            </a:r>
          </a:p>
          <a:p>
            <a:pPr>
              <a:lnSpc>
                <a:spcPct val="120000"/>
              </a:lnSpc>
              <a:spcBef>
                <a:spcPts val="600"/>
              </a:spcBef>
            </a:pPr>
            <a:r>
              <a:rPr lang="pl-PL" sz="1800" dirty="0">
                <a:latin typeface="Arial" charset="0"/>
              </a:rPr>
              <a:t>Code index-2 and code index-4 could be reserved for the future. Code index-3 could be used for  1.9Mbps with CCK7.</a:t>
            </a:r>
          </a:p>
          <a:p>
            <a:pPr>
              <a:lnSpc>
                <a:spcPct val="120000"/>
              </a:lnSpc>
              <a:spcBef>
                <a:spcPts val="600"/>
              </a:spcBef>
            </a:pPr>
            <a:r>
              <a:rPr lang="pl-PL" sz="1800" dirty="0">
                <a:latin typeface="Arial" charset="0"/>
              </a:rPr>
              <a:t>Code indexes 5-14 could be used for 7.8Mbps and faster modes (since they are 6dBs weaker than 1.9Mbps).</a:t>
            </a:r>
          </a:p>
          <a:p>
            <a:pPr>
              <a:lnSpc>
                <a:spcPct val="120000"/>
              </a:lnSpc>
              <a:spcBef>
                <a:spcPts val="600"/>
              </a:spcBef>
            </a:pPr>
            <a:r>
              <a:rPr lang="pl-PL" sz="1800" dirty="0">
                <a:latin typeface="Arial" charset="0"/>
              </a:rPr>
              <a:t>Performance requirements are satisfied with a wide margin.</a:t>
            </a:r>
          </a:p>
        </p:txBody>
      </p:sp>
      <p:pic>
        <p:nvPicPr>
          <p:cNvPr id="3" name="Picture 2">
            <a:extLst>
              <a:ext uri="{FF2B5EF4-FFF2-40B4-BE49-F238E27FC236}">
                <a16:creationId xmlns:a16="http://schemas.microsoft.com/office/drawing/2014/main" id="{D0A6B542-1CE5-4F3B-99E1-E1D655709738}"/>
              </a:ext>
            </a:extLst>
          </p:cNvPr>
          <p:cNvPicPr>
            <a:picLocks noChangeAspect="1"/>
          </p:cNvPicPr>
          <p:nvPr/>
        </p:nvPicPr>
        <p:blipFill>
          <a:blip r:embed="rId3"/>
          <a:stretch>
            <a:fillRect/>
          </a:stretch>
        </p:blipFill>
        <p:spPr>
          <a:xfrm>
            <a:off x="6557506" y="1395984"/>
            <a:ext cx="4979997" cy="4610164"/>
          </a:xfrm>
          <a:prstGeom prst="rect">
            <a:avLst/>
          </a:prstGeom>
        </p:spPr>
      </p:pic>
    </p:spTree>
    <p:extLst>
      <p:ext uri="{BB962C8B-B14F-4D97-AF65-F5344CB8AC3E}">
        <p14:creationId xmlns:p14="http://schemas.microsoft.com/office/powerpoint/2010/main" val="213425964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41DED0FD-34C2-4EA3-B8AB-C4F2848DA88A}">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2690</Words>
  <Application>Microsoft Office PowerPoint</Application>
  <PresentationFormat>Custom</PresentationFormat>
  <Paragraphs>197</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Arial-BoldMT</vt:lpstr>
      <vt:lpstr>Arial</vt:lpstr>
      <vt:lpstr>Times New Roman</vt:lpstr>
      <vt:lpstr>Default Design</vt:lpstr>
      <vt:lpstr>PowerPoint Presentation</vt:lpstr>
      <vt:lpstr>Introduction</vt:lpstr>
      <vt:lpstr>A two-stage approach to PHR for dynamic data rates:</vt:lpstr>
      <vt:lpstr>PHR1: short, efficient &amp; robust selection of rate/code</vt:lpstr>
      <vt:lpstr>PHR1 variable distance mapping</vt:lpstr>
      <vt:lpstr>PHR1 variable distance mapping</vt:lpstr>
      <vt:lpstr>PHR1 variable distance mapping</vt:lpstr>
      <vt:lpstr>PHR1 variable distance mapping</vt:lpstr>
      <vt:lpstr>PHR1 variable distance mapping: Proposal-1</vt:lpstr>
      <vt:lpstr>PHR1 variable distance mapping: Proposal-2</vt:lpstr>
      <vt:lpstr>PHR1 variable distance mapping: Proposal-3</vt:lpstr>
      <vt:lpstr>PHR1 variable distance mapping: Proposal-4</vt:lpstr>
      <vt:lpstr>PHR1 variable distance mapping: Proposal-5</vt:lpstr>
      <vt:lpstr>PHR1 variable distance mapping: conclusion</vt:lpstr>
      <vt:lpstr>PHR2 rate consistent with PSDU modulation</vt:lpstr>
      <vt:lpstr>PHR2 content</vt:lpstr>
      <vt:lpstr>How to incorporate into 802.15.4z</vt:lpstr>
      <vt:lpstr>A note on SYNC length</vt:lpstr>
      <vt:lpstr>Conclusion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19</cp:revision>
  <cp:lastPrinted>2015-07-14T16:02:16Z</cp:lastPrinted>
  <dcterms:created xsi:type="dcterms:W3CDTF">2009-07-12T16:25:16Z</dcterms:created>
  <dcterms:modified xsi:type="dcterms:W3CDTF">2023-01-27T10:06:12Z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5c9d09ed-483c-4fa0-995d-362e8fa8435d</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