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9" r:id="rId2"/>
    <p:sldId id="260" r:id="rId3"/>
    <p:sldId id="4945" r:id="rId4"/>
    <p:sldId id="5089" r:id="rId5"/>
    <p:sldId id="5091" r:id="rId6"/>
    <p:sldId id="5095" r:id="rId7"/>
    <p:sldId id="5096" r:id="rId8"/>
    <p:sldId id="320" r:id="rId9"/>
    <p:sldId id="299" r:id="rId10"/>
    <p:sldId id="301" r:id="rId11"/>
    <p:sldId id="285" r:id="rId12"/>
    <p:sldId id="283" r:id="rId13"/>
    <p:sldId id="26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18" autoAdjust="0"/>
  </p:normalViewPr>
  <p:slideViewPr>
    <p:cSldViewPr snapToGrid="0">
      <p:cViewPr>
        <p:scale>
          <a:sx n="75" d="100"/>
          <a:sy n="75" d="100"/>
        </p:scale>
        <p:origin x="972" y="-300"/>
      </p:cViewPr>
      <p:guideLst/>
    </p:cSldViewPr>
  </p:slideViewPr>
  <p:notesTextViewPr>
    <p:cViewPr>
      <p:scale>
        <a:sx n="1" d="1"/>
        <a:sy n="1" d="1"/>
      </p:scale>
      <p:origin x="0" y="0"/>
    </p:cViewPr>
  </p:notesTextViewPr>
  <p:sorterViewPr>
    <p:cViewPr varScale="1">
      <p:scale>
        <a:sx n="100" d="100"/>
        <a:sy n="100" d="100"/>
      </p:scale>
      <p:origin x="0" y="-2556"/>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March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18175">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01481">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52" y="0"/>
          <a:ext cx="6402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52" y="0"/>
        <a:ext cx="640202" cy="1398944"/>
      </dsp:txXfrm>
    </dsp:sp>
    <dsp:sp modelId="{3BB2CCC1-E6C9-4883-B630-A1033B3E0DAB}">
      <dsp:nvSpPr>
        <dsp:cNvPr id="0" name=""/>
        <dsp:cNvSpPr/>
      </dsp:nvSpPr>
      <dsp:spPr>
        <a:xfrm>
          <a:off x="145485"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67542" y="2098416"/>
          <a:ext cx="784673"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667542" y="2098416"/>
        <a:ext cx="784673" cy="1398944"/>
      </dsp:txXfrm>
    </dsp:sp>
    <dsp:sp modelId="{197C936F-2DF8-4315-9A24-FDA0667A3BDF}">
      <dsp:nvSpPr>
        <dsp:cNvPr id="0" name=""/>
        <dsp:cNvSpPr/>
      </dsp:nvSpPr>
      <dsp:spPr>
        <a:xfrm>
          <a:off x="885011"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79303" y="0"/>
          <a:ext cx="89883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March 2023</a:t>
          </a:r>
        </a:p>
      </dsp:txBody>
      <dsp:txXfrm>
        <a:off x="1479303" y="0"/>
        <a:ext cx="898834" cy="1398944"/>
      </dsp:txXfrm>
    </dsp:sp>
    <dsp:sp modelId="{E422D386-843F-4630-AE02-DC9104B57C87}">
      <dsp:nvSpPr>
        <dsp:cNvPr id="0" name=""/>
        <dsp:cNvSpPr/>
      </dsp:nvSpPr>
      <dsp:spPr>
        <a:xfrm>
          <a:off x="1753852"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405224" y="2098416"/>
          <a:ext cx="109150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405224" y="2098416"/>
        <a:ext cx="1091504" cy="1398944"/>
      </dsp:txXfrm>
    </dsp:sp>
    <dsp:sp modelId="{01120116-719B-4992-859E-7E99317DF6F1}">
      <dsp:nvSpPr>
        <dsp:cNvPr id="0" name=""/>
        <dsp:cNvSpPr/>
      </dsp:nvSpPr>
      <dsp:spPr>
        <a:xfrm>
          <a:off x="2776109"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523817" y="0"/>
          <a:ext cx="7219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523817" y="0"/>
        <a:ext cx="721902" cy="1398944"/>
      </dsp:txXfrm>
    </dsp:sp>
    <dsp:sp modelId="{1B97E0B9-8A63-4AB3-9DAD-20983A4CD0BC}">
      <dsp:nvSpPr>
        <dsp:cNvPr id="0" name=""/>
        <dsp:cNvSpPr/>
      </dsp:nvSpPr>
      <dsp:spPr>
        <a:xfrm>
          <a:off x="3709900"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272806" y="2098416"/>
          <a:ext cx="54174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272806" y="2098416"/>
        <a:ext cx="541740" cy="1398944"/>
      </dsp:txXfrm>
    </dsp:sp>
    <dsp:sp modelId="{9274AD82-2A5D-4DDD-AA45-AB5FA2B78337}">
      <dsp:nvSpPr>
        <dsp:cNvPr id="0" name=""/>
        <dsp:cNvSpPr/>
      </dsp:nvSpPr>
      <dsp:spPr>
        <a:xfrm>
          <a:off x="4368808"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841634" y="0"/>
          <a:ext cx="81989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841634" y="0"/>
        <a:ext cx="819892" cy="1398944"/>
      </dsp:txXfrm>
    </dsp:sp>
    <dsp:sp modelId="{3DFAC0D4-B585-416E-BA8C-03C5D13220CE}">
      <dsp:nvSpPr>
        <dsp:cNvPr id="0" name=""/>
        <dsp:cNvSpPr/>
      </dsp:nvSpPr>
      <dsp:spPr>
        <a:xfrm>
          <a:off x="5076712"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688613" y="2098416"/>
          <a:ext cx="69079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688613" y="2098416"/>
        <a:ext cx="690795" cy="1398944"/>
      </dsp:txXfrm>
    </dsp:sp>
    <dsp:sp modelId="{5A703FB3-1B09-4F5D-8E28-0259DD2BFFBB}">
      <dsp:nvSpPr>
        <dsp:cNvPr id="0" name=""/>
        <dsp:cNvSpPr/>
      </dsp:nvSpPr>
      <dsp:spPr>
        <a:xfrm>
          <a:off x="5859143"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406496" y="0"/>
          <a:ext cx="9335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406496" y="0"/>
        <a:ext cx="933538" cy="1398944"/>
      </dsp:txXfrm>
    </dsp:sp>
    <dsp:sp modelId="{49180514-5299-44DE-8924-B99464286F34}">
      <dsp:nvSpPr>
        <dsp:cNvPr id="0" name=""/>
        <dsp:cNvSpPr/>
      </dsp:nvSpPr>
      <dsp:spPr>
        <a:xfrm>
          <a:off x="6698397"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367122" y="2098416"/>
          <a:ext cx="68696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367122" y="2098416"/>
        <a:ext cx="686965" cy="1398944"/>
      </dsp:txXfrm>
    </dsp:sp>
    <dsp:sp modelId="{29685473-F6F0-4A7C-B6D7-24CF95A5E9D1}">
      <dsp:nvSpPr>
        <dsp:cNvPr id="0" name=""/>
        <dsp:cNvSpPr/>
      </dsp:nvSpPr>
      <dsp:spPr>
        <a:xfrm>
          <a:off x="7535736"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2022/11/17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13</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2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55018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802.15-22-0668-00-06ma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5dff7eac804a555afce33031902f8b9e" TargetMode="External"/><Relationship Id="rId2" Type="http://schemas.openxmlformats.org/officeDocument/2006/relationships/hyperlink" Target="https://ieeesa.webex.com/ieeesa/j.php?MTID=mb884a0f3d7d2d4ef463797a991898c12" TargetMode="External"/><Relationship Id="rId1" Type="http://schemas.openxmlformats.org/officeDocument/2006/relationships/slideLayout" Target="../slideLayouts/slideLayout4.xml"/><Relationship Id="rId4" Type="http://schemas.openxmlformats.org/officeDocument/2006/relationships/hyperlink" Target="https://ieeesa.webex.com/ieeesa/j.php?MTID=m95604532074fae572029cf2fd8c9f2e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November 2022]	</a:t>
            </a:r>
          </a:p>
          <a:p>
            <a:r>
              <a:rPr lang="en-US" altLang="ja-JP" sz="1600" b="1" dirty="0">
                <a:ea typeface="ＭＳ Ｐゴシック" charset="-128"/>
              </a:rPr>
              <a:t>Date Submitted: </a:t>
            </a:r>
            <a:r>
              <a:rPr lang="en-US" altLang="ja-JP" sz="1600" dirty="0">
                <a:ea typeface="ＭＳ Ｐゴシック" charset="-128"/>
              </a:rPr>
              <a:t>[17</a:t>
            </a:r>
            <a:r>
              <a:rPr lang="en-US" altLang="ja-JP" sz="1600" baseline="30000" dirty="0">
                <a:ea typeface="ＭＳ Ｐゴシック" charset="-128"/>
              </a:rPr>
              <a:t>th</a:t>
            </a:r>
            <a:r>
              <a:rPr lang="en-US" altLang="ja-JP" sz="1600" dirty="0">
                <a:ea typeface="ＭＳ Ｐゴシック" charset="-128"/>
              </a:rPr>
              <a:t>  November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November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sz="1200" dirty="0"/>
              <a:t>November 2022</a:t>
            </a:r>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10</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01784"/>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1008525275"/>
              </p:ext>
            </p:extLst>
          </p:nvPr>
        </p:nvGraphicFramePr>
        <p:xfrm>
          <a:off x="772833" y="1439631"/>
          <a:ext cx="7865532" cy="4858564"/>
        </p:xfrm>
        <a:graphic>
          <a:graphicData uri="http://schemas.openxmlformats.org/presentationml/2006/ole">
            <mc:AlternateContent xmlns:mc="http://schemas.openxmlformats.org/markup-compatibility/2006">
              <mc:Choice xmlns:v="urn:schemas-microsoft-com:vml" Requires="v">
                <p:oleObj name="Document" r:id="rId2" imgW="6133719" imgH="4178021" progId="Word.Document.12">
                  <p:embed/>
                </p:oleObj>
              </mc:Choice>
              <mc:Fallback>
                <p:oleObj name="Document" r:id="rId2" imgW="6133719" imgH="4178021"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772833" y="1439631"/>
                        <a:ext cx="7865532" cy="4858564"/>
                      </a:xfrm>
                      <a:prstGeom prst="rect">
                        <a:avLst/>
                      </a:prstGeom>
                    </p:spPr>
                  </p:pic>
                </p:oleObj>
              </mc:Fallback>
            </mc:AlternateContent>
          </a:graphicData>
        </a:graphic>
      </p:graphicFrame>
      <p:sp>
        <p:nvSpPr>
          <p:cNvPr id="3" name="TextBox 7">
            <a:extLst>
              <a:ext uri="{FF2B5EF4-FFF2-40B4-BE49-F238E27FC236}">
                <a16:creationId xmlns:a16="http://schemas.microsoft.com/office/drawing/2014/main" id="{0E687580-B60A-2870-4F13-80A6690CFE4D}"/>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Tree>
    <p:extLst>
      <p:ext uri="{BB962C8B-B14F-4D97-AF65-F5344CB8AC3E}">
        <p14:creationId xmlns:p14="http://schemas.microsoft.com/office/powerpoint/2010/main" val="2991594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91102" y="1266639"/>
            <a:ext cx="8969829" cy="5117232"/>
          </a:xfrm>
        </p:spPr>
        <p:txBody>
          <a:bodyPr/>
          <a:lstStyle/>
          <a:p>
            <a:pPr marL="0" indent="0">
              <a:lnSpc>
                <a:spcPts val="1100"/>
              </a:lnSpc>
              <a:buNone/>
            </a:pPr>
            <a:r>
              <a:rPr lang="ja-JP" altLang="en-US" sz="1400" dirty="0"/>
              <a:t>・</a:t>
            </a:r>
            <a:r>
              <a:rPr lang="is-IS" altLang="ja-JP" sz="1400" dirty="0"/>
              <a:t>TG15.6ma opening report for November 2022 meeting                                               15-22-0557-02-06ma</a:t>
            </a:r>
          </a:p>
          <a:p>
            <a:pPr marL="0" indent="0">
              <a:lnSpc>
                <a:spcPts val="1100"/>
              </a:lnSpc>
              <a:buNone/>
            </a:pPr>
            <a:r>
              <a:rPr lang="ja-JP" altLang="en-US" sz="1400" dirty="0"/>
              <a:t>・</a:t>
            </a:r>
            <a:r>
              <a:rPr lang="is-IS" altLang="ja-JP" sz="1400" dirty="0"/>
              <a:t>TG15.6ma Agenda of November Meeting in 2022                                                       15-22-0556-08-06ma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200" b="0" i="0" u="none" strike="noStrike" kern="0" cap="none" spc="0" normalizeH="0" baseline="0" noProof="0" dirty="0">
                <a:ln>
                  <a:noFill/>
                </a:ln>
                <a:solidFill>
                  <a:srgbClr val="000000"/>
                </a:solidFill>
                <a:effectLst/>
                <a:uLnTx/>
                <a:uFillTx/>
                <a:latin typeface="Verdana" panose="020B0604030504040204" pitchFamily="34" charset="0"/>
              </a:rPr>
              <a:t>Overview of IG-DEP, SG6a, TG6a, and TG15.6ma for Revision of IEEE802.15.6-2012 Wireless BAN with Enhanced Dependability</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15-22-0389-02-06ma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Model Documents for TG6ma                                                     15-22-0658-00-06ma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MAC proposals for 15.6ma                                                                        15-22-0656-00-06ma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FEC proposals for 15.6ma</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15-22-0611-00-06ma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for Passengers Bus Use Case  584-02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lang="en-US" altLang="ja-JP" sz="1400" dirty="0"/>
              <a:t>Soft Spectrum Adaptation(SSA) Based on Pulse Shaping for Interference Mitigation between UWB radio and Other Coexisting Radio                                                                                                      </a:t>
            </a:r>
            <a:r>
              <a:rPr lang="it-IT" altLang="ja-JP" sz="1400" dirty="0"/>
              <a:t>15-22-0652-00-06ma</a:t>
            </a:r>
            <a:endPar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Definition of Coexistence Levels and How to Support Higher Levels                            15-22-0631-01-06ma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Hybrid ARQ Scheme Utilizing Decomposable Error Correcting Code for Dependable WBAN  15-22-0375-00</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including medical implants, BCI and Passenger Bus                                                                                                                  15-22-0469-01-06ma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for BCI Use Case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15-22-0583-01-06ma</a:t>
            </a:r>
            <a:endPar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Preliminary harmonization with 4ab: MAC operation                                                     15-22-0634-00-06ma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Harmonization with 4ab: data rates &amp; FEC                                                                   15-22-0610-00-06ma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for coexisting dependable BANs                                                            15-22-0594-00-06ma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Interference reduction technique under coexistence with other wireless and EMI for HBAN and VBAN on UWB using code and pulse orthogonality                                                                          15-22-0575-00-06ma</a:t>
            </a:r>
          </a:p>
          <a:p>
            <a:pPr marL="0" indent="0">
              <a:lnSpc>
                <a:spcPts val="1100"/>
              </a:lnSpc>
              <a:buNone/>
            </a:pP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Call for Proposals                                                                                                  15-22-0488-00-06ma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Evaluation of IEEE 802.15.6ma Ultra-wideband Physical Layer Utilizing Super Orthogonal Convolutional Code                                                                                                                                  </a:t>
            </a:r>
            <a:r>
              <a:rPr lang="en-US" altLang="ja-JP" sz="1600" dirty="0">
                <a:effectLst/>
                <a:latin typeface="Times New Roman" panose="02020603050405020304" pitchFamily="18" charset="0"/>
                <a:ea typeface="ＭＳ 明朝" panose="02020609040205080304" pitchFamily="17" charset="-128"/>
              </a:rPr>
              <a:t>15-22-0562-00-06ma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QoS-aware Hybrid ARQ Scheme Utilizing Decomposable Error Correcting Codes for Wireless Body Area Networks                                                                                                                            15-22-0561-00-06ma </a:t>
            </a:r>
          </a:p>
          <a:p>
            <a:pPr marL="0" indent="0">
              <a:lnSpc>
                <a:spcPts val="1100"/>
              </a:lnSpc>
              <a:buNone/>
            </a:pP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TG6ma Call for Proposals                                                                                             15-22-0488-03-06ma</a:t>
            </a:r>
          </a:p>
          <a:p>
            <a:pPr marL="0" indent="0">
              <a:lnSpc>
                <a:spcPts val="1100"/>
              </a:lnSpc>
              <a:buNone/>
            </a:pP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TTG 15.6ma timeline</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15-22-0423-03-06ma</a:t>
            </a:r>
          </a:p>
          <a:p>
            <a:pPr marL="0" indent="0">
              <a:lnSpc>
                <a:spcPts val="1100"/>
              </a:lnSpc>
              <a:buNone/>
            </a:pPr>
            <a:r>
              <a:rPr lang="ja-JP" altLang="en-US" sz="1400" dirty="0"/>
              <a:t>・ </a:t>
            </a:r>
            <a:r>
              <a:rPr lang="en-US" altLang="ja-JP" sz="1400" dirty="0"/>
              <a:t>TG15.6ma Meeting Minutes for November 2022                                                           15-22-0668-00-06ma</a:t>
            </a:r>
          </a:p>
          <a:p>
            <a:pPr marL="0" indent="0">
              <a:lnSpc>
                <a:spcPts val="1100"/>
              </a:lnSpc>
              <a:buNone/>
            </a:pPr>
            <a:r>
              <a:rPr lang="ja-JP" altLang="en-US" sz="1400" dirty="0"/>
              <a:t>・ </a:t>
            </a:r>
            <a:r>
              <a:rPr lang="en-US" altLang="ja-JP" sz="1400" dirty="0"/>
              <a:t>TG15.6ma Closing Report for November 2022                                                             15-22-0670-00-06ma </a:t>
            </a:r>
            <a:endParaRPr lang="fi-FI" altLang="ja-JP" sz="1400" dirty="0"/>
          </a:p>
          <a:p>
            <a:pPr>
              <a:lnSpc>
                <a:spcPts val="11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28668"/>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765826"/>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457200" indent="-457200">
              <a:buAutoNum type="arabicPeriod" startAt="3"/>
            </a:pPr>
            <a:r>
              <a:rPr lang="en-US" altLang="ja-JP" sz="2400" dirty="0"/>
              <a:t>Secretary;      Daisuke </a:t>
            </a:r>
            <a:r>
              <a:rPr lang="en-US" altLang="ja-JP" sz="2400" dirty="0" err="1"/>
              <a:t>Anzai</a:t>
            </a:r>
            <a:r>
              <a:rPr lang="en-US" altLang="ja-JP" sz="2400" dirty="0"/>
              <a:t>, NIT</a:t>
            </a:r>
          </a:p>
          <a:p>
            <a:pPr marL="0" indent="0">
              <a:buNone/>
            </a:pPr>
            <a:r>
              <a:rPr lang="en-US" altLang="ja-JP" sz="2400" dirty="0"/>
              <a:t>       anzai@nitech.ac.jp</a:t>
            </a:r>
          </a:p>
          <a:p>
            <a:pPr marL="0" indent="0">
              <a:buNone/>
            </a:pPr>
            <a:r>
              <a:rPr lang="en-US" altLang="ja-JP" sz="2400" dirty="0"/>
              <a:t>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13</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Bangkok, Thailand</a:t>
            </a:r>
            <a:br>
              <a:rPr lang="en-US" altLang="ja-JP" sz="2800" dirty="0">
                <a:ea typeface="ＭＳ Ｐゴシック" pitchFamily="50" charset="-128"/>
              </a:rPr>
            </a:br>
            <a:r>
              <a:rPr lang="en-US" altLang="ja-JP" sz="2800" dirty="0">
                <a:ea typeface="ＭＳ Ｐゴシック" pitchFamily="50" charset="-128"/>
              </a:rPr>
              <a:t>November 17</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36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Objective</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Enhancements to the BAN Ultra Wideband (UWB) physical layer (PHY) and media access control (MAC) to support enhanced dependability to a human BAN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HBAN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and adds support for vehicle body area networks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VBAN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 coordinator in a vehicle with devices around the vehicular cabin.</a:t>
            </a: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Action: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highlight>
                  <a:srgbClr val="FFFF00"/>
                </a:highlight>
                <a:uLnTx/>
                <a:uFillTx/>
                <a:latin typeface="Arial"/>
                <a:ea typeface="+mn-ea"/>
                <a:cs typeface="+mn-cs"/>
              </a:rPr>
              <a:t>Submission of Draft Proposals Corresponding Call for Proposals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and Coexisting Models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and satisfaction in market of the TRD</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of TSN of 802.1 in MAC and interference mitigation in PHY and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20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20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2022</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275208" y="1050595"/>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13-17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a:solidFill>
                  <a:srgbClr val="000000"/>
                </a:solidFill>
                <a:latin typeface="Arial"/>
              </a:rPr>
              <a:t>November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4" name="図 3">
            <a:extLst>
              <a:ext uri="{FF2B5EF4-FFF2-40B4-BE49-F238E27FC236}">
                <a16:creationId xmlns:a16="http://schemas.microsoft.com/office/drawing/2014/main" id="{249211FF-9797-2C78-E384-76434BD1B40D}"/>
              </a:ext>
            </a:extLst>
          </p:cNvPr>
          <p:cNvPicPr>
            <a:picLocks noChangeAspect="1"/>
          </p:cNvPicPr>
          <p:nvPr/>
        </p:nvPicPr>
        <p:blipFill rotWithShape="1">
          <a:blip r:embed="rId3"/>
          <a:srcRect l="3228" t="16352" r="34539" b="44391"/>
          <a:stretch/>
        </p:blipFill>
        <p:spPr>
          <a:xfrm>
            <a:off x="74211" y="1931946"/>
            <a:ext cx="8995578" cy="4486317"/>
          </a:xfrm>
          <a:prstGeom prst="rect">
            <a:avLst/>
          </a:prstGeom>
        </p:spPr>
      </p:pic>
    </p:spTree>
    <p:extLst>
      <p:ext uri="{BB962C8B-B14F-4D97-AF65-F5344CB8AC3E}">
        <p14:creationId xmlns:p14="http://schemas.microsoft.com/office/powerpoint/2010/main" val="321756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Plenary Session Schedule for 13-17</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November 2022</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November 2022</a:t>
            </a:r>
            <a:endParaRPr lang="en-US" altLang="ja-JP" dirty="0"/>
          </a:p>
        </p:txBody>
      </p:sp>
      <p:sp>
        <p:nvSpPr>
          <p:cNvPr id="6" name="テキスト ボックス 5">
            <a:extLst>
              <a:ext uri="{FF2B5EF4-FFF2-40B4-BE49-F238E27FC236}">
                <a16:creationId xmlns:a16="http://schemas.microsoft.com/office/drawing/2014/main" id="{0058166D-D852-C6FD-C167-D647D81B528D}"/>
              </a:ext>
            </a:extLst>
          </p:cNvPr>
          <p:cNvSpPr txBox="1"/>
          <p:nvPr/>
        </p:nvSpPr>
        <p:spPr>
          <a:xfrm>
            <a:off x="684483" y="2692778"/>
            <a:ext cx="8144557" cy="3600986"/>
          </a:xfrm>
          <a:prstGeom prst="rect">
            <a:avLst/>
          </a:prstGeom>
          <a:noFill/>
        </p:spPr>
        <p:txBody>
          <a:bodyPr wrap="square">
            <a:spAutoFit/>
          </a:bodyPr>
          <a:lstStyle/>
          <a:p>
            <a:endParaRPr lang="en-US" altLang="ja-JP" sz="1200" dirty="0"/>
          </a:p>
          <a:p>
            <a:r>
              <a:rPr lang="en-US" altLang="ja-JP" sz="1200" dirty="0"/>
              <a:t>1.Session1(Virtual RM#4)  AM2  10:30-12:30 in local time  22:30-01:30</a:t>
            </a:r>
          </a:p>
          <a:p>
            <a:r>
              <a:rPr lang="en-US" altLang="ja-JP" sz="1200" dirty="0"/>
              <a:t>+1day EDT,  Nov.15(TUE),    12:30-14:30 JST</a:t>
            </a:r>
          </a:p>
          <a:p>
            <a:r>
              <a:rPr lang="en-US" altLang="ja-JP" sz="1200" dirty="0">
                <a:hlinkClick r:id="rId2"/>
              </a:rPr>
              <a:t>https://ieeesa.webex.com/ieeesa/j.php?MTID=mb884a0f3d7d2d4ef463797a991898c12</a:t>
            </a:r>
            <a:endParaRPr lang="en-US" altLang="ja-JP" sz="1200" dirty="0"/>
          </a:p>
          <a:p>
            <a:r>
              <a:rPr lang="en-US" altLang="ja-JP" sz="1200" dirty="0"/>
              <a:t>Meeting number: 2338 389 2474													</a:t>
            </a:r>
          </a:p>
          <a:p>
            <a:r>
              <a:rPr lang="en-US" altLang="ja-JP" sz="1200" dirty="0"/>
              <a:t> Password: 80215mtgrm4															</a:t>
            </a:r>
          </a:p>
          <a:p>
            <a:endParaRPr lang="en-US" altLang="ja-JP" sz="1200" dirty="0"/>
          </a:p>
          <a:p>
            <a:r>
              <a:rPr lang="en-US" altLang="ja-JP" sz="1200" dirty="0"/>
              <a:t>2. Session2(Virtual RM#1)  PM1  15:30-17:30 in local time   1:30-3:30</a:t>
            </a:r>
          </a:p>
          <a:p>
            <a:r>
              <a:rPr lang="en-US" altLang="ja-JP" sz="1200" dirty="0"/>
              <a:t>EDT, Nov. 16(WED),   15:30-17:30 JST </a:t>
            </a:r>
          </a:p>
          <a:p>
            <a:r>
              <a:rPr lang="en-US" altLang="ja-JP" sz="1200" dirty="0"/>
              <a:t> </a:t>
            </a:r>
            <a:r>
              <a:rPr lang="en-US" altLang="ja-JP" sz="1200" dirty="0">
                <a:hlinkClick r:id="rId3"/>
              </a:rPr>
              <a:t>https://ieeesa.webex.com/ieeesa/j.php?MTID=m5dff7eac804a555afce33031902f8b9e</a:t>
            </a:r>
            <a:endParaRPr lang="en-US" altLang="ja-JP" sz="1200" dirty="0"/>
          </a:p>
          <a:p>
            <a:r>
              <a:rPr lang="en-US" altLang="ja-JP" sz="1200" dirty="0"/>
              <a:t>Meeting number: 2332 311 7560											</a:t>
            </a:r>
          </a:p>
          <a:p>
            <a:r>
              <a:rPr lang="en-US" altLang="ja-JP" sz="1200" dirty="0"/>
              <a:t> Password: 80215mtgrm1											</a:t>
            </a:r>
          </a:p>
          <a:p>
            <a:endParaRPr lang="en-US" altLang="ja-JP" sz="1200" dirty="0"/>
          </a:p>
          <a:p>
            <a:r>
              <a:rPr lang="en-US" altLang="ja-JP" sz="1200" dirty="0"/>
              <a:t>3. Session3(Virtual RM#2)  AM2  10:30-12:30 in local time  22:30-01:30</a:t>
            </a:r>
          </a:p>
          <a:p>
            <a:r>
              <a:rPr lang="en-US" altLang="ja-JP" sz="1200" dirty="0"/>
              <a:t>+1day EDT,  Nov.17(THU),    12:30-14:30 JST</a:t>
            </a:r>
          </a:p>
          <a:p>
            <a:r>
              <a:rPr lang="en-US" altLang="ja-JP" sz="1200" dirty="0"/>
              <a:t>  </a:t>
            </a:r>
            <a:r>
              <a:rPr lang="en-US" altLang="ja-JP" sz="1200" dirty="0">
                <a:hlinkClick r:id="rId4"/>
              </a:rPr>
              <a:t>https://ieeesa.webex.com/ieeesa/j.php?MTID=m95604532074fae572029cf2fd8c9f2e3</a:t>
            </a:r>
            <a:endParaRPr lang="en-US" altLang="ja-JP" sz="1200" dirty="0"/>
          </a:p>
          <a:p>
            <a:r>
              <a:rPr lang="en-US" altLang="ja-JP" sz="1200" dirty="0"/>
              <a:t>  Meeting number: 2336 549 8412												</a:t>
            </a:r>
          </a:p>
          <a:p>
            <a:r>
              <a:rPr lang="en-US" altLang="ja-JP" sz="1200" dirty="0"/>
              <a:t>  Password: 80215mtgrm2									</a:t>
            </a:r>
            <a:endParaRPr lang="ja-JP" altLang="en-US" sz="1200" dirty="0"/>
          </a:p>
        </p:txBody>
      </p:sp>
      <p:sp>
        <p:nvSpPr>
          <p:cNvPr id="7" name="テキスト ボックス 6">
            <a:extLst>
              <a:ext uri="{FF2B5EF4-FFF2-40B4-BE49-F238E27FC236}">
                <a16:creationId xmlns:a16="http://schemas.microsoft.com/office/drawing/2014/main" id="{DAA0ED94-2BA2-BF46-06F1-BFB2D185057F}"/>
              </a:ext>
            </a:extLst>
          </p:cNvPr>
          <p:cNvSpPr txBox="1"/>
          <p:nvPr/>
        </p:nvSpPr>
        <p:spPr>
          <a:xfrm>
            <a:off x="314960" y="1828800"/>
            <a:ext cx="874847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Nov.15(TUE),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15:30-17:30 in local time   1:30-3:30 EDT, Nov. 16(WED),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15:30-17:30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in local time  22:30-01:30 +1day EDT,  Nov.17(THU),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12:30-14:30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1735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36931"/>
            <a:ext cx="8928992" cy="5517434"/>
          </a:xfrm>
          <a:ln/>
        </p:spPr>
        <p:txBody>
          <a:bodyPr>
            <a:noAutofit/>
          </a:bodyPr>
          <a:lstStyle/>
          <a:p>
            <a:pPr>
              <a:lnSpc>
                <a:spcPts val="1200"/>
              </a:lnSpc>
            </a:pPr>
            <a:r>
              <a:rPr lang="en-US" altLang="ja-JP" sz="1200" dirty="0"/>
              <a:t>TG15.6ma meeting call to order</a:t>
            </a:r>
          </a:p>
          <a:p>
            <a:pPr>
              <a:lnSpc>
                <a:spcPts val="1200"/>
              </a:lnSpc>
            </a:pPr>
            <a:r>
              <a:rPr lang="en-US" altLang="ja-JP" sz="1200" dirty="0"/>
              <a:t>Call for essential patents and policies &amp; procedures reminder </a:t>
            </a:r>
          </a:p>
          <a:p>
            <a:pPr>
              <a:lnSpc>
                <a:spcPts val="1200"/>
              </a:lnSpc>
            </a:pPr>
            <a:r>
              <a:rPr lang="en-US" altLang="ja-JP" sz="1200" dirty="0"/>
              <a:t>Approve last meeting minutes: TG 15.6ma Meeting Minutes for Nov. 2022                                   doc.#15-22-0556-02-06ma</a:t>
            </a:r>
          </a:p>
          <a:p>
            <a:pPr>
              <a:lnSpc>
                <a:spcPts val="1200"/>
              </a:lnSpc>
            </a:pPr>
            <a:r>
              <a:rPr lang="en-US" altLang="ja-JP" sz="1200" dirty="0"/>
              <a:t>Agenda of TG15.6ma September Meeting                                                                                     doc.#15-22-0557-08-06ma   </a:t>
            </a:r>
          </a:p>
          <a:p>
            <a:pPr>
              <a:lnSpc>
                <a:spcPts val="1200"/>
              </a:lnSpc>
            </a:pPr>
            <a:r>
              <a:rPr lang="en-US" altLang="ja-JP" sz="1200" dirty="0"/>
              <a:t>Review and Summary</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339-02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Summary of Channel and Environment Models                                                                    doc.#15-22-0269-02-06ma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3   Technical Requirement Document of TG15.6ma                                                                  doc.#15-21-0577-06-006a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Call for Proposals                                                                                                                 doc.#15-22-0488-01-06ma          </a:t>
            </a:r>
          </a:p>
          <a:p>
            <a:pPr marL="171450" lvl="1" indent="-171450">
              <a:lnSpc>
                <a:spcPts val="12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doc.#15-22-0561-00-06ma </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doc.#15-22-0zzz-00-06ma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BCI Use Case           doc.#15-22-0583-00-06ma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Passengers Bus Use Case           0584-00-06ma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Definition of Coexistence Levels and How to Support Higher Levels                                     doc.#15-22-0631-00-06ma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Protocol Proposal for Multiple BAN environment(Level 1)                                            doc.#15-22-0ddd-00-06ma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Protocol Using Negotiation among Coordinators in Coexistence of Multiple Wireless BANs           0633-00-o6ma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Coordinator-to-Coordinator(C2C) </a:t>
            </a:r>
            <a:r>
              <a:rPr lang="en-US" altLang="ja-JP" sz="1200" dirty="0" err="1">
                <a:solidFill>
                  <a:srgbClr val="000000"/>
                </a:solidFill>
                <a:latin typeface="Arial"/>
                <a:cs typeface="Times New Roman" pitchFamily="18" charset="0"/>
              </a:rPr>
              <a:t>Negociation</a:t>
            </a:r>
            <a:r>
              <a:rPr lang="en-US" altLang="ja-JP" sz="1200" dirty="0">
                <a:solidFill>
                  <a:srgbClr val="000000"/>
                </a:solidFill>
                <a:latin typeface="Arial"/>
                <a:cs typeface="Times New Roman" pitchFamily="18" charset="0"/>
              </a:rPr>
              <a:t> among Coexisting BANs                               doc.#15-22-0388-00-06ma      </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000" b="0" i="0" dirty="0">
                <a:solidFill>
                  <a:srgbClr val="000000"/>
                </a:solidFill>
                <a:effectLst/>
                <a:latin typeface="Verdana" panose="020B0604030504040204" pitchFamily="34" charset="0"/>
              </a:rPr>
              <a:t>MAC proposal for coexisting dependable BANs</a:t>
            </a:r>
            <a:r>
              <a:rPr lang="en-US" altLang="ja-JP" sz="1200" dirty="0">
                <a:solidFill>
                  <a:srgbClr val="000000"/>
                </a:solidFill>
                <a:latin typeface="Arial"/>
                <a:cs typeface="Times New Roman" pitchFamily="18" charset="0"/>
              </a:rPr>
              <a:t>                                                                         doc.#15-22-0594-00-06ma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Preliminary harmonization with 4ab: MAC operation                                                    doc.#15-22-0634-00-06ma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Bridging for Time-Sensitive Networking of 802.15.6ma                                                doc.#15-22-0024-00-06a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reduction technique under Coexistence with other wireless and EMI for HBAN and VBAN on UWB using code and pulse orthogonality                                                                                                 doc.#15-22-06575-00-06ma </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Soft Spectrum Adaptation(SSA) Based on Pulse Shaping for Interference Mitigation between UWB radio and Other Coexisting Radio                                                                                                                    doc.#15-22-0652-00-06ma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Summary of Channel and Environmental Modeling Activities for BANs on TG15.6a              doc.#15-22-0658-00-06ma</a:t>
            </a:r>
          </a:p>
          <a:p>
            <a:pPr>
              <a:lnSpc>
                <a:spcPts val="1200"/>
              </a:lnSpc>
            </a:pPr>
            <a:r>
              <a:rPr lang="en-US" altLang="ja-JP" sz="1300" dirty="0"/>
              <a:t>Discussion</a:t>
            </a:r>
          </a:p>
          <a:p>
            <a:pPr marL="0" indent="0">
              <a:lnSpc>
                <a:spcPts val="1200"/>
              </a:lnSpc>
              <a:buNone/>
            </a:pPr>
            <a:r>
              <a:rPr lang="en-US" altLang="ja-JP" sz="1200" dirty="0"/>
              <a:t>            1. . Remained Issues for  PHY and MAC Specification                                                                 doc.#15-22-0663-00-06ma</a:t>
            </a:r>
          </a:p>
          <a:p>
            <a:pPr marL="0" indent="0">
              <a:lnSpc>
                <a:spcPts val="1200"/>
              </a:lnSpc>
              <a:buNone/>
            </a:pPr>
            <a:r>
              <a:rPr lang="en-US" altLang="ja-JP" sz="1200" dirty="0"/>
              <a:t>            2.   Revision of Call for Proposals                                                                                                 doc.#15-22-0488-03-06ma</a:t>
            </a:r>
          </a:p>
          <a:p>
            <a:pPr marL="0" indent="0">
              <a:lnSpc>
                <a:spcPts val="1200"/>
              </a:lnSpc>
              <a:buNone/>
            </a:pPr>
            <a:r>
              <a:rPr lang="en-US" altLang="ja-JP" sz="1200" dirty="0"/>
              <a:t>            3.   Timeline 0of TG15.6ma                                                                                                          doc.#15-22-0522-01-06ma  </a:t>
            </a:r>
          </a:p>
          <a:p>
            <a:pPr marL="0" indent="0">
              <a:lnSpc>
                <a:spcPts val="1200"/>
              </a:lnSpc>
              <a:buNone/>
            </a:pPr>
            <a:r>
              <a:rPr lang="en-US" altLang="ja-JP" sz="1300" dirty="0"/>
              <a:t>                                                                      </a:t>
            </a:r>
          </a:p>
          <a:p>
            <a:pPr marL="0" indent="0">
              <a:lnSpc>
                <a:spcPts val="12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15-22-0488-01, to be postpone until March 10</a:t>
            </a:r>
            <a:r>
              <a:rPr lang="en-US" sz="2400" baseline="30000" dirty="0">
                <a:latin typeface="+mn-lt"/>
              </a:rPr>
              <a:t>th</a:t>
            </a:r>
            <a:r>
              <a:rPr lang="en-US" sz="2400" dirty="0">
                <a:latin typeface="+mn-lt"/>
              </a:rPr>
              <a:t>, 2023. </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 Hernandez</a:t>
            </a:r>
            <a:r>
              <a:rPr lang="en-US" sz="2000" dirty="0">
                <a:latin typeface="+mn-lt"/>
              </a:rPr>
              <a:t>  </a:t>
            </a:r>
            <a:r>
              <a:rPr lang="en-US" sz="2000" dirty="0">
                <a:latin typeface="Arial" panose="020B0604020202020204" pitchFamily="34" charset="0"/>
                <a:cs typeface="Arial" panose="020B0604020202020204" pitchFamily="34" charset="0"/>
              </a:rPr>
              <a:t>Second: </a:t>
            </a:r>
            <a:r>
              <a:rPr lang="en-US" sz="2000" dirty="0" err="1">
                <a:latin typeface="Arial" panose="020B0604020202020204" pitchFamily="34" charset="0"/>
                <a:cs typeface="Arial" panose="020B0604020202020204" pitchFamily="34" charset="0"/>
              </a:rPr>
              <a:t>Seong</a:t>
            </a:r>
            <a:r>
              <a:rPr lang="en-US" sz="2000" dirty="0">
                <a:latin typeface="Arial" panose="020B0604020202020204" pitchFamily="34" charset="0"/>
                <a:cs typeface="Arial" panose="020B0604020202020204" pitchFamily="34" charset="0"/>
              </a:rPr>
              <a:t> Soon </a:t>
            </a:r>
            <a:r>
              <a:rPr lang="en-US" sz="2000" dirty="0" err="1">
                <a:latin typeface="Arial" panose="020B0604020202020204" pitchFamily="34" charset="0"/>
                <a:cs typeface="Arial" panose="020B0604020202020204" pitchFamily="34" charset="0"/>
              </a:rPr>
              <a:t>Joo</a:t>
            </a:r>
            <a:endParaRPr lang="en-US" sz="2000" dirty="0">
              <a:latin typeface="+mn-lt"/>
            </a:endParaRPr>
          </a:p>
          <a:p>
            <a:pPr marL="508000" lvl="1" indent="0">
              <a:buNone/>
            </a:pPr>
            <a:endParaRPr lang="en-US" sz="2000" dirty="0">
              <a:latin typeface="+mn-lt"/>
            </a:endParaRPr>
          </a:p>
          <a:p>
            <a:r>
              <a:rPr lang="en-US" sz="2400" dirty="0">
                <a:solidFill>
                  <a:schemeClr val="tx1"/>
                </a:solidFill>
                <a:latin typeface="+mn-lt"/>
              </a:rPr>
              <a:t>Unanimous consent. Motion carries.</a:t>
            </a:r>
            <a:r>
              <a:rPr lang="en-US" sz="2400" dirty="0">
                <a:solidFill>
                  <a:schemeClr val="bg1">
                    <a:lumMod val="95000"/>
                  </a:schemeClr>
                </a:solidFill>
                <a:latin typeface="+mn-lt"/>
              </a:rPr>
              <a:t>.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312959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addition of Daisuke Anzai of Nagoya Institute of Technology as secretary of 15.6ma.</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 Hernandez </a:t>
            </a:r>
            <a:r>
              <a:rPr lang="en-US" sz="2000" dirty="0">
                <a:latin typeface="+mn-lt"/>
              </a:rPr>
              <a:t>  </a:t>
            </a:r>
            <a:r>
              <a:rPr lang="en-US" sz="2000" dirty="0">
                <a:latin typeface="Arial" panose="020B0604020202020204" pitchFamily="34" charset="0"/>
                <a:cs typeface="Arial" panose="020B0604020202020204" pitchFamily="34" charset="0"/>
              </a:rPr>
              <a:t>Second: </a:t>
            </a:r>
            <a:r>
              <a:rPr lang="en-US" sz="2000" dirty="0" err="1">
                <a:latin typeface="Arial" panose="020B0604020202020204" pitchFamily="34" charset="0"/>
                <a:cs typeface="Arial" panose="020B0604020202020204" pitchFamily="34" charset="0"/>
              </a:rPr>
              <a:t>Seong</a:t>
            </a:r>
            <a:r>
              <a:rPr lang="en-US" sz="2000" dirty="0">
                <a:latin typeface="Arial" panose="020B0604020202020204" pitchFamily="34" charset="0"/>
                <a:cs typeface="Arial" panose="020B0604020202020204" pitchFamily="34" charset="0"/>
              </a:rPr>
              <a:t> Soon </a:t>
            </a:r>
            <a:r>
              <a:rPr lang="en-US" sz="2000" dirty="0" err="1">
                <a:latin typeface="Arial" panose="020B0604020202020204" pitchFamily="34" charset="0"/>
                <a:cs typeface="Arial" panose="020B0604020202020204" pitchFamily="34" charset="0"/>
              </a:rPr>
              <a:t>Joo</a:t>
            </a:r>
            <a:endParaRPr lang="en-US" sz="2000" dirty="0">
              <a:latin typeface="+mn-lt"/>
            </a:endParaRPr>
          </a:p>
          <a:p>
            <a:pPr marL="508000" lvl="1" indent="0">
              <a:buNone/>
            </a:pPr>
            <a:endParaRPr lang="en-US" sz="2000" dirty="0">
              <a:latin typeface="+mn-lt"/>
            </a:endParaRPr>
          </a:p>
          <a:p>
            <a:r>
              <a:rPr lang="en-US" sz="2400" dirty="0">
                <a:solidFill>
                  <a:schemeClr val="tx1"/>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180203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dirty="0"/>
              <a:t>November 2022</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9</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2741767004"/>
              </p:ext>
            </p:extLst>
          </p:nvPr>
        </p:nvGraphicFramePr>
        <p:xfrm>
          <a:off x="270933" y="1732989"/>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19670</TotalTime>
  <Words>1856</Words>
  <Application>Microsoft Office PowerPoint</Application>
  <PresentationFormat>画面に合わせる (4:3)</PresentationFormat>
  <Paragraphs>198</Paragraphs>
  <Slides>13</Slides>
  <Notes>8</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21" baseType="lpstr">
      <vt:lpstr>ＭＳ Ｐゴシック</vt:lpstr>
      <vt:lpstr>游ゴシック</vt:lpstr>
      <vt:lpstr>Arial</vt:lpstr>
      <vt:lpstr>Calibri</vt:lpstr>
      <vt:lpstr>Times New Roman</vt:lpstr>
      <vt:lpstr>Verdana</vt:lpstr>
      <vt:lpstr>IEEE-P802_15</vt:lpstr>
      <vt:lpstr>Document</vt:lpstr>
      <vt:lpstr>PowerPoint プレゼンテーション</vt:lpstr>
      <vt:lpstr>IEEE 802.15 TG6ma  (Revision of IEEE802.15.6-2012)   Closing Report  In Personal and Virtual Hybrid Plenary Session Bangkok, Thailand November 17th, 2022  Ryuji Kohno Yokohama National University(YNU), YRP International Alliance Institute(YRP-IAI) </vt:lpstr>
      <vt:lpstr>Objectives of TG 6ma – Enhanced Dependability Body Area Network (ED-BAN)</vt:lpstr>
      <vt:lpstr>TG15.6ma Plenary Session Schedule for 13-17th, November 2022</vt:lpstr>
      <vt:lpstr>TG15.6ma Plenary Session Schedule for 13-17th, November 2022</vt:lpstr>
      <vt:lpstr>Agenda items for the week</vt:lpstr>
      <vt:lpstr>Task Group Motion</vt:lpstr>
      <vt:lpstr>Task Group Motion</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199</cp:revision>
  <dcterms:created xsi:type="dcterms:W3CDTF">2018-03-06T17:15:04Z</dcterms:created>
  <dcterms:modified xsi:type="dcterms:W3CDTF">2022-11-17T09:38:00Z</dcterms:modified>
</cp:coreProperties>
</file>