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69" r:id="rId2"/>
    <p:sldId id="424" r:id="rId3"/>
    <p:sldId id="862" r:id="rId4"/>
    <p:sldId id="873" r:id="rId5"/>
    <p:sldId id="883" r:id="rId6"/>
    <p:sldId id="884" r:id="rId7"/>
    <p:sldId id="872" r:id="rId8"/>
    <p:sldId id="857" r:id="rId9"/>
    <p:sldId id="870" r:id="rId10"/>
    <p:sldId id="882" r:id="rId11"/>
    <p:sldId id="877" r:id="rId12"/>
    <p:sldId id="878" r:id="rId13"/>
    <p:sldId id="866" r:id="rId14"/>
    <p:sldId id="886" r:id="rId15"/>
    <p:sldId id="885"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ngnickel, Volker" initials="JV" lastIdx="2" clrIdx="0">
    <p:extLst>
      <p:ext uri="{19B8F6BF-5375-455C-9EA6-DF929625EA0E}">
        <p15:presenceInfo xmlns:p15="http://schemas.microsoft.com/office/powerpoint/2012/main" userId="S-1-5-21-229799756-4240444915-3125021034-14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320" autoAdjust="0"/>
    <p:restoredTop sz="95409" autoAdjust="0"/>
  </p:normalViewPr>
  <p:slideViewPr>
    <p:cSldViewPr>
      <p:cViewPr varScale="1">
        <p:scale>
          <a:sx n="61" d="100"/>
          <a:sy n="61" d="100"/>
        </p:scale>
        <p:origin x="1042" y="51"/>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3</a:t>
            </a:fld>
            <a:endParaRPr lang="en-US" altLang="en-US" smtClean="0"/>
          </a:p>
        </p:txBody>
      </p:sp>
    </p:spTree>
    <p:extLst>
      <p:ext uri="{BB962C8B-B14F-4D97-AF65-F5344CB8AC3E}">
        <p14:creationId xmlns:p14="http://schemas.microsoft.com/office/powerpoint/2010/main" val="21551547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9</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4175104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10</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7061544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11</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41610230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12</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4995067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userDrawn="1"/>
        </p:nvSpPr>
        <p:spPr bwMode="auto">
          <a:xfrm>
            <a:off x="5534322" y="306388"/>
            <a:ext cx="292387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de-DE" sz="1800" b="1" i="0" kern="1200" dirty="0" smtClean="0">
                <a:solidFill>
                  <a:schemeClr val="tx1"/>
                </a:solidFill>
                <a:effectLst/>
                <a:latin typeface="Times New Roman" panose="02020603050405020304" pitchFamily="18" charset="0"/>
                <a:ea typeface="MS PGothic" panose="020B0600070205080204" pitchFamily="34" charset="-128"/>
                <a:cs typeface="+mn-cs"/>
              </a:rPr>
              <a:t>15-22-0669-00-0013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3" name="Date Placeholder 3"/>
          <p:cNvSpPr txBox="1">
            <a:spLocks/>
          </p:cNvSpPr>
          <p:nvPr userDrawn="1"/>
        </p:nvSpPr>
        <p:spPr bwMode="auto">
          <a:xfrm>
            <a:off x="6096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November 2022</a:t>
            </a:r>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ec/dcn/21/ec-21-0199-00-ACSD-p802-15-13.pdf"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November 2022 </a:t>
            </a:r>
            <a:r>
              <a:rPr lang="en-US" altLang="en-US" sz="3000" dirty="0" smtClean="0"/>
              <a:t>Closing Report</a:t>
            </a:r>
            <a:endParaRPr lang="en-US" altLang="en-US" sz="3000" dirty="0" smtClean="0"/>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a:t>
            </a:r>
            <a:r>
              <a:rPr lang="en-US" altLang="en-US" sz="2000" b="0" dirty="0" smtClean="0"/>
              <a:t>2022-11-17</a:t>
            </a:r>
            <a:endParaRPr lang="en-US" altLang="en-US" sz="2000" b="0" dirty="0" smtClean="0"/>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7343"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10</a:t>
            </a:fld>
            <a:endParaRPr lang="en-US" altLang="en-US" sz="1200" b="0" smtClean="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pic>
        <p:nvPicPr>
          <p:cNvPr id="3" name="Grafik 2"/>
          <p:cNvPicPr>
            <a:picLocks noChangeAspect="1"/>
          </p:cNvPicPr>
          <p:nvPr/>
        </p:nvPicPr>
        <p:blipFill>
          <a:blip r:embed="rId3"/>
          <a:stretch>
            <a:fillRect/>
          </a:stretch>
        </p:blipFill>
        <p:spPr>
          <a:xfrm>
            <a:off x="685800" y="685800"/>
            <a:ext cx="7620000" cy="5715001"/>
          </a:xfrm>
          <a:prstGeom prst="rect">
            <a:avLst/>
          </a:prstGeom>
        </p:spPr>
      </p:pic>
    </p:spTree>
    <p:extLst>
      <p:ext uri="{BB962C8B-B14F-4D97-AF65-F5344CB8AC3E}">
        <p14:creationId xmlns:p14="http://schemas.microsoft.com/office/powerpoint/2010/main" val="33709849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11</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WG15 </a:t>
            </a:r>
            <a:r>
              <a:rPr lang="en-US" altLang="en-US" sz="3600" dirty="0" smtClean="0"/>
              <a:t>Motion to start recirculation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pPr>
            <a:r>
              <a:rPr lang="en-GB" i="1" dirty="0" smtClean="0"/>
              <a:t>Move that 802.15 WG </a:t>
            </a:r>
            <a:r>
              <a:rPr lang="en-GB" i="1" dirty="0" smtClean="0"/>
              <a:t>starts </a:t>
            </a:r>
            <a:r>
              <a:rPr lang="en-GB" i="1" dirty="0" smtClean="0"/>
              <a:t>a Standards Association Recirculation Ballot of document P802.15.13-D10 (as edited in accordance with the instructions in document </a:t>
            </a:r>
            <a:r>
              <a:rPr lang="en-GB" i="1" dirty="0" smtClean="0"/>
              <a:t>15-22/0628r3) </a:t>
            </a:r>
            <a:r>
              <a:rPr lang="en-GB" i="1" dirty="0" smtClean="0"/>
              <a:t>pending the completion and inclusion of the edits in the draft.</a:t>
            </a:r>
            <a:endParaRPr lang="de-DE" i="1" dirty="0" smtClean="0"/>
          </a:p>
          <a:p>
            <a:pPr algn="just">
              <a:buNone/>
            </a:pPr>
            <a:r>
              <a:rPr lang="en-US" i="1" dirty="0"/>
              <a:t> </a:t>
            </a:r>
            <a:endParaRPr lang="de-DE" i="1" dirty="0"/>
          </a:p>
          <a:p>
            <a:pPr algn="just">
              <a:buNone/>
            </a:pPr>
            <a:r>
              <a:rPr lang="en-US" i="1" dirty="0"/>
              <a:t>Moved</a:t>
            </a:r>
            <a:r>
              <a:rPr lang="en-US" i="1" dirty="0" smtClean="0"/>
              <a:t>: Volker Jungnickel</a:t>
            </a:r>
            <a:endParaRPr lang="de-DE" i="1" dirty="0"/>
          </a:p>
          <a:p>
            <a:pPr algn="just">
              <a:buNone/>
            </a:pPr>
            <a:r>
              <a:rPr lang="en-US" i="1" dirty="0"/>
              <a:t>Second</a:t>
            </a:r>
            <a:r>
              <a:rPr lang="en-US" i="1" dirty="0" smtClean="0"/>
              <a:t>:</a:t>
            </a:r>
            <a:endParaRPr lang="de-DE" i="1" dirty="0"/>
          </a:p>
          <a:p>
            <a:pPr>
              <a:buNone/>
            </a:pPr>
            <a:r>
              <a:rPr lang="en-US" sz="2000" i="1" dirty="0" smtClean="0"/>
              <a:t> </a:t>
            </a:r>
            <a:endParaRPr lang="de-DE" sz="2000" i="1" dirty="0"/>
          </a:p>
          <a:p>
            <a:pPr algn="just">
              <a:buFontTx/>
              <a:buNone/>
            </a:pPr>
            <a:endParaRPr lang="en-GB" altLang="en-US" sz="2000" dirty="0">
              <a:sym typeface="Wingdings" panose="05000000000000000000" pitchFamily="2" charset="2"/>
            </a:endParaRPr>
          </a:p>
          <a:p>
            <a:pPr algn="just">
              <a:buFontTx/>
              <a:buNone/>
            </a:pPr>
            <a:r>
              <a:rPr lang="en-GB" altLang="en-US" sz="2000" dirty="0" smtClean="0">
                <a:sym typeface="Wingdings" panose="05000000000000000000" pitchFamily="2" charset="2"/>
              </a:rPr>
              <a:t>Approved by …</a:t>
            </a:r>
          </a:p>
          <a:p>
            <a:pPr algn="just">
              <a:buFontTx/>
              <a:buNone/>
            </a:pPr>
            <a:endParaRPr lang="en-GB" altLang="en-US" sz="2000" dirty="0">
              <a:sym typeface="Wingdings" panose="05000000000000000000" pitchFamily="2" charset="2"/>
            </a:endParaRPr>
          </a:p>
        </p:txBody>
      </p:sp>
    </p:spTree>
    <p:extLst>
      <p:ext uri="{BB962C8B-B14F-4D97-AF65-F5344CB8AC3E}">
        <p14:creationId xmlns:p14="http://schemas.microsoft.com/office/powerpoint/2010/main" val="26980959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12</a:t>
            </a:fld>
            <a:endParaRPr lang="en-US" altLang="en-US" sz="1200" b="0" smtClean="0"/>
          </a:p>
        </p:txBody>
      </p:sp>
      <p:sp>
        <p:nvSpPr>
          <p:cNvPr id="66563" name="Rectangle 3"/>
          <p:cNvSpPr txBox="1">
            <a:spLocks noChangeArrowheads="1"/>
          </p:cNvSpPr>
          <p:nvPr/>
        </p:nvSpPr>
        <p:spPr bwMode="auto">
          <a:xfrm>
            <a:off x="457199" y="929268"/>
            <a:ext cx="8315325"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WG15 </a:t>
            </a:r>
            <a:r>
              <a:rPr lang="en-US" altLang="en-US" sz="3600" dirty="0" smtClean="0"/>
              <a:t>Motion </a:t>
            </a:r>
            <a:r>
              <a:rPr lang="en-US" altLang="en-US" sz="3600" dirty="0" smtClean="0"/>
              <a:t>to submit D10 to </a:t>
            </a:r>
            <a:r>
              <a:rPr lang="en-US" altLang="en-US" sz="3600" dirty="0" err="1" smtClean="0"/>
              <a:t>RevCom</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09600" y="1981200"/>
            <a:ext cx="77724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pPr>
            <a:r>
              <a:rPr lang="en-US" i="1" dirty="0" smtClean="0"/>
              <a:t>Motion</a:t>
            </a:r>
            <a:r>
              <a:rPr lang="en-US" i="1" dirty="0"/>
              <a:t>: that 802.15 WG has reviewed and affirms the CSD </a:t>
            </a:r>
            <a:r>
              <a:rPr lang="en-US" i="1" dirty="0">
                <a:hlinkClick r:id="rId3"/>
              </a:rPr>
              <a:t>https://</a:t>
            </a:r>
            <a:r>
              <a:rPr lang="en-US" i="1" dirty="0" smtClean="0">
                <a:hlinkClick r:id="rId3"/>
              </a:rPr>
              <a:t>mentor.ieee.org/802-ec/dcn/21/ec-21-0199-00-ACSD-p802-15-13.pdf</a:t>
            </a:r>
            <a:r>
              <a:rPr lang="en-US" i="1" dirty="0" smtClean="0"/>
              <a:t> and </a:t>
            </a:r>
            <a:r>
              <a:rPr lang="en-US" i="1" dirty="0"/>
              <a:t>requests conditional approval from the </a:t>
            </a:r>
            <a:r>
              <a:rPr lang="en-US" i="1" dirty="0" smtClean="0"/>
              <a:t>LMSC </a:t>
            </a:r>
            <a:r>
              <a:rPr lang="en-US" i="1" dirty="0"/>
              <a:t>to submit </a:t>
            </a:r>
            <a:r>
              <a:rPr lang="en-US" i="1" dirty="0"/>
              <a:t>P802.15.13-D10</a:t>
            </a:r>
            <a:r>
              <a:rPr lang="en-US" i="1" dirty="0" smtClean="0"/>
              <a:t> </a:t>
            </a:r>
            <a:r>
              <a:rPr lang="en-US" i="1" dirty="0"/>
              <a:t>(or current revision) to </a:t>
            </a:r>
            <a:r>
              <a:rPr lang="en-US" i="1" dirty="0" err="1"/>
              <a:t>RevCom</a:t>
            </a:r>
            <a:r>
              <a:rPr lang="en-US" i="1" dirty="0" smtClean="0"/>
              <a:t>.</a:t>
            </a:r>
          </a:p>
          <a:p>
            <a:pPr algn="just">
              <a:buNone/>
            </a:pPr>
            <a:endParaRPr lang="de-DE" i="1" dirty="0"/>
          </a:p>
          <a:p>
            <a:pPr algn="just">
              <a:buNone/>
            </a:pPr>
            <a:r>
              <a:rPr lang="en-US" i="1" dirty="0"/>
              <a:t>Moved</a:t>
            </a:r>
            <a:r>
              <a:rPr lang="en-US" i="1" dirty="0" smtClean="0"/>
              <a:t>:    Volker Jungnickel</a:t>
            </a:r>
            <a:endParaRPr lang="de-DE" i="1" dirty="0"/>
          </a:p>
          <a:p>
            <a:pPr algn="just">
              <a:buNone/>
            </a:pPr>
            <a:r>
              <a:rPr lang="en-US" i="1" dirty="0"/>
              <a:t>Second</a:t>
            </a:r>
            <a:r>
              <a:rPr lang="en-US" i="1" dirty="0" smtClean="0"/>
              <a:t>:</a:t>
            </a:r>
            <a:endParaRPr lang="de-DE" i="1" dirty="0"/>
          </a:p>
          <a:p>
            <a:pPr>
              <a:buNone/>
            </a:pPr>
            <a:r>
              <a:rPr lang="en-US" sz="2000" i="1" dirty="0" smtClean="0"/>
              <a:t> </a:t>
            </a:r>
            <a:endParaRPr lang="de-DE" sz="2000" i="1" dirty="0"/>
          </a:p>
          <a:p>
            <a:pPr algn="just">
              <a:buFontTx/>
              <a:buNone/>
            </a:pPr>
            <a:endParaRPr lang="en-GB" altLang="en-US" sz="2000" dirty="0">
              <a:sym typeface="Wingdings" panose="05000000000000000000" pitchFamily="2" charset="2"/>
            </a:endParaRPr>
          </a:p>
          <a:p>
            <a:pPr algn="just">
              <a:buFontTx/>
              <a:buNone/>
            </a:pPr>
            <a:r>
              <a:rPr lang="en-GB" altLang="en-US" sz="2000" dirty="0" smtClean="0">
                <a:sym typeface="Wingdings" panose="05000000000000000000" pitchFamily="2" charset="2"/>
              </a:rPr>
              <a:t>Approved by </a:t>
            </a:r>
            <a:r>
              <a:rPr lang="en-GB" altLang="en-US" sz="2000" dirty="0" smtClean="0">
                <a:sym typeface="Wingdings" panose="05000000000000000000" pitchFamily="2" charset="2"/>
              </a:rPr>
              <a:t>unanimous consent.</a:t>
            </a:r>
            <a:endParaRPr lang="en-GB" altLang="en-US" sz="2000" dirty="0" smtClean="0">
              <a:sym typeface="Wingdings" panose="05000000000000000000" pitchFamily="2" charset="2"/>
            </a:endParaRPr>
          </a:p>
          <a:p>
            <a:pPr algn="just">
              <a:buFontTx/>
              <a:buNone/>
            </a:pPr>
            <a:endParaRPr lang="en-GB" altLang="en-US" sz="2000" dirty="0">
              <a:sym typeface="Wingdings" panose="05000000000000000000" pitchFamily="2" charset="2"/>
            </a:endParaRPr>
          </a:p>
        </p:txBody>
      </p:sp>
    </p:spTree>
    <p:extLst>
      <p:ext uri="{BB962C8B-B14F-4D97-AF65-F5344CB8AC3E}">
        <p14:creationId xmlns:p14="http://schemas.microsoft.com/office/powerpoint/2010/main" val="17218890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TG13 </a:t>
            </a:r>
            <a:r>
              <a:rPr lang="de-DE" dirty="0" smtClean="0"/>
              <a:t>Next </a:t>
            </a:r>
            <a:r>
              <a:rPr lang="de-DE" dirty="0" err="1" smtClean="0"/>
              <a:t>steps</a:t>
            </a:r>
            <a:endParaRPr lang="de-DE" dirty="0"/>
          </a:p>
        </p:txBody>
      </p:sp>
      <p:sp>
        <p:nvSpPr>
          <p:cNvPr id="3" name="Inhaltsplatzhalter 2"/>
          <p:cNvSpPr>
            <a:spLocks noGrp="1"/>
          </p:cNvSpPr>
          <p:nvPr>
            <p:ph idx="1"/>
          </p:nvPr>
        </p:nvSpPr>
        <p:spPr>
          <a:xfrm>
            <a:off x="381000" y="1752600"/>
            <a:ext cx="8534400" cy="2362200"/>
          </a:xfrm>
        </p:spPr>
        <p:txBody>
          <a:bodyPr/>
          <a:lstStyle/>
          <a:p>
            <a:pPr marL="400050"/>
            <a:r>
              <a:rPr lang="de-DE" dirty="0" smtClean="0"/>
              <a:t>D10 </a:t>
            </a:r>
            <a:r>
              <a:rPr lang="de-DE" dirty="0" err="1" smtClean="0"/>
              <a:t>goes</a:t>
            </a:r>
            <a:r>
              <a:rPr lang="de-DE" dirty="0" smtClean="0"/>
              <a:t> </a:t>
            </a:r>
            <a:r>
              <a:rPr lang="de-DE" dirty="0" err="1" smtClean="0"/>
              <a:t>to</a:t>
            </a:r>
            <a:r>
              <a:rPr lang="de-DE" dirty="0" smtClean="0"/>
              <a:t> </a:t>
            </a:r>
            <a:r>
              <a:rPr lang="de-DE" dirty="0" err="1" smtClean="0"/>
              <a:t>recirculation</a:t>
            </a:r>
            <a:r>
              <a:rPr lang="de-DE" dirty="0" smtClean="0"/>
              <a:t> out </a:t>
            </a:r>
            <a:r>
              <a:rPr lang="de-DE" dirty="0" err="1" smtClean="0"/>
              <a:t>of</a:t>
            </a:r>
            <a:r>
              <a:rPr lang="de-DE" dirty="0" smtClean="0"/>
              <a:t> November</a:t>
            </a:r>
            <a:endParaRPr lang="de-DE" dirty="0"/>
          </a:p>
          <a:p>
            <a:pPr marL="857250" lvl="1">
              <a:buFont typeface="Symbol" panose="05050102010706020507" pitchFamily="18" charset="2"/>
              <a:buChar char="-"/>
            </a:pPr>
            <a:r>
              <a:rPr lang="de-DE" dirty="0" err="1" smtClean="0"/>
              <a:t>prepare</a:t>
            </a:r>
            <a:r>
              <a:rPr lang="de-DE" dirty="0" smtClean="0"/>
              <a:t> D10 </a:t>
            </a:r>
            <a:r>
              <a:rPr lang="de-DE" dirty="0" err="1" smtClean="0"/>
              <a:t>until</a:t>
            </a:r>
            <a:r>
              <a:rPr lang="de-DE" dirty="0" smtClean="0"/>
              <a:t> </a:t>
            </a:r>
            <a:r>
              <a:rPr lang="de-DE" dirty="0" smtClean="0"/>
              <a:t>30 </a:t>
            </a:r>
            <a:r>
              <a:rPr lang="de-DE" dirty="0" smtClean="0"/>
              <a:t>Nov.</a:t>
            </a:r>
          </a:p>
          <a:p>
            <a:pPr marL="857250" lvl="1">
              <a:buFont typeface="Symbol" panose="05050102010706020507" pitchFamily="18" charset="2"/>
              <a:buChar char="-"/>
            </a:pPr>
            <a:r>
              <a:rPr lang="de-DE" dirty="0" err="1" smtClean="0"/>
              <a:t>Aim</a:t>
            </a:r>
            <a:r>
              <a:rPr lang="de-DE" dirty="0" smtClean="0"/>
              <a:t> </a:t>
            </a:r>
            <a:r>
              <a:rPr lang="de-DE" dirty="0" err="1" smtClean="0"/>
              <a:t>to</a:t>
            </a:r>
            <a:r>
              <a:rPr lang="de-DE" dirty="0" smtClean="0"/>
              <a:t> </a:t>
            </a:r>
            <a:r>
              <a:rPr lang="de-DE" dirty="0" err="1" smtClean="0"/>
              <a:t>get</a:t>
            </a:r>
            <a:r>
              <a:rPr lang="de-DE" dirty="0" smtClean="0"/>
              <a:t> at </a:t>
            </a:r>
            <a:r>
              <a:rPr lang="de-DE" dirty="0" err="1" smtClean="0"/>
              <a:t>RevCom</a:t>
            </a:r>
            <a:r>
              <a:rPr lang="de-DE" dirty="0" smtClean="0"/>
              <a:t> </a:t>
            </a:r>
            <a:r>
              <a:rPr lang="de-DE" dirty="0" err="1"/>
              <a:t>agenda</a:t>
            </a:r>
            <a:r>
              <a:rPr lang="de-DE" dirty="0"/>
              <a:t> </a:t>
            </a:r>
            <a:r>
              <a:rPr lang="de-DE" dirty="0" err="1" smtClean="0"/>
              <a:t>for</a:t>
            </a:r>
            <a:r>
              <a:rPr lang="de-DE" dirty="0" smtClean="0"/>
              <a:t> </a:t>
            </a:r>
            <a:r>
              <a:rPr lang="de-DE" dirty="0" err="1" smtClean="0"/>
              <a:t>January</a:t>
            </a:r>
            <a:endParaRPr lang="de-DE" dirty="0" smtClean="0"/>
          </a:p>
          <a:p>
            <a:pPr marL="857250" lvl="1">
              <a:buFont typeface="Symbol" panose="05050102010706020507" pitchFamily="18" charset="2"/>
              <a:buChar char="-"/>
            </a:pPr>
            <a:r>
              <a:rPr lang="de-DE" dirty="0" err="1" smtClean="0"/>
              <a:t>Two</a:t>
            </a:r>
            <a:r>
              <a:rPr lang="de-DE" dirty="0" smtClean="0"/>
              <a:t> </a:t>
            </a:r>
            <a:r>
              <a:rPr lang="de-DE" dirty="0" err="1" smtClean="0"/>
              <a:t>meeting</a:t>
            </a:r>
            <a:r>
              <a:rPr lang="de-DE" dirty="0" smtClean="0"/>
              <a:t> </a:t>
            </a:r>
            <a:r>
              <a:rPr lang="de-DE" dirty="0" err="1" smtClean="0"/>
              <a:t>slots</a:t>
            </a:r>
            <a:r>
              <a:rPr lang="de-DE" dirty="0" smtClean="0"/>
              <a:t> </a:t>
            </a:r>
            <a:r>
              <a:rPr lang="de-DE" dirty="0" err="1" smtClean="0"/>
              <a:t>for</a:t>
            </a:r>
            <a:r>
              <a:rPr lang="de-DE" dirty="0" smtClean="0"/>
              <a:t> </a:t>
            </a:r>
            <a:r>
              <a:rPr lang="de-DE" dirty="0" err="1" smtClean="0"/>
              <a:t>January</a:t>
            </a:r>
            <a:endParaRPr lang="de-DE" dirty="0" smtClean="0"/>
          </a:p>
          <a:p>
            <a:pPr marL="857250" lvl="1">
              <a:buFont typeface="Symbol" panose="05050102010706020507" pitchFamily="18" charset="2"/>
              <a:buChar char="-"/>
            </a:pPr>
            <a:r>
              <a:rPr lang="de-DE" dirty="0" smtClean="0"/>
              <a:t>Final </a:t>
            </a:r>
            <a:r>
              <a:rPr lang="de-DE" dirty="0" err="1" smtClean="0"/>
              <a:t>presentation</a:t>
            </a:r>
            <a:r>
              <a:rPr lang="de-DE" dirty="0" smtClean="0"/>
              <a:t> </a:t>
            </a:r>
            <a:r>
              <a:rPr lang="de-DE" dirty="0" err="1" smtClean="0"/>
              <a:t>of</a:t>
            </a:r>
            <a:r>
              <a:rPr lang="de-DE" dirty="0" smtClean="0"/>
              <a:t> 802.15.13 in </a:t>
            </a:r>
            <a:r>
              <a:rPr lang="de-DE" dirty="0" smtClean="0"/>
              <a:t>IEEE 802 </a:t>
            </a:r>
            <a:endParaRPr lang="de-DE"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13</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21418804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14</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pic>
        <p:nvPicPr>
          <p:cNvPr id="7" name="Grafik 6"/>
          <p:cNvPicPr>
            <a:picLocks noChangeAspect="1"/>
          </p:cNvPicPr>
          <p:nvPr/>
        </p:nvPicPr>
        <p:blipFill>
          <a:blip r:embed="rId2"/>
          <a:stretch>
            <a:fillRect/>
          </a:stretch>
        </p:blipFill>
        <p:spPr>
          <a:xfrm>
            <a:off x="76200" y="1066800"/>
            <a:ext cx="8940799" cy="5029200"/>
          </a:xfrm>
          <a:prstGeom prst="rect">
            <a:avLst/>
          </a:prstGeom>
        </p:spPr>
      </p:pic>
    </p:spTree>
    <p:extLst>
      <p:ext uri="{BB962C8B-B14F-4D97-AF65-F5344CB8AC3E}">
        <p14:creationId xmlns:p14="http://schemas.microsoft.com/office/powerpoint/2010/main" val="3709727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Thanks</a:t>
            </a:r>
            <a:r>
              <a:rPr lang="de-DE" dirty="0" smtClean="0"/>
              <a:t> WG15 </a:t>
            </a:r>
            <a:r>
              <a:rPr lang="de-DE" dirty="0" err="1" smtClean="0"/>
              <a:t>for</a:t>
            </a:r>
            <a:r>
              <a:rPr lang="de-DE" dirty="0" smtClean="0"/>
              <a:t> </a:t>
            </a:r>
            <a:r>
              <a:rPr lang="de-DE" dirty="0" err="1" smtClean="0"/>
              <a:t>hosting</a:t>
            </a:r>
            <a:r>
              <a:rPr lang="de-DE" dirty="0" smtClean="0"/>
              <a:t> </a:t>
            </a:r>
            <a:r>
              <a:rPr lang="de-DE" dirty="0" err="1" smtClean="0"/>
              <a:t>this</a:t>
            </a:r>
            <a:r>
              <a:rPr lang="de-DE" dirty="0" smtClean="0"/>
              <a:t> </a:t>
            </a:r>
            <a:r>
              <a:rPr lang="de-DE" dirty="0" err="1" smtClean="0"/>
              <a:t>project</a:t>
            </a:r>
            <a:endParaRPr lang="de-DE" dirty="0"/>
          </a:p>
        </p:txBody>
      </p:sp>
      <p:sp>
        <p:nvSpPr>
          <p:cNvPr id="3" name="Inhaltsplatzhalter 2"/>
          <p:cNvSpPr>
            <a:spLocks noGrp="1"/>
          </p:cNvSpPr>
          <p:nvPr>
            <p:ph idx="1"/>
          </p:nvPr>
        </p:nvSpPr>
        <p:spPr>
          <a:xfrm>
            <a:off x="381000" y="1752600"/>
            <a:ext cx="8534400" cy="2362200"/>
          </a:xfrm>
        </p:spPr>
        <p:txBody>
          <a:bodyPr/>
          <a:lstStyle/>
          <a:p>
            <a:pPr marL="400050"/>
            <a:r>
              <a:rPr lang="de-DE" dirty="0" smtClean="0"/>
              <a:t>The Optical Wireless Communication </a:t>
            </a:r>
            <a:r>
              <a:rPr lang="de-DE" dirty="0" err="1" smtClean="0"/>
              <a:t>community</a:t>
            </a:r>
            <a:r>
              <a:rPr lang="de-DE" dirty="0" smtClean="0"/>
              <a:t> </a:t>
            </a:r>
            <a:r>
              <a:rPr lang="de-DE" dirty="0" err="1" smtClean="0"/>
              <a:t>thanks</a:t>
            </a:r>
            <a:r>
              <a:rPr lang="de-DE" dirty="0" smtClean="0"/>
              <a:t> WG15 </a:t>
            </a:r>
            <a:r>
              <a:rPr lang="de-DE" dirty="0" err="1" smtClean="0"/>
              <a:t>for</a:t>
            </a:r>
            <a:r>
              <a:rPr lang="de-DE" dirty="0" smtClean="0"/>
              <a:t> </a:t>
            </a:r>
            <a:r>
              <a:rPr lang="de-DE" dirty="0" err="1" smtClean="0"/>
              <a:t>hosting</a:t>
            </a:r>
            <a:r>
              <a:rPr lang="de-DE" dirty="0" smtClean="0"/>
              <a:t> </a:t>
            </a:r>
            <a:r>
              <a:rPr lang="de-DE" dirty="0" err="1" smtClean="0"/>
              <a:t>this</a:t>
            </a:r>
            <a:r>
              <a:rPr lang="de-DE" dirty="0" smtClean="0"/>
              <a:t> </a:t>
            </a:r>
            <a:r>
              <a:rPr lang="de-DE" dirty="0" err="1" smtClean="0"/>
              <a:t>project</a:t>
            </a:r>
            <a:r>
              <a:rPr lang="de-DE" dirty="0" smtClean="0"/>
              <a:t>.</a:t>
            </a:r>
          </a:p>
          <a:p>
            <a:pPr marL="800100" lvl="1"/>
            <a:r>
              <a:rPr lang="de-DE" sz="1800" dirty="0" err="1" smtClean="0"/>
              <a:t>It</a:t>
            </a:r>
            <a:r>
              <a:rPr lang="de-DE" sz="1800" dirty="0" smtClean="0"/>
              <a:t> </a:t>
            </a:r>
            <a:r>
              <a:rPr lang="de-DE" sz="1800" dirty="0" err="1" smtClean="0"/>
              <a:t>has</a:t>
            </a:r>
            <a:r>
              <a:rPr lang="de-DE" sz="1800" dirty="0" smtClean="0"/>
              <a:t> </a:t>
            </a:r>
            <a:r>
              <a:rPr lang="de-DE" sz="1800" dirty="0" err="1" smtClean="0"/>
              <a:t>had</a:t>
            </a:r>
            <a:r>
              <a:rPr lang="de-DE" sz="1800" dirty="0" smtClean="0"/>
              <a:t> a </a:t>
            </a:r>
            <a:r>
              <a:rPr lang="de-DE" sz="1800" dirty="0" err="1" smtClean="0"/>
              <a:t>slow</a:t>
            </a:r>
            <a:r>
              <a:rPr lang="de-DE" sz="1800" dirty="0" smtClean="0"/>
              <a:t> </a:t>
            </a:r>
            <a:r>
              <a:rPr lang="de-DE" sz="1800" dirty="0" err="1" smtClean="0"/>
              <a:t>start</a:t>
            </a:r>
            <a:r>
              <a:rPr lang="de-DE" sz="1800" dirty="0" smtClean="0"/>
              <a:t> </a:t>
            </a:r>
            <a:r>
              <a:rPr lang="de-DE" sz="1800" dirty="0" err="1" smtClean="0"/>
              <a:t>since</a:t>
            </a:r>
            <a:r>
              <a:rPr lang="de-DE" sz="1800" dirty="0" smtClean="0"/>
              <a:t> 2015, due </a:t>
            </a:r>
            <a:r>
              <a:rPr lang="de-DE" sz="1800" dirty="0" err="1" smtClean="0"/>
              <a:t>to</a:t>
            </a:r>
            <a:r>
              <a:rPr lang="de-DE" sz="1800" dirty="0" smtClean="0"/>
              <a:t> </a:t>
            </a:r>
            <a:r>
              <a:rPr lang="de-DE" sz="1800" dirty="0" err="1" smtClean="0"/>
              <a:t>the</a:t>
            </a:r>
            <a:r>
              <a:rPr lang="de-DE" sz="1800" dirty="0" smtClean="0"/>
              <a:t> </a:t>
            </a:r>
            <a:r>
              <a:rPr lang="de-DE" sz="1800" dirty="0" err="1" smtClean="0"/>
              <a:t>legacy</a:t>
            </a:r>
            <a:r>
              <a:rPr lang="de-DE" sz="1800" dirty="0" smtClean="0"/>
              <a:t> </a:t>
            </a:r>
            <a:r>
              <a:rPr lang="de-DE" sz="1800" dirty="0" err="1" smtClean="0"/>
              <a:t>of</a:t>
            </a:r>
            <a:r>
              <a:rPr lang="de-DE" sz="1800" dirty="0" smtClean="0"/>
              <a:t> 802.15.7-2011</a:t>
            </a:r>
          </a:p>
          <a:p>
            <a:pPr marL="800100" lvl="1"/>
            <a:r>
              <a:rPr lang="de-DE" sz="1800" dirty="0" smtClean="0"/>
              <a:t>After </a:t>
            </a:r>
            <a:r>
              <a:rPr lang="de-DE" sz="1800" dirty="0" err="1" smtClean="0"/>
              <a:t>around</a:t>
            </a:r>
            <a:r>
              <a:rPr lang="de-DE" sz="1800" dirty="0" smtClean="0"/>
              <a:t> 2018, </a:t>
            </a:r>
            <a:r>
              <a:rPr lang="de-DE" sz="1800" dirty="0" err="1" smtClean="0"/>
              <a:t>it</a:t>
            </a:r>
            <a:r>
              <a:rPr lang="de-DE" sz="1800" dirty="0" smtClean="0"/>
              <a:t> </a:t>
            </a:r>
            <a:r>
              <a:rPr lang="de-DE" sz="1800" dirty="0" err="1" smtClean="0"/>
              <a:t>really</a:t>
            </a:r>
            <a:r>
              <a:rPr lang="de-DE" sz="1800" dirty="0" smtClean="0"/>
              <a:t> </a:t>
            </a:r>
            <a:r>
              <a:rPr lang="de-DE" sz="1800" dirty="0" err="1" smtClean="0"/>
              <a:t>took</a:t>
            </a:r>
            <a:r>
              <a:rPr lang="de-DE" sz="1800" dirty="0" smtClean="0"/>
              <a:t> off</a:t>
            </a:r>
          </a:p>
          <a:p>
            <a:pPr marL="800100" lvl="1"/>
            <a:r>
              <a:rPr lang="de-DE" sz="1800" dirty="0" smtClean="0"/>
              <a:t>Main </a:t>
            </a:r>
            <a:r>
              <a:rPr lang="de-DE" sz="1800" dirty="0" err="1" smtClean="0"/>
              <a:t>success</a:t>
            </a:r>
            <a:r>
              <a:rPr lang="de-DE" sz="1800" dirty="0" smtClean="0"/>
              <a:t> </a:t>
            </a:r>
            <a:r>
              <a:rPr lang="de-DE" sz="1800" dirty="0" err="1" smtClean="0"/>
              <a:t>factors</a:t>
            </a:r>
            <a:r>
              <a:rPr lang="de-DE" sz="1800" dirty="0" smtClean="0"/>
              <a:t> </a:t>
            </a:r>
            <a:r>
              <a:rPr lang="de-DE" sz="1800" dirty="0" err="1" smtClean="0"/>
              <a:t>were</a:t>
            </a:r>
            <a:endParaRPr lang="de-DE" sz="1800" dirty="0" smtClean="0"/>
          </a:p>
          <a:p>
            <a:pPr marL="1143000" lvl="2"/>
            <a:r>
              <a:rPr lang="de-DE" sz="1600" dirty="0" err="1" smtClean="0"/>
              <a:t>Decicion</a:t>
            </a:r>
            <a:r>
              <a:rPr lang="de-DE" sz="1600" dirty="0" smtClean="0"/>
              <a:t> </a:t>
            </a:r>
            <a:r>
              <a:rPr lang="de-DE" sz="1600" dirty="0" err="1" smtClean="0"/>
              <a:t>to</a:t>
            </a:r>
            <a:r>
              <a:rPr lang="de-DE" sz="1600" dirty="0" smtClean="0"/>
              <a:t> </a:t>
            </a:r>
            <a:r>
              <a:rPr lang="de-DE" sz="1600" dirty="0" err="1" smtClean="0"/>
              <a:t>implement</a:t>
            </a:r>
            <a:r>
              <a:rPr lang="de-DE" sz="1600" dirty="0" smtClean="0"/>
              <a:t> </a:t>
            </a:r>
            <a:r>
              <a:rPr lang="de-DE" sz="1600" dirty="0" err="1" smtClean="0"/>
              <a:t>handover</a:t>
            </a:r>
            <a:r>
              <a:rPr lang="de-DE" sz="1600" dirty="0" smtClean="0"/>
              <a:t>/</a:t>
            </a:r>
            <a:r>
              <a:rPr lang="de-DE" sz="1600" dirty="0" err="1" smtClean="0"/>
              <a:t>interference</a:t>
            </a:r>
            <a:r>
              <a:rPr lang="de-DE" sz="1600" dirty="0" smtClean="0"/>
              <a:t> </a:t>
            </a:r>
            <a:r>
              <a:rPr lang="de-DE" sz="1600" dirty="0" err="1" smtClean="0"/>
              <a:t>management</a:t>
            </a:r>
            <a:r>
              <a:rPr lang="de-DE" sz="1600" dirty="0" smtClean="0"/>
              <a:t> </a:t>
            </a:r>
            <a:r>
              <a:rPr lang="de-DE" sz="1600" dirty="0" err="1" smtClean="0"/>
              <a:t>as</a:t>
            </a:r>
            <a:r>
              <a:rPr lang="de-DE" sz="1600" dirty="0" smtClean="0"/>
              <a:t> </a:t>
            </a:r>
            <a:r>
              <a:rPr lang="de-DE" sz="1600" dirty="0" err="1" smtClean="0"/>
              <a:t>distributed</a:t>
            </a:r>
            <a:r>
              <a:rPr lang="de-DE" sz="1600" dirty="0" smtClean="0"/>
              <a:t> MIMO</a:t>
            </a:r>
          </a:p>
          <a:p>
            <a:pPr marL="1143000" lvl="2"/>
            <a:r>
              <a:rPr lang="de-DE" sz="1600" dirty="0" err="1" smtClean="0"/>
              <a:t>Hiring</a:t>
            </a:r>
            <a:r>
              <a:rPr lang="de-DE" sz="1600" dirty="0" smtClean="0"/>
              <a:t> a </a:t>
            </a:r>
            <a:r>
              <a:rPr lang="de-DE" sz="1600" dirty="0" err="1" smtClean="0"/>
              <a:t>new</a:t>
            </a:r>
            <a:r>
              <a:rPr lang="de-DE" sz="1600" dirty="0" smtClean="0"/>
              <a:t> Technical Editor (Lennert Bober) </a:t>
            </a:r>
            <a:r>
              <a:rPr lang="de-DE" sz="1600" dirty="0" err="1" smtClean="0"/>
              <a:t>who</a:t>
            </a:r>
            <a:r>
              <a:rPr lang="de-DE" sz="1600" dirty="0" smtClean="0"/>
              <a:t> was </a:t>
            </a:r>
            <a:r>
              <a:rPr lang="de-DE" sz="1600" dirty="0" err="1" smtClean="0"/>
              <a:t>knowledgeable</a:t>
            </a:r>
            <a:r>
              <a:rPr lang="de-DE" sz="1600" dirty="0" smtClean="0"/>
              <a:t> </a:t>
            </a:r>
            <a:r>
              <a:rPr lang="de-DE" sz="1600" dirty="0" err="1" smtClean="0"/>
              <a:t>about</a:t>
            </a:r>
            <a:r>
              <a:rPr lang="de-DE" sz="1600" dirty="0" smtClean="0"/>
              <a:t> MAC</a:t>
            </a:r>
          </a:p>
          <a:p>
            <a:pPr marL="1143000" lvl="2"/>
            <a:r>
              <a:rPr lang="de-DE" sz="1600" dirty="0" smtClean="0"/>
              <a:t>Spring </a:t>
            </a:r>
            <a:r>
              <a:rPr lang="de-DE" sz="1600" dirty="0" err="1" smtClean="0"/>
              <a:t>Cleaning</a:t>
            </a:r>
            <a:r>
              <a:rPr lang="de-DE" sz="1600" dirty="0" smtClean="0"/>
              <a:t>: Move all </a:t>
            </a:r>
            <a:r>
              <a:rPr lang="de-DE" sz="1600" dirty="0" err="1" smtClean="0"/>
              <a:t>legacy</a:t>
            </a:r>
            <a:r>
              <a:rPr lang="de-DE" sz="1600" dirty="0" smtClean="0"/>
              <a:t> </a:t>
            </a:r>
            <a:r>
              <a:rPr lang="de-DE" sz="1600" dirty="0" err="1" smtClean="0"/>
              <a:t>stuff</a:t>
            </a:r>
            <a:r>
              <a:rPr lang="de-DE" sz="1600" dirty="0" smtClean="0"/>
              <a:t> </a:t>
            </a:r>
            <a:r>
              <a:rPr lang="de-DE" sz="1600" dirty="0" err="1" smtClean="0"/>
              <a:t>to</a:t>
            </a:r>
            <a:r>
              <a:rPr lang="de-DE" sz="1600" dirty="0" smtClean="0"/>
              <a:t> </a:t>
            </a:r>
            <a:r>
              <a:rPr lang="de-DE" sz="1600" dirty="0" err="1" smtClean="0"/>
              <a:t>the</a:t>
            </a:r>
            <a:r>
              <a:rPr lang="de-DE" sz="1600" dirty="0" smtClean="0"/>
              <a:t> </a:t>
            </a:r>
            <a:r>
              <a:rPr lang="de-DE" sz="1600" dirty="0" err="1" smtClean="0"/>
              <a:t>appendix</a:t>
            </a:r>
            <a:r>
              <a:rPr lang="de-DE" sz="1600" dirty="0" smtClean="0"/>
              <a:t>, </a:t>
            </a:r>
            <a:r>
              <a:rPr lang="de-DE" sz="1600" dirty="0" err="1" smtClean="0"/>
              <a:t>accept</a:t>
            </a:r>
            <a:r>
              <a:rPr lang="de-DE" sz="1600" dirty="0" smtClean="0"/>
              <a:t> </a:t>
            </a:r>
            <a:r>
              <a:rPr lang="de-DE" sz="1600" dirty="0" err="1" smtClean="0"/>
              <a:t>new</a:t>
            </a:r>
            <a:r>
              <a:rPr lang="de-DE" sz="1600" dirty="0" smtClean="0"/>
              <a:t> </a:t>
            </a:r>
            <a:r>
              <a:rPr lang="de-DE" sz="1600" dirty="0" err="1" smtClean="0"/>
              <a:t>contents</a:t>
            </a:r>
            <a:r>
              <a:rPr lang="de-DE" sz="1600" dirty="0" smtClean="0"/>
              <a:t> </a:t>
            </a:r>
            <a:r>
              <a:rPr lang="de-DE" sz="1600" dirty="0" err="1" smtClean="0"/>
              <a:t>only</a:t>
            </a:r>
            <a:r>
              <a:rPr lang="de-DE" sz="1600" dirty="0" smtClean="0"/>
              <a:t> after </a:t>
            </a:r>
            <a:r>
              <a:rPr lang="de-DE" sz="1600" dirty="0" err="1" smtClean="0"/>
              <a:t>careful</a:t>
            </a:r>
            <a:r>
              <a:rPr lang="de-DE" sz="1600" dirty="0" smtClean="0"/>
              <a:t> </a:t>
            </a:r>
            <a:r>
              <a:rPr lang="de-DE" sz="1600" dirty="0" err="1" smtClean="0"/>
              <a:t>consideration</a:t>
            </a:r>
            <a:r>
              <a:rPr lang="de-DE" sz="1600" dirty="0" smtClean="0"/>
              <a:t> </a:t>
            </a:r>
            <a:r>
              <a:rPr lang="de-DE" sz="1600" dirty="0" err="1" smtClean="0"/>
              <a:t>to</a:t>
            </a:r>
            <a:r>
              <a:rPr lang="de-DE" sz="1600" dirty="0" smtClean="0"/>
              <a:t> </a:t>
            </a:r>
            <a:r>
              <a:rPr lang="de-DE" sz="1600" dirty="0" err="1" smtClean="0"/>
              <a:t>be</a:t>
            </a:r>
            <a:r>
              <a:rPr lang="de-DE" sz="1600" dirty="0" smtClean="0"/>
              <a:t> </a:t>
            </a:r>
            <a:r>
              <a:rPr lang="de-DE" sz="1600" dirty="0" err="1" smtClean="0"/>
              <a:t>complete</a:t>
            </a:r>
            <a:r>
              <a:rPr lang="de-DE" sz="1600" dirty="0" smtClean="0"/>
              <a:t> and </a:t>
            </a:r>
            <a:r>
              <a:rPr lang="de-DE" sz="1600" dirty="0" err="1" smtClean="0"/>
              <a:t>integrable</a:t>
            </a:r>
            <a:r>
              <a:rPr lang="de-DE" sz="1600" dirty="0" smtClean="0"/>
              <a:t> </a:t>
            </a:r>
            <a:r>
              <a:rPr lang="de-DE" sz="1600" dirty="0" err="1" smtClean="0"/>
              <a:t>into</a:t>
            </a:r>
            <a:r>
              <a:rPr lang="de-DE" sz="1600" dirty="0" smtClean="0"/>
              <a:t> </a:t>
            </a:r>
            <a:r>
              <a:rPr lang="de-DE" sz="1600" dirty="0" err="1" smtClean="0"/>
              <a:t>the</a:t>
            </a:r>
            <a:r>
              <a:rPr lang="de-DE" sz="1600" dirty="0" smtClean="0"/>
              <a:t> </a:t>
            </a:r>
            <a:r>
              <a:rPr lang="de-DE" sz="1600" dirty="0" err="1" smtClean="0"/>
              <a:t>draft</a:t>
            </a:r>
            <a:endParaRPr lang="de-DE" sz="1600" dirty="0"/>
          </a:p>
          <a:p>
            <a:pPr marL="1143000" lvl="2"/>
            <a:r>
              <a:rPr lang="de-DE" sz="1600" dirty="0"/>
              <a:t>Support </a:t>
            </a:r>
            <a:r>
              <a:rPr lang="de-DE" sz="1600" dirty="0" err="1"/>
              <a:t>from</a:t>
            </a:r>
            <a:r>
              <a:rPr lang="de-DE" sz="1600" dirty="0"/>
              <a:t> </a:t>
            </a:r>
            <a:r>
              <a:rPr lang="de-DE" sz="1600" dirty="0" err="1"/>
              <a:t>the</a:t>
            </a:r>
            <a:r>
              <a:rPr lang="de-DE" sz="1600" dirty="0"/>
              <a:t> </a:t>
            </a:r>
            <a:r>
              <a:rPr lang="de-DE" sz="1600" dirty="0" err="1"/>
              <a:t>working</a:t>
            </a:r>
            <a:r>
              <a:rPr lang="de-DE" sz="1600" dirty="0"/>
              <a:t> </a:t>
            </a:r>
            <a:r>
              <a:rPr lang="de-DE" sz="1600" dirty="0" err="1"/>
              <a:t>group</a:t>
            </a:r>
            <a:r>
              <a:rPr lang="de-DE" sz="1600" dirty="0"/>
              <a:t> </a:t>
            </a:r>
            <a:r>
              <a:rPr lang="de-DE" sz="1600" dirty="0" err="1" smtClean="0"/>
              <a:t>to</a:t>
            </a:r>
            <a:r>
              <a:rPr lang="de-DE" sz="1600" dirty="0" smtClean="0"/>
              <a:t> </a:t>
            </a:r>
            <a:r>
              <a:rPr lang="de-DE" sz="1600" dirty="0" err="1"/>
              <a:t>improve</a:t>
            </a:r>
            <a:r>
              <a:rPr lang="de-DE" sz="1600" dirty="0"/>
              <a:t> </a:t>
            </a:r>
            <a:r>
              <a:rPr lang="de-DE" sz="1600" dirty="0" err="1"/>
              <a:t>the</a:t>
            </a:r>
            <a:r>
              <a:rPr lang="de-DE" sz="1600" dirty="0"/>
              <a:t> </a:t>
            </a:r>
            <a:r>
              <a:rPr lang="de-DE" sz="1600" dirty="0" err="1"/>
              <a:t>draft</a:t>
            </a:r>
            <a:r>
              <a:rPr lang="de-DE" sz="1600" dirty="0"/>
              <a:t> </a:t>
            </a:r>
            <a:r>
              <a:rPr lang="de-DE" sz="1600" dirty="0" err="1"/>
              <a:t>during</a:t>
            </a:r>
            <a:r>
              <a:rPr lang="de-DE" sz="1600" dirty="0"/>
              <a:t> SA </a:t>
            </a:r>
            <a:r>
              <a:rPr lang="de-DE" sz="1600" dirty="0" err="1" smtClean="0"/>
              <a:t>ballot</a:t>
            </a:r>
            <a:r>
              <a:rPr lang="de-DE" sz="1600" dirty="0" smtClean="0"/>
              <a:t> </a:t>
            </a:r>
            <a:r>
              <a:rPr lang="de-DE" sz="1600" dirty="0"/>
              <a:t>(</a:t>
            </a:r>
            <a:r>
              <a:rPr lang="de-DE" sz="1600" dirty="0" err="1"/>
              <a:t>Tero</a:t>
            </a:r>
            <a:r>
              <a:rPr lang="de-DE" sz="1600" dirty="0"/>
              <a:t> </a:t>
            </a:r>
            <a:r>
              <a:rPr lang="de-DE" sz="1600" dirty="0" err="1"/>
              <a:t>Kivinen</a:t>
            </a:r>
            <a:r>
              <a:rPr lang="de-DE" sz="1600" dirty="0" smtClean="0"/>
              <a:t>)</a:t>
            </a:r>
          </a:p>
          <a:p>
            <a:pPr marL="1143000" lvl="2"/>
            <a:r>
              <a:rPr lang="de-DE" sz="1600" dirty="0" smtClean="0"/>
              <a:t>Support </a:t>
            </a:r>
            <a:r>
              <a:rPr lang="de-DE" sz="1600" dirty="0" err="1" smtClean="0"/>
              <a:t>from</a:t>
            </a:r>
            <a:r>
              <a:rPr lang="de-DE" sz="1600" dirty="0" smtClean="0"/>
              <a:t> WG </a:t>
            </a:r>
            <a:r>
              <a:rPr lang="de-DE" sz="1600" dirty="0" err="1" smtClean="0"/>
              <a:t>Chairs</a:t>
            </a:r>
            <a:r>
              <a:rPr lang="de-DE" sz="1600" dirty="0" smtClean="0"/>
              <a:t> and </a:t>
            </a:r>
            <a:r>
              <a:rPr lang="de-DE" sz="1600" dirty="0" err="1" smtClean="0"/>
              <a:t>Vice</a:t>
            </a:r>
            <a:r>
              <a:rPr lang="de-DE" sz="1600" dirty="0" smtClean="0"/>
              <a:t> </a:t>
            </a:r>
            <a:r>
              <a:rPr lang="de-DE" sz="1600" dirty="0" err="1" smtClean="0"/>
              <a:t>Chairs</a:t>
            </a:r>
            <a:r>
              <a:rPr lang="de-DE" sz="1600" dirty="0" smtClean="0"/>
              <a:t> </a:t>
            </a:r>
            <a:r>
              <a:rPr lang="de-DE" sz="1600" dirty="0" err="1" smtClean="0"/>
              <a:t>over</a:t>
            </a:r>
            <a:r>
              <a:rPr lang="de-DE" sz="1600" dirty="0" smtClean="0"/>
              <a:t> </a:t>
            </a:r>
            <a:r>
              <a:rPr lang="de-DE" sz="1600" dirty="0" err="1" smtClean="0"/>
              <a:t>the</a:t>
            </a:r>
            <a:r>
              <a:rPr lang="de-DE" sz="1600" dirty="0" smtClean="0"/>
              <a:t> </a:t>
            </a:r>
            <a:r>
              <a:rPr lang="de-DE" sz="1600" dirty="0" err="1" smtClean="0"/>
              <a:t>whole</a:t>
            </a:r>
            <a:r>
              <a:rPr lang="de-DE" sz="1600" dirty="0" smtClean="0"/>
              <a:t> time</a:t>
            </a:r>
            <a:endParaRPr lang="de-DE" sz="1600" dirty="0"/>
          </a:p>
          <a:p>
            <a:pPr marL="1143000" lvl="2"/>
            <a:r>
              <a:rPr lang="de-DE" sz="1600" dirty="0" err="1" smtClean="0"/>
              <a:t>Numerous</a:t>
            </a:r>
            <a:r>
              <a:rPr lang="de-DE" sz="1600" dirty="0" smtClean="0"/>
              <a:t> </a:t>
            </a:r>
            <a:r>
              <a:rPr lang="de-DE" sz="1600" dirty="0" err="1" smtClean="0"/>
              <a:t>accidential</a:t>
            </a:r>
            <a:r>
              <a:rPr lang="de-DE" sz="1600" dirty="0" smtClean="0"/>
              <a:t> </a:t>
            </a:r>
            <a:r>
              <a:rPr lang="de-DE" sz="1600" dirty="0" err="1" smtClean="0"/>
              <a:t>contributions</a:t>
            </a:r>
            <a:r>
              <a:rPr lang="de-DE" sz="1600" dirty="0" smtClean="0"/>
              <a:t> </a:t>
            </a:r>
            <a:r>
              <a:rPr lang="de-DE" sz="1600" dirty="0" err="1" smtClean="0"/>
              <a:t>from</a:t>
            </a:r>
            <a:r>
              <a:rPr lang="de-DE" sz="1600" dirty="0" smtClean="0"/>
              <a:t> </a:t>
            </a:r>
            <a:r>
              <a:rPr lang="de-DE" sz="1600" dirty="0" err="1" smtClean="0"/>
              <a:t>academia</a:t>
            </a:r>
            <a:r>
              <a:rPr lang="de-DE" sz="1600" dirty="0" smtClean="0"/>
              <a:t> </a:t>
            </a:r>
          </a:p>
          <a:p>
            <a:pPr marL="1143000" lvl="2"/>
            <a:r>
              <a:rPr lang="de-DE" sz="1600" dirty="0" smtClean="0"/>
              <a:t>A </a:t>
            </a:r>
            <a:r>
              <a:rPr lang="de-DE" sz="1600" dirty="0" err="1" smtClean="0"/>
              <a:t>handfull</a:t>
            </a:r>
            <a:r>
              <a:rPr lang="de-DE" sz="1600" dirty="0" smtClean="0"/>
              <a:t> </a:t>
            </a:r>
            <a:r>
              <a:rPr lang="de-DE" sz="1600" dirty="0" err="1" smtClean="0"/>
              <a:t>of</a:t>
            </a:r>
            <a:r>
              <a:rPr lang="de-DE" sz="1600" dirty="0" smtClean="0"/>
              <a:t> </a:t>
            </a:r>
            <a:r>
              <a:rPr lang="de-DE" sz="1600" dirty="0" err="1" smtClean="0"/>
              <a:t>long</a:t>
            </a:r>
            <a:r>
              <a:rPr lang="de-DE" sz="1600" dirty="0" smtClean="0"/>
              <a:t>-term </a:t>
            </a:r>
            <a:r>
              <a:rPr lang="de-DE" sz="1600" dirty="0" err="1" smtClean="0"/>
              <a:t>contributors</a:t>
            </a:r>
            <a:r>
              <a:rPr lang="de-DE" sz="1600" dirty="0" smtClean="0"/>
              <a:t>: Sang-Kyu Lim, Tuncer </a:t>
            </a:r>
            <a:r>
              <a:rPr lang="de-DE" sz="1600" dirty="0" err="1" smtClean="0"/>
              <a:t>Baykas</a:t>
            </a:r>
            <a:r>
              <a:rPr lang="de-DE" sz="1600" dirty="0" smtClean="0"/>
              <a:t>, Lennert Bober, Chong Han, </a:t>
            </a:r>
            <a:r>
              <a:rPr lang="de-DE" sz="1600" dirty="0" err="1" smtClean="0"/>
              <a:t>Tero</a:t>
            </a:r>
            <a:r>
              <a:rPr lang="de-DE" sz="1600" dirty="0" smtClean="0"/>
              <a:t> </a:t>
            </a:r>
            <a:r>
              <a:rPr lang="de-DE" sz="1600" dirty="0" err="1" smtClean="0"/>
              <a:t>Kivinen</a:t>
            </a:r>
            <a:r>
              <a:rPr lang="de-DE" sz="1600" dirty="0" smtClean="0"/>
              <a:t>, Volker Jungnickel</a:t>
            </a:r>
          </a:p>
          <a:p>
            <a:pPr marL="800100" lvl="1"/>
            <a:endParaRPr lang="de-DE" sz="1800"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15</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35635956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a:t>
            </a:r>
            <a:r>
              <a:rPr lang="en-US" altLang="en-US" dirty="0" smtClean="0"/>
              <a:t>Wireless Communication </a:t>
            </a:r>
            <a:r>
              <a:rPr lang="en-US" altLang="en-US" dirty="0" smtClean="0"/>
              <a:t>Closing </a:t>
            </a:r>
            <a:r>
              <a:rPr lang="en-US" altLang="en-US" dirty="0" err="1" smtClean="0"/>
              <a:t>Resport</a:t>
            </a:r>
            <a:r>
              <a:rPr lang="en-US" altLang="en-US" dirty="0" smtClean="0"/>
              <a:t> for </a:t>
            </a:r>
            <a:r>
              <a:rPr lang="en-US" altLang="en-US" dirty="0"/>
              <a:t>the </a:t>
            </a:r>
            <a:r>
              <a:rPr lang="en-US" altLang="en-US" dirty="0" smtClean="0"/>
              <a:t>November 2022 hybrid meeting in Bangkok.</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dirty="0" smtClean="0"/>
              <a:t>Agenda in </a:t>
            </a:r>
            <a:r>
              <a:rPr lang="de-DE" dirty="0" err="1" smtClean="0"/>
              <a:t>doc</a:t>
            </a:r>
            <a:r>
              <a:rPr lang="de-DE" dirty="0" smtClean="0"/>
              <a:t>. </a:t>
            </a:r>
            <a:r>
              <a:rPr lang="de-DE" dirty="0" smtClean="0"/>
              <a:t>15-22/0590r3</a:t>
            </a:r>
            <a:endParaRPr lang="de-DE" dirty="0" smtClean="0"/>
          </a:p>
          <a:p>
            <a:pPr marL="1119188" lvl="2" indent="-363538">
              <a:buFont typeface="Symbol" panose="05050102010706020507" pitchFamily="18" charset="2"/>
              <a:buChar char="-"/>
              <a:defRPr/>
            </a:pPr>
            <a:r>
              <a:rPr lang="de-DE" sz="2000" dirty="0" err="1" smtClean="0"/>
              <a:t>resolved</a:t>
            </a:r>
            <a:r>
              <a:rPr lang="de-DE" sz="2000" dirty="0" smtClean="0"/>
              <a:t> all </a:t>
            </a:r>
            <a:r>
              <a:rPr lang="de-DE" sz="2000" dirty="0" err="1" smtClean="0"/>
              <a:t>comments</a:t>
            </a:r>
            <a:r>
              <a:rPr lang="de-DE" sz="2000" dirty="0" smtClean="0"/>
              <a:t> </a:t>
            </a:r>
            <a:r>
              <a:rPr lang="de-DE" sz="2000" dirty="0" err="1" smtClean="0"/>
              <a:t>against</a:t>
            </a:r>
            <a:r>
              <a:rPr lang="de-DE" sz="2000" dirty="0" smtClean="0"/>
              <a:t> D9.0</a:t>
            </a:r>
          </a:p>
          <a:p>
            <a:pPr marL="1119188" lvl="2" indent="-363538">
              <a:buFont typeface="Symbol" panose="05050102010706020507" pitchFamily="18" charset="2"/>
              <a:buChar char="-"/>
              <a:defRPr/>
            </a:pPr>
            <a:r>
              <a:rPr lang="de-DE" sz="2000" dirty="0" err="1" smtClean="0"/>
              <a:t>approved</a:t>
            </a:r>
            <a:r>
              <a:rPr lang="de-DE" sz="2000" dirty="0" smtClean="0"/>
              <a:t> </a:t>
            </a:r>
            <a:r>
              <a:rPr lang="de-DE" sz="2000" dirty="0" err="1" smtClean="0"/>
              <a:t>comment</a:t>
            </a:r>
            <a:r>
              <a:rPr lang="de-DE" sz="2000" dirty="0" smtClean="0"/>
              <a:t> </a:t>
            </a:r>
            <a:r>
              <a:rPr lang="de-DE" sz="2000" dirty="0" err="1" smtClean="0"/>
              <a:t>resolutions</a:t>
            </a:r>
            <a:endParaRPr lang="de-DE" sz="2000" dirty="0" smtClean="0"/>
          </a:p>
          <a:p>
            <a:pPr marL="1119188" lvl="2" indent="-363538">
              <a:buFont typeface="Symbol" panose="05050102010706020507" pitchFamily="18" charset="2"/>
              <a:buChar char="-"/>
              <a:defRPr/>
            </a:pPr>
            <a:r>
              <a:rPr lang="de-DE" sz="2000" dirty="0" err="1" smtClean="0"/>
              <a:t>request</a:t>
            </a:r>
            <a:r>
              <a:rPr lang="de-DE" sz="2000" dirty="0" smtClean="0"/>
              <a:t> ITU-T </a:t>
            </a:r>
            <a:r>
              <a:rPr lang="de-DE" sz="2000" dirty="0" err="1" smtClean="0"/>
              <a:t>to</a:t>
            </a:r>
            <a:r>
              <a:rPr lang="de-DE" sz="2000" dirty="0" smtClean="0"/>
              <a:t> </a:t>
            </a:r>
            <a:r>
              <a:rPr lang="de-DE" sz="2000" dirty="0" err="1" smtClean="0"/>
              <a:t>reserve</a:t>
            </a:r>
            <a:r>
              <a:rPr lang="de-DE" sz="2000" dirty="0" smtClean="0"/>
              <a:t> </a:t>
            </a:r>
            <a:r>
              <a:rPr lang="de-DE" sz="2000" dirty="0" err="1" smtClean="0"/>
              <a:t>frame</a:t>
            </a:r>
            <a:r>
              <a:rPr lang="de-DE" sz="2000" dirty="0" smtClean="0"/>
              <a:t> type </a:t>
            </a:r>
            <a:r>
              <a:rPr lang="de-DE" sz="2000" dirty="0" err="1" smtClean="0"/>
              <a:t>for</a:t>
            </a:r>
            <a:r>
              <a:rPr lang="de-DE" sz="2000" dirty="0" smtClean="0"/>
              <a:t> TG13</a:t>
            </a:r>
          </a:p>
          <a:p>
            <a:pPr marL="1119188" lvl="2" indent="-363538">
              <a:buFont typeface="Symbol" panose="05050102010706020507" pitchFamily="18" charset="2"/>
              <a:buChar char="-"/>
              <a:defRPr/>
            </a:pPr>
            <a:r>
              <a:rPr lang="de-DE" sz="2000" dirty="0" smtClean="0"/>
              <a:t>Motion </a:t>
            </a:r>
            <a:r>
              <a:rPr lang="de-DE" sz="2000" dirty="0" err="1" smtClean="0"/>
              <a:t>for</a:t>
            </a:r>
            <a:r>
              <a:rPr lang="de-DE" sz="2000" dirty="0" smtClean="0"/>
              <a:t> </a:t>
            </a:r>
            <a:r>
              <a:rPr lang="de-DE" sz="2000" dirty="0" err="1" smtClean="0"/>
              <a:t>conditional</a:t>
            </a:r>
            <a:r>
              <a:rPr lang="de-DE" sz="2000" dirty="0" smtClean="0"/>
              <a:t> </a:t>
            </a:r>
            <a:r>
              <a:rPr lang="de-DE" sz="2000" dirty="0" err="1" smtClean="0"/>
              <a:t>approval</a:t>
            </a:r>
            <a:r>
              <a:rPr lang="de-DE" sz="2000" dirty="0" smtClean="0"/>
              <a:t> </a:t>
            </a:r>
            <a:r>
              <a:rPr lang="de-DE" sz="2000" dirty="0" err="1" smtClean="0"/>
              <a:t>to</a:t>
            </a:r>
            <a:r>
              <a:rPr lang="de-DE" sz="2000" dirty="0" smtClean="0"/>
              <a:t> </a:t>
            </a:r>
            <a:r>
              <a:rPr lang="de-DE" sz="2000" dirty="0" err="1" smtClean="0"/>
              <a:t>start</a:t>
            </a:r>
            <a:r>
              <a:rPr lang="de-DE" sz="2000" dirty="0" smtClean="0"/>
              <a:t> </a:t>
            </a:r>
            <a:r>
              <a:rPr lang="de-DE" sz="2000" dirty="0" err="1" smtClean="0"/>
              <a:t>recirculation</a:t>
            </a:r>
            <a:endParaRPr lang="de-DE" sz="2000" dirty="0" smtClean="0"/>
          </a:p>
          <a:p>
            <a:pPr marL="1119188" lvl="2" indent="-363538">
              <a:buFont typeface="Symbol" panose="05050102010706020507" pitchFamily="18" charset="2"/>
              <a:buChar char="-"/>
              <a:defRPr/>
            </a:pPr>
            <a:r>
              <a:rPr lang="de-DE" sz="2000" dirty="0" err="1" smtClean="0"/>
              <a:t>prepared</a:t>
            </a:r>
            <a:r>
              <a:rPr lang="de-DE" sz="2000" dirty="0" smtClean="0"/>
              <a:t> EC </a:t>
            </a:r>
            <a:r>
              <a:rPr lang="de-DE" sz="2000" dirty="0" err="1" smtClean="0"/>
              <a:t>package</a:t>
            </a:r>
            <a:r>
              <a:rPr lang="de-DE" sz="2000" dirty="0" smtClean="0"/>
              <a:t> </a:t>
            </a:r>
            <a:r>
              <a:rPr lang="de-DE" sz="2000" dirty="0" err="1" smtClean="0"/>
              <a:t>for</a:t>
            </a:r>
            <a:r>
              <a:rPr lang="de-DE" sz="2000" dirty="0" smtClean="0"/>
              <a:t> </a:t>
            </a:r>
            <a:r>
              <a:rPr lang="de-DE" sz="2000" dirty="0" err="1" smtClean="0"/>
              <a:t>submitting</a:t>
            </a:r>
            <a:r>
              <a:rPr lang="de-DE" sz="2000" dirty="0" smtClean="0"/>
              <a:t> </a:t>
            </a:r>
            <a:r>
              <a:rPr lang="de-DE" sz="2000" dirty="0" err="1" smtClean="0"/>
              <a:t>draft</a:t>
            </a:r>
            <a:r>
              <a:rPr lang="de-DE" sz="2000" dirty="0" smtClean="0"/>
              <a:t> </a:t>
            </a:r>
            <a:r>
              <a:rPr lang="de-DE" sz="2000" dirty="0" err="1" smtClean="0"/>
              <a:t>to</a:t>
            </a:r>
            <a:r>
              <a:rPr lang="de-DE" sz="2000" dirty="0" smtClean="0"/>
              <a:t> </a:t>
            </a:r>
            <a:r>
              <a:rPr lang="de-DE" sz="2000" dirty="0" err="1" smtClean="0"/>
              <a:t>RevCom</a:t>
            </a:r>
            <a:endParaRPr lang="de-DE" sz="2000" dirty="0" smtClean="0"/>
          </a:p>
          <a:p>
            <a:pPr marL="1119188" lvl="2" indent="-363538">
              <a:buFont typeface="Symbol" panose="05050102010706020507" pitchFamily="18" charset="2"/>
              <a:buChar char="-"/>
              <a:defRPr/>
            </a:pPr>
            <a:r>
              <a:rPr lang="de-DE" sz="2000" dirty="0" err="1"/>
              <a:t>discuss</a:t>
            </a:r>
            <a:r>
              <a:rPr lang="de-DE" sz="2000" dirty="0"/>
              <a:t> </a:t>
            </a:r>
            <a:r>
              <a:rPr lang="de-DE" sz="2000" dirty="0" err="1"/>
              <a:t>timeline</a:t>
            </a:r>
            <a:endParaRPr lang="de-DE" sz="2000" dirty="0"/>
          </a:p>
          <a:p>
            <a:pPr indent="-387350" algn="just">
              <a:buFont typeface="Arial" panose="020B0604020202020204" pitchFamily="34" charset="0"/>
              <a:buChar char="•"/>
              <a:defRPr/>
            </a:pPr>
            <a:r>
              <a:rPr lang="de-DE" sz="2000" dirty="0" smtClean="0"/>
              <a:t>3 </a:t>
            </a:r>
            <a:r>
              <a:rPr lang="de-DE" sz="2000" dirty="0" err="1" smtClean="0"/>
              <a:t>slots</a:t>
            </a:r>
            <a:r>
              <a:rPr lang="de-DE" sz="2000" dirty="0" smtClean="0"/>
              <a:t> </a:t>
            </a:r>
            <a:r>
              <a:rPr lang="de-DE" sz="2000" dirty="0" err="1" smtClean="0"/>
              <a:t>this</a:t>
            </a:r>
            <a:r>
              <a:rPr lang="de-DE" sz="2000" dirty="0" smtClean="0"/>
              <a:t> </a:t>
            </a:r>
            <a:r>
              <a:rPr lang="de-DE" sz="2000" dirty="0" err="1" smtClean="0"/>
              <a:t>week</a:t>
            </a:r>
            <a:endParaRPr lang="de-DE" sz="2000" dirty="0" smtClean="0"/>
          </a:p>
          <a:p>
            <a:pPr lvl="2" indent="-387350" algn="just">
              <a:buFont typeface="Symbol" panose="05050102010706020507" pitchFamily="18" charset="2"/>
              <a:buChar char="-"/>
              <a:defRPr/>
            </a:pPr>
            <a:r>
              <a:rPr lang="de-DE" sz="2000" dirty="0" smtClean="0"/>
              <a:t>TUE </a:t>
            </a:r>
            <a:r>
              <a:rPr lang="de-DE" sz="2000" dirty="0" smtClean="0"/>
              <a:t>Nov-15 </a:t>
            </a:r>
            <a:r>
              <a:rPr lang="de-DE" sz="2000" dirty="0" smtClean="0"/>
              <a:t>PM1</a:t>
            </a:r>
          </a:p>
          <a:p>
            <a:pPr lvl="2" indent="-387350" algn="just">
              <a:buFont typeface="Symbol" panose="05050102010706020507" pitchFamily="18" charset="2"/>
              <a:buChar char="-"/>
              <a:defRPr/>
            </a:pPr>
            <a:r>
              <a:rPr lang="de-DE" sz="2000" dirty="0" smtClean="0"/>
              <a:t>WED </a:t>
            </a:r>
            <a:r>
              <a:rPr lang="de-DE" sz="2000" dirty="0" smtClean="0"/>
              <a:t>Nov-16 </a:t>
            </a:r>
            <a:r>
              <a:rPr lang="de-DE" sz="2000" dirty="0" smtClean="0"/>
              <a:t>PM2</a:t>
            </a:r>
          </a:p>
          <a:p>
            <a:pPr lvl="2" indent="-387350" algn="just">
              <a:buFont typeface="Symbol" panose="05050102010706020507" pitchFamily="18" charset="2"/>
              <a:buChar char="-"/>
              <a:defRPr/>
            </a:pPr>
            <a:r>
              <a:rPr lang="de-DE" sz="2000" dirty="0" smtClean="0"/>
              <a:t>THUR Nov-17 </a:t>
            </a:r>
            <a:r>
              <a:rPr lang="de-DE" sz="2000" dirty="0" smtClean="0"/>
              <a:t>AM2</a:t>
            </a:r>
            <a:endParaRPr lang="de-DE" sz="2000" b="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3</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t>
            </a:r>
            <a:r>
              <a:rPr lang="en-US" altLang="en-US" sz="3200" dirty="0" smtClean="0">
                <a:solidFill>
                  <a:schemeClr val="tx2"/>
                </a:solidFill>
              </a:rPr>
              <a:t>plan for November</a:t>
            </a:r>
            <a:endParaRPr lang="en-US" altLang="en-US" sz="3200" dirty="0">
              <a:solidFill>
                <a:schemeClr val="tx2"/>
              </a:solidFill>
            </a:endParaRP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extLst>
      <p:ext uri="{BB962C8B-B14F-4D97-AF65-F5344CB8AC3E}">
        <p14:creationId xmlns:p14="http://schemas.microsoft.com/office/powerpoint/2010/main" val="31564471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4</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
        <p:nvSpPr>
          <p:cNvPr id="6" name="Inhaltsplatzhalter 5"/>
          <p:cNvSpPr>
            <a:spLocks noGrp="1"/>
          </p:cNvSpPr>
          <p:nvPr>
            <p:ph idx="1"/>
          </p:nvPr>
        </p:nvSpPr>
        <p:spPr/>
        <p:txBody>
          <a:bodyPr/>
          <a:lstStyle/>
          <a:p>
            <a:endParaRPr lang="de-DE"/>
          </a:p>
        </p:txBody>
      </p:sp>
      <p:pic>
        <p:nvPicPr>
          <p:cNvPr id="7" name="Grafik 6"/>
          <p:cNvPicPr>
            <a:picLocks noChangeAspect="1"/>
          </p:cNvPicPr>
          <p:nvPr/>
        </p:nvPicPr>
        <p:blipFill>
          <a:blip r:embed="rId2"/>
          <a:stretch>
            <a:fillRect/>
          </a:stretch>
        </p:blipFill>
        <p:spPr>
          <a:xfrm>
            <a:off x="171825" y="990600"/>
            <a:ext cx="8940799" cy="5029200"/>
          </a:xfrm>
          <a:prstGeom prst="rect">
            <a:avLst/>
          </a:prstGeom>
        </p:spPr>
      </p:pic>
    </p:spTree>
    <p:extLst>
      <p:ext uri="{BB962C8B-B14F-4D97-AF65-F5344CB8AC3E}">
        <p14:creationId xmlns:p14="http://schemas.microsoft.com/office/powerpoint/2010/main" val="8381800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5</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pic>
        <p:nvPicPr>
          <p:cNvPr id="8" name="Grafik 7"/>
          <p:cNvPicPr>
            <a:picLocks noChangeAspect="1"/>
          </p:cNvPicPr>
          <p:nvPr/>
        </p:nvPicPr>
        <p:blipFill>
          <a:blip r:embed="rId2"/>
          <a:stretch>
            <a:fillRect/>
          </a:stretch>
        </p:blipFill>
        <p:spPr>
          <a:xfrm>
            <a:off x="141111" y="990600"/>
            <a:ext cx="8937977" cy="5027612"/>
          </a:xfrm>
          <a:prstGeom prst="rect">
            <a:avLst/>
          </a:prstGeom>
        </p:spPr>
      </p:pic>
    </p:spTree>
    <p:extLst>
      <p:ext uri="{BB962C8B-B14F-4D97-AF65-F5344CB8AC3E}">
        <p14:creationId xmlns:p14="http://schemas.microsoft.com/office/powerpoint/2010/main" val="1306565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6</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pic>
        <p:nvPicPr>
          <p:cNvPr id="7" name="Grafik 6"/>
          <p:cNvPicPr>
            <a:picLocks noChangeAspect="1"/>
          </p:cNvPicPr>
          <p:nvPr/>
        </p:nvPicPr>
        <p:blipFill>
          <a:blip r:embed="rId2"/>
          <a:stretch>
            <a:fillRect/>
          </a:stretch>
        </p:blipFill>
        <p:spPr>
          <a:xfrm>
            <a:off x="923925" y="685800"/>
            <a:ext cx="7620000" cy="5715001"/>
          </a:xfrm>
          <a:prstGeom prst="rect">
            <a:avLst/>
          </a:prstGeom>
        </p:spPr>
      </p:pic>
    </p:spTree>
    <p:extLst>
      <p:ext uri="{BB962C8B-B14F-4D97-AF65-F5344CB8AC3E}">
        <p14:creationId xmlns:p14="http://schemas.microsoft.com/office/powerpoint/2010/main" val="35301724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WG Motion </a:t>
            </a:r>
            <a:r>
              <a:rPr lang="de-DE" dirty="0" err="1" smtClean="0"/>
              <a:t>to</a:t>
            </a:r>
            <a:r>
              <a:rPr lang="de-DE" dirty="0" smtClean="0"/>
              <a:t> </a:t>
            </a:r>
            <a:r>
              <a:rPr lang="de-DE" dirty="0" err="1" smtClean="0"/>
              <a:t>reconfirm</a:t>
            </a:r>
            <a:r>
              <a:rPr lang="de-DE" dirty="0" smtClean="0"/>
              <a:t> CRG</a:t>
            </a:r>
            <a:endParaRPr lang="de-DE" dirty="0"/>
          </a:p>
        </p:txBody>
      </p:sp>
      <p:sp>
        <p:nvSpPr>
          <p:cNvPr id="3" name="Inhaltsplatzhalter 2"/>
          <p:cNvSpPr>
            <a:spLocks noGrp="1"/>
          </p:cNvSpPr>
          <p:nvPr>
            <p:ph idx="1"/>
          </p:nvPr>
        </p:nvSpPr>
        <p:spPr>
          <a:xfrm>
            <a:off x="381000" y="1981200"/>
            <a:ext cx="8534400" cy="2286000"/>
          </a:xfrm>
        </p:spPr>
        <p:txBody>
          <a:bodyPr/>
          <a:lstStyle/>
          <a:p>
            <a:pPr marL="0" lvl="0" indent="0" algn="just">
              <a:buNone/>
            </a:pPr>
            <a:r>
              <a:rPr lang="en-US" sz="1800" b="0" i="1" dirty="0" smtClean="0"/>
              <a:t>Move that </a:t>
            </a:r>
            <a:r>
              <a:rPr lang="en-US" sz="1800" b="0" i="1" dirty="0"/>
              <a:t>802.15 WG approves the formation of a Comment Resolution Group (CRG) for the Standards Association balloting of the </a:t>
            </a:r>
            <a:r>
              <a:rPr lang="en-US" sz="1800" b="0" i="1" dirty="0" smtClean="0"/>
              <a:t>P802.15.13_D10 </a:t>
            </a:r>
            <a:r>
              <a:rPr lang="en-US" sz="1800" b="0" i="1" dirty="0"/>
              <a:t>with the following membership: Volker Jungnickel as Chair, </a:t>
            </a:r>
            <a:r>
              <a:rPr lang="en-US" sz="1800" b="0" i="1" dirty="0" err="1" smtClean="0"/>
              <a:t>Tuncer</a:t>
            </a:r>
            <a:r>
              <a:rPr lang="en-US" sz="1800" b="0" i="1" dirty="0" smtClean="0"/>
              <a:t> </a:t>
            </a:r>
            <a:r>
              <a:rPr lang="en-US" sz="1800" b="0" i="1" dirty="0"/>
              <a:t>Baykas, Sang-Kyu Lim, </a:t>
            </a:r>
            <a:r>
              <a:rPr lang="en-US" sz="1800" b="0" i="1" dirty="0" smtClean="0"/>
              <a:t>Tero </a:t>
            </a:r>
            <a:r>
              <a:rPr lang="en-US" sz="1800" b="0" i="1" dirty="0"/>
              <a:t>Kivinen. The 802.15.13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r>
              <a:rPr lang="en-US" sz="1800" b="0" i="1" dirty="0" smtClean="0"/>
              <a:t>.</a:t>
            </a:r>
          </a:p>
          <a:p>
            <a:pPr lvl="0" algn="just"/>
            <a:endParaRPr lang="de-DE" sz="2000" dirty="0"/>
          </a:p>
          <a:p>
            <a:pPr marL="457200" lvl="1" indent="0">
              <a:buNone/>
            </a:pPr>
            <a:r>
              <a:rPr lang="en-US" sz="1800" b="1" dirty="0"/>
              <a:t>Moved</a:t>
            </a:r>
            <a:r>
              <a:rPr lang="en-US" sz="1800" b="1" dirty="0" smtClean="0"/>
              <a:t>: Volker Jungnickel</a:t>
            </a:r>
            <a:r>
              <a:rPr lang="en-US" sz="1800" b="1" dirty="0" smtClean="0"/>
              <a:t>		</a:t>
            </a:r>
          </a:p>
          <a:p>
            <a:pPr marL="457200" lvl="1" indent="0">
              <a:buNone/>
            </a:pPr>
            <a:r>
              <a:rPr lang="en-US" sz="1800" b="1" dirty="0" smtClean="0"/>
              <a:t>Second:	</a:t>
            </a:r>
            <a:endParaRPr lang="de-DE" sz="1800" b="1" dirty="0" smtClean="0"/>
          </a:p>
          <a:p>
            <a:pPr marL="457200" lvl="1" indent="0">
              <a:buNone/>
            </a:pPr>
            <a:endParaRPr lang="en-US" sz="1800" dirty="0" smtClean="0"/>
          </a:p>
          <a:p>
            <a:pPr marL="457200" lvl="1" indent="0">
              <a:buNone/>
            </a:pPr>
            <a:r>
              <a:rPr lang="en-US" sz="1800" dirty="0" smtClean="0"/>
              <a:t>Result</a:t>
            </a:r>
            <a:r>
              <a:rPr lang="en-US" sz="1800" dirty="0"/>
              <a:t>: </a:t>
            </a:r>
            <a:r>
              <a:rPr lang="en-US" sz="1800" dirty="0" smtClean="0"/>
              <a:t>Motion passed unanimously.</a:t>
            </a:r>
            <a:endParaRPr lang="de-DE" sz="1800" dirty="0">
              <a:effectLst/>
            </a:endParaRPr>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7</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22770822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CRG </a:t>
            </a:r>
            <a:r>
              <a:rPr lang="de-DE" dirty="0" err="1" smtClean="0"/>
              <a:t>Telcos</a:t>
            </a:r>
            <a:endParaRPr lang="de-DE" dirty="0"/>
          </a:p>
        </p:txBody>
      </p:sp>
      <p:sp>
        <p:nvSpPr>
          <p:cNvPr id="3" name="Inhaltsplatzhalter 2"/>
          <p:cNvSpPr>
            <a:spLocks noGrp="1"/>
          </p:cNvSpPr>
          <p:nvPr>
            <p:ph idx="1"/>
          </p:nvPr>
        </p:nvSpPr>
        <p:spPr>
          <a:xfrm>
            <a:off x="381000" y="1981200"/>
            <a:ext cx="8534400" cy="2286000"/>
          </a:xfrm>
        </p:spPr>
        <p:txBody>
          <a:bodyPr/>
          <a:lstStyle/>
          <a:p>
            <a:pPr marL="400050"/>
            <a:r>
              <a:rPr lang="de-DE" dirty="0" smtClean="0"/>
              <a:t>TG13 CRG Telco </a:t>
            </a:r>
            <a:r>
              <a:rPr lang="de-DE" dirty="0" err="1" smtClean="0"/>
              <a:t>dates</a:t>
            </a:r>
            <a:endParaRPr lang="de-DE" dirty="0" smtClean="0"/>
          </a:p>
          <a:p>
            <a:pPr marL="800100" lvl="1"/>
            <a:r>
              <a:rPr lang="de-DE" dirty="0" smtClean="0"/>
              <a:t>28 Nov. 2022, 11:00-12.30 CET (5:00-6:30 ET, 18:00-19:30 KT)</a:t>
            </a:r>
          </a:p>
          <a:p>
            <a:pPr marL="800100" lvl="1"/>
            <a:r>
              <a:rPr lang="de-DE" dirty="0" smtClean="0"/>
              <a:t>  5 </a:t>
            </a:r>
            <a:r>
              <a:rPr lang="de-DE" dirty="0" err="1" smtClean="0"/>
              <a:t>Dec</a:t>
            </a:r>
            <a:r>
              <a:rPr lang="de-DE" dirty="0" smtClean="0"/>
              <a:t>. 2022, 11:00-12.30 CET (5:00-6:30 ET, 18:00-19:30 KT)</a:t>
            </a:r>
          </a:p>
          <a:p>
            <a:pPr marL="800100" lvl="1"/>
            <a:r>
              <a:rPr lang="de-DE" dirty="0" smtClean="0"/>
              <a:t>12 </a:t>
            </a:r>
            <a:r>
              <a:rPr lang="de-DE" dirty="0" err="1" smtClean="0"/>
              <a:t>Dec</a:t>
            </a:r>
            <a:r>
              <a:rPr lang="de-DE" dirty="0" smtClean="0"/>
              <a:t>. 2022, 11:00-12.30 CET (5:00-6:30 ET, 18:00-19:30 KT)</a:t>
            </a:r>
          </a:p>
          <a:p>
            <a:pPr marL="800100" lvl="1"/>
            <a:r>
              <a:rPr lang="de-DE" dirty="0" smtClean="0"/>
              <a:t>19 </a:t>
            </a:r>
            <a:r>
              <a:rPr lang="de-DE" dirty="0" err="1" smtClean="0"/>
              <a:t>Dec</a:t>
            </a:r>
            <a:r>
              <a:rPr lang="de-DE" dirty="0" smtClean="0"/>
              <a:t>. 2022, 11:00-12.30 CET (5:00-6:30 ET, 18:00-19:30 KT)</a:t>
            </a:r>
          </a:p>
          <a:p>
            <a:pPr marL="800100" lvl="1"/>
            <a:r>
              <a:rPr lang="de-DE" dirty="0" smtClean="0"/>
              <a:t>9 </a:t>
            </a:r>
            <a:r>
              <a:rPr lang="de-DE" dirty="0"/>
              <a:t>Jan 2023, 11:00-12.30 CET (5:00-6:30 ET, 18:00-19:30 KT)</a:t>
            </a:r>
          </a:p>
          <a:p>
            <a:pPr marL="800100" lvl="1"/>
            <a:r>
              <a:rPr lang="de-DE" sz="2400" dirty="0" err="1" smtClean="0"/>
              <a:t>meetings</a:t>
            </a:r>
            <a:r>
              <a:rPr lang="de-DE" sz="2400" dirty="0" smtClean="0"/>
              <a:t> </a:t>
            </a:r>
            <a:r>
              <a:rPr lang="de-DE" sz="2400" dirty="0" err="1" smtClean="0"/>
              <a:t>to</a:t>
            </a:r>
            <a:r>
              <a:rPr lang="de-DE" sz="2400" dirty="0" smtClean="0"/>
              <a:t> </a:t>
            </a:r>
            <a:r>
              <a:rPr lang="de-DE" sz="2400" dirty="0" err="1" smtClean="0"/>
              <a:t>be</a:t>
            </a:r>
            <a:r>
              <a:rPr lang="de-DE" sz="2400" dirty="0" smtClean="0"/>
              <a:t> </a:t>
            </a:r>
            <a:r>
              <a:rPr lang="de-DE" sz="2400" dirty="0" err="1" smtClean="0"/>
              <a:t>cancelled</a:t>
            </a:r>
            <a:r>
              <a:rPr lang="de-DE" sz="2400" dirty="0" smtClean="0"/>
              <a:t> </a:t>
            </a:r>
            <a:r>
              <a:rPr lang="de-DE" sz="2400" dirty="0" err="1" smtClean="0"/>
              <a:t>if</a:t>
            </a:r>
            <a:r>
              <a:rPr lang="de-DE" sz="2400" dirty="0" smtClean="0"/>
              <a:t> not </a:t>
            </a:r>
            <a:r>
              <a:rPr lang="de-DE" sz="2400" dirty="0" err="1" smtClean="0"/>
              <a:t>needed</a:t>
            </a:r>
            <a:endParaRPr lang="de-DE" dirty="0" smtClean="0"/>
          </a:p>
          <a:p>
            <a:pPr marL="800100" lvl="1"/>
            <a:endParaRPr lang="de-DE" b="0"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8</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1723587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9</a:t>
            </a:fld>
            <a:endParaRPr lang="en-US" altLang="en-US" sz="1200" b="0" smtClean="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pic>
        <p:nvPicPr>
          <p:cNvPr id="2" name="Grafik 1"/>
          <p:cNvPicPr>
            <a:picLocks noChangeAspect="1"/>
          </p:cNvPicPr>
          <p:nvPr/>
        </p:nvPicPr>
        <p:blipFill>
          <a:blip r:embed="rId3"/>
          <a:stretch>
            <a:fillRect/>
          </a:stretch>
        </p:blipFill>
        <p:spPr>
          <a:xfrm>
            <a:off x="838200" y="685800"/>
            <a:ext cx="7518399" cy="5638800"/>
          </a:xfrm>
          <a:prstGeom prst="rect">
            <a:avLst/>
          </a:prstGeom>
        </p:spPr>
      </p:pic>
    </p:spTree>
    <p:extLst>
      <p:ext uri="{BB962C8B-B14F-4D97-AF65-F5344CB8AC3E}">
        <p14:creationId xmlns:p14="http://schemas.microsoft.com/office/powerpoint/2010/main" val="1354279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817</Words>
  <Application>Microsoft Office PowerPoint</Application>
  <PresentationFormat>Bildschirmpräsentation (4:3)</PresentationFormat>
  <Paragraphs>127</Paragraphs>
  <Slides>15</Slides>
  <Notes>7</Notes>
  <HiddenSlides>0</HiddenSlides>
  <MMClips>0</MMClips>
  <ScaleCrop>false</ScaleCrop>
  <HeadingPairs>
    <vt:vector size="8" baseType="variant">
      <vt:variant>
        <vt:lpstr>Verwendete Schriftarten</vt:lpstr>
      </vt:variant>
      <vt:variant>
        <vt:i4>6</vt:i4>
      </vt:variant>
      <vt:variant>
        <vt:lpstr>Design</vt:lpstr>
      </vt:variant>
      <vt:variant>
        <vt:i4>1</vt:i4>
      </vt:variant>
      <vt:variant>
        <vt:lpstr>Eingebettete OLE-Server</vt:lpstr>
      </vt:variant>
      <vt:variant>
        <vt:i4>1</vt:i4>
      </vt:variant>
      <vt:variant>
        <vt:lpstr>Folientitel</vt:lpstr>
      </vt:variant>
      <vt:variant>
        <vt:i4>15</vt:i4>
      </vt:variant>
    </vt:vector>
  </HeadingPairs>
  <TitlesOfParts>
    <vt:vector size="23" baseType="lpstr">
      <vt:lpstr>ＭＳ Ｐゴシック</vt:lpstr>
      <vt:lpstr>ＭＳ Ｐゴシック</vt:lpstr>
      <vt:lpstr>Arial</vt:lpstr>
      <vt:lpstr>Symbol</vt:lpstr>
      <vt:lpstr>Times New Roman</vt:lpstr>
      <vt:lpstr>Wingdings</vt:lpstr>
      <vt:lpstr>802-11-Submission</vt:lpstr>
      <vt:lpstr>Document</vt:lpstr>
      <vt:lpstr>IEEE 802.15 TG13  Multi-Gbit/s Optical Wireless Communication  November 2022 Closing Report</vt:lpstr>
      <vt:lpstr>PowerPoint-Präsentation</vt:lpstr>
      <vt:lpstr>PowerPoint-Präsentation</vt:lpstr>
      <vt:lpstr>PowerPoint-Präsentation</vt:lpstr>
      <vt:lpstr>PowerPoint-Präsentation</vt:lpstr>
      <vt:lpstr>PowerPoint-Präsentation</vt:lpstr>
      <vt:lpstr>WG Motion to reconfirm CRG</vt:lpstr>
      <vt:lpstr>Plan for CRG Telcos</vt:lpstr>
      <vt:lpstr>PowerPoint-Präsentation</vt:lpstr>
      <vt:lpstr>PowerPoint-Präsentation</vt:lpstr>
      <vt:lpstr>PowerPoint-Präsentation</vt:lpstr>
      <vt:lpstr>PowerPoint-Präsentation</vt:lpstr>
      <vt:lpstr>TG13 Next steps</vt:lpstr>
      <vt:lpstr>PowerPoint-Präsentation</vt:lpstr>
      <vt:lpstr>Thanks WG15 for hosting this project</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15-21/0462r0</dc:title>
  <dc:subject>Task Group AY November 2015 Meeting Agenda</dc:subject>
  <dc:creator>Jungnickel, Volker</dc:creator>
  <cp:keywords>September 2021</cp:keywords>
  <cp:lastModifiedBy>Jungnickel, Volker</cp:lastModifiedBy>
  <cp:revision>6040</cp:revision>
  <cp:lastPrinted>2014-11-04T15:04:57Z</cp:lastPrinted>
  <dcterms:created xsi:type="dcterms:W3CDTF">2007-04-17T18:10:23Z</dcterms:created>
  <dcterms:modified xsi:type="dcterms:W3CDTF">2022-11-17T08:48:59Z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