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52" r:id="rId4"/>
    <p:sldId id="363" r:id="rId5"/>
    <p:sldId id="358" r:id="rId6"/>
    <p:sldId id="359" r:id="rId7"/>
    <p:sldId id="360" r:id="rId8"/>
    <p:sldId id="361" r:id="rId9"/>
    <p:sldId id="357" r:id="rId10"/>
    <p:sldId id="36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p:scale>
          <a:sx n="150" d="100"/>
          <a:sy n="150" d="100"/>
        </p:scale>
        <p:origin x="1248"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11/17/2022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t>January 2022</a:t>
            </a:r>
            <a:endParaRPr lang="en-US" dirty="0"/>
          </a:p>
        </p:txBody>
      </p:sp>
      <p:sp>
        <p:nvSpPr>
          <p:cNvPr id="5" name="바닥글 개체 틀 4"/>
          <p:cNvSpPr>
            <a:spLocks noGrp="1"/>
          </p:cNvSpPr>
          <p:nvPr>
            <p:ph type="ftr" sz="quarter" idx="4"/>
          </p:nvPr>
        </p:nvSpPr>
        <p:spPr/>
        <p:txBody>
          <a:bodyPr/>
          <a:lstStyle/>
          <a:p>
            <a:r>
              <a:rPr lang="en-US"/>
              <a:t>Submission</a:t>
            </a:r>
          </a:p>
        </p:txBody>
      </p:sp>
      <p:sp>
        <p:nvSpPr>
          <p:cNvPr id="6" name="슬라이드 번호 개체 틀 5"/>
          <p:cNvSpPr>
            <a:spLocks noGrp="1"/>
          </p:cNvSpPr>
          <p:nvPr>
            <p:ph type="sldNum" sz="quarter" idx="5"/>
          </p:nvPr>
        </p:nvSpPr>
        <p:spPr/>
        <p:txBody>
          <a:bodyPr/>
          <a:lstStyle/>
          <a:p>
            <a:fld id="{15234A02-7D3B-CD49-A0E0-CACF1D6BF2B3}" type="slidenum">
              <a:rPr lang="en-US" smtClean="0"/>
              <a:t>10</a:t>
            </a:fld>
            <a:endParaRPr lang="en-US"/>
          </a:p>
        </p:txBody>
      </p:sp>
    </p:spTree>
    <p:extLst>
      <p:ext uri="{BB962C8B-B14F-4D97-AF65-F5344CB8AC3E}">
        <p14:creationId xmlns:p14="http://schemas.microsoft.com/office/powerpoint/2010/main" val="4093938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2022</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15-22-0675-00-007a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11/17/2022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11/17/2022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11/17/2022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11/17/2022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(November 2022)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November 17, 2022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November 2022</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January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(8AM on  Tue., Wed., and Thur.).</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Create Draft D3.</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Start the 1</a:t>
            </a:r>
            <a:r>
              <a:rPr lang="en-US" altLang="ko-KR" sz="2800" baseline="30000" dirty="0">
                <a:latin typeface="Times New Roman" panose="02020603050405020304" pitchFamily="18" charset="0"/>
                <a:ea typeface="굴림" pitchFamily="34" charset="-127"/>
                <a:cs typeface="Times New Roman" panose="02020603050405020304" pitchFamily="18" charset="0"/>
              </a:rPr>
              <a:t>st</a:t>
            </a:r>
            <a:r>
              <a:rPr lang="en-US" altLang="ko-KR" sz="2800" dirty="0">
                <a:latin typeface="Times New Roman" panose="02020603050405020304" pitchFamily="18" charset="0"/>
                <a:ea typeface="굴림" pitchFamily="34" charset="-127"/>
                <a:cs typeface="Times New Roman" panose="02020603050405020304" pitchFamily="18" charset="0"/>
              </a:rPr>
              <a:t> recirculation for D3.</a:t>
            </a: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38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a:ea typeface="ＭＳ Ｐゴシック" pitchFamily="50" charset="-128"/>
              </a:rPr>
              <a:t>November 17, </a:t>
            </a:r>
            <a:r>
              <a:rPr lang="en-US" altLang="ja-JP" dirty="0">
                <a:ea typeface="ＭＳ Ｐゴシック" pitchFamily="50" charset="-128"/>
              </a:rPr>
              <a:t>2022</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lnSpcReduction="10000"/>
          </a:bodyPr>
          <a:lstStyle/>
          <a:p>
            <a:pPr marL="514350" lvl="2" indent="-342900" algn="just"/>
            <a:r>
              <a:rPr lang="en-US" altLang="ja-JP" sz="2000" dirty="0">
                <a:latin typeface="Times New Roman" panose="02020603050405020304" pitchFamily="18" charset="0"/>
                <a:cs typeface="Times New Roman" panose="02020603050405020304" pitchFamily="18" charset="0"/>
              </a:rPr>
              <a:t>Letter Ballot #192, the initial letter ballot for the P802.15.7-RevA-D2 draft concluded on Nov. 10th, with the following results:</a:t>
            </a: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r>
              <a:rPr lang="en-US" altLang="ja-JP" sz="2000" dirty="0">
                <a:latin typeface="Times New Roman" panose="02020603050405020304" pitchFamily="18" charset="0"/>
                <a:cs typeface="Times New Roman" panose="02020603050405020304" pitchFamily="18" charset="0"/>
              </a:rPr>
              <a:t>The ballot meets quorum and passes. Total 445 comments (Editorial comments: 270 and Technical comments: 175) were submitted and received on the draft. </a:t>
            </a:r>
          </a:p>
          <a:p>
            <a:pPr marL="514350" lvl="2" indent="-342900" algn="just"/>
            <a:r>
              <a:rPr lang="en-US" altLang="ja-JP" sz="2000" dirty="0">
                <a:latin typeface="Times New Roman" panose="02020603050405020304" pitchFamily="18" charset="0"/>
                <a:cs typeface="Times New Roman" panose="02020603050405020304" pitchFamily="18" charset="0"/>
              </a:rPr>
              <a:t>Thank  you for your valuable comments.</a:t>
            </a:r>
          </a:p>
        </p:txBody>
      </p:sp>
      <p:graphicFrame>
        <p:nvGraphicFramePr>
          <p:cNvPr id="3" name="Table 2"/>
          <p:cNvGraphicFramePr>
            <a:graphicFrameLocks noGrp="1"/>
          </p:cNvGraphicFramePr>
          <p:nvPr>
            <p:extLst>
              <p:ext uri="{D42A27DB-BD31-4B8C-83A1-F6EECF244321}">
                <p14:modId xmlns:p14="http://schemas.microsoft.com/office/powerpoint/2010/main" val="1461446399"/>
              </p:ext>
            </p:extLst>
          </p:nvPr>
        </p:nvGraphicFramePr>
        <p:xfrm>
          <a:off x="3733800" y="2057401"/>
          <a:ext cx="2971800" cy="2806653"/>
        </p:xfrm>
        <a:graphic>
          <a:graphicData uri="http://schemas.openxmlformats.org/drawingml/2006/table">
            <a:tbl>
              <a:tblPr firstRow="1" bandRow="1">
                <a:tableStyleId>{5C22544A-7EE6-4342-B048-85BDC9FD1C3A}</a:tableStyleId>
              </a:tblPr>
              <a:tblGrid>
                <a:gridCol w="1485900">
                  <a:extLst>
                    <a:ext uri="{9D8B030D-6E8A-4147-A177-3AD203B41FA5}">
                      <a16:colId xmlns:a16="http://schemas.microsoft.com/office/drawing/2014/main" val="1544697847"/>
                    </a:ext>
                  </a:extLst>
                </a:gridCol>
                <a:gridCol w="1485900">
                  <a:extLst>
                    <a:ext uri="{9D8B030D-6E8A-4147-A177-3AD203B41FA5}">
                      <a16:colId xmlns:a16="http://schemas.microsoft.com/office/drawing/2014/main" val="1665858543"/>
                    </a:ext>
                  </a:extLst>
                </a:gridCol>
              </a:tblGrid>
              <a:tr h="304799">
                <a:tc>
                  <a:txBody>
                    <a:bodyPr/>
                    <a:lstStyle/>
                    <a:p>
                      <a:pPr algn="ctr"/>
                      <a:r>
                        <a:rPr lang="en-US" altLang="ja-JP" sz="1600" b="0" dirty="0">
                          <a:solidFill>
                            <a:schemeClr val="tx1"/>
                          </a:solidFill>
                          <a:latin typeface="Times New Roman" panose="02020603050405020304" pitchFamily="18" charset="0"/>
                          <a:cs typeface="Times New Roman" panose="02020603050405020304" pitchFamily="18" charset="0"/>
                        </a:rPr>
                        <a:t>VOTERS</a:t>
                      </a:r>
                      <a:endParaRPr lang="en-US" sz="1600" b="0" dirty="0">
                        <a:solidFill>
                          <a:schemeClr val="tx1"/>
                        </a:solidFill>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b="0" dirty="0">
                          <a:solidFill>
                            <a:schemeClr val="tx1"/>
                          </a:solidFill>
                          <a:latin typeface="Times New Roman" panose="02020603050405020304" pitchFamily="18" charset="0"/>
                          <a:cs typeface="Times New Roman" panose="02020603050405020304" pitchFamily="18" charset="0"/>
                        </a:rPr>
                        <a:t>139</a:t>
                      </a:r>
                      <a:endParaRPr lang="en-US" sz="1600" b="0" dirty="0">
                        <a:solidFill>
                          <a:schemeClr val="tx1"/>
                        </a:solidFill>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540665272"/>
                  </a:ext>
                </a:extLst>
              </a:tr>
              <a:tr h="315329">
                <a:tc>
                  <a:txBody>
                    <a:bodyPr/>
                    <a:lstStyle/>
                    <a:p>
                      <a:pPr algn="ctr"/>
                      <a:r>
                        <a:rPr lang="en-US" altLang="ja-JP" sz="1600" dirty="0">
                          <a:latin typeface="Times New Roman" panose="02020603050405020304" pitchFamily="18" charset="0"/>
                          <a:cs typeface="Times New Roman" panose="02020603050405020304" pitchFamily="18" charset="0"/>
                        </a:rPr>
                        <a:t>VOTED</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dirty="0">
                          <a:latin typeface="Times New Roman" panose="02020603050405020304" pitchFamily="18" charset="0"/>
                          <a:cs typeface="Times New Roman" panose="02020603050405020304" pitchFamily="18" charset="0"/>
                        </a:rPr>
                        <a:t>88</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2633325945"/>
                  </a:ext>
                </a:extLst>
              </a:tr>
              <a:tr h="315329">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YES</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68</a:t>
                      </a:r>
                    </a:p>
                  </a:txBody>
                  <a:tcPr>
                    <a:solidFill>
                      <a:schemeClr val="bg1">
                        <a:lumMod val="95000"/>
                      </a:schemeClr>
                    </a:solidFill>
                  </a:tcPr>
                </a:tc>
                <a:extLst>
                  <a:ext uri="{0D108BD9-81ED-4DB2-BD59-A6C34878D82A}">
                    <a16:rowId xmlns:a16="http://schemas.microsoft.com/office/drawing/2014/main" val="3717312735"/>
                  </a:ext>
                </a:extLst>
              </a:tr>
              <a:tr h="315329">
                <a:tc>
                  <a:txBody>
                    <a:bodyPr/>
                    <a:lstStyle/>
                    <a:p>
                      <a:pPr algn="ctr"/>
                      <a:r>
                        <a:rPr lang="en-US" altLang="ja-JP" sz="1600" dirty="0">
                          <a:latin typeface="Times New Roman" panose="02020603050405020304" pitchFamily="18" charset="0"/>
                          <a:cs typeface="Times New Roman" panose="02020603050405020304" pitchFamily="18" charset="0"/>
                        </a:rPr>
                        <a:t>ABSTAIN</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dirty="0">
                          <a:latin typeface="Times New Roman" panose="02020603050405020304" pitchFamily="18" charset="0"/>
                          <a:cs typeface="Times New Roman" panose="02020603050405020304" pitchFamily="18" charset="0"/>
                        </a:rPr>
                        <a:t>15</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769865425"/>
                  </a:ext>
                </a:extLst>
              </a:tr>
              <a:tr h="315329">
                <a:tc>
                  <a:txBody>
                    <a:bodyPr/>
                    <a:lstStyle/>
                    <a:p>
                      <a:pPr algn="ctr"/>
                      <a:r>
                        <a:rPr lang="en-US" altLang="ja-JP" sz="1600" dirty="0">
                          <a:latin typeface="Times New Roman" panose="02020603050405020304" pitchFamily="18" charset="0"/>
                          <a:cs typeface="Times New Roman" panose="02020603050405020304" pitchFamily="18" charset="0"/>
                        </a:rPr>
                        <a:t>NO</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dirty="0">
                          <a:latin typeface="Times New Roman" panose="02020603050405020304" pitchFamily="18" charset="0"/>
                          <a:cs typeface="Times New Roman" panose="02020603050405020304" pitchFamily="18" charset="0"/>
                        </a:rPr>
                        <a:t>5</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39644842"/>
                  </a:ext>
                </a:extLst>
              </a:tr>
              <a:tr h="315329">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 VOTERS</a:t>
                      </a: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63.31%</a:t>
                      </a:r>
                    </a:p>
                  </a:txBody>
                  <a:tcPr>
                    <a:solidFill>
                      <a:schemeClr val="bg1">
                        <a:lumMod val="95000"/>
                      </a:schemeClr>
                    </a:solidFill>
                  </a:tcPr>
                </a:tc>
                <a:extLst>
                  <a:ext uri="{0D108BD9-81ED-4DB2-BD59-A6C34878D82A}">
                    <a16:rowId xmlns:a16="http://schemas.microsoft.com/office/drawing/2014/main" val="166062983"/>
                  </a:ext>
                </a:extLst>
              </a:tr>
              <a:tr h="315329">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 YES</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93.15%</a:t>
                      </a:r>
                    </a:p>
                  </a:txBody>
                  <a:tcPr>
                    <a:solidFill>
                      <a:schemeClr val="bg1">
                        <a:lumMod val="95000"/>
                      </a:schemeClr>
                    </a:solidFill>
                  </a:tcPr>
                </a:tc>
                <a:extLst>
                  <a:ext uri="{0D108BD9-81ED-4DB2-BD59-A6C34878D82A}">
                    <a16:rowId xmlns:a16="http://schemas.microsoft.com/office/drawing/2014/main" val="3987600946"/>
                  </a:ext>
                </a:extLst>
              </a:tr>
              <a:tr h="459693">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 ABSTAIN</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17.05%</a:t>
                      </a:r>
                    </a:p>
                  </a:txBody>
                  <a:tcPr>
                    <a:solidFill>
                      <a:schemeClr val="bg1">
                        <a:lumMod val="95000"/>
                      </a:schemeClr>
                    </a:solidFill>
                  </a:tcPr>
                </a:tc>
                <a:extLst>
                  <a:ext uri="{0D108BD9-81ED-4DB2-BD59-A6C34878D82A}">
                    <a16:rowId xmlns:a16="http://schemas.microsoft.com/office/drawing/2014/main" val="689980867"/>
                  </a:ext>
                </a:extLst>
              </a:tr>
            </a:tbl>
          </a:graphicData>
        </a:graphic>
      </p:graphicFrame>
    </p:spTree>
    <p:extLst>
      <p:ext uri="{BB962C8B-B14F-4D97-AF65-F5344CB8AC3E}">
        <p14:creationId xmlns:p14="http://schemas.microsoft.com/office/powerpoint/2010/main" val="55894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lnSpcReduction="10000"/>
          </a:bodyPr>
          <a:lstStyle/>
          <a:p>
            <a:pPr algn="just"/>
            <a:r>
              <a:rPr lang="en-US" altLang="ja-JP" sz="2800" dirty="0">
                <a:latin typeface="Times New Roman" panose="02020603050405020304" pitchFamily="18" charset="0"/>
                <a:cs typeface="Times New Roman" panose="02020603050405020304" pitchFamily="18" charset="0"/>
              </a:rPr>
              <a:t>3 Slots (on Mon., Wed., and Thur.)</a:t>
            </a: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(603-01)</a:t>
            </a:r>
          </a:p>
          <a:p>
            <a:pPr lvl="1" algn="just"/>
            <a:r>
              <a:rPr lang="en-US" altLang="ja-JP" sz="2000" dirty="0">
                <a:latin typeface="Times New Roman" panose="02020603050405020304" pitchFamily="18" charset="0"/>
                <a:cs typeface="Times New Roman" panose="02020603050405020304" pitchFamily="18" charset="0"/>
              </a:rPr>
              <a:t>Advantages of Rolling Shutter OFDM scheme in Draft D2 document (549-00)</a:t>
            </a:r>
          </a:p>
          <a:p>
            <a:pPr lvl="1" algn="just"/>
            <a:r>
              <a:rPr lang="en-US" altLang="ja-JP" sz="2000" dirty="0">
                <a:latin typeface="Times New Roman" panose="02020603050405020304" pitchFamily="18" charset="0"/>
                <a:cs typeface="Times New Roman" panose="02020603050405020304" pitchFamily="18" charset="0"/>
              </a:rPr>
              <a:t>Advantages of MIMO C-OOK scheme in Draft D2 document (550-00)</a:t>
            </a:r>
          </a:p>
          <a:p>
            <a:pPr lvl="1" algn="just"/>
            <a:r>
              <a:rPr lang="en-US" altLang="ja-JP" sz="2000" dirty="0">
                <a:latin typeface="Times New Roman" panose="02020603050405020304" pitchFamily="18" charset="0"/>
                <a:cs typeface="Times New Roman" panose="02020603050405020304" pitchFamily="18" charset="0"/>
              </a:rPr>
              <a:t>Advantages of Hybrid S2PSK-OFDM (HS2PSK-OFDM)scheme in Draft D2 document(551-00) </a:t>
            </a:r>
          </a:p>
          <a:p>
            <a:pPr lvl="1" algn="just"/>
            <a:r>
              <a:rPr lang="en-US" altLang="ja-JP" sz="2000" dirty="0">
                <a:latin typeface="Times New Roman" panose="02020603050405020304" pitchFamily="18" charset="0"/>
                <a:cs typeface="Times New Roman" panose="02020603050405020304" pitchFamily="18" charset="0"/>
              </a:rPr>
              <a:t>Advantages of HOOK-OFDM scheme in Draft D2 document (552-00)</a:t>
            </a:r>
          </a:p>
          <a:p>
            <a:pPr lvl="1" algn="just"/>
            <a:r>
              <a:rPr lang="en-US" altLang="ja-JP" sz="2000" dirty="0">
                <a:latin typeface="Times New Roman" panose="02020603050405020304" pitchFamily="18" charset="0"/>
                <a:cs typeface="Times New Roman" panose="02020603050405020304" pitchFamily="18" charset="0"/>
              </a:rPr>
              <a:t>Advantages of MIMO-OOK scheme in Draft D2 document (553-00)</a:t>
            </a:r>
          </a:p>
          <a:p>
            <a:pPr lvl="1" algn="just"/>
            <a:r>
              <a:rPr lang="en-US" altLang="ja-JP" sz="2000" dirty="0">
                <a:latin typeface="Times New Roman" panose="02020603050405020304" pitchFamily="18" charset="0"/>
                <a:cs typeface="Times New Roman" panose="02020603050405020304" pitchFamily="18" charset="0"/>
              </a:rPr>
              <a:t>Discussion on the Issues of Draft D2 comment from </a:t>
            </a:r>
            <a:r>
              <a:rPr lang="en-US" altLang="ja-JP" sz="2000" dirty="0" err="1">
                <a:latin typeface="Times New Roman" panose="02020603050405020304" pitchFamily="18" charset="0"/>
                <a:cs typeface="Times New Roman" panose="02020603050405020304" pitchFamily="18" charset="0"/>
              </a:rPr>
              <a:t>Fraunhofer</a:t>
            </a:r>
            <a:r>
              <a:rPr lang="en-US" altLang="ja-JP" sz="2000" dirty="0">
                <a:latin typeface="Times New Roman" panose="02020603050405020304" pitchFamily="18" charset="0"/>
                <a:cs typeface="Times New Roman" panose="02020603050405020304" pitchFamily="18" charset="0"/>
              </a:rPr>
              <a:t> HHI (554-00)</a:t>
            </a:r>
          </a:p>
          <a:p>
            <a:pPr lvl="1" algn="just"/>
            <a:r>
              <a:rPr lang="en-US" altLang="ja-JP" sz="2000" dirty="0">
                <a:latin typeface="Times New Roman" panose="02020603050405020304" pitchFamily="18" charset="0"/>
                <a:cs typeface="Times New Roman" panose="02020603050405020304" pitchFamily="18" charset="0"/>
              </a:rPr>
              <a:t>Discussion on the Issues of Draft D2 comment from Intel Corporation (555-00)</a:t>
            </a:r>
          </a:p>
          <a:p>
            <a:pPr lvl="2" algn="just"/>
            <a:endParaRPr lang="en-US" altLang="ja-JP"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fontScale="85000" lnSpcReduction="20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Meeting Objectives and Agenda Approval (603-01)</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1 (617-00)</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2 (618-00)</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3 (619-00)</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4 (620-00)</a:t>
            </a:r>
          </a:p>
          <a:p>
            <a:pPr lvl="1" algn="just"/>
            <a:r>
              <a:rPr lang="en-US" altLang="ja-JP" sz="2400" dirty="0">
                <a:latin typeface="Times New Roman" panose="02020603050405020304" pitchFamily="18" charset="0"/>
                <a:cs typeface="Times New Roman" panose="02020603050405020304" pitchFamily="18" charset="0"/>
              </a:rPr>
              <a:t>Discussion on comments from German Aerospace Center (DLR) for Draft D2 document (621-00)</a:t>
            </a:r>
          </a:p>
          <a:p>
            <a:pPr lvl="1" algn="just"/>
            <a:r>
              <a:rPr lang="en-US" altLang="ja-JP" sz="2400" dirty="0">
                <a:latin typeface="Times New Roman" panose="02020603050405020304" pitchFamily="18" charset="0"/>
                <a:cs typeface="Times New Roman" panose="02020603050405020304" pitchFamily="18" charset="0"/>
              </a:rPr>
              <a:t>Discussion and response on comments of Draft D2 document from SKG Waves (622-00)</a:t>
            </a:r>
          </a:p>
        </p:txBody>
      </p:sp>
    </p:spTree>
    <p:extLst>
      <p:ext uri="{BB962C8B-B14F-4D97-AF65-F5344CB8AC3E}">
        <p14:creationId xmlns:p14="http://schemas.microsoft.com/office/powerpoint/2010/main" val="68307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5" name="Rectangle 3"/>
          <p:cNvSpPr txBox="1">
            <a:spLocks noChangeArrowheads="1"/>
          </p:cNvSpPr>
          <p:nvPr/>
        </p:nvSpPr>
        <p:spPr>
          <a:xfrm>
            <a:off x="457199" y="1524000"/>
            <a:ext cx="8263071" cy="4343400"/>
          </a:xfrm>
          <a:prstGeom prst="rect">
            <a:avLst/>
          </a:prstGeom>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baseline="30000" dirty="0">
                <a:latin typeface="Times New Roman" panose="02020603050405020304" pitchFamily="18" charset="0"/>
                <a:cs typeface="Times New Roman" panose="02020603050405020304" pitchFamily="18" charset="0"/>
              </a:rPr>
              <a:t>rd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(603-01)</a:t>
            </a:r>
          </a:p>
          <a:p>
            <a:pPr lvl="1" algn="just"/>
            <a:r>
              <a:rPr lang="en-US" altLang="ja-JP" sz="2000" dirty="0">
                <a:latin typeface="Times New Roman" panose="02020603050405020304" pitchFamily="18" charset="0"/>
                <a:cs typeface="Times New Roman" panose="02020603050405020304" pitchFamily="18" charset="0"/>
              </a:rPr>
              <a:t>Kookmin responses to LB192 combined comments (644-01)</a:t>
            </a:r>
          </a:p>
          <a:p>
            <a:pPr lvl="1" algn="just"/>
            <a:r>
              <a:rPr lang="en-US" altLang="ja-JP" sz="2000" dirty="0">
                <a:latin typeface="Times New Roman" panose="02020603050405020304" pitchFamily="18" charset="0"/>
                <a:cs typeface="Times New Roman" panose="02020603050405020304" pitchFamily="18" charset="0"/>
              </a:rPr>
              <a:t>Response to ETRI’ comments on the Draft D2 document -Part 1 (623-00)</a:t>
            </a:r>
          </a:p>
          <a:p>
            <a:pPr lvl="1" algn="just"/>
            <a:r>
              <a:rPr lang="en-US" altLang="ja-JP" sz="2000" dirty="0">
                <a:latin typeface="Times New Roman" panose="02020603050405020304" pitchFamily="18" charset="0"/>
                <a:cs typeface="Times New Roman" panose="02020603050405020304" pitchFamily="18" charset="0"/>
              </a:rPr>
              <a:t>Response to ETRI’ comments on the Draft D2 document -Part 2 (624-00)</a:t>
            </a:r>
          </a:p>
          <a:p>
            <a:pPr lvl="1" algn="just"/>
            <a:r>
              <a:rPr lang="en-US" altLang="ja-JP" sz="2000" dirty="0">
                <a:latin typeface="Times New Roman" panose="02020603050405020304" pitchFamily="18" charset="0"/>
                <a:cs typeface="Times New Roman" panose="02020603050405020304" pitchFamily="18" charset="0"/>
              </a:rPr>
              <a:t>Response to ETRI’ comments on the Draft D2 document -Part 3 (625-00)</a:t>
            </a:r>
          </a:p>
          <a:p>
            <a:pPr lvl="1" algn="just"/>
            <a:r>
              <a:rPr lang="en-US" altLang="ja-JP" sz="2000" dirty="0">
                <a:latin typeface="Times New Roman" panose="02020603050405020304" pitchFamily="18" charset="0"/>
                <a:cs typeface="Times New Roman" panose="02020603050405020304" pitchFamily="18" charset="0"/>
              </a:rPr>
              <a:t>Discussion on the Issues of Draft D2 document from </a:t>
            </a:r>
            <a:r>
              <a:rPr lang="en-US" altLang="ja-JP" sz="2000" dirty="0" err="1">
                <a:latin typeface="Times New Roman" panose="02020603050405020304" pitchFamily="18" charset="0"/>
                <a:cs typeface="Times New Roman" panose="02020603050405020304" pitchFamily="18" charset="0"/>
              </a:rPr>
              <a:t>Qorvo</a:t>
            </a:r>
            <a:r>
              <a:rPr lang="en-US" altLang="ja-JP" sz="2000" dirty="0">
                <a:latin typeface="Times New Roman" panose="02020603050405020304" pitchFamily="18" charset="0"/>
                <a:cs typeface="Times New Roman" panose="02020603050405020304" pitchFamily="18" charset="0"/>
              </a:rPr>
              <a:t> (626-00)</a:t>
            </a:r>
          </a:p>
          <a:p>
            <a:pPr lvl="1" algn="just"/>
            <a:r>
              <a:rPr lang="en-US" altLang="ja-JP" sz="2000" dirty="0">
                <a:latin typeface="Times New Roman" panose="02020603050405020304" pitchFamily="18" charset="0"/>
                <a:cs typeface="Times New Roman" panose="02020603050405020304" pitchFamily="18" charset="0"/>
              </a:rPr>
              <a:t>Discussion and response on the Issues of Draft D2 document from Qualcomm (627-00)</a:t>
            </a:r>
          </a:p>
          <a:p>
            <a:pPr lvl="1" algn="just"/>
            <a:r>
              <a:rPr lang="en-US" altLang="ja-JP" sz="2000" dirty="0">
                <a:latin typeface="Times New Roman" panose="02020603050405020304" pitchFamily="18" charset="0"/>
                <a:cs typeface="Times New Roman" panose="02020603050405020304" pitchFamily="18" charset="0"/>
              </a:rPr>
              <a:t>Prepared the Motion to create CRG and TG/WG Motion for LB2</a:t>
            </a:r>
          </a:p>
          <a:p>
            <a:pPr lvl="1"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4980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50730" y="533400"/>
            <a:ext cx="2042547"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a:t>
            </a:r>
            <a:endParaRPr lang="en-US" sz="2400" dirty="0"/>
          </a:p>
        </p:txBody>
      </p:sp>
      <p:sp>
        <p:nvSpPr>
          <p:cNvPr id="7" name="TextBox 6"/>
          <p:cNvSpPr txBox="1"/>
          <p:nvPr/>
        </p:nvSpPr>
        <p:spPr>
          <a:xfrm>
            <a:off x="609600" y="1295400"/>
            <a:ext cx="8229600" cy="4462760"/>
          </a:xfrm>
          <a:prstGeom prst="rect">
            <a:avLst/>
          </a:prstGeom>
          <a:noFill/>
        </p:spPr>
        <p:txBody>
          <a:bodyPr wrap="square" rtlCol="0">
            <a:spAutoFit/>
          </a:bodyPr>
          <a:lstStyle/>
          <a:p>
            <a:pPr>
              <a:buClr>
                <a:srgbClr val="00B050"/>
              </a:buClr>
              <a:buSzPct val="100000"/>
            </a:pPr>
            <a:r>
              <a:rPr lang="en-US" altLang="ja-JP" sz="2000" b="1" dirty="0"/>
              <a:t>Motions to Approve Formation of CRG</a:t>
            </a:r>
          </a:p>
          <a:p>
            <a:pPr marL="0" indent="0">
              <a:buClr>
                <a:srgbClr val="00B050"/>
              </a:buClr>
              <a:buSzPct val="100000"/>
              <a:buNone/>
            </a:pPr>
            <a:endParaRPr lang="en-GB" altLang="ja-JP" sz="2000" b="1" dirty="0"/>
          </a:p>
          <a:p>
            <a:pPr algn="just"/>
            <a:r>
              <a:rPr lang="en-US" i="1" dirty="0"/>
              <a:t>Move that 802.15.7a TG approve the formation of a Comment Resolution Group (CRG) for the WG balloting of the P802.15.7a/D2 with the following membership: Yeong Min Jang, Sang-Kyu Lim, </a:t>
            </a:r>
            <a:r>
              <a:rPr lang="en-US" i="1" dirty="0" err="1"/>
              <a:t>Sangsung</a:t>
            </a:r>
            <a:r>
              <a:rPr lang="en-US" i="1" dirty="0"/>
              <a:t> Choi, Ryuji Kohno, Phil Beecher, and </a:t>
            </a:r>
            <a:r>
              <a:rPr lang="en-US" i="1" dirty="0" err="1"/>
              <a:t>Seongsoon</a:t>
            </a:r>
            <a:r>
              <a:rPr lang="en-US" i="1" dirty="0"/>
              <a:t> </a:t>
            </a:r>
            <a:r>
              <a:rPr lang="en-US" i="1" dirty="0" err="1"/>
              <a:t>Joo</a:t>
            </a:r>
            <a:r>
              <a:rPr lang="en-US" i="1" dirty="0"/>
              <a:t>. The 802.15.7a CRG is authorized to approve comment resolutions, edit the draft according to the comment resolutions, and to approve the start of recirculation ballots of the revised draft on behalf of the 802.15.7a TG. Comment resolution on recirculation ballots between sessions will be conducted via reflector email and via teleconferences announced to the reflector as per the LMSC 802 WG P&amp;P.</a:t>
            </a:r>
            <a:endParaRPr lang="en-US" dirty="0"/>
          </a:p>
          <a:p>
            <a:pPr marL="0" indent="0">
              <a:buNone/>
            </a:pPr>
            <a:endParaRPr lang="en-US" altLang="en-US" sz="2000" i="1" dirty="0"/>
          </a:p>
          <a:p>
            <a:r>
              <a:rPr lang="en-US" altLang="en-US" sz="2000" i="1" dirty="0"/>
              <a:t>Moved By: </a:t>
            </a:r>
            <a:r>
              <a:rPr lang="en-US" altLang="en-US" sz="2000" i="1" dirty="0" err="1"/>
              <a:t>Yeong</a:t>
            </a:r>
            <a:r>
              <a:rPr lang="en-US" altLang="en-US" sz="2000" i="1" dirty="0"/>
              <a:t> Min Jang</a:t>
            </a:r>
          </a:p>
          <a:p>
            <a:r>
              <a:rPr lang="en-US" altLang="en-US" sz="2000" i="1" dirty="0"/>
              <a:t>Seconded By: Sang-</a:t>
            </a:r>
            <a:r>
              <a:rPr lang="en-US" altLang="en-US" sz="2000" i="1" dirty="0" err="1"/>
              <a:t>Kyu</a:t>
            </a:r>
            <a:r>
              <a:rPr lang="en-US" altLang="en-US" sz="2000" i="1" dirty="0"/>
              <a:t> Lim</a:t>
            </a:r>
          </a:p>
          <a:p>
            <a:endParaRPr lang="en-US" altLang="en-US" sz="2000" i="1" dirty="0"/>
          </a:p>
          <a:p>
            <a:r>
              <a:rPr lang="en-US" altLang="ja-JP" sz="2000" dirty="0"/>
              <a:t>Approved by unanimous consent</a:t>
            </a:r>
          </a:p>
        </p:txBody>
      </p:sp>
    </p:spTree>
    <p:extLst>
      <p:ext uri="{BB962C8B-B14F-4D97-AF65-F5344CB8AC3E}">
        <p14:creationId xmlns:p14="http://schemas.microsoft.com/office/powerpoint/2010/main" val="3699051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481801"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a:t>
            </a:r>
            <a:endParaRPr lang="en-US" sz="2400" dirty="0"/>
          </a:p>
        </p:txBody>
      </p:sp>
      <p:sp>
        <p:nvSpPr>
          <p:cNvPr id="5" name="TextBox 4"/>
          <p:cNvSpPr txBox="1"/>
          <p:nvPr/>
        </p:nvSpPr>
        <p:spPr>
          <a:xfrm>
            <a:off x="457203" y="1600200"/>
            <a:ext cx="8229600" cy="3847207"/>
          </a:xfrm>
          <a:prstGeom prst="rect">
            <a:avLst/>
          </a:prstGeom>
          <a:noFill/>
        </p:spPr>
        <p:txBody>
          <a:bodyPr wrap="square" rtlCol="0">
            <a:spAutoFit/>
          </a:bodyPr>
          <a:lstStyle/>
          <a:p>
            <a:pPr>
              <a:buClr>
                <a:srgbClr val="00B050"/>
              </a:buClr>
              <a:buSzPct val="100000"/>
            </a:pPr>
            <a:r>
              <a:rPr lang="en-US" altLang="ja-JP" sz="2000" b="1" dirty="0"/>
              <a:t>Motions to Approve Formation of CRG</a:t>
            </a:r>
          </a:p>
          <a:p>
            <a:pPr marL="0" indent="0">
              <a:buClr>
                <a:srgbClr val="00B050"/>
              </a:buClr>
              <a:buSzPct val="100000"/>
              <a:buNone/>
            </a:pPr>
            <a:endParaRPr lang="en-GB" altLang="ja-JP" sz="2000" b="1" dirty="0"/>
          </a:p>
          <a:p>
            <a:pPr algn="just"/>
            <a:r>
              <a:rPr lang="en-US" i="1" dirty="0"/>
              <a:t>Move that 802.15 WG approve the formation of a Comment Resolution Group (CRG) for the WG balloting of the P802.15.7a/D2 with the following membership: Yeong Min Jang, Sang-Kyu Lim, </a:t>
            </a:r>
            <a:r>
              <a:rPr lang="en-US" i="1" dirty="0" err="1"/>
              <a:t>Sangsung</a:t>
            </a:r>
            <a:r>
              <a:rPr lang="en-US" i="1" dirty="0"/>
              <a:t> Choi, Ryuji Kohno, Phil Beecher, and </a:t>
            </a:r>
            <a:r>
              <a:rPr lang="en-US" i="1" dirty="0" err="1"/>
              <a:t>Seongsoon</a:t>
            </a:r>
            <a:r>
              <a:rPr lang="ko-KR" altLang="en-US" i="1" dirty="0"/>
              <a:t> </a:t>
            </a:r>
            <a:r>
              <a:rPr lang="en-US" altLang="ko-KR" i="1" dirty="0" err="1"/>
              <a:t>Joo</a:t>
            </a:r>
            <a:r>
              <a:rPr lang="en-US"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dirty="0"/>
          </a:p>
          <a:p>
            <a:pPr marL="0" indent="0">
              <a:buNone/>
            </a:pPr>
            <a:endParaRPr lang="en-US" altLang="en-US" sz="2000" i="1" dirty="0"/>
          </a:p>
          <a:p>
            <a:r>
              <a:rPr lang="en-US" altLang="en-US" sz="2000" i="1" dirty="0"/>
              <a:t>Moved By: </a:t>
            </a:r>
          </a:p>
          <a:p>
            <a:r>
              <a:rPr lang="en-US" altLang="en-US" sz="2000" i="1" dirty="0"/>
              <a:t>Seconded By: </a:t>
            </a:r>
          </a:p>
        </p:txBody>
      </p:sp>
    </p:spTree>
    <p:extLst>
      <p:ext uri="{BB962C8B-B14F-4D97-AF65-F5344CB8AC3E}">
        <p14:creationId xmlns:p14="http://schemas.microsoft.com/office/powerpoint/2010/main" val="2095835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sz="4000" dirty="0">
                <a:latin typeface="Times New Roman" panose="02020603050405020304" pitchFamily="18" charset="0"/>
                <a:cs typeface="Times New Roman" panose="02020603050405020304" pitchFamily="18" charset="0"/>
              </a:rPr>
              <a:t>Plan for November and December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740080" cy="3887944"/>
          </a:xfrm>
          <a:ln/>
        </p:spPr>
        <p:txBody>
          <a:bodyPr>
            <a:normAutofit/>
          </a:bodyPr>
          <a:lstStyle/>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2 conferences call (Nov. 30 and Dec. 7 at 5:00 am (EST))</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Complete LB192 comment resolution.</a:t>
            </a:r>
          </a:p>
        </p:txBody>
      </p:sp>
    </p:spTree>
    <p:extLst>
      <p:ext uri="{BB962C8B-B14F-4D97-AF65-F5344CB8AC3E}">
        <p14:creationId xmlns:p14="http://schemas.microsoft.com/office/powerpoint/2010/main" val="276467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19681</TotalTime>
  <Words>975</Words>
  <Application>Microsoft Office PowerPoint</Application>
  <PresentationFormat>화면 슬라이드 쇼(4:3)</PresentationFormat>
  <Paragraphs>99</Paragraphs>
  <Slides>10</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10</vt:i4>
      </vt:variant>
    </vt:vector>
  </HeadingPairs>
  <TitlesOfParts>
    <vt:vector size="14"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Accomplishment for the meeting</vt:lpstr>
      <vt:lpstr>PowerPoint 프레젠테이션</vt:lpstr>
      <vt:lpstr>PowerPoint 프레젠테이션</vt:lpstr>
      <vt:lpstr>Plan for November and December Meeting</vt:lpstr>
      <vt:lpstr>Plan for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919</cp:revision>
  <cp:lastPrinted>2017-05-07T15:48:38Z</cp:lastPrinted>
  <dcterms:created xsi:type="dcterms:W3CDTF">2010-05-15T17:50:32Z</dcterms:created>
  <dcterms:modified xsi:type="dcterms:W3CDTF">2022-11-17T11:44:15Z</dcterms:modified>
</cp:coreProperties>
</file>