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28" r:id="rId22"/>
    <p:sldId id="2389" r:id="rId23"/>
    <p:sldId id="2425" r:id="rId24"/>
    <p:sldId id="2431" r:id="rId25"/>
    <p:sldId id="2426"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802.15-22-0686-00-04ab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December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2/15-22-0687-00-04ab-tg4ab-agenda-january-2023.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06 December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Arial" panose="020B0604020202020204" pitchFamily="34" charset="0"/>
              <a:buAutoNum type="arabicPeriod"/>
            </a:pPr>
            <a:r>
              <a:rPr lang="en-US" dirty="0"/>
              <a:t>Rule for using control IEs in 802.15.4ab (</a:t>
            </a:r>
            <a:r>
              <a:rPr lang="en-US" dirty="0" err="1"/>
              <a:t>Kuan</a:t>
            </a:r>
            <a:r>
              <a:rPr lang="en-US" dirty="0"/>
              <a:t> Wu)</a:t>
            </a:r>
          </a:p>
          <a:p>
            <a:pPr marL="914400" lvl="1" indent="-514350">
              <a:buFont typeface="Arial" panose="020B0604020202020204" pitchFamily="34" charset="0"/>
              <a:buAutoNum type="arabicPeriod"/>
            </a:pPr>
            <a:r>
              <a:rPr lang="en-US" dirty="0"/>
              <a:t>More PHR considerations (Bin Qian)</a:t>
            </a:r>
          </a:p>
          <a:p>
            <a:pPr marL="914400" lvl="1" indent="-514350">
              <a:buFont typeface="Arial" panose="020B0604020202020204" pitchFamily="34" charset="0"/>
              <a:buAutoNum type="arabicPeriod"/>
            </a:pPr>
            <a:endParaRPr 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January Agenda Requests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923928"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December 13</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lstStyle/>
          <a:p>
            <a:pPr marL="514350" indent="-514350">
              <a:buFont typeface="Arial" panose="020B0604020202020204" pitchFamily="34" charset="0"/>
              <a:buAutoNum type="arabicPeriod"/>
            </a:pPr>
            <a:r>
              <a:rPr lang="en-US" dirty="0"/>
              <a:t>Rule for using control IEs in 802.15.4ab (</a:t>
            </a:r>
            <a:r>
              <a:rPr lang="en-US" dirty="0" err="1"/>
              <a:t>Kuan</a:t>
            </a:r>
            <a:r>
              <a:rPr lang="en-US" dirty="0"/>
              <a:t> Wu)</a:t>
            </a:r>
          </a:p>
          <a:p>
            <a:pPr marL="400050" lvl="1" indent="0"/>
            <a:endParaRPr lang="en-US" dirty="0"/>
          </a:p>
          <a:p>
            <a:pPr marL="514350" indent="-514350">
              <a:buFont typeface="Arial" panose="020B0604020202020204" pitchFamily="34" charset="0"/>
              <a:buAutoNum type="arabicPeriod"/>
            </a:pPr>
            <a:r>
              <a:rPr lang="en-US" dirty="0"/>
              <a:t>More PHR considerations (Bin Qian)</a:t>
            </a:r>
          </a:p>
          <a:p>
            <a:pPr marL="400050" lvl="1" indent="0"/>
            <a:endParaRPr lang="en-US" dirty="0"/>
          </a:p>
          <a:p>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206648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err="1"/>
              <a:t>Januaary</a:t>
            </a:r>
            <a:r>
              <a:rPr lang="en-US" dirty="0"/>
              <a:t>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2273425"/>
          </a:xfrm>
        </p:spPr>
        <p:txBody>
          <a:bodyPr/>
          <a:lstStyle/>
          <a:p>
            <a:pPr marL="0" indent="0" algn="ctr"/>
            <a:r>
              <a:rPr lang="en-US" sz="2400" dirty="0"/>
              <a:t>Revision 0: </a:t>
            </a:r>
            <a:r>
              <a:rPr lang="en-US" sz="2400" dirty="0">
                <a:hlinkClick r:id="rId2"/>
              </a:rPr>
              <a:t>15-22-0687-00</a:t>
            </a:r>
            <a:endParaRPr lang="en-US" sz="2400" dirty="0"/>
          </a:p>
          <a:p>
            <a:pPr marL="0" indent="0" algn="ctr"/>
            <a:endParaRPr lang="en-US" sz="2400" dirty="0"/>
          </a:p>
          <a:p>
            <a:pPr marL="0" indent="0" algn="ctr"/>
            <a:r>
              <a:rPr lang="en-US" sz="2400" dirty="0"/>
              <a:t>Never too soon to reserve your slot!</a:t>
            </a:r>
          </a:p>
          <a:p>
            <a:pPr marL="0" indent="0" algn="ctr"/>
            <a:r>
              <a:rPr lang="en-US" sz="2400" dirty="0"/>
              <a:t>Reminder:  The focus for January is to converge, combine, and complete technical content!</a:t>
            </a:r>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D750897-DB9D-7BAB-601F-2665AFCD4F8A}"/>
              </a:ext>
            </a:extLst>
          </p:cNvPr>
          <p:cNvGraphicFramePr>
            <a:graphicFrameLocks noGrp="1"/>
          </p:cNvGraphicFramePr>
          <p:nvPr>
            <p:extLst>
              <p:ext uri="{D42A27DB-BD31-4B8C-83A1-F6EECF244321}">
                <p14:modId xmlns:p14="http://schemas.microsoft.com/office/powerpoint/2010/main" val="3787752319"/>
              </p:ext>
            </p:extLst>
          </p:nvPr>
        </p:nvGraphicFramePr>
        <p:xfrm>
          <a:off x="4860036" y="1412776"/>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January ‘23</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1">
                              <a:lumMod val="75000"/>
                            </a:schemeClr>
                          </a:solidFill>
                          <a:effectLst/>
                          <a:latin typeface="+mn-lt"/>
                          <a:ea typeface="+mn-ea"/>
                          <a:cs typeface="+mn-cs"/>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7</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10</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15</a:t>
                      </a:r>
                    </a:p>
                  </a:txBody>
                  <a:tcPr marL="5443" marR="5443" marT="5443" marB="0" anchor="ctr">
                    <a:lnR w="12700" cap="flat" cmpd="sng" algn="ctr">
                      <a:solidFill>
                        <a:schemeClr val="tx1"/>
                      </a:solidFill>
                      <a:prstDash val="solid"/>
                      <a:round/>
                      <a:headEnd type="none" w="med" len="med"/>
                      <a:tailEnd type="none" w="med" len="med"/>
                    </a:lnR>
                  </a:tcP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17</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18</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effectLst/>
                          <a:latin typeface="Calibri" panose="020F0502020204030204" pitchFamily="34" charset="0"/>
                        </a:rPr>
                        <a:t>21</a:t>
                      </a:r>
                    </a:p>
                  </a:txBody>
                  <a:tcPr marL="5443" marR="5443" marT="5443"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93115474"/>
                  </a:ext>
                </a:extLst>
              </a:tr>
              <a:tr h="523741">
                <a:tc>
                  <a:txBody>
                    <a:bodyPr/>
                    <a:lstStyle/>
                    <a:p>
                      <a:pPr algn="ctr" fontAlgn="ctr"/>
                      <a:r>
                        <a:rPr lang="en-US" sz="2400" b="0" i="0" u="none" strike="noStrike" dirty="0">
                          <a:effectLst/>
                          <a:latin typeface="Calibri" panose="020F0502020204030204" pitchFamily="34" charset="0"/>
                        </a:rPr>
                        <a:t>22</a:t>
                      </a:r>
                    </a:p>
                  </a:txBody>
                  <a:tcPr marL="5443" marR="5443" marT="5443" marB="0" anchor="ctr"/>
                </a:tc>
                <a:tc>
                  <a:txBody>
                    <a:bodyPr/>
                    <a:lstStyle/>
                    <a:p>
                      <a:pPr algn="ctr" fontAlgn="ctr"/>
                      <a:r>
                        <a:rPr lang="en-US" sz="2400" b="0" i="0" u="none" strike="noStrike" dirty="0">
                          <a:effectLst/>
                          <a:latin typeface="Calibri" panose="020F0502020204030204" pitchFamily="34" charset="0"/>
                        </a:rPr>
                        <a:t>23</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24</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25</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26</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27</a:t>
                      </a:r>
                    </a:p>
                  </a:txBody>
                  <a:tcPr marL="5443" marR="5443" marT="5443" marB="0" anchor="ctr">
                    <a:lnT w="12700" cap="flat" cmpd="sng" algn="ctr">
                      <a:solidFill>
                        <a:schemeClr val="tx1"/>
                      </a:solidFill>
                      <a:prstDash val="solid"/>
                      <a:round/>
                      <a:headEnd type="none" w="med" len="med"/>
                      <a:tailEnd type="none" w="med" len="med"/>
                    </a:lnT>
                  </a:tcPr>
                </a:tc>
                <a:tc>
                  <a:txBody>
                    <a:bodyPr/>
                    <a:lstStyle/>
                    <a:p>
                      <a:pPr algn="ctr" fontAlgn="ctr"/>
                      <a:r>
                        <a:rPr lang="en-US" sz="2400" b="0" i="0" u="none" strike="noStrike" kern="1200" dirty="0">
                          <a:solidFill>
                            <a:schemeClr val="tx1"/>
                          </a:solidFill>
                          <a:effectLst/>
                          <a:latin typeface="Calibri" panose="020F0502020204030204" pitchFamily="34" charset="0"/>
                          <a:ea typeface="+mn-ea"/>
                          <a:cs typeface="+mn-cs"/>
                        </a:rPr>
                        <a:t>28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tx1"/>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31</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tc>
                  <a:txBody>
                    <a:bodyPr/>
                    <a:lstStyle/>
                    <a:p>
                      <a:pPr marL="0" algn="ctr" defTabSz="457200" rtl="0" eaLnBrk="1" fontAlgn="ctr" latinLnBrk="0" hangingPunct="1"/>
                      <a:endParaRPr lang="en-US" sz="2400" b="0" i="0" u="none" strike="noStrike" kern="1200" dirty="0">
                        <a:solidFill>
                          <a:schemeClr val="tx1"/>
                        </a:solidFill>
                        <a:effectLst/>
                        <a:latin typeface="Calibri" panose="020F0502020204030204" pitchFamily="34" charset="0"/>
                        <a:ea typeface="+mn-ea"/>
                        <a:cs typeface="+mn-cs"/>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2" name="Title 1">
            <a:extLst>
              <a:ext uri="{FF2B5EF4-FFF2-40B4-BE49-F238E27FC236}">
                <a16:creationId xmlns:a16="http://schemas.microsoft.com/office/drawing/2014/main" id="{9C6C3D83-2A76-5775-A0A8-7ED5FEC7A02E}"/>
              </a:ext>
            </a:extLst>
          </p:cNvPr>
          <p:cNvSpPr>
            <a:spLocks noGrp="1"/>
          </p:cNvSpPr>
          <p:nvPr>
            <p:ph type="title"/>
          </p:nvPr>
        </p:nvSpPr>
        <p:spPr>
          <a:xfrm>
            <a:off x="755576" y="685801"/>
            <a:ext cx="7764463" cy="510952"/>
          </a:xfrm>
        </p:spPr>
        <p:txBody>
          <a:bodyPr/>
          <a:lstStyle/>
          <a:p>
            <a:r>
              <a:rPr lang="en-US" dirty="0"/>
              <a:t>Interim Webex Schedule</a:t>
            </a:r>
          </a:p>
        </p:txBody>
      </p:sp>
      <p:sp>
        <p:nvSpPr>
          <p:cNvPr id="4" name="Slide Number Placeholder 3">
            <a:extLst>
              <a:ext uri="{FF2B5EF4-FFF2-40B4-BE49-F238E27FC236}">
                <a16:creationId xmlns:a16="http://schemas.microsoft.com/office/drawing/2014/main" id="{D91DD57D-B0E1-6817-2A33-32DB30152D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6" name="Table 5">
            <a:extLst>
              <a:ext uri="{FF2B5EF4-FFF2-40B4-BE49-F238E27FC236}">
                <a16:creationId xmlns:a16="http://schemas.microsoft.com/office/drawing/2014/main" id="{C8B0A993-1A25-F824-82F1-8DAB02377A44}"/>
              </a:ext>
            </a:extLst>
          </p:cNvPr>
          <p:cNvGraphicFramePr>
            <a:graphicFrameLocks noGrp="1"/>
          </p:cNvGraphicFramePr>
          <p:nvPr>
            <p:extLst>
              <p:ext uri="{D42A27DB-BD31-4B8C-83A1-F6EECF244321}">
                <p14:modId xmlns:p14="http://schemas.microsoft.com/office/powerpoint/2010/main" val="4056089969"/>
              </p:ext>
            </p:extLst>
          </p:nvPr>
        </p:nvGraphicFramePr>
        <p:xfrm>
          <a:off x="899592" y="1439863"/>
          <a:ext cx="3744412" cy="3387406"/>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18509">
                <a:tc gridSpan="7">
                  <a:txBody>
                    <a:bodyPr/>
                    <a:lstStyle/>
                    <a:p>
                      <a:pPr algn="ctr" fontAlgn="ctr"/>
                      <a:r>
                        <a:rPr lang="en-US" sz="2400" u="none" strike="noStrike" dirty="0">
                          <a:effectLst/>
                        </a:rPr>
                        <a:t>December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427694">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S</a:t>
                      </a:r>
                      <a:endParaRPr lang="en-US" sz="2400" b="1" i="0" u="none" strike="noStrike" dirty="0">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427694">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bg2">
                            <a:lumMod val="40000"/>
                            <a:lumOff val="6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solidFill>
                          <a:schemeClr val="bg2">
                            <a:lumMod val="40000"/>
                            <a:lumOff val="60000"/>
                          </a:schemeClr>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1</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tx1"/>
                          </a:solidFill>
                          <a:effectLst/>
                          <a:latin typeface="Calibri" panose="020F0502020204030204" pitchFamily="34" charset="0"/>
                        </a:rPr>
                        <a:t>3</a:t>
                      </a:r>
                    </a:p>
                  </a:txBody>
                  <a:tcPr marL="5443" marR="5443" marT="5443" marB="0" anchor="ctr"/>
                </a:tc>
                <a:extLst>
                  <a:ext uri="{0D108BD9-81ED-4DB2-BD59-A6C34878D82A}">
                    <a16:rowId xmlns:a16="http://schemas.microsoft.com/office/drawing/2014/main" val="804905794"/>
                  </a:ext>
                </a:extLst>
              </a:tr>
              <a:tr h="427694">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marL="0" algn="ctr" defTabSz="457200" rtl="0" eaLnBrk="1" fontAlgn="ctr" latinLnBrk="0" hangingPunct="1"/>
                      <a:r>
                        <a:rPr lang="en-US" sz="2800" b="0" u="none" strike="noStrike" kern="1200" dirty="0">
                          <a:solidFill>
                            <a:schemeClr val="tx1"/>
                          </a:solidFill>
                          <a:effectLst/>
                          <a:latin typeface="+mn-lt"/>
                          <a:ea typeface="+mn-ea"/>
                          <a:cs typeface="+mn-cs"/>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2892619755"/>
                  </a:ext>
                </a:extLst>
              </a:tr>
              <a:tr h="427694">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marL="0" algn="ctr" defTabSz="457200" rtl="0" eaLnBrk="1" fontAlgn="ctr" latinLnBrk="0" hangingPunct="1"/>
                      <a:r>
                        <a:rPr lang="en-US" sz="2800" b="1" u="none" strike="noStrike" kern="1200" dirty="0">
                          <a:solidFill>
                            <a:schemeClr val="accent5">
                              <a:lumMod val="50000"/>
                            </a:schemeClr>
                          </a:solidFill>
                          <a:effectLst/>
                          <a:latin typeface="+mn-lt"/>
                          <a:ea typeface="+mn-ea"/>
                          <a:cs typeface="+mn-cs"/>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tc>
                  <a:txBody>
                    <a:bodyPr/>
                    <a:lstStyle/>
                    <a:p>
                      <a:pPr algn="ctr" fontAlgn="ctr"/>
                      <a:r>
                        <a:rPr lang="en-US" sz="2400" b="0" i="0" u="none" strike="noStrike" dirty="0">
                          <a:effectLs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latin typeface="Calibri" panose="020F0502020204030204" pitchFamily="34" charset="0"/>
                        </a:rPr>
                        <a:t>17</a:t>
                      </a:r>
                    </a:p>
                  </a:txBody>
                  <a:tcPr marL="5443" marR="5443" marT="5443" marB="0" anchor="ctr"/>
                </a:tc>
                <a:extLst>
                  <a:ext uri="{0D108BD9-81ED-4DB2-BD59-A6C34878D82A}">
                    <a16:rowId xmlns:a16="http://schemas.microsoft.com/office/drawing/2014/main" val="3893115474"/>
                  </a:ext>
                </a:extLst>
              </a:tr>
              <a:tr h="427694">
                <a:tc>
                  <a:txBody>
                    <a:bodyPr/>
                    <a:lstStyle/>
                    <a:p>
                      <a:pPr algn="ctr" fontAlgn="ctr"/>
                      <a:r>
                        <a:rPr lang="en-US" sz="2400" b="0" i="0" u="none" strike="noStrike" dirty="0">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marL="0" algn="ctr" defTabSz="457200" rtl="0" eaLnBrk="1" fontAlgn="ctr" latinLnBrk="0" hangingPunct="1"/>
                      <a:r>
                        <a:rPr lang="en-US" sz="2800" b="0" u="none" strike="noStrike" kern="1200" dirty="0">
                          <a:solidFill>
                            <a:schemeClr val="tx1"/>
                          </a:solidFill>
                          <a:effectLst/>
                          <a:latin typeface="+mn-lt"/>
                          <a:ea typeface="+mn-ea"/>
                          <a:cs typeface="+mn-cs"/>
                        </a:rPr>
                        <a:t>2</a:t>
                      </a:r>
                      <a:r>
                        <a:rPr lang="en-US" sz="2800" b="1" u="none" strike="noStrike" kern="1200" dirty="0">
                          <a:solidFill>
                            <a:schemeClr val="tx1"/>
                          </a:solidFill>
                          <a:effectLst/>
                          <a:latin typeface="+mn-lt"/>
                          <a:ea typeface="+mn-ea"/>
                          <a:cs typeface="+mn-cs"/>
                        </a:rPr>
                        <a:t>0</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21</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22</a:t>
                      </a:r>
                    </a:p>
                  </a:txBody>
                  <a:tcPr marL="5443" marR="5443" marT="5443" marB="0" anchor="ctr"/>
                </a:tc>
                <a:tc>
                  <a:txBody>
                    <a:bodyPr/>
                    <a:lstStyle/>
                    <a:p>
                      <a:pPr algn="ctr" fontAlgn="ctr"/>
                      <a:r>
                        <a:rPr lang="en-US" sz="2400" b="0" i="0" u="none" strike="noStrike" kern="1200" dirty="0">
                          <a:solidFill>
                            <a:schemeClr val="dk1"/>
                          </a:solidFill>
                          <a:effectLst/>
                          <a:latin typeface="Calibri" panose="020F0502020204030204" pitchFamily="34" charset="0"/>
                          <a:ea typeface="+mn-ea"/>
                          <a:cs typeface="+mn-cs"/>
                        </a:rPr>
                        <a:t>23</a:t>
                      </a:r>
                    </a:p>
                  </a:txBody>
                  <a:tcPr marL="5443" marR="5443" marT="5443" marB="0" anchor="ctr"/>
                </a:tc>
                <a:tc>
                  <a:txBody>
                    <a:bodyPr/>
                    <a:lstStyle/>
                    <a:p>
                      <a:pPr algn="ctr" fontAlgn="ctr"/>
                      <a:r>
                        <a:rPr lang="en-US" sz="2400" b="0" i="0" u="none" strike="noStrike" dirty="0">
                          <a:solidFill>
                            <a:schemeClr val="bg1">
                              <a:lumMod val="75000"/>
                            </a:schemeClr>
                          </a:solidFill>
                          <a:effectLst/>
                          <a:latin typeface="Calibri" panose="020F0502020204030204" pitchFamily="34" charset="0"/>
                        </a:rPr>
                        <a:t>24</a:t>
                      </a:r>
                    </a:p>
                  </a:txBody>
                  <a:tcPr marL="5443" marR="5443" marT="5443" marB="0" anchor="ctr"/>
                </a:tc>
                <a:extLst>
                  <a:ext uri="{0D108BD9-81ED-4DB2-BD59-A6C34878D82A}">
                    <a16:rowId xmlns:a16="http://schemas.microsoft.com/office/drawing/2014/main" val="3777630749"/>
                  </a:ext>
                </a:extLst>
              </a:tr>
              <a:tr h="427694">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25</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bg1">
                              <a:lumMod val="75000"/>
                            </a:schemeClr>
                          </a:solidFill>
                          <a:effectLst/>
                          <a:latin typeface="Calibri" panose="020F0502020204030204" pitchFamily="34" charset="0"/>
                          <a:ea typeface="+mn-ea"/>
                          <a:cs typeface="+mn-cs"/>
                        </a:rPr>
                        <a:t>26</a:t>
                      </a:r>
                    </a:p>
                  </a:txBody>
                  <a:tcPr marL="5443" marR="5443" marT="5443" marB="0" anchor="ctr"/>
                </a:tc>
                <a:tc>
                  <a:txBody>
                    <a:bodyPr/>
                    <a:lstStyle/>
                    <a:p>
                      <a:pPr marL="0" algn="ctr" defTabSz="457200" rtl="0" eaLnBrk="1" fontAlgn="ctr" latinLnBrk="0" hangingPunct="1"/>
                      <a:r>
                        <a:rPr lang="en-US" sz="2800" b="1" u="none" strike="noStrike" kern="1200" dirty="0">
                          <a:solidFill>
                            <a:schemeClr val="bg1">
                              <a:lumMod val="75000"/>
                            </a:schemeClr>
                          </a:solidFill>
                          <a:effectLst/>
                          <a:latin typeface="+mn-lt"/>
                          <a:ea typeface="+mn-ea"/>
                          <a:cs typeface="+mn-cs"/>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b="0" i="0" u="none" strike="noStrike" kern="1200" dirty="0">
                          <a:solidFill>
                            <a:schemeClr val="bg1">
                              <a:lumMod val="75000"/>
                            </a:schemeClr>
                          </a:solidFill>
                          <a:effectLst/>
                          <a:latin typeface="Calibri" panose="020F0502020204030204" pitchFamily="34" charset="0"/>
                          <a:ea typeface="+mn-ea"/>
                          <a:cs typeface="+mn-cs"/>
                        </a:rPr>
                        <a:t>28</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29</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30</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bg1">
                              <a:lumMod val="75000"/>
                            </a:schemeClr>
                          </a:solidFill>
                          <a:effectLst/>
                          <a:latin typeface="Calibri" panose="020F0502020204030204" pitchFamily="34" charset="0"/>
                          <a:ea typeface="+mn-ea"/>
                          <a:cs typeface="+mn-cs"/>
                        </a:rPr>
                        <a:t>31</a:t>
                      </a:r>
                    </a:p>
                  </a:txBody>
                  <a:tcPr marL="5443" marR="5443" marT="5443" marB="0" anchor="ctr"/>
                </a:tc>
                <a:extLst>
                  <a:ext uri="{0D108BD9-81ED-4DB2-BD59-A6C34878D82A}">
                    <a16:rowId xmlns:a16="http://schemas.microsoft.com/office/drawing/2014/main" val="381256473"/>
                  </a:ext>
                </a:extLst>
              </a:tr>
              <a:tr h="427694">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9" name="Content Placeholder 2">
            <a:extLst>
              <a:ext uri="{FF2B5EF4-FFF2-40B4-BE49-F238E27FC236}">
                <a16:creationId xmlns:a16="http://schemas.microsoft.com/office/drawing/2014/main" id="{A6547954-4161-4A35-1D75-91E3CDC91189}"/>
              </a:ext>
            </a:extLst>
          </p:cNvPr>
          <p:cNvSpPr>
            <a:spLocks noGrp="1"/>
          </p:cNvSpPr>
          <p:nvPr>
            <p:ph idx="1"/>
          </p:nvPr>
        </p:nvSpPr>
        <p:spPr>
          <a:xfrm>
            <a:off x="830597" y="5070379"/>
            <a:ext cx="7764463" cy="1446627"/>
          </a:xfrm>
          <a:solidFill>
            <a:schemeClr val="accent6">
              <a:lumMod val="20000"/>
              <a:lumOff val="80000"/>
            </a:schemeClr>
          </a:solidFill>
        </p:spPr>
        <p:txBody>
          <a:bodyPr>
            <a:normAutofit/>
          </a:bodyPr>
          <a:lstStyle/>
          <a:p>
            <a:r>
              <a:rPr lang="en-US" sz="2400" dirty="0"/>
              <a:t>On the dates shown (3-Dec, 3-Jan and 10-Jan)</a:t>
            </a:r>
          </a:p>
          <a:p>
            <a:r>
              <a:rPr lang="en-US" sz="2400" dirty="0"/>
              <a:t>Time: 06:00 PT   Duration: 1.5 hours</a:t>
            </a:r>
          </a:p>
          <a:p>
            <a:r>
              <a:rPr lang="en-US" sz="2400" dirty="0"/>
              <a:t>Commence 29-November-2022 at 06:00 PT</a:t>
            </a:r>
          </a:p>
          <a:p>
            <a:endParaRPr lang="en-US" dirty="0"/>
          </a:p>
        </p:txBody>
      </p:sp>
      <p:sp>
        <p:nvSpPr>
          <p:cNvPr id="11" name="Oval 10">
            <a:extLst>
              <a:ext uri="{FF2B5EF4-FFF2-40B4-BE49-F238E27FC236}">
                <a16:creationId xmlns:a16="http://schemas.microsoft.com/office/drawing/2014/main" id="{A0667763-86F5-F760-7B80-22F8AA3FDE82}"/>
              </a:ext>
            </a:extLst>
          </p:cNvPr>
          <p:cNvSpPr/>
          <p:nvPr/>
        </p:nvSpPr>
        <p:spPr bwMode="auto">
          <a:xfrm>
            <a:off x="1927429" y="3083949"/>
            <a:ext cx="576064" cy="43204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7" name="Arrow: Right 6">
            <a:extLst>
              <a:ext uri="{FF2B5EF4-FFF2-40B4-BE49-F238E27FC236}">
                <a16:creationId xmlns:a16="http://schemas.microsoft.com/office/drawing/2014/main" id="{485C0F78-AEAB-A095-F9AA-7D1953E829F7}"/>
              </a:ext>
            </a:extLst>
          </p:cNvPr>
          <p:cNvSpPr/>
          <p:nvPr/>
        </p:nvSpPr>
        <p:spPr bwMode="auto">
          <a:xfrm>
            <a:off x="755576" y="2996952"/>
            <a:ext cx="109046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Arrow: Right 7">
            <a:extLst>
              <a:ext uri="{FF2B5EF4-FFF2-40B4-BE49-F238E27FC236}">
                <a16:creationId xmlns:a16="http://schemas.microsoft.com/office/drawing/2014/main" id="{9B715394-C8DA-739D-A119-53E679A942CD}"/>
              </a:ext>
            </a:extLst>
          </p:cNvPr>
          <p:cNvSpPr/>
          <p:nvPr/>
        </p:nvSpPr>
        <p:spPr bwMode="auto">
          <a:xfrm rot="2377855">
            <a:off x="3399251" y="2651852"/>
            <a:ext cx="223224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Wireless Interim</a:t>
            </a:r>
          </a:p>
        </p:txBody>
      </p:sp>
      <p:pic>
        <p:nvPicPr>
          <p:cNvPr id="12" name="Graphic 11" descr="Balloons outline">
            <a:extLst>
              <a:ext uri="{FF2B5EF4-FFF2-40B4-BE49-F238E27FC236}">
                <a16:creationId xmlns:a16="http://schemas.microsoft.com/office/drawing/2014/main" id="{66AA1799-C872-504D-0A75-409A761EC7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0256" y="3933056"/>
            <a:ext cx="453752" cy="453752"/>
          </a:xfrm>
          <a:prstGeom prst="rect">
            <a:avLst/>
          </a:prstGeom>
        </p:spPr>
      </p:pic>
    </p:spTree>
    <p:extLst>
      <p:ext uri="{BB962C8B-B14F-4D97-AF65-F5344CB8AC3E}">
        <p14:creationId xmlns:p14="http://schemas.microsoft.com/office/powerpoint/2010/main" val="5229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371600"/>
            <a:ext cx="3805238" cy="4868863"/>
          </a:xfrm>
        </p:spPr>
        <p:txBody>
          <a:bodyPr wrap="square" anchor="t">
            <a:normAutofit/>
          </a:bodyPr>
          <a:lstStyle/>
          <a:p>
            <a:pPr marL="0" indent="0"/>
            <a:r>
              <a:rPr lang="en-US" dirty="0"/>
              <a:t>January Interim in Baltimore</a:t>
            </a:r>
          </a:p>
          <a:p>
            <a:pPr marL="457200" indent="-4572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5F4FCB64-9E0E-5E6F-ABC1-8526E9EB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33" r="12028" b="3"/>
          <a:stretch/>
        </p:blipFill>
        <p:spPr bwMode="auto">
          <a:xfrm>
            <a:off x="4567238" y="1371600"/>
            <a:ext cx="3806825" cy="4868863"/>
          </a:xfrm>
          <a:prstGeom prst="rect">
            <a:avLst/>
          </a:prstGeom>
          <a:solidFill>
            <a:srgbClr val="FFFFFF"/>
          </a:solidFill>
        </p:spPr>
      </p:pic>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24</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59114</TotalTime>
  <Words>2022</Words>
  <Application>Microsoft Office PowerPoint</Application>
  <PresentationFormat>On-screen Show (4:3)</PresentationFormat>
  <Paragraphs>376</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Contributions</vt:lpstr>
      <vt:lpstr>Next Steps</vt:lpstr>
      <vt:lpstr>Januaary Agenda</vt:lpstr>
      <vt:lpstr>Interim Webex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271</cp:revision>
  <cp:lastPrinted>2000-03-07T00:55:37Z</cp:lastPrinted>
  <dcterms:created xsi:type="dcterms:W3CDTF">2016-01-17T22:48:36Z</dcterms:created>
  <dcterms:modified xsi:type="dcterms:W3CDTF">2022-12-08T02:18:52Z</dcterms:modified>
  <cp:category/>
</cp:coreProperties>
</file>