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378" r:id="rId4"/>
    <p:sldId id="386" r:id="rId5"/>
    <p:sldId id="389" r:id="rId6"/>
    <p:sldId id="385" r:id="rId7"/>
    <p:sldId id="390" r:id="rId8"/>
    <p:sldId id="37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86"/>
            <p14:sldId id="389"/>
            <p14:sldId id="385"/>
            <p14:sldId id="390"/>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作者"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C80"/>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23" autoAdjust="0"/>
    <p:restoredTop sz="96424" autoAdjust="0"/>
  </p:normalViewPr>
  <p:slideViewPr>
    <p:cSldViewPr>
      <p:cViewPr varScale="1">
        <p:scale>
          <a:sx n="110" d="100"/>
          <a:sy n="110" d="100"/>
        </p:scale>
        <p:origin x="177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279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December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December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December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December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December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December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December 2022</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December 2022</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December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December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December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December 2022</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 15-22-0690-00-04ab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ukuan2@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December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Rule for using control IEs in 802.15.4ab</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December, </a:t>
            </a:r>
            <a:r>
              <a:rPr lang="en-US" altLang="en-US" sz="1600" dirty="0">
                <a:solidFill>
                  <a:schemeClr val="tx2"/>
                </a:solidFill>
              </a:rPr>
              <a:t>2022</a:t>
            </a:r>
          </a:p>
          <a:p>
            <a:pPr>
              <a:spcBef>
                <a:spcPts val="0"/>
              </a:spcBef>
              <a:spcAft>
                <a:spcPts val="600"/>
              </a:spcAft>
            </a:pPr>
            <a:r>
              <a:rPr lang="en-US" altLang="en-US" sz="1600" b="1" dirty="0">
                <a:solidFill>
                  <a:schemeClr val="tx2"/>
                </a:solidFill>
              </a:rPr>
              <a:t>Source: </a:t>
            </a:r>
            <a:r>
              <a:rPr lang="en-US" altLang="zh-CN" sz="1600" dirty="0" err="1">
                <a:solidFill>
                  <a:schemeClr val="tx2"/>
                </a:solidFill>
              </a:rPr>
              <a:t>Kuan</a:t>
            </a:r>
            <a:r>
              <a:rPr lang="en-US" altLang="zh-CN" sz="1600" dirty="0">
                <a:solidFill>
                  <a:schemeClr val="tx2"/>
                </a:solidFill>
              </a:rPr>
              <a:t> Wu, Lei Huang, Bin Qian,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wukuan2@huawei.com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Introducing rule for using control IEs in 802.15.4ab applications</a:t>
            </a:r>
          </a:p>
          <a:p>
            <a:pPr>
              <a:spcBef>
                <a:spcPts val="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To mitigate the message redundancy drawback(s) in current 4ab control IE design</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015012808"/>
              </p:ext>
            </p:extLst>
          </p:nvPr>
        </p:nvGraphicFramePr>
        <p:xfrm>
          <a:off x="467544" y="692696"/>
          <a:ext cx="8280920" cy="5225174"/>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kern="1200" dirty="0">
                          <a:solidFill>
                            <a:schemeClr val="tx1"/>
                          </a:solidFill>
                          <a:effectLst/>
                          <a:latin typeface="Times New Roman" panose="02020603050405020304" pitchFamily="18" charset="0"/>
                          <a:ea typeface="+mn-ea"/>
                          <a:cs typeface="Times New Roman" panose="02020603050405020304" pitchFamily="18" charset="0"/>
                        </a:rPr>
                        <a:t>Introducing the rule for using AC IE and ARC IE in one-to-many/many-to-many ranging scenarios</a:t>
                      </a: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December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December 2022</a:t>
            </a:r>
            <a:endParaRPr lang="en-US" altLang="en-US" dirty="0"/>
          </a:p>
        </p:txBody>
      </p:sp>
      <p:sp>
        <p:nvSpPr>
          <p:cNvPr id="7" name="Title 1">
            <a:extLst>
              <a:ext uri="{FF2B5EF4-FFF2-40B4-BE49-F238E27FC236}">
                <a16:creationId xmlns:a16="http://schemas.microsoft.com/office/drawing/2014/main" id="{C92E4F61-56E8-46F4-8220-56911F31CDB2}"/>
              </a:ext>
            </a:extLst>
          </p:cNvPr>
          <p:cNvSpPr txBox="1">
            <a:spLocks/>
          </p:cNvSpPr>
          <p:nvPr/>
        </p:nvSpPr>
        <p:spPr bwMode="auto">
          <a:xfrm>
            <a:off x="1530145" y="519336"/>
            <a:ext cx="6264696" cy="6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gn="l"/>
            <a:r>
              <a:rPr lang="en-US" sz="2800" b="1" kern="0" dirty="0"/>
              <a:t>Previous Contributions and references</a:t>
            </a:r>
          </a:p>
        </p:txBody>
      </p:sp>
      <p:sp>
        <p:nvSpPr>
          <p:cNvPr id="10" name="Content Placeholder 2">
            <a:extLst>
              <a:ext uri="{FF2B5EF4-FFF2-40B4-BE49-F238E27FC236}">
                <a16:creationId xmlns:a16="http://schemas.microsoft.com/office/drawing/2014/main" id="{2AAA7226-96B6-4953-A32A-098EE81334A8}"/>
              </a:ext>
            </a:extLst>
          </p:cNvPr>
          <p:cNvSpPr txBox="1">
            <a:spLocks/>
          </p:cNvSpPr>
          <p:nvPr/>
        </p:nvSpPr>
        <p:spPr bwMode="auto">
          <a:xfrm>
            <a:off x="109600" y="1052737"/>
            <a:ext cx="9001000" cy="5285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algn="l"/>
            <a:r>
              <a:rPr lang="en-US" altLang="en-US" sz="1400" kern="0" dirty="0"/>
              <a:t>1</a:t>
            </a:r>
            <a:r>
              <a:rPr lang="en-US" altLang="en-US" sz="1200" kern="0" dirty="0"/>
              <a:t>. DCN 500r0 (September 2022) “New Control IE for 4ab applications”</a:t>
            </a:r>
          </a:p>
          <a:p>
            <a:pPr marL="742950" lvl="1" indent="-285750" algn="l">
              <a:lnSpc>
                <a:spcPct val="150000"/>
              </a:lnSpc>
              <a:buFont typeface="Wingdings" panose="05000000000000000000" pitchFamily="2" charset="2"/>
              <a:buChar char="Ø"/>
            </a:pPr>
            <a:r>
              <a:rPr lang="en-US" altLang="en-US" sz="1200" kern="0" dirty="0"/>
              <a:t>New control IE is proposed to support the configuration for multiple 4ab applications.</a:t>
            </a:r>
          </a:p>
          <a:p>
            <a:pPr marL="742950" lvl="1" indent="-285750" algn="l">
              <a:lnSpc>
                <a:spcPct val="150000"/>
              </a:lnSpc>
              <a:buFont typeface="Wingdings" panose="05000000000000000000" pitchFamily="2" charset="2"/>
              <a:buChar char="Ø"/>
            </a:pPr>
            <a:endParaRPr lang="en-US" altLang="en-US" sz="1200" kern="0" dirty="0"/>
          </a:p>
          <a:p>
            <a:pPr algn="l"/>
            <a:r>
              <a:rPr lang="en-US" altLang="en-US" sz="1200" kern="0" dirty="0"/>
              <a:t>2. DCN 646r0 (November 2022) “UWB In-band Discovery”</a:t>
            </a:r>
          </a:p>
          <a:p>
            <a:pPr algn="l">
              <a:lnSpc>
                <a:spcPct val="150000"/>
              </a:lnSpc>
            </a:pPr>
            <a:endParaRPr lang="en-US" altLang="en-US" sz="1200" kern="0" dirty="0"/>
          </a:p>
          <a:p>
            <a:pPr algn="l">
              <a:lnSpc>
                <a:spcPct val="150000"/>
              </a:lnSpc>
            </a:pPr>
            <a:r>
              <a:rPr lang="en-US" altLang="en-US" sz="1200" kern="0" dirty="0"/>
              <a:t>3. IEEE Standard for Low-Rate Wireless Networks–Amendment 1: Enhanced Ultra Wideband (UWB) Physical Layers (PHYs) and Associated Ranging Techniques, IEEE Standard 802.15.4z-2020 (Amendment to IEEE Standard 802.15.4-2020), IEEE SA, pp. 1–174, Aug. 25, 2020</a:t>
            </a:r>
          </a:p>
          <a:p>
            <a:pPr marL="742950" lvl="1" indent="-285750" algn="l">
              <a:lnSpc>
                <a:spcPct val="150000"/>
              </a:lnSpc>
              <a:buFont typeface="Wingdings" panose="05000000000000000000" pitchFamily="2" charset="2"/>
              <a:buChar char="Ø"/>
            </a:pPr>
            <a:endParaRPr lang="en-US" altLang="en-US" sz="1200" kern="0" dirty="0"/>
          </a:p>
          <a:p>
            <a:pPr algn="l"/>
            <a:r>
              <a:rPr lang="en-US" altLang="en-US" sz="1200" kern="0" dirty="0"/>
              <a:t>4. DCN 585r1 (November 2022) “One-to-Many Ranging using NBA-MMS”</a:t>
            </a:r>
          </a:p>
          <a:p>
            <a:pPr marL="742950" lvl="1" indent="-285750" algn="l">
              <a:lnSpc>
                <a:spcPct val="150000"/>
              </a:lnSpc>
              <a:buFont typeface="Wingdings" panose="05000000000000000000" pitchFamily="2" charset="2"/>
              <a:buChar char="Ø"/>
            </a:pPr>
            <a:r>
              <a:rPr lang="en-US" altLang="en-US" sz="1200" kern="0" dirty="0"/>
              <a:t>Extending NBA-MMS usage to one-to-many use cases by concatenating multiple responders</a:t>
            </a:r>
          </a:p>
          <a:p>
            <a:pPr marL="342900" indent="-342900" algn="l">
              <a:lnSpc>
                <a:spcPct val="150000"/>
              </a:lnSpc>
              <a:buAutoNum type="arabicPeriod" startAt="3"/>
            </a:pPr>
            <a:endParaRPr lang="en-US" altLang="en-US" sz="1200" kern="0" dirty="0"/>
          </a:p>
          <a:p>
            <a:pPr algn="l"/>
            <a:r>
              <a:rPr lang="en-US" altLang="en-US" sz="1200" kern="0" dirty="0"/>
              <a:t>5. DCN 205r0 (July 2022) “Multi-millisecond Ranging”</a:t>
            </a:r>
          </a:p>
          <a:p>
            <a:pPr marL="742950" lvl="1" indent="-285750" algn="l">
              <a:lnSpc>
                <a:spcPct val="150000"/>
              </a:lnSpc>
              <a:buFont typeface="Wingdings" panose="05000000000000000000" pitchFamily="2" charset="2"/>
              <a:buChar char="Ø"/>
            </a:pPr>
            <a:r>
              <a:rPr lang="en-US" altLang="en-US" sz="1200" kern="0" dirty="0"/>
              <a:t>N</a:t>
            </a:r>
            <a:r>
              <a:rPr lang="en-US" altLang="zh-CN" sz="1200" kern="0" dirty="0"/>
              <a:t>on-interlacing MMS ranging is proposed for </a:t>
            </a:r>
            <a:r>
              <a:rPr lang="en-US" altLang="en-US" sz="1200" kern="0" dirty="0"/>
              <a:t>long-range line-of-sight, and short-range highly attenuated first path</a:t>
            </a:r>
          </a:p>
          <a:p>
            <a:pPr marL="742950" lvl="1" indent="-285750" algn="l">
              <a:lnSpc>
                <a:spcPct val="150000"/>
              </a:lnSpc>
              <a:buFont typeface="Wingdings" panose="05000000000000000000" pitchFamily="2" charset="2"/>
              <a:buChar char="Ø"/>
            </a:pPr>
            <a:endParaRPr lang="en-US" altLang="en-US" sz="1200" kern="0" dirty="0"/>
          </a:p>
          <a:p>
            <a:pPr algn="l"/>
            <a:r>
              <a:rPr lang="en-US" altLang="en-US" sz="1200" kern="0" dirty="0"/>
              <a:t>6. DCN 255r1 (May 2022) “MAC considerations on unified control for UWB sensing and ranging”</a:t>
            </a:r>
          </a:p>
          <a:p>
            <a:pPr marL="742950" lvl="1" indent="-285750" algn="l">
              <a:lnSpc>
                <a:spcPct val="150000"/>
              </a:lnSpc>
              <a:buFont typeface="Wingdings" panose="05000000000000000000" pitchFamily="2" charset="2"/>
              <a:buChar char="Ø"/>
            </a:pPr>
            <a:r>
              <a:rPr lang="en-US" altLang="en-US" sz="1200" kern="0" dirty="0"/>
              <a:t>Preliminary study on unified MAC design for UWB sensing and ranging</a:t>
            </a:r>
          </a:p>
        </p:txBody>
      </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December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Application Control IE design</a:t>
            </a:r>
          </a:p>
        </p:txBody>
      </p:sp>
      <p:graphicFrame>
        <p:nvGraphicFramePr>
          <p:cNvPr id="6" name="Table 6">
            <a:extLst>
              <a:ext uri="{FF2B5EF4-FFF2-40B4-BE49-F238E27FC236}">
                <a16:creationId xmlns:a16="http://schemas.microsoft.com/office/drawing/2014/main" id="{B83125A4-9CAC-4BB6-A0BC-5BB953F1DBDD}"/>
              </a:ext>
            </a:extLst>
          </p:cNvPr>
          <p:cNvGraphicFramePr>
            <a:graphicFrameLocks noGrp="1"/>
          </p:cNvGraphicFramePr>
          <p:nvPr>
            <p:extLst>
              <p:ext uri="{D42A27DB-BD31-4B8C-83A1-F6EECF244321}">
                <p14:modId xmlns:p14="http://schemas.microsoft.com/office/powerpoint/2010/main" val="1718914496"/>
              </p:ext>
            </p:extLst>
          </p:nvPr>
        </p:nvGraphicFramePr>
        <p:xfrm>
          <a:off x="200549" y="4040138"/>
          <a:ext cx="8689000" cy="1478280"/>
        </p:xfrm>
        <a:graphic>
          <a:graphicData uri="http://schemas.openxmlformats.org/drawingml/2006/table">
            <a:tbl>
              <a:tblPr/>
              <a:tblGrid>
                <a:gridCol w="1097868">
                  <a:extLst>
                    <a:ext uri="{9D8B030D-6E8A-4147-A177-3AD203B41FA5}">
                      <a16:colId xmlns:a16="http://schemas.microsoft.com/office/drawing/2014/main" val="4139989099"/>
                    </a:ext>
                  </a:extLst>
                </a:gridCol>
                <a:gridCol w="1152128">
                  <a:extLst>
                    <a:ext uri="{9D8B030D-6E8A-4147-A177-3AD203B41FA5}">
                      <a16:colId xmlns:a16="http://schemas.microsoft.com/office/drawing/2014/main" val="1950932657"/>
                    </a:ext>
                  </a:extLst>
                </a:gridCol>
                <a:gridCol w="792088">
                  <a:extLst>
                    <a:ext uri="{9D8B030D-6E8A-4147-A177-3AD203B41FA5}">
                      <a16:colId xmlns:a16="http://schemas.microsoft.com/office/drawing/2014/main" val="146154077"/>
                    </a:ext>
                  </a:extLst>
                </a:gridCol>
                <a:gridCol w="792088">
                  <a:extLst>
                    <a:ext uri="{9D8B030D-6E8A-4147-A177-3AD203B41FA5}">
                      <a16:colId xmlns:a16="http://schemas.microsoft.com/office/drawing/2014/main" val="3851794726"/>
                    </a:ext>
                  </a:extLst>
                </a:gridCol>
                <a:gridCol w="792088">
                  <a:extLst>
                    <a:ext uri="{9D8B030D-6E8A-4147-A177-3AD203B41FA5}">
                      <a16:colId xmlns:a16="http://schemas.microsoft.com/office/drawing/2014/main" val="3198502530"/>
                    </a:ext>
                  </a:extLst>
                </a:gridCol>
                <a:gridCol w="903104">
                  <a:extLst>
                    <a:ext uri="{9D8B030D-6E8A-4147-A177-3AD203B41FA5}">
                      <a16:colId xmlns:a16="http://schemas.microsoft.com/office/drawing/2014/main" val="2057068575"/>
                    </a:ext>
                  </a:extLst>
                </a:gridCol>
                <a:gridCol w="789909">
                  <a:extLst>
                    <a:ext uri="{9D8B030D-6E8A-4147-A177-3AD203B41FA5}">
                      <a16:colId xmlns:a16="http://schemas.microsoft.com/office/drawing/2014/main" val="3648405597"/>
                    </a:ext>
                  </a:extLst>
                </a:gridCol>
                <a:gridCol w="789909">
                  <a:extLst>
                    <a:ext uri="{9D8B030D-6E8A-4147-A177-3AD203B41FA5}">
                      <a16:colId xmlns:a16="http://schemas.microsoft.com/office/drawing/2014/main" val="1977025238"/>
                    </a:ext>
                  </a:extLst>
                </a:gridCol>
                <a:gridCol w="789909">
                  <a:extLst>
                    <a:ext uri="{9D8B030D-6E8A-4147-A177-3AD203B41FA5}">
                      <a16:colId xmlns:a16="http://schemas.microsoft.com/office/drawing/2014/main" val="1568876311"/>
                    </a:ext>
                  </a:extLst>
                </a:gridCol>
                <a:gridCol w="789909">
                  <a:extLst>
                    <a:ext uri="{9D8B030D-6E8A-4147-A177-3AD203B41FA5}">
                      <a16:colId xmlns:a16="http://schemas.microsoft.com/office/drawing/2014/main" val="4178836110"/>
                    </a:ext>
                  </a:extLst>
                </a:gridCol>
              </a:tblGrid>
              <a:tr h="400963">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Octets: TBD</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Bits: 0</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1</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2</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3</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4-7</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Octets: Variable</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Variable</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Variable</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Variable</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68296959"/>
                  </a:ext>
                </a:extLst>
              </a:tr>
              <a:tr h="807956">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Common Control</a:t>
                      </a:r>
                      <a:endParaRPr lang="en-US" sz="280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Ranging Control Present</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Data Comm Control Present</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Sensing Control Present</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TDoA Control Present</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Reserved</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70C0"/>
                          </a:solidFill>
                          <a:effectLst/>
                          <a:latin typeface="Arial" panose="020B0604020202020204" pitchFamily="34" charset="0"/>
                        </a:rPr>
                        <a:t>Ranging Control</a:t>
                      </a:r>
                      <a:endParaRPr lang="en-US" sz="2800" b="0" dirty="0">
                        <a:solidFill>
                          <a:srgbClr val="0070C0"/>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Data Comm Control</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Sensing Control</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TDoA Control</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80473836"/>
                  </a:ext>
                </a:extLst>
              </a:tr>
            </a:tbl>
          </a:graphicData>
        </a:graphic>
      </p:graphicFrame>
      <p:graphicFrame>
        <p:nvGraphicFramePr>
          <p:cNvPr id="7" name="Table 7">
            <a:extLst>
              <a:ext uri="{FF2B5EF4-FFF2-40B4-BE49-F238E27FC236}">
                <a16:creationId xmlns:a16="http://schemas.microsoft.com/office/drawing/2014/main" id="{071CFE09-5BB7-49F4-9DF9-C12615F979F6}"/>
              </a:ext>
            </a:extLst>
          </p:cNvPr>
          <p:cNvGraphicFramePr>
            <a:graphicFrameLocks noGrp="1"/>
          </p:cNvGraphicFramePr>
          <p:nvPr>
            <p:extLst>
              <p:ext uri="{D42A27DB-BD31-4B8C-83A1-F6EECF244321}">
                <p14:modId xmlns:p14="http://schemas.microsoft.com/office/powerpoint/2010/main" val="2145110746"/>
              </p:ext>
            </p:extLst>
          </p:nvPr>
        </p:nvGraphicFramePr>
        <p:xfrm>
          <a:off x="200549" y="2420888"/>
          <a:ext cx="8686800" cy="1295400"/>
        </p:xfrm>
        <a:graphic>
          <a:graphicData uri="http://schemas.openxmlformats.org/drawingml/2006/table">
            <a:tbl>
              <a:tblPr/>
              <a:tblGrid>
                <a:gridCol w="1085850">
                  <a:extLst>
                    <a:ext uri="{9D8B030D-6E8A-4147-A177-3AD203B41FA5}">
                      <a16:colId xmlns:a16="http://schemas.microsoft.com/office/drawing/2014/main" val="1950932657"/>
                    </a:ext>
                  </a:extLst>
                </a:gridCol>
                <a:gridCol w="1085850">
                  <a:extLst>
                    <a:ext uri="{9D8B030D-6E8A-4147-A177-3AD203B41FA5}">
                      <a16:colId xmlns:a16="http://schemas.microsoft.com/office/drawing/2014/main" val="146154077"/>
                    </a:ext>
                  </a:extLst>
                </a:gridCol>
                <a:gridCol w="1085850">
                  <a:extLst>
                    <a:ext uri="{9D8B030D-6E8A-4147-A177-3AD203B41FA5}">
                      <a16:colId xmlns:a16="http://schemas.microsoft.com/office/drawing/2014/main" val="3851794726"/>
                    </a:ext>
                  </a:extLst>
                </a:gridCol>
                <a:gridCol w="1085850">
                  <a:extLst>
                    <a:ext uri="{9D8B030D-6E8A-4147-A177-3AD203B41FA5}">
                      <a16:colId xmlns:a16="http://schemas.microsoft.com/office/drawing/2014/main" val="3198502530"/>
                    </a:ext>
                  </a:extLst>
                </a:gridCol>
                <a:gridCol w="1085850">
                  <a:extLst>
                    <a:ext uri="{9D8B030D-6E8A-4147-A177-3AD203B41FA5}">
                      <a16:colId xmlns:a16="http://schemas.microsoft.com/office/drawing/2014/main" val="2057068575"/>
                    </a:ext>
                  </a:extLst>
                </a:gridCol>
                <a:gridCol w="1085850">
                  <a:extLst>
                    <a:ext uri="{9D8B030D-6E8A-4147-A177-3AD203B41FA5}">
                      <a16:colId xmlns:a16="http://schemas.microsoft.com/office/drawing/2014/main" val="3648405597"/>
                    </a:ext>
                  </a:extLst>
                </a:gridCol>
                <a:gridCol w="1085850">
                  <a:extLst>
                    <a:ext uri="{9D8B030D-6E8A-4147-A177-3AD203B41FA5}">
                      <a16:colId xmlns:a16="http://schemas.microsoft.com/office/drawing/2014/main" val="1977025238"/>
                    </a:ext>
                  </a:extLst>
                </a:gridCol>
                <a:gridCol w="1085850">
                  <a:extLst>
                    <a:ext uri="{9D8B030D-6E8A-4147-A177-3AD203B41FA5}">
                      <a16:colId xmlns:a16="http://schemas.microsoft.com/office/drawing/2014/main" val="4178836110"/>
                    </a:ext>
                  </a:extLst>
                </a:gridCol>
              </a:tblGrid>
              <a:tr h="340093">
                <a:tc>
                  <a:txBody>
                    <a:bodyPr/>
                    <a:lstStyle/>
                    <a:p>
                      <a:pPr algn="ctr" rtl="0" fontAlgn="ctr">
                        <a:spcBef>
                          <a:spcPts val="0"/>
                        </a:spcBef>
                        <a:spcAft>
                          <a:spcPts val="0"/>
                        </a:spcAft>
                      </a:pPr>
                      <a:r>
                        <a:rPr lang="en-US" sz="1200" b="0" i="0" u="none" strike="noStrike" dirty="0">
                          <a:solidFill>
                            <a:srgbClr val="0070C0"/>
                          </a:solidFill>
                          <a:effectLst/>
                          <a:latin typeface="Arial" panose="020B0604020202020204" pitchFamily="34" charset="0"/>
                        </a:rPr>
                        <a:t>Bits: 0-1</a:t>
                      </a:r>
                      <a:endParaRPr lang="en-US" sz="1200" dirty="0">
                        <a:solidFill>
                          <a:srgbClr val="0070C0"/>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70C0"/>
                          </a:solidFill>
                          <a:effectLst/>
                          <a:latin typeface="Arial" panose="020B0604020202020204" pitchFamily="34" charset="0"/>
                        </a:rPr>
                        <a:t>2-3</a:t>
                      </a:r>
                      <a:endParaRPr lang="en-US" sz="1200" dirty="0">
                        <a:solidFill>
                          <a:srgbClr val="0070C0"/>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70C0"/>
                          </a:solidFill>
                          <a:effectLst/>
                          <a:latin typeface="Arial" panose="020B0604020202020204" pitchFamily="34" charset="0"/>
                        </a:rPr>
                        <a:t>4-5</a:t>
                      </a:r>
                      <a:endParaRPr lang="en-US" sz="1200" dirty="0">
                        <a:solidFill>
                          <a:srgbClr val="0070C0"/>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70C0"/>
                          </a:solidFill>
                          <a:effectLst/>
                          <a:latin typeface="Arial" panose="020B0604020202020204" pitchFamily="34" charset="0"/>
                        </a:rPr>
                        <a:t>6</a:t>
                      </a:r>
                      <a:endParaRPr lang="en-US" sz="1200" dirty="0">
                        <a:solidFill>
                          <a:srgbClr val="0070C0"/>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70C0"/>
                          </a:solidFill>
                          <a:effectLst/>
                          <a:latin typeface="Arial" panose="020B0604020202020204" pitchFamily="34" charset="0"/>
                        </a:rPr>
                        <a:t>7</a:t>
                      </a:r>
                      <a:endParaRPr lang="en-US" sz="1200" dirty="0">
                        <a:solidFill>
                          <a:srgbClr val="0070C0"/>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8</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9-15</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Octets: 1</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68296959"/>
                  </a:ext>
                </a:extLst>
              </a:tr>
              <a:tr h="879107">
                <a:tc>
                  <a:txBody>
                    <a:bodyPr/>
                    <a:lstStyle/>
                    <a:p>
                      <a:pPr algn="ctr" rtl="0" fontAlgn="ctr">
                        <a:spcBef>
                          <a:spcPts val="0"/>
                        </a:spcBef>
                        <a:spcAft>
                          <a:spcPts val="0"/>
                        </a:spcAft>
                      </a:pPr>
                      <a:r>
                        <a:rPr lang="en-US" sz="1200" b="0" i="0" u="none" strike="noStrike" dirty="0">
                          <a:solidFill>
                            <a:srgbClr val="0070C0"/>
                          </a:solidFill>
                          <a:effectLst/>
                          <a:latin typeface="Arial" panose="020B0604020202020204" pitchFamily="34" charset="0"/>
                        </a:rPr>
                        <a:t>Multi-node Mode</a:t>
                      </a:r>
                      <a:endParaRPr lang="en-US" sz="1200" b="0" dirty="0">
                        <a:solidFill>
                          <a:srgbClr val="0070C0"/>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kern="1200" dirty="0">
                          <a:solidFill>
                            <a:srgbClr val="0070C0"/>
                          </a:solidFill>
                          <a:effectLst/>
                          <a:latin typeface="Arial" panose="020B0604020202020204" pitchFamily="34" charset="0"/>
                          <a:ea typeface="+mn-ea"/>
                          <a:cs typeface="+mn-cs"/>
                        </a:rPr>
                        <a:t>Ranging Round Usage</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kern="1200" dirty="0">
                          <a:solidFill>
                            <a:srgbClr val="0070C0"/>
                          </a:solidFill>
                          <a:effectLst/>
                          <a:latin typeface="Arial" panose="020B0604020202020204" pitchFamily="34" charset="0"/>
                          <a:ea typeface="+mn-ea"/>
                          <a:cs typeface="+mn-cs"/>
                        </a:rPr>
                        <a:t>STS Packet Config</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kern="1200" dirty="0">
                          <a:solidFill>
                            <a:srgbClr val="0070C0"/>
                          </a:solidFill>
                          <a:effectLst/>
                          <a:latin typeface="Arial" panose="020B0604020202020204" pitchFamily="34" charset="0"/>
                          <a:ea typeface="+mn-ea"/>
                          <a:cs typeface="+mn-cs"/>
                        </a:rPr>
                        <a:t>Deferred Mode</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kern="1200" dirty="0">
                          <a:solidFill>
                            <a:srgbClr val="0070C0"/>
                          </a:solidFill>
                          <a:effectLst/>
                          <a:latin typeface="Arial" panose="020B0604020202020204" pitchFamily="34" charset="0"/>
                          <a:ea typeface="+mn-ea"/>
                          <a:cs typeface="+mn-cs"/>
                        </a:rPr>
                        <a:t>MMRCR</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Number of Preamble Fragments Present</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Reserved</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Number of Preamble Fragments</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80473836"/>
                  </a:ext>
                </a:extLst>
              </a:tr>
            </a:tbl>
          </a:graphicData>
        </a:graphic>
      </p:graphicFrame>
      <p:cxnSp>
        <p:nvCxnSpPr>
          <p:cNvPr id="8" name="Straight Connector 11">
            <a:extLst>
              <a:ext uri="{FF2B5EF4-FFF2-40B4-BE49-F238E27FC236}">
                <a16:creationId xmlns:a16="http://schemas.microsoft.com/office/drawing/2014/main" id="{982D9C5A-B49F-4E08-893B-92999A147CEB}"/>
              </a:ext>
            </a:extLst>
          </p:cNvPr>
          <p:cNvCxnSpPr/>
          <p:nvPr/>
        </p:nvCxnSpPr>
        <p:spPr bwMode="auto">
          <a:xfrm>
            <a:off x="290306" y="3706763"/>
            <a:ext cx="5562602" cy="323850"/>
          </a:xfrm>
          <a:prstGeom prst="line">
            <a:avLst/>
          </a:prstGeom>
          <a:solidFill>
            <a:schemeClr val="accent1"/>
          </a:solidFill>
          <a:ln w="127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12">
            <a:extLst>
              <a:ext uri="{FF2B5EF4-FFF2-40B4-BE49-F238E27FC236}">
                <a16:creationId xmlns:a16="http://schemas.microsoft.com/office/drawing/2014/main" id="{E909BB84-7096-4419-811D-74D2C7779D9E}"/>
              </a:ext>
            </a:extLst>
          </p:cNvPr>
          <p:cNvCxnSpPr/>
          <p:nvPr/>
        </p:nvCxnSpPr>
        <p:spPr bwMode="auto">
          <a:xfrm flipH="1">
            <a:off x="6518619" y="3716288"/>
            <a:ext cx="2358388" cy="323850"/>
          </a:xfrm>
          <a:prstGeom prst="line">
            <a:avLst/>
          </a:prstGeom>
          <a:solidFill>
            <a:schemeClr val="accent1"/>
          </a:solidFill>
          <a:ln w="127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矩形 9">
            <a:extLst>
              <a:ext uri="{FF2B5EF4-FFF2-40B4-BE49-F238E27FC236}">
                <a16:creationId xmlns:a16="http://schemas.microsoft.com/office/drawing/2014/main" id="{1347A0F5-9DA1-4136-B093-83AF99A52C5C}"/>
              </a:ext>
            </a:extLst>
          </p:cNvPr>
          <p:cNvSpPr/>
          <p:nvPr/>
        </p:nvSpPr>
        <p:spPr>
          <a:xfrm>
            <a:off x="102373" y="959599"/>
            <a:ext cx="8784976" cy="1323439"/>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Application Control IE (AC IE) [1]-[2] is proposed to configure the control parameters for various 4ab applications, including ranging, data comm., sensing, and TDOA.</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For Ranging Control field, re-using some fields from the legacy 4z Advanced Ranging Control IE (ARC IE) [1]: </a:t>
            </a:r>
            <a:r>
              <a:rPr lang="en-US" altLang="zh-CN" sz="1600" dirty="0" err="1">
                <a:ea typeface="微软雅黑" panose="020B0503020204020204" pitchFamily="34" charset="-122"/>
                <a:cs typeface="Calibri" panose="020F0502020204030204" pitchFamily="34" charset="0"/>
              </a:rPr>
              <a:t>Mutli</a:t>
            </a:r>
            <a:r>
              <a:rPr lang="en-US" altLang="zh-CN" sz="1600" dirty="0">
                <a:ea typeface="微软雅黑" panose="020B0503020204020204" pitchFamily="34" charset="-122"/>
                <a:cs typeface="Calibri" panose="020F0502020204030204" pitchFamily="34" charset="0"/>
              </a:rPr>
              <a:t>-node Mode, Ranging Round Usage, STS Packet Config, Deferred Mode, MMRCR</a:t>
            </a:r>
            <a:endParaRPr lang="en-US" altLang="zh-CN" sz="1600" dirty="0">
              <a:ea typeface="微软雅黑" panose="020B0503020204020204" pitchFamily="34" charset="-122"/>
              <a:cs typeface="Calibri" panose="020F0502020204030204" pitchFamily="34" charset="0"/>
              <a:sym typeface="Wingdings" panose="05000000000000000000" pitchFamily="2" charset="2"/>
            </a:endParaRPr>
          </a:p>
        </p:txBody>
      </p:sp>
    </p:spTree>
    <p:extLst>
      <p:ext uri="{BB962C8B-B14F-4D97-AF65-F5344CB8AC3E}">
        <p14:creationId xmlns:p14="http://schemas.microsoft.com/office/powerpoint/2010/main" val="2399794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December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Application Control IE design (cont.)</a:t>
            </a:r>
          </a:p>
        </p:txBody>
      </p:sp>
      <p:sp>
        <p:nvSpPr>
          <p:cNvPr id="10" name="矩形 9">
            <a:extLst>
              <a:ext uri="{FF2B5EF4-FFF2-40B4-BE49-F238E27FC236}">
                <a16:creationId xmlns:a16="http://schemas.microsoft.com/office/drawing/2014/main" id="{1347A0F5-9DA1-4136-B093-83AF99A52C5C}"/>
              </a:ext>
            </a:extLst>
          </p:cNvPr>
          <p:cNvSpPr/>
          <p:nvPr/>
        </p:nvSpPr>
        <p:spPr>
          <a:xfrm>
            <a:off x="89625" y="912434"/>
            <a:ext cx="8784976" cy="2800767"/>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In a one-to-many ranging or many-to-many ranging</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An initiator may perform ranging exchange with multiple responders, each of which is either 4ab ERDEV(s) or 4z ERDEV(s). </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Response frames from multiple different responders can be scheduled for transmissions in a sequential order [3]-[4].</a:t>
            </a:r>
          </a:p>
          <a:p>
            <a:pPr marL="30493"/>
            <a:endParaRPr lang="en-US" altLang="zh-CN" sz="1600" dirty="0">
              <a:ea typeface="微软雅黑" panose="020B0503020204020204" pitchFamily="34" charset="-122"/>
              <a:cs typeface="Calibri" panose="020F0502020204030204" pitchFamily="34" charset="0"/>
            </a:endParaRPr>
          </a:p>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A Ranging Control Message (RCM) transmitted at the beginning of a ranging round may include both AC IE and ARC IE, so that all ranging responders are able to obtain necessary control information due to the following facts:</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4z device is able to decode ARC IE, but is unable to decode AC IE. </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4ab device is able to decode both ARC IE and AC IE.</a:t>
            </a:r>
          </a:p>
        </p:txBody>
      </p:sp>
      <p:sp>
        <p:nvSpPr>
          <p:cNvPr id="11" name="矩形 10">
            <a:extLst>
              <a:ext uri="{FF2B5EF4-FFF2-40B4-BE49-F238E27FC236}">
                <a16:creationId xmlns:a16="http://schemas.microsoft.com/office/drawing/2014/main" id="{73276E96-AF64-4549-8C9D-2F0BBB65404E}"/>
              </a:ext>
            </a:extLst>
          </p:cNvPr>
          <p:cNvSpPr/>
          <p:nvPr/>
        </p:nvSpPr>
        <p:spPr>
          <a:xfrm>
            <a:off x="49704" y="3994284"/>
            <a:ext cx="8864818" cy="2308324"/>
          </a:xfrm>
          <a:prstGeom prst="rect">
            <a:avLst/>
          </a:prstGeom>
        </p:spPr>
        <p:txBody>
          <a:bodyPr wrap="square">
            <a:spAutoFit/>
          </a:bodyPr>
          <a:lstStyle/>
          <a:p>
            <a:pPr marL="30493"/>
            <a:r>
              <a:rPr lang="en-US" altLang="zh-CN" sz="1600" b="1" dirty="0">
                <a:ea typeface="微软雅黑" panose="020B0503020204020204" pitchFamily="34" charset="-122"/>
                <a:cs typeface="Calibri" panose="020F0502020204030204" pitchFamily="34" charset="0"/>
              </a:rPr>
              <a:t>Observation &amp; Problem:</a:t>
            </a:r>
          </a:p>
          <a:p>
            <a:pPr marL="373393" indent="-342900">
              <a:buFont typeface="Wingdings" panose="05000000000000000000" pitchFamily="2" charset="2"/>
              <a:buChar char=""/>
            </a:pPr>
            <a:r>
              <a:rPr lang="en-US" altLang="zh-CN" sz="1600" dirty="0">
                <a:ea typeface="微软雅黑" panose="020B0503020204020204" pitchFamily="34" charset="-122"/>
                <a:cs typeface="Calibri" panose="020F0502020204030204" pitchFamily="34" charset="0"/>
              </a:rPr>
              <a:t>Some control information are included both in AC IE and ARC IE, especially some common ranging parameters</a:t>
            </a:r>
            <a:endPar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endParaRPr>
          </a:p>
          <a:p>
            <a:pPr marL="830593" lvl="1" indent="-342900">
              <a:buFont typeface="Times New Roman" panose="02020603050405020304" pitchFamily="18" charset="0"/>
              <a:buChar char="─"/>
            </a:pPr>
            <a:r>
              <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rPr>
              <a:t>These overlapping information may cause </a:t>
            </a:r>
            <a:r>
              <a:rPr lang="en-US" altLang="zh-CN" sz="1600" dirty="0">
                <a:solidFill>
                  <a:srgbClr val="0070C0"/>
                </a:solidFill>
                <a:ea typeface="微软雅黑" panose="020B0503020204020204" pitchFamily="34" charset="-122"/>
                <a:cs typeface="Calibri" panose="020F0502020204030204" pitchFamily="34" charset="0"/>
              </a:rPr>
              <a:t>additional signaling overhead and increased processing complexity of 4ab ERDEVs. </a:t>
            </a:r>
          </a:p>
          <a:p>
            <a:pPr marL="830593" lvl="1" indent="-342900">
              <a:buFont typeface="Times New Roman" panose="02020603050405020304" pitchFamily="18" charset="0"/>
              <a:buChar char="─"/>
            </a:pPr>
            <a:endParaRPr lang="en-US" altLang="zh-CN" sz="1600" dirty="0">
              <a:solidFill>
                <a:srgbClr val="0070C0"/>
              </a:solidFill>
              <a:ea typeface="微软雅黑" panose="020B0503020204020204" pitchFamily="34" charset="-122"/>
              <a:cs typeface="Calibri" panose="020F0502020204030204" pitchFamily="34" charset="0"/>
            </a:endParaRPr>
          </a:p>
          <a:p>
            <a:pPr marL="30493"/>
            <a:r>
              <a:rPr lang="en-US" altLang="zh-CN" sz="1600" b="1" dirty="0">
                <a:ea typeface="微软雅黑" panose="020B0503020204020204" pitchFamily="34" charset="-122"/>
                <a:cs typeface="Calibri" panose="020F0502020204030204" pitchFamily="34" charset="0"/>
              </a:rPr>
              <a:t>Motivation:</a:t>
            </a:r>
          </a:p>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In this contribution, we introduce the rule for using AC IE and ARC IE in one-to-many/many-to-many ranging scenarios</a:t>
            </a:r>
          </a:p>
        </p:txBody>
      </p:sp>
    </p:spTree>
    <p:extLst>
      <p:ext uri="{BB962C8B-B14F-4D97-AF65-F5344CB8AC3E}">
        <p14:creationId xmlns:p14="http://schemas.microsoft.com/office/powerpoint/2010/main" val="1906426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dirty="0"/>
              <a:t>December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6</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60512" y="593726"/>
            <a:ext cx="8568952" cy="39416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Rule for using AC IE and ARC IE</a:t>
            </a:r>
          </a:p>
        </p:txBody>
      </p:sp>
      <p:sp>
        <p:nvSpPr>
          <p:cNvPr id="6" name="矩形 5">
            <a:extLst>
              <a:ext uri="{FF2B5EF4-FFF2-40B4-BE49-F238E27FC236}">
                <a16:creationId xmlns:a16="http://schemas.microsoft.com/office/drawing/2014/main" id="{B63C7F7D-3D3A-410D-BF28-160B7AEB98F0}"/>
              </a:ext>
            </a:extLst>
          </p:cNvPr>
          <p:cNvSpPr/>
          <p:nvPr/>
        </p:nvSpPr>
        <p:spPr>
          <a:xfrm>
            <a:off x="179512" y="987885"/>
            <a:ext cx="8784976" cy="1569660"/>
          </a:xfrm>
          <a:prstGeom prst="rect">
            <a:avLst/>
          </a:prstGeom>
        </p:spPr>
        <p:txBody>
          <a:bodyPr wrap="square">
            <a:spAutoFit/>
          </a:bodyPr>
          <a:lstStyle/>
          <a:p>
            <a:pPr marL="373393" indent="-342900">
              <a:buFont typeface="Wingdings" panose="05000000000000000000" pitchFamily="2" charset="2"/>
              <a:buChar char=""/>
            </a:pPr>
            <a:r>
              <a:rPr lang="en-US" altLang="zh-CN" sz="1600" dirty="0">
                <a:ea typeface="微软雅黑" panose="020B0503020204020204" pitchFamily="34" charset="-122"/>
                <a:cs typeface="Calibri" panose="020F0502020204030204" pitchFamily="34" charset="0"/>
              </a:rPr>
              <a:t>Introducing the </a:t>
            </a:r>
            <a:r>
              <a:rPr lang="en-US" altLang="zh-CN" sz="1600" dirty="0">
                <a:solidFill>
                  <a:srgbClr val="0070C0"/>
                </a:solidFill>
                <a:ea typeface="微软雅黑" panose="020B0503020204020204" pitchFamily="34" charset="-122"/>
                <a:cs typeface="Calibri" panose="020F0502020204030204" pitchFamily="34" charset="0"/>
              </a:rPr>
              <a:t>Common Ranging Control Presence and Common Ranging Control </a:t>
            </a:r>
            <a:r>
              <a:rPr lang="en-US" altLang="zh-CN" sz="1600" dirty="0">
                <a:ea typeface="微软雅黑" panose="020B0503020204020204" pitchFamily="34" charset="-122"/>
                <a:cs typeface="Calibri" panose="020F0502020204030204" pitchFamily="34" charset="0"/>
              </a:rPr>
              <a:t>fields in the Ranging Control field of AC IE.</a:t>
            </a:r>
          </a:p>
          <a:p>
            <a:pPr marL="373393" indent="-342900">
              <a:buFont typeface="Wingdings" panose="05000000000000000000" pitchFamily="2" charset="2"/>
              <a:buChar char=""/>
            </a:pPr>
            <a:r>
              <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rPr>
              <a:t>If both AC IE and ARC IE are present in the same RCM, then Common Ranging Control Present field is set to zero to indicate that the Common Ranging Control field is not present. </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Effect: The AC IE can carry only supplemental control information to the ARC IE for ranging procedures configuration</a:t>
            </a:r>
            <a:r>
              <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rPr>
              <a:t> reducing overhead and complexity for receiver(s)</a:t>
            </a:r>
          </a:p>
        </p:txBody>
      </p:sp>
      <p:graphicFrame>
        <p:nvGraphicFramePr>
          <p:cNvPr id="12" name="Table 7">
            <a:extLst>
              <a:ext uri="{FF2B5EF4-FFF2-40B4-BE49-F238E27FC236}">
                <a16:creationId xmlns:a16="http://schemas.microsoft.com/office/drawing/2014/main" id="{3A525D57-713F-4803-8ED0-B57727D5F790}"/>
              </a:ext>
            </a:extLst>
          </p:cNvPr>
          <p:cNvGraphicFramePr>
            <a:graphicFrameLocks noGrp="1"/>
          </p:cNvGraphicFramePr>
          <p:nvPr>
            <p:extLst>
              <p:ext uri="{D42A27DB-BD31-4B8C-83A1-F6EECF244321}">
                <p14:modId xmlns:p14="http://schemas.microsoft.com/office/powerpoint/2010/main" val="604542678"/>
              </p:ext>
            </p:extLst>
          </p:nvPr>
        </p:nvGraphicFramePr>
        <p:xfrm>
          <a:off x="323528" y="2781300"/>
          <a:ext cx="6438610" cy="1295400"/>
        </p:xfrm>
        <a:graphic>
          <a:graphicData uri="http://schemas.openxmlformats.org/drawingml/2006/table">
            <a:tbl>
              <a:tblPr/>
              <a:tblGrid>
                <a:gridCol w="1287722">
                  <a:extLst>
                    <a:ext uri="{9D8B030D-6E8A-4147-A177-3AD203B41FA5}">
                      <a16:colId xmlns:a16="http://schemas.microsoft.com/office/drawing/2014/main" val="3965401359"/>
                    </a:ext>
                  </a:extLst>
                </a:gridCol>
                <a:gridCol w="1287722">
                  <a:extLst>
                    <a:ext uri="{9D8B030D-6E8A-4147-A177-3AD203B41FA5}">
                      <a16:colId xmlns:a16="http://schemas.microsoft.com/office/drawing/2014/main" val="3648405597"/>
                    </a:ext>
                  </a:extLst>
                </a:gridCol>
                <a:gridCol w="1287722">
                  <a:extLst>
                    <a:ext uri="{9D8B030D-6E8A-4147-A177-3AD203B41FA5}">
                      <a16:colId xmlns:a16="http://schemas.microsoft.com/office/drawing/2014/main" val="1977025238"/>
                    </a:ext>
                  </a:extLst>
                </a:gridCol>
                <a:gridCol w="1287722">
                  <a:extLst>
                    <a:ext uri="{9D8B030D-6E8A-4147-A177-3AD203B41FA5}">
                      <a16:colId xmlns:a16="http://schemas.microsoft.com/office/drawing/2014/main" val="4178836110"/>
                    </a:ext>
                  </a:extLst>
                </a:gridCol>
                <a:gridCol w="1287722">
                  <a:extLst>
                    <a:ext uri="{9D8B030D-6E8A-4147-A177-3AD203B41FA5}">
                      <a16:colId xmlns:a16="http://schemas.microsoft.com/office/drawing/2014/main" val="1208862005"/>
                    </a:ext>
                  </a:extLst>
                </a:gridCol>
              </a:tblGrid>
              <a:tr h="340093">
                <a:tc>
                  <a:txBody>
                    <a:bodyPr/>
                    <a:lstStyle/>
                    <a:p>
                      <a:pPr marL="0" algn="ctr" defTabSz="914400" rtl="0" eaLnBrk="1" fontAlgn="ctr" latinLnBrk="0" hangingPunct="1">
                        <a:spcBef>
                          <a:spcPts val="0"/>
                        </a:spcBef>
                        <a:spcAft>
                          <a:spcPts val="0"/>
                        </a:spcAft>
                      </a:pPr>
                      <a:r>
                        <a:rPr lang="en-US" sz="1200" b="0" i="0" u="none" strike="noStrike" kern="1200" dirty="0">
                          <a:solidFill>
                            <a:srgbClr val="0070C0"/>
                          </a:solidFill>
                          <a:effectLst/>
                          <a:latin typeface="Arial" panose="020B0604020202020204" pitchFamily="34" charset="0"/>
                          <a:ea typeface="+mn-ea"/>
                          <a:cs typeface="+mn-cs"/>
                        </a:rPr>
                        <a:t>Bits: 0</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1</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2-7</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Octets: 0/1</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0/1</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68296959"/>
                  </a:ext>
                </a:extLst>
              </a:tr>
              <a:tr h="879107">
                <a:tc>
                  <a:txBody>
                    <a:bodyPr/>
                    <a:lstStyle/>
                    <a:p>
                      <a:pPr marL="0" algn="ctr" defTabSz="914400" rtl="0" eaLnBrk="1" fontAlgn="ctr" latinLnBrk="0" hangingPunct="1">
                        <a:spcBef>
                          <a:spcPts val="0"/>
                        </a:spcBef>
                        <a:spcAft>
                          <a:spcPts val="0"/>
                        </a:spcAft>
                      </a:pPr>
                      <a:r>
                        <a:rPr lang="en-US" sz="1200" b="0" i="0" u="none" strike="noStrike" kern="1200" dirty="0">
                          <a:solidFill>
                            <a:srgbClr val="0070C0"/>
                          </a:solidFill>
                          <a:effectLst/>
                          <a:latin typeface="Arial" panose="020B0604020202020204" pitchFamily="34" charset="0"/>
                          <a:ea typeface="+mn-ea"/>
                          <a:cs typeface="+mn-cs"/>
                        </a:rPr>
                        <a:t>Common Ranging</a:t>
                      </a:r>
                    </a:p>
                    <a:p>
                      <a:pPr marL="0" algn="ctr" defTabSz="914400" rtl="0" eaLnBrk="1" fontAlgn="ctr" latinLnBrk="0" hangingPunct="1">
                        <a:spcBef>
                          <a:spcPts val="0"/>
                        </a:spcBef>
                        <a:spcAft>
                          <a:spcPts val="0"/>
                        </a:spcAft>
                      </a:pPr>
                      <a:r>
                        <a:rPr lang="en-US" sz="1200" b="0" i="0" u="none" strike="noStrike" kern="1200" dirty="0">
                          <a:solidFill>
                            <a:srgbClr val="0070C0"/>
                          </a:solidFill>
                          <a:effectLst/>
                          <a:latin typeface="Arial" panose="020B0604020202020204" pitchFamily="34" charset="0"/>
                          <a:ea typeface="+mn-ea"/>
                          <a:cs typeface="+mn-cs"/>
                        </a:rPr>
                        <a:t>Control Present </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Number of Preamble Fragments Present</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Reserved</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200" b="0" i="0" u="none" strike="noStrike" kern="1200" dirty="0">
                          <a:solidFill>
                            <a:srgbClr val="000000"/>
                          </a:solidFill>
                          <a:effectLst/>
                          <a:latin typeface="Arial" panose="020B0604020202020204" pitchFamily="34" charset="0"/>
                          <a:ea typeface="+mn-ea"/>
                          <a:cs typeface="+mn-cs"/>
                        </a:rPr>
                        <a:t>Number of Preamble Fragments</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altLang="zh-CN" sz="1200" b="0" i="0" u="none" strike="noStrike" kern="1200" dirty="0">
                          <a:solidFill>
                            <a:srgbClr val="0070C0"/>
                          </a:solidFill>
                          <a:effectLst/>
                          <a:latin typeface="Arial" panose="020B0604020202020204" pitchFamily="34" charset="0"/>
                          <a:ea typeface="+mn-ea"/>
                          <a:cs typeface="+mn-cs"/>
                        </a:rPr>
                        <a:t>Common Ranging Control</a:t>
                      </a:r>
                      <a:endParaRPr lang="en-US" sz="1200" b="0" i="0" u="none" strike="noStrike" kern="1200" dirty="0">
                        <a:solidFill>
                          <a:srgbClr val="000000"/>
                        </a:solidFill>
                        <a:effectLst/>
                        <a:latin typeface="Arial" panose="020B0604020202020204" pitchFamily="34" charset="0"/>
                        <a:ea typeface="+mn-ea"/>
                        <a:cs typeface="+mn-cs"/>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80473836"/>
                  </a:ext>
                </a:extLst>
              </a:tr>
            </a:tbl>
          </a:graphicData>
        </a:graphic>
      </p:graphicFrame>
      <p:cxnSp>
        <p:nvCxnSpPr>
          <p:cNvPr id="13" name="Straight Connector 11">
            <a:extLst>
              <a:ext uri="{FF2B5EF4-FFF2-40B4-BE49-F238E27FC236}">
                <a16:creationId xmlns:a16="http://schemas.microsoft.com/office/drawing/2014/main" id="{6F819624-EF57-429F-B0AA-754B1D8317E9}"/>
              </a:ext>
            </a:extLst>
          </p:cNvPr>
          <p:cNvCxnSpPr>
            <a:cxnSpLocks/>
          </p:cNvCxnSpPr>
          <p:nvPr/>
        </p:nvCxnSpPr>
        <p:spPr bwMode="auto">
          <a:xfrm flipV="1">
            <a:off x="706487" y="4076703"/>
            <a:ext cx="4873625" cy="388916"/>
          </a:xfrm>
          <a:prstGeom prst="line">
            <a:avLst/>
          </a:prstGeom>
          <a:solidFill>
            <a:schemeClr val="accent1"/>
          </a:solidFill>
          <a:ln w="127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9" name="表格 8">
            <a:extLst>
              <a:ext uri="{FF2B5EF4-FFF2-40B4-BE49-F238E27FC236}">
                <a16:creationId xmlns:a16="http://schemas.microsoft.com/office/drawing/2014/main" id="{78E708F5-1E64-4685-AA55-D7416737CEA9}"/>
              </a:ext>
            </a:extLst>
          </p:cNvPr>
          <p:cNvGraphicFramePr>
            <a:graphicFrameLocks noGrp="1"/>
          </p:cNvGraphicFramePr>
          <p:nvPr>
            <p:extLst>
              <p:ext uri="{D42A27DB-BD31-4B8C-83A1-F6EECF244321}">
                <p14:modId xmlns:p14="http://schemas.microsoft.com/office/powerpoint/2010/main" val="3060061497"/>
              </p:ext>
            </p:extLst>
          </p:nvPr>
        </p:nvGraphicFramePr>
        <p:xfrm>
          <a:off x="706488" y="4470860"/>
          <a:ext cx="8113985" cy="1252487"/>
        </p:xfrm>
        <a:graphic>
          <a:graphicData uri="http://schemas.openxmlformats.org/drawingml/2006/table">
            <a:tbl>
              <a:tblPr/>
              <a:tblGrid>
                <a:gridCol w="1622797">
                  <a:extLst>
                    <a:ext uri="{9D8B030D-6E8A-4147-A177-3AD203B41FA5}">
                      <a16:colId xmlns:a16="http://schemas.microsoft.com/office/drawing/2014/main" val="1069975861"/>
                    </a:ext>
                  </a:extLst>
                </a:gridCol>
                <a:gridCol w="1622797">
                  <a:extLst>
                    <a:ext uri="{9D8B030D-6E8A-4147-A177-3AD203B41FA5}">
                      <a16:colId xmlns:a16="http://schemas.microsoft.com/office/drawing/2014/main" val="2950415641"/>
                    </a:ext>
                  </a:extLst>
                </a:gridCol>
                <a:gridCol w="1622797">
                  <a:extLst>
                    <a:ext uri="{9D8B030D-6E8A-4147-A177-3AD203B41FA5}">
                      <a16:colId xmlns:a16="http://schemas.microsoft.com/office/drawing/2014/main" val="484285720"/>
                    </a:ext>
                  </a:extLst>
                </a:gridCol>
                <a:gridCol w="1622797">
                  <a:extLst>
                    <a:ext uri="{9D8B030D-6E8A-4147-A177-3AD203B41FA5}">
                      <a16:colId xmlns:a16="http://schemas.microsoft.com/office/drawing/2014/main" val="2622050331"/>
                    </a:ext>
                  </a:extLst>
                </a:gridCol>
                <a:gridCol w="1622797">
                  <a:extLst>
                    <a:ext uri="{9D8B030D-6E8A-4147-A177-3AD203B41FA5}">
                      <a16:colId xmlns:a16="http://schemas.microsoft.com/office/drawing/2014/main" val="241837062"/>
                    </a:ext>
                  </a:extLst>
                </a:gridCol>
              </a:tblGrid>
              <a:tr h="340093">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Bits: 0-1</a:t>
                      </a:r>
                      <a:endParaRPr lang="en-US" sz="120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2-3</a:t>
                      </a:r>
                      <a:endParaRPr lang="en-US" sz="120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4-5</a:t>
                      </a:r>
                      <a:endParaRPr lang="en-US" sz="120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6</a:t>
                      </a:r>
                      <a:endParaRPr lang="en-US" sz="120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7</a:t>
                      </a:r>
                      <a:endParaRPr lang="en-US" sz="120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681807950"/>
                  </a:ext>
                </a:extLst>
              </a:tr>
              <a:tr h="879107">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Multi-node Mode</a:t>
                      </a:r>
                      <a:endParaRPr lang="en-US" sz="12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kern="1200" dirty="0">
                          <a:solidFill>
                            <a:schemeClr val="tx1"/>
                          </a:solidFill>
                          <a:effectLst/>
                          <a:latin typeface="Arial" panose="020B0604020202020204" pitchFamily="34" charset="0"/>
                          <a:ea typeface="+mn-ea"/>
                          <a:cs typeface="+mn-cs"/>
                        </a:rPr>
                        <a:t>Ranging Round Usage</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kern="1200" dirty="0">
                          <a:solidFill>
                            <a:schemeClr val="tx1"/>
                          </a:solidFill>
                          <a:effectLst/>
                          <a:latin typeface="Arial" panose="020B0604020202020204" pitchFamily="34" charset="0"/>
                          <a:ea typeface="+mn-ea"/>
                          <a:cs typeface="+mn-cs"/>
                        </a:rPr>
                        <a:t>STS Packet Config</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kern="1200" dirty="0">
                          <a:solidFill>
                            <a:schemeClr val="tx1"/>
                          </a:solidFill>
                          <a:effectLst/>
                          <a:latin typeface="Arial" panose="020B0604020202020204" pitchFamily="34" charset="0"/>
                          <a:ea typeface="+mn-ea"/>
                          <a:cs typeface="+mn-cs"/>
                        </a:rPr>
                        <a:t>Deferred Mode</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kern="1200" dirty="0">
                          <a:solidFill>
                            <a:schemeClr val="tx1"/>
                          </a:solidFill>
                          <a:effectLst/>
                          <a:latin typeface="Arial" panose="020B0604020202020204" pitchFamily="34" charset="0"/>
                          <a:ea typeface="+mn-ea"/>
                          <a:cs typeface="+mn-cs"/>
                        </a:rPr>
                        <a:t>MMRCR</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66420126"/>
                  </a:ext>
                </a:extLst>
              </a:tr>
            </a:tbl>
          </a:graphicData>
        </a:graphic>
      </p:graphicFrame>
      <p:cxnSp>
        <p:nvCxnSpPr>
          <p:cNvPr id="17" name="Straight Connector 11">
            <a:extLst>
              <a:ext uri="{FF2B5EF4-FFF2-40B4-BE49-F238E27FC236}">
                <a16:creationId xmlns:a16="http://schemas.microsoft.com/office/drawing/2014/main" id="{31B27FCE-EB5D-47EF-80C6-89F7A154098B}"/>
              </a:ext>
            </a:extLst>
          </p:cNvPr>
          <p:cNvCxnSpPr>
            <a:cxnSpLocks/>
          </p:cNvCxnSpPr>
          <p:nvPr/>
        </p:nvCxnSpPr>
        <p:spPr bwMode="auto">
          <a:xfrm flipH="1" flipV="1">
            <a:off x="6762138" y="4076700"/>
            <a:ext cx="2058338" cy="388920"/>
          </a:xfrm>
          <a:prstGeom prst="line">
            <a:avLst/>
          </a:prstGeom>
          <a:solidFill>
            <a:schemeClr val="accent1"/>
          </a:solidFill>
          <a:ln w="127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56135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1270F10D-26D0-4FE0-AB53-AC488739286B}"/>
              </a:ext>
            </a:extLst>
          </p:cNvPr>
          <p:cNvPicPr>
            <a:picLocks noChangeAspect="1"/>
          </p:cNvPicPr>
          <p:nvPr/>
        </p:nvPicPr>
        <p:blipFill>
          <a:blip r:embed="rId2"/>
          <a:stretch>
            <a:fillRect/>
          </a:stretch>
        </p:blipFill>
        <p:spPr>
          <a:xfrm>
            <a:off x="4211960" y="3350135"/>
            <a:ext cx="4799938" cy="3052786"/>
          </a:xfrm>
          <a:prstGeom prst="rect">
            <a:avLst/>
          </a:prstGeom>
        </p:spPr>
      </p:pic>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dirty="0"/>
              <a:t>December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7</a:t>
            </a:fld>
            <a:endParaRPr lang="en-US" altLang="en-US" dirty="0"/>
          </a:p>
        </p:txBody>
      </p:sp>
      <p:sp>
        <p:nvSpPr>
          <p:cNvPr id="6" name="矩形 5">
            <a:extLst>
              <a:ext uri="{FF2B5EF4-FFF2-40B4-BE49-F238E27FC236}">
                <a16:creationId xmlns:a16="http://schemas.microsoft.com/office/drawing/2014/main" id="{B63C7F7D-3D3A-410D-BF28-160B7AEB98F0}"/>
              </a:ext>
            </a:extLst>
          </p:cNvPr>
          <p:cNvSpPr/>
          <p:nvPr/>
        </p:nvSpPr>
        <p:spPr>
          <a:xfrm>
            <a:off x="0" y="1069265"/>
            <a:ext cx="8964488" cy="1938992"/>
          </a:xfrm>
          <a:prstGeom prst="rect">
            <a:avLst/>
          </a:prstGeom>
        </p:spPr>
        <p:txBody>
          <a:bodyPr wrap="square">
            <a:spAutoFit/>
          </a:bodyPr>
          <a:lstStyle/>
          <a:p>
            <a:pPr marL="373393" indent="-342900">
              <a:buFont typeface="Arial" panose="020B0604020202020204" pitchFamily="34" charset="0"/>
              <a:buChar char="•"/>
            </a:pPr>
            <a:r>
              <a:rPr lang="en-US" altLang="zh-CN" sz="1500" dirty="0">
                <a:ea typeface="微软雅黑" panose="020B0503020204020204" pitchFamily="34" charset="-122"/>
                <a:cs typeface="Calibri" panose="020F0502020204030204" pitchFamily="34" charset="0"/>
              </a:rPr>
              <a:t>In a one-to-many/many-to-many ranging, if multiple responders include both 4z devices and 4ab devices</a:t>
            </a:r>
          </a:p>
          <a:p>
            <a:pPr marL="830593" lvl="1" indent="-342900">
              <a:buFont typeface="Times New Roman" panose="02020603050405020304" pitchFamily="18" charset="0"/>
              <a:buChar char="─"/>
            </a:pPr>
            <a:r>
              <a:rPr lang="en-US" altLang="zh-CN" sz="1500" dirty="0">
                <a:ea typeface="微软雅黑" panose="020B0503020204020204" pitchFamily="34" charset="-122"/>
                <a:cs typeface="Calibri" panose="020F0502020204030204" pitchFamily="34" charset="0"/>
              </a:rPr>
              <a:t>Case (a): If RCM contains ARC IE but does not contain AC IE, then only 4z ranging is performed between initiator and responder(s).</a:t>
            </a:r>
          </a:p>
          <a:p>
            <a:pPr marL="487693" lvl="1"/>
            <a:r>
              <a:rPr lang="en-US" altLang="zh-CN" sz="1500" dirty="0">
                <a:solidFill>
                  <a:srgbClr val="0070C0"/>
                </a:solidFill>
                <a:ea typeface="微软雅黑" panose="020B0503020204020204" pitchFamily="34" charset="-122"/>
                <a:cs typeface="Calibri" panose="020F0502020204030204" pitchFamily="34" charset="0"/>
                <a:sym typeface="Wingdings" panose="05000000000000000000" pitchFamily="2" charset="2"/>
              </a:rPr>
              <a:t>        </a:t>
            </a:r>
            <a:r>
              <a:rPr lang="en-US" altLang="zh-CN" sz="1500" dirty="0">
                <a:solidFill>
                  <a:srgbClr val="0070C0"/>
                </a:solidFill>
                <a:ea typeface="微软雅黑" panose="020B0503020204020204" pitchFamily="34" charset="-122"/>
                <a:cs typeface="Calibri" panose="020F0502020204030204" pitchFamily="34" charset="0"/>
              </a:rPr>
              <a:t>(NBA)-MMS UWB procedure is disallowed in this case.</a:t>
            </a:r>
          </a:p>
          <a:p>
            <a:pPr marL="830593" lvl="1" indent="-342900">
              <a:buFont typeface="Times New Roman" panose="02020603050405020304" pitchFamily="18" charset="0"/>
              <a:buChar char="─"/>
            </a:pPr>
            <a:r>
              <a:rPr lang="en-US" altLang="zh-CN" sz="1500" dirty="0">
                <a:ea typeface="微软雅黑" panose="020B0503020204020204" pitchFamily="34" charset="-122"/>
                <a:cs typeface="Calibri" panose="020F0502020204030204" pitchFamily="34" charset="0"/>
              </a:rPr>
              <a:t>Case (b): If RCM contains ARC IE and </a:t>
            </a:r>
            <a:r>
              <a:rPr lang="en-US" altLang="zh-CN" sz="1500" dirty="0">
                <a:solidFill>
                  <a:srgbClr val="0070C0"/>
                </a:solidFill>
                <a:ea typeface="微软雅黑" panose="020B0503020204020204" pitchFamily="34" charset="-122"/>
                <a:cs typeface="Calibri" panose="020F0502020204030204" pitchFamily="34" charset="0"/>
              </a:rPr>
              <a:t>the AC IE which carries supplemental control information to the ARC IE</a:t>
            </a:r>
            <a:r>
              <a:rPr lang="en-US" altLang="zh-CN" sz="1500" dirty="0">
                <a:ea typeface="微软雅黑" panose="020B0503020204020204" pitchFamily="34" charset="-122"/>
                <a:cs typeface="Calibri" panose="020F0502020204030204" pitchFamily="34" charset="0"/>
              </a:rPr>
              <a:t>, then 4z ranging procedure is performed between initiator and 4z responder(s), while 4ab ranging procedure is performed between initiator and 4ab responder(s). The ranging parameters for 802.15.4ab-compliant ERDEV(s) are jointly configurated by the AC IE and the ARC IE.</a:t>
            </a:r>
          </a:p>
        </p:txBody>
      </p:sp>
      <p:pic>
        <p:nvPicPr>
          <p:cNvPr id="14" name="图片 13">
            <a:extLst>
              <a:ext uri="{FF2B5EF4-FFF2-40B4-BE49-F238E27FC236}">
                <a16:creationId xmlns:a16="http://schemas.microsoft.com/office/drawing/2014/main" id="{592BF0FF-85AC-44BB-BC6A-777F46F1C0FE}"/>
              </a:ext>
            </a:extLst>
          </p:cNvPr>
          <p:cNvPicPr>
            <a:picLocks noChangeAspect="1"/>
          </p:cNvPicPr>
          <p:nvPr/>
        </p:nvPicPr>
        <p:blipFill>
          <a:blip r:embed="rId3"/>
          <a:stretch>
            <a:fillRect/>
          </a:stretch>
        </p:blipFill>
        <p:spPr>
          <a:xfrm>
            <a:off x="0" y="3331551"/>
            <a:ext cx="4814086" cy="3061783"/>
          </a:xfrm>
          <a:prstGeom prst="rect">
            <a:avLst/>
          </a:prstGeom>
        </p:spPr>
      </p:pic>
      <p:sp>
        <p:nvSpPr>
          <p:cNvPr id="15" name="Speech Bubble: Rectangle with Corners Rounded 6">
            <a:extLst>
              <a:ext uri="{FF2B5EF4-FFF2-40B4-BE49-F238E27FC236}">
                <a16:creationId xmlns:a16="http://schemas.microsoft.com/office/drawing/2014/main" id="{E8A7AEEB-1452-49C7-8D76-E0B65CB025E1}"/>
              </a:ext>
            </a:extLst>
          </p:cNvPr>
          <p:cNvSpPr/>
          <p:nvPr/>
        </p:nvSpPr>
        <p:spPr>
          <a:xfrm>
            <a:off x="5954973" y="3198650"/>
            <a:ext cx="1029541" cy="265802"/>
          </a:xfrm>
          <a:prstGeom prst="wedgeRoundRectCallout">
            <a:avLst>
              <a:gd name="adj1" fmla="val -18649"/>
              <a:gd name="adj2" fmla="val 16249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Case (b)</a:t>
            </a:r>
            <a:endParaRPr lang="en-SG" sz="1400" dirty="0">
              <a:solidFill>
                <a:schemeClr val="tx1"/>
              </a:solidFill>
            </a:endParaRPr>
          </a:p>
        </p:txBody>
      </p:sp>
      <p:sp>
        <p:nvSpPr>
          <p:cNvPr id="16" name="Speech Bubble: Rectangle with Corners Rounded 6">
            <a:extLst>
              <a:ext uri="{FF2B5EF4-FFF2-40B4-BE49-F238E27FC236}">
                <a16:creationId xmlns:a16="http://schemas.microsoft.com/office/drawing/2014/main" id="{3B7A896A-5C71-4FEC-8F38-A7D57EFFCDD2}"/>
              </a:ext>
            </a:extLst>
          </p:cNvPr>
          <p:cNvSpPr/>
          <p:nvPr/>
        </p:nvSpPr>
        <p:spPr>
          <a:xfrm>
            <a:off x="1655658" y="3144743"/>
            <a:ext cx="1055669" cy="265801"/>
          </a:xfrm>
          <a:prstGeom prst="wedgeRoundRectCallout">
            <a:avLst>
              <a:gd name="adj1" fmla="val -18649"/>
              <a:gd name="adj2" fmla="val 16249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Case (a)</a:t>
            </a:r>
            <a:endParaRPr lang="en-SG" sz="1400" dirty="0">
              <a:solidFill>
                <a:schemeClr val="tx1"/>
              </a:solidFill>
            </a:endParaRPr>
          </a:p>
        </p:txBody>
      </p:sp>
      <p:sp>
        <p:nvSpPr>
          <p:cNvPr id="11" name="Rectangle 2">
            <a:extLst>
              <a:ext uri="{FF2B5EF4-FFF2-40B4-BE49-F238E27FC236}">
                <a16:creationId xmlns:a16="http://schemas.microsoft.com/office/drawing/2014/main" id="{A8E4F639-C777-4F38-8503-F716ACA5FE82}"/>
              </a:ext>
            </a:extLst>
          </p:cNvPr>
          <p:cNvSpPr txBox="1">
            <a:spLocks noChangeArrowheads="1"/>
          </p:cNvSpPr>
          <p:nvPr/>
        </p:nvSpPr>
        <p:spPr>
          <a:xfrm>
            <a:off x="60512" y="593726"/>
            <a:ext cx="8568952" cy="39416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Rule for using AC IE and ARC IE (cont.)</a:t>
            </a:r>
          </a:p>
        </p:txBody>
      </p:sp>
    </p:spTree>
    <p:extLst>
      <p:ext uri="{BB962C8B-B14F-4D97-AF65-F5344CB8AC3E}">
        <p14:creationId xmlns:p14="http://schemas.microsoft.com/office/powerpoint/2010/main" val="860677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December 2022</a:t>
            </a:r>
            <a:endParaRPr lang="en-US" altLang="en-US" dirty="0"/>
          </a:p>
        </p:txBody>
      </p:sp>
      <p:sp>
        <p:nvSpPr>
          <p:cNvPr id="3" name="页脚占位符 2"/>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p:cNvSpPr/>
          <p:nvPr/>
        </p:nvSpPr>
        <p:spPr>
          <a:xfrm>
            <a:off x="71500" y="1052736"/>
            <a:ext cx="9001000" cy="1749197"/>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In this contribution, we introduce the Common Ranging Control Presence and Common Ranging Control fields in the Ranging Control field of the AC IE.</a:t>
            </a:r>
          </a:p>
          <a:p>
            <a:pPr marL="973138" lvl="2" indent="-342900">
              <a:spcAft>
                <a:spcPts val="700"/>
              </a:spcAft>
              <a:buFont typeface="Times New Roman" panose="02020603050405020304" pitchFamily="18" charset="0"/>
              <a:buChar char="─"/>
            </a:pPr>
            <a:r>
              <a:rPr lang="en-US" altLang="zh-CN" sz="1600" dirty="0">
                <a:cs typeface="Times New Roman" panose="02020603050405020304" pitchFamily="18" charset="0"/>
              </a:rPr>
              <a:t>The Common Ranging Control field contains Multi-node Mode, Ranging Round Usage, STS Packet Config, Deferred Mode and MMRCR fields, which are overlapping with ARC IE</a:t>
            </a:r>
          </a:p>
          <a:p>
            <a:pPr marL="515938" lvl="1" indent="-342900">
              <a:spcAft>
                <a:spcPts val="700"/>
              </a:spcAft>
              <a:buFont typeface="Wingdings" panose="05000000000000000000" pitchFamily="2" charset="2"/>
              <a:buChar char=""/>
            </a:pPr>
            <a:r>
              <a:rPr lang="en-US" altLang="zh-CN" sz="1600" dirty="0">
                <a:cs typeface="Times New Roman" panose="02020603050405020304" pitchFamily="18" charset="0"/>
              </a:rPr>
              <a:t>If both AC IE and ARC IE are present in the same RCM, then Common Ranging Control Present field is set to zero to indicate the Common Ranging Control field is not present. </a:t>
            </a:r>
          </a:p>
        </p:txBody>
      </p:sp>
    </p:spTree>
    <p:extLst>
      <p:ext uri="{BB962C8B-B14F-4D97-AF65-F5344CB8AC3E}">
        <p14:creationId xmlns:p14="http://schemas.microsoft.com/office/powerpoint/2010/main" val="2418392259"/>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1377</Words>
  <Application>Microsoft Office PowerPoint</Application>
  <PresentationFormat>全屏显示(4:3)</PresentationFormat>
  <Paragraphs>176</Paragraphs>
  <Slides>8</Slides>
  <Notes>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宋体</vt:lpstr>
      <vt:lpstr>微软雅黑</vt:lpstr>
      <vt:lpstr>Arial</vt:lpstr>
      <vt:lpstr>Calibri</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2022-12-13T01:32:53Z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(3)6gwktZ5skFe5aKx6yyhviaeQfBDmm50yLLSOxbcmKjqsdDn1uPzoT5bsCxpJ/WU0iPRRIodR
1fTBvBU21mF78fbWtawNkz3oSBRgEgqh6M48Dlt9AB8xPNtNbLbWPO51zEXV1s/XxfSN0opT
P6ZuH+yVJ8IjrP/oD9OnQW615U6wChteVs1NwobAFGLBX+skSVulXVlg+Z7i8FP4UdR9tg6y
V7VSmgdApIsL1O389E</vt:lpwstr>
  </property>
  <property fmtid="{D5CDD505-2E9C-101B-9397-08002B2CF9AE}" pid="3" name="_2015_ms_pID_7253431">
    <vt:lpwstr>9aoOU+H0092rdK6Lg07dEA7k191httAuvKNUtETG+1EL/b+AoQromx
mwOaRZxf8WuaCChOOCEYumXm8jxBYlMW3sCEatFMCbkey/0HoKX5HyXK4CleV1JGaez+SXWz
jCH4sC4T93w6rL0hVMYblJiKKoSnipuQXDo+YiFNaqfg7U4w5YmMZhR42HweWotEtw070YDG
zCMB8wkmg34XlLu1lbECAlB70PZ23NOEafgK</vt:lpwstr>
  </property>
  <property fmtid="{D5CDD505-2E9C-101B-9397-08002B2CF9AE}" pid="4" name="_2015_ms_pID_7253432">
    <vt:lpwstr>xw==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1670894918</vt:lpwstr>
  </property>
</Properties>
</file>