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2"/>
  </p:notesMasterIdLst>
  <p:handoutMasterIdLst>
    <p:handoutMasterId r:id="rId13"/>
  </p:handoutMasterIdLst>
  <p:sldIdLst>
    <p:sldId id="359" r:id="rId2"/>
    <p:sldId id="407" r:id="rId3"/>
    <p:sldId id="408" r:id="rId4"/>
    <p:sldId id="409" r:id="rId5"/>
    <p:sldId id="410" r:id="rId6"/>
    <p:sldId id="418" r:id="rId7"/>
    <p:sldId id="416" r:id="rId8"/>
    <p:sldId id="420" r:id="rId9"/>
    <p:sldId id="414" r:id="rId10"/>
    <p:sldId id="41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作者" initials="A" lastIdx="1"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November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en-US" sz="1400" b="1" baseline="0" dirty="0" smtClean="0"/>
              <a:t>15-</a:t>
            </a:r>
            <a:r>
              <a:rPr lang="en-US" altLang="zh-CN" sz="1400" b="1" baseline="0" dirty="0" smtClean="0"/>
              <a:t>22</a:t>
            </a:r>
            <a:r>
              <a:rPr lang="en-US" altLang="en-US" sz="1400" b="1" baseline="0" dirty="0" smtClean="0"/>
              <a:t>-0691-</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More on PHR </a:t>
            </a:r>
            <a:r>
              <a:rPr lang="en-US" altLang="en-US" sz="1600" b="1" dirty="0">
                <a:latin typeface="+mj-lt"/>
              </a:rPr>
              <a:t>considerations </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 </a:t>
            </a:r>
            <a:r>
              <a:rPr lang="en-US" altLang="zh-CN" sz="1600" dirty="0">
                <a:latin typeface="+mj-lt"/>
              </a:rPr>
              <a:t>Rani Keren, </a:t>
            </a:r>
            <a:r>
              <a:rPr lang="en-US" altLang="en-US" sz="1600" dirty="0">
                <a:latin typeface="+mj-lt"/>
              </a:rPr>
              <a:t>Chenchen Liu,</a:t>
            </a:r>
            <a:r>
              <a:rPr lang="en-US" altLang="zh-CN" sz="1600" dirty="0">
                <a:latin typeface="+mj-lt"/>
              </a:rPr>
              <a:t> </a:t>
            </a:r>
            <a:r>
              <a:rPr lang="en-US" altLang="en-US" sz="1600" dirty="0">
                <a:latin typeface="+mj-lt"/>
              </a:rPr>
              <a:t>Lei Huang, Wei Lin,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PHR</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832470"/>
          </a:xfrm>
        </p:spPr>
        <p:txBody>
          <a:bodyPr/>
          <a:lstStyle/>
          <a:p>
            <a:r>
              <a:rPr lang="en-US" altLang="zh-CN" sz="3200" dirty="0"/>
              <a:t>Appendix: PHR1 Performance Comparison</a:t>
            </a:r>
            <a:endParaRPr lang="zh-CN" altLang="en-US" sz="3200" dirty="0"/>
          </a:p>
        </p:txBody>
      </p:sp>
      <p:pic>
        <p:nvPicPr>
          <p:cNvPr id="8" name="图片 7"/>
          <p:cNvPicPr>
            <a:picLocks noChangeAspect="1"/>
          </p:cNvPicPr>
          <p:nvPr/>
        </p:nvPicPr>
        <p:blipFill>
          <a:blip r:embed="rId2"/>
          <a:stretch>
            <a:fillRect/>
          </a:stretch>
        </p:blipFill>
        <p:spPr>
          <a:xfrm>
            <a:off x="1655262" y="1844824"/>
            <a:ext cx="5379451" cy="4263777"/>
          </a:xfrm>
          <a:prstGeom prst="rect">
            <a:avLst/>
          </a:prstGeom>
        </p:spPr>
      </p:pic>
    </p:spTree>
    <p:extLst>
      <p:ext uri="{BB962C8B-B14F-4D97-AF65-F5344CB8AC3E}">
        <p14:creationId xmlns:p14="http://schemas.microsoft.com/office/powerpoint/2010/main" val="1724489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PHR Content</a:t>
            </a:r>
            <a:endParaRPr lang="zh-CN" altLang="en-US" dirty="0"/>
          </a:p>
        </p:txBody>
      </p:sp>
      <p:sp>
        <p:nvSpPr>
          <p:cNvPr id="3" name="内容占位符 2"/>
          <p:cNvSpPr>
            <a:spLocks noGrp="1"/>
          </p:cNvSpPr>
          <p:nvPr>
            <p:ph idx="1"/>
          </p:nvPr>
        </p:nvSpPr>
        <p:spPr>
          <a:xfrm>
            <a:off x="723900" y="1484784"/>
            <a:ext cx="7772400" cy="4114800"/>
          </a:xfrm>
        </p:spPr>
        <p:txBody>
          <a:bodyPr/>
          <a:lstStyle/>
          <a:p>
            <a:pPr>
              <a:lnSpc>
                <a:spcPct val="160000"/>
              </a:lnSpc>
              <a:buFont typeface="Wingdings" panose="05000000000000000000" pitchFamily="2" charset="2"/>
              <a:buChar char="n"/>
            </a:pPr>
            <a:r>
              <a:rPr lang="en-US" altLang="zh-CN" sz="1600" dirty="0">
                <a:latin typeface="+mj-lt"/>
              </a:rPr>
              <a:t>Data rate field: </a:t>
            </a:r>
          </a:p>
          <a:p>
            <a:pPr lvl="1">
              <a:lnSpc>
                <a:spcPct val="160000"/>
              </a:lnSpc>
              <a:buFont typeface="Wingdings" panose="05000000000000000000" pitchFamily="2" charset="2"/>
              <a:buChar char="Ø"/>
            </a:pPr>
            <a:r>
              <a:rPr lang="en-US" altLang="zh-CN" sz="1400" dirty="0">
                <a:latin typeface="+mj-lt"/>
              </a:rPr>
              <a:t>Indicate the data rate of the payload field, probably 3 bits</a:t>
            </a:r>
          </a:p>
          <a:p>
            <a:pPr>
              <a:lnSpc>
                <a:spcPct val="160000"/>
              </a:lnSpc>
              <a:buFont typeface="Wingdings" panose="05000000000000000000" pitchFamily="2" charset="2"/>
              <a:buChar char="n"/>
            </a:pPr>
            <a:r>
              <a:rPr lang="en-US" altLang="zh-CN" sz="1600" dirty="0">
                <a:latin typeface="+mj-lt"/>
              </a:rPr>
              <a:t>LDPC indication field</a:t>
            </a:r>
          </a:p>
          <a:p>
            <a:pPr lvl="1">
              <a:lnSpc>
                <a:spcPct val="160000"/>
              </a:lnSpc>
              <a:buFont typeface="Wingdings" panose="05000000000000000000" pitchFamily="2" charset="2"/>
              <a:buChar char="Ø"/>
            </a:pPr>
            <a:r>
              <a:rPr lang="en-US" altLang="zh-CN" sz="1400" dirty="0">
                <a:latin typeface="+mj-lt"/>
              </a:rPr>
              <a:t>Signal whether LDPC encoding is enabled, 1 bit</a:t>
            </a:r>
          </a:p>
          <a:p>
            <a:pPr>
              <a:lnSpc>
                <a:spcPct val="160000"/>
              </a:lnSpc>
              <a:buFont typeface="Wingdings" panose="05000000000000000000" pitchFamily="2" charset="2"/>
              <a:buChar char="n"/>
            </a:pPr>
            <a:r>
              <a:rPr lang="en-US" altLang="zh-CN" sz="1600" dirty="0">
                <a:latin typeface="+mj-lt"/>
              </a:rPr>
              <a:t>PHY payload length field</a:t>
            </a:r>
          </a:p>
          <a:p>
            <a:pPr lvl="1">
              <a:lnSpc>
                <a:spcPct val="160000"/>
              </a:lnSpc>
              <a:buFont typeface="Wingdings" panose="05000000000000000000" pitchFamily="2" charset="2"/>
              <a:buChar char="Ø"/>
            </a:pPr>
            <a:r>
              <a:rPr lang="en-US" altLang="zh-CN" sz="1400" dirty="0">
                <a:latin typeface="+mj-lt"/>
              </a:rPr>
              <a:t>Indicate  the number of octets in the PSDU field, 12 bits</a:t>
            </a:r>
          </a:p>
          <a:p>
            <a:pPr>
              <a:lnSpc>
                <a:spcPct val="160000"/>
              </a:lnSpc>
              <a:buFont typeface="Wingdings" panose="05000000000000000000" pitchFamily="2" charset="2"/>
              <a:buChar char="n"/>
            </a:pPr>
            <a:r>
              <a:rPr lang="en-US" altLang="zh-CN" sz="1600" dirty="0">
                <a:latin typeface="+mj-lt"/>
              </a:rPr>
              <a:t>Sensing indication field</a:t>
            </a:r>
          </a:p>
          <a:p>
            <a:pPr lvl="1">
              <a:lnSpc>
                <a:spcPct val="160000"/>
              </a:lnSpc>
              <a:buFont typeface="Wingdings" panose="05000000000000000000" pitchFamily="2" charset="2"/>
              <a:buChar char="Ø"/>
            </a:pPr>
            <a:r>
              <a:rPr lang="en-US" altLang="zh-CN" sz="1400" dirty="0">
                <a:latin typeface="+mj-lt"/>
              </a:rPr>
              <a:t>Signal whether the packet is to be used for sensing, 1 bit</a:t>
            </a:r>
          </a:p>
          <a:p>
            <a:pPr>
              <a:lnSpc>
                <a:spcPct val="160000"/>
              </a:lnSpc>
              <a:buFont typeface="Wingdings" panose="05000000000000000000" pitchFamily="2" charset="2"/>
              <a:buChar char="n"/>
            </a:pPr>
            <a:r>
              <a:rPr lang="en-US" altLang="zh-CN" sz="1600" dirty="0">
                <a:latin typeface="+mj-lt"/>
              </a:rPr>
              <a:t>2 Reserved bits</a:t>
            </a:r>
          </a:p>
          <a:p>
            <a:pPr>
              <a:lnSpc>
                <a:spcPct val="160000"/>
              </a:lnSpc>
              <a:buFont typeface="Wingdings" panose="05000000000000000000" pitchFamily="2" charset="2"/>
              <a:buChar char="n"/>
            </a:pPr>
            <a:r>
              <a:rPr lang="en-US" altLang="zh-CN" sz="1600" dirty="0">
                <a:latin typeface="+mj-lt"/>
              </a:rPr>
              <a:t>8-bit CRC</a:t>
            </a:r>
            <a:endParaRPr lang="en-US" altLang="zh-CN" sz="1200" dirty="0">
              <a:latin typeface="+mj-lt"/>
            </a:endParaRPr>
          </a:p>
          <a:p>
            <a:pPr>
              <a:lnSpc>
                <a:spcPct val="160000"/>
              </a:lnSpc>
              <a:buFont typeface="Wingdings" panose="05000000000000000000" pitchFamily="2" charset="2"/>
              <a:buChar char="n"/>
            </a:pPr>
            <a:r>
              <a:rPr lang="en-US" altLang="zh-CN" sz="1600" dirty="0">
                <a:latin typeface="+mj-lt"/>
              </a:rPr>
              <a:t>There are totally 27 bits in PHR if the data rate field contains 3 bits</a:t>
            </a:r>
          </a:p>
          <a:p>
            <a:pPr lvl="1">
              <a:buFont typeface="Wingdings" panose="05000000000000000000" pitchFamily="2" charset="2"/>
              <a:buChar char="Ø"/>
            </a:pPr>
            <a:endParaRPr lang="zh-CN" altLang="en-US" sz="1200" dirty="0">
              <a:latin typeface="+mj-lt"/>
            </a:endParaRPr>
          </a:p>
        </p:txBody>
      </p:sp>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Tree>
    <p:extLst>
      <p:ext uri="{BB962C8B-B14F-4D97-AF65-F5344CB8AC3E}">
        <p14:creationId xmlns:p14="http://schemas.microsoft.com/office/powerpoint/2010/main" val="394809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20688"/>
            <a:ext cx="7772400" cy="832470"/>
          </a:xfrm>
        </p:spPr>
        <p:txBody>
          <a:bodyPr/>
          <a:lstStyle/>
          <a:p>
            <a:r>
              <a:rPr lang="en-US" altLang="zh-CN" sz="3200" dirty="0"/>
              <a:t>Recap of PHR Proposals</a:t>
            </a:r>
            <a:endParaRPr lang="zh-CN" altLang="en-US" sz="3200" dirty="0"/>
          </a:p>
        </p:txBody>
      </p:sp>
      <p:sp>
        <p:nvSpPr>
          <p:cNvPr id="4" name="日期占位符 3">
            <a:extLst>
              <a:ext uri="{FF2B5EF4-FFF2-40B4-BE49-F238E27FC236}">
                <a16:creationId xmlns:a16="http://schemas.microsoft.com/office/drawing/2014/main" xmlns="" id="{E8A1612A-85DA-4272-BADC-EEA2EB5D2554}"/>
              </a:ext>
            </a:extLst>
          </p:cNvPr>
          <p:cNvSpPr>
            <a:spLocks noGrp="1"/>
          </p:cNvSpPr>
          <p:nvPr>
            <p:ph type="dt" sz="half" idx="10"/>
          </p:nvPr>
        </p:nvSpPr>
        <p:spPr/>
        <p:txBody>
          <a:bodyPr/>
          <a:lstStyle/>
          <a:p>
            <a:r>
              <a:rPr lang="en-US" altLang="zh-CN" dirty="0"/>
              <a:t>Dec. 2022</a:t>
            </a:r>
            <a:endParaRPr lang="en-US" altLang="en-US" dirty="0"/>
          </a:p>
        </p:txBody>
      </p:sp>
      <p:sp>
        <p:nvSpPr>
          <p:cNvPr id="5" name="页脚占位符 4">
            <a:extLst>
              <a:ext uri="{FF2B5EF4-FFF2-40B4-BE49-F238E27FC236}">
                <a16:creationId xmlns:a16="http://schemas.microsoft.com/office/drawing/2014/main" xmlns="" id="{6F64B83B-4770-4A4A-A7EB-5B4F61E13EC3}"/>
              </a:ext>
            </a:extLst>
          </p:cNvPr>
          <p:cNvSpPr>
            <a:spLocks noGrp="1"/>
          </p:cNvSpPr>
          <p:nvPr>
            <p:ph type="ftr" sz="quarter" idx="11"/>
          </p:nvPr>
        </p:nvSpPr>
        <p:spPr/>
        <p:txBody>
          <a:bodyPr/>
          <a:lstStyle/>
          <a:p>
            <a:r>
              <a:rPr lang="en-US" altLang="en-US" dirty="0"/>
              <a:t>Bin Qian, Huawei</a:t>
            </a:r>
          </a:p>
        </p:txBody>
      </p:sp>
      <p:sp>
        <p:nvSpPr>
          <p:cNvPr id="6" name="灯片编号占位符 5">
            <a:extLst>
              <a:ext uri="{FF2B5EF4-FFF2-40B4-BE49-F238E27FC236}">
                <a16:creationId xmlns:a16="http://schemas.microsoft.com/office/drawing/2014/main" xmlns="" id="{B5F6B3C8-96E8-4B92-B03C-127B547F284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内容占位符 2"/>
          <p:cNvSpPr>
            <a:spLocks noGrp="1"/>
          </p:cNvSpPr>
          <p:nvPr>
            <p:ph idx="1"/>
          </p:nvPr>
        </p:nvSpPr>
        <p:spPr>
          <a:xfrm>
            <a:off x="723900" y="1268760"/>
            <a:ext cx="7772400" cy="4392488"/>
          </a:xfrm>
        </p:spPr>
        <p:txBody>
          <a:bodyPr/>
          <a:lstStyle/>
          <a:p>
            <a:pPr>
              <a:lnSpc>
                <a:spcPct val="160000"/>
              </a:lnSpc>
              <a:buFont typeface="Wingdings" panose="05000000000000000000" pitchFamily="2" charset="2"/>
              <a:buChar char="n"/>
            </a:pPr>
            <a:r>
              <a:rPr lang="en-US" altLang="zh-CN" sz="1600" dirty="0">
                <a:latin typeface="+mj-lt"/>
              </a:rPr>
              <a:t>Single PHR proposal in [1-2]</a:t>
            </a:r>
          </a:p>
          <a:p>
            <a:pPr lvl="1">
              <a:lnSpc>
                <a:spcPct val="140000"/>
              </a:lnSpc>
              <a:buFont typeface="Wingdings" panose="05000000000000000000" pitchFamily="2" charset="2"/>
              <a:buChar char="Ø"/>
            </a:pPr>
            <a:r>
              <a:rPr lang="en-US" altLang="zh-CN" sz="1400" dirty="0">
                <a:latin typeface="+mj-lt"/>
              </a:rPr>
              <a:t>PHR data rate and preamble symbol repetition (PSR) are configured by OOB method</a:t>
            </a:r>
          </a:p>
          <a:p>
            <a:pPr lvl="1">
              <a:lnSpc>
                <a:spcPct val="140000"/>
              </a:lnSpc>
              <a:buFont typeface="Wingdings" panose="05000000000000000000" pitchFamily="2" charset="2"/>
              <a:buChar char="Ø"/>
            </a:pPr>
            <a:r>
              <a:rPr lang="en-US" altLang="zh-CN" sz="1400" dirty="0">
                <a:solidFill>
                  <a:srgbClr val="FF0000"/>
                </a:solidFill>
                <a:latin typeface="+mj-lt"/>
              </a:rPr>
              <a:t>Do not support dynamic PHR data rate</a:t>
            </a:r>
          </a:p>
          <a:p>
            <a:pPr>
              <a:lnSpc>
                <a:spcPct val="160000"/>
              </a:lnSpc>
              <a:buFont typeface="Wingdings" panose="05000000000000000000" pitchFamily="2" charset="2"/>
              <a:buChar char="n"/>
            </a:pPr>
            <a:r>
              <a:rPr lang="en-US" altLang="zh-CN" sz="1600" dirty="0">
                <a:latin typeface="+mj-lt"/>
              </a:rPr>
              <a:t>4-bit PHR1 proposal in [3]</a:t>
            </a:r>
          </a:p>
          <a:p>
            <a:pPr lvl="1">
              <a:lnSpc>
                <a:spcPct val="140000"/>
              </a:lnSpc>
              <a:buFont typeface="Wingdings" panose="05000000000000000000" pitchFamily="2" charset="2"/>
              <a:buChar char="Ø"/>
            </a:pPr>
            <a:r>
              <a:rPr lang="en-US" altLang="zh-CN" sz="1400" dirty="0">
                <a:latin typeface="+mj-lt"/>
              </a:rPr>
              <a:t>PHR is split into PHR1 and PHR2, where PHR1 is sent at a low rate and the data rate of PHR2 depends on the PHY payload modulation rate and FEC applied</a:t>
            </a:r>
          </a:p>
          <a:p>
            <a:pPr lvl="1">
              <a:lnSpc>
                <a:spcPct val="140000"/>
              </a:lnSpc>
              <a:buFont typeface="Wingdings" panose="05000000000000000000" pitchFamily="2" charset="2"/>
              <a:buChar char="Ø"/>
            </a:pPr>
            <a:r>
              <a:rPr lang="en-US" altLang="zh-CN" sz="1400" dirty="0">
                <a:latin typeface="+mj-lt"/>
              </a:rPr>
              <a:t>PHR1 contains data rate field and LDPC indication field</a:t>
            </a:r>
          </a:p>
          <a:p>
            <a:pPr lvl="1">
              <a:lnSpc>
                <a:spcPct val="140000"/>
              </a:lnSpc>
              <a:buFont typeface="Wingdings" panose="05000000000000000000" pitchFamily="2" charset="2"/>
              <a:buChar char="Ø"/>
            </a:pPr>
            <a:r>
              <a:rPr lang="en-US" altLang="zh-CN" sz="1400" dirty="0">
                <a:latin typeface="+mj-lt"/>
              </a:rPr>
              <a:t>PHR2 contains PHY payload length field, sensing indication field, 2 reserved bits and 8-bit CRC</a:t>
            </a:r>
          </a:p>
          <a:p>
            <a:pPr lvl="1">
              <a:lnSpc>
                <a:spcPct val="140000"/>
              </a:lnSpc>
              <a:buFont typeface="Wingdings" panose="05000000000000000000" pitchFamily="2" charset="2"/>
              <a:buChar char="Ø"/>
            </a:pPr>
            <a:r>
              <a:rPr lang="en-US" altLang="zh-CN" sz="1400" dirty="0">
                <a:latin typeface="+mj-lt"/>
              </a:rPr>
              <a:t>Support dynamic PHR data rate</a:t>
            </a:r>
          </a:p>
          <a:p>
            <a:pPr lvl="1">
              <a:lnSpc>
                <a:spcPct val="140000"/>
              </a:lnSpc>
              <a:buFont typeface="Wingdings" panose="05000000000000000000" pitchFamily="2" charset="2"/>
              <a:buChar char="Ø"/>
            </a:pPr>
            <a:r>
              <a:rPr lang="en-US" altLang="zh-CN" sz="1400" dirty="0">
                <a:solidFill>
                  <a:srgbClr val="FF0000"/>
                </a:solidFill>
                <a:latin typeface="+mj-lt"/>
              </a:rPr>
              <a:t>Dilemma: PHR1 reliability and PHR1 air time</a:t>
            </a:r>
          </a:p>
          <a:p>
            <a:pPr lvl="2">
              <a:lnSpc>
                <a:spcPct val="160000"/>
              </a:lnSpc>
              <a:buFont typeface="Arial" panose="020B0604020202020204" pitchFamily="34" charset="0"/>
              <a:buChar char="•"/>
            </a:pPr>
            <a:r>
              <a:rPr lang="en-US" altLang="zh-CN" sz="1200" dirty="0">
                <a:latin typeface="+mj-lt"/>
              </a:rPr>
              <a:t>PHR1 at 1.95 Mbps is limiting LDPC gains</a:t>
            </a:r>
          </a:p>
          <a:p>
            <a:pPr lvl="2">
              <a:lnSpc>
                <a:spcPct val="160000"/>
              </a:lnSpc>
              <a:buFont typeface="Arial" panose="020B0604020202020204" pitchFamily="34" charset="0"/>
              <a:buChar char="•"/>
            </a:pPr>
            <a:r>
              <a:rPr lang="en-US" altLang="zh-CN" sz="1200" dirty="0">
                <a:latin typeface="+mj-lt"/>
              </a:rPr>
              <a:t>PHR1 at 0.975 Mbps leads to ~10us in duration, which increases the latency</a:t>
            </a:r>
          </a:p>
          <a:p>
            <a:pPr lvl="1">
              <a:lnSpc>
                <a:spcPct val="160000"/>
              </a:lnSpc>
              <a:buFont typeface="Wingdings" panose="05000000000000000000" pitchFamily="2" charset="2"/>
              <a:buChar char="Ø"/>
            </a:pPr>
            <a:endParaRPr lang="en-US" altLang="zh-CN" sz="1200" dirty="0">
              <a:latin typeface="+mj-lt"/>
            </a:endParaRPr>
          </a:p>
          <a:p>
            <a:pPr lvl="1">
              <a:buFont typeface="Wingdings" panose="05000000000000000000" pitchFamily="2" charset="2"/>
              <a:buChar char="Ø"/>
            </a:pPr>
            <a:endParaRPr lang="zh-CN" altLang="en-US" sz="1200" dirty="0">
              <a:latin typeface="+mj-lt"/>
            </a:endParaRPr>
          </a:p>
        </p:txBody>
      </p:sp>
      <p:sp>
        <p:nvSpPr>
          <p:cNvPr id="9" name="文本框 8"/>
          <p:cNvSpPr txBox="1"/>
          <p:nvPr/>
        </p:nvSpPr>
        <p:spPr>
          <a:xfrm>
            <a:off x="685800" y="5879013"/>
            <a:ext cx="6120680" cy="646331"/>
          </a:xfrm>
          <a:prstGeom prst="rect">
            <a:avLst/>
          </a:prstGeom>
          <a:noFill/>
        </p:spPr>
        <p:txBody>
          <a:bodyPr wrap="square" rtlCol="0">
            <a:spAutoFit/>
          </a:bodyPr>
          <a:lstStyle/>
          <a:p>
            <a:r>
              <a:rPr lang="en-US" altLang="zh-CN" dirty="0"/>
              <a:t>[1] </a:t>
            </a:r>
            <a:r>
              <a:rPr lang="en-US" altLang="zh-CN" dirty="0">
                <a:latin typeface="+mj-lt"/>
              </a:rPr>
              <a:t>IEEE 15-22-0475-01-04ab-phr-content-and-rate</a:t>
            </a:r>
          </a:p>
          <a:p>
            <a:r>
              <a:rPr lang="en-US" altLang="zh-CN" dirty="0">
                <a:latin typeface="+mj-lt"/>
              </a:rPr>
              <a:t>[2] IEEE 15-22-0546-01-04ab-legacy-4z-phr-for-several-new-data-rates</a:t>
            </a:r>
          </a:p>
          <a:p>
            <a:r>
              <a:rPr lang="en-US" altLang="zh-CN" dirty="0">
                <a:latin typeface="+mj-lt"/>
              </a:rPr>
              <a:t>[3] IEEE 15-22-0653-00-04ab-an-updated-phy-header-proposal</a:t>
            </a:r>
            <a:endParaRPr lang="zh-CN" altLang="en-US" dirty="0">
              <a:latin typeface="+mj-lt"/>
            </a:endParaRPr>
          </a:p>
        </p:txBody>
      </p:sp>
    </p:spTree>
    <p:extLst>
      <p:ext uri="{BB962C8B-B14F-4D97-AF65-F5344CB8AC3E}">
        <p14:creationId xmlns:p14="http://schemas.microsoft.com/office/powerpoint/2010/main" val="85110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832470"/>
          </a:xfrm>
        </p:spPr>
        <p:txBody>
          <a:bodyPr/>
          <a:lstStyle/>
          <a:p>
            <a:r>
              <a:rPr lang="en-US" altLang="zh-CN" sz="3200" dirty="0"/>
              <a:t>Proposed Compromise: 3-bit PHR1</a:t>
            </a:r>
            <a:endParaRPr lang="zh-CN" altLang="en-US" sz="3200" dirty="0"/>
          </a:p>
        </p:txBody>
      </p:sp>
      <p:sp>
        <p:nvSpPr>
          <p:cNvPr id="4" name="日期占位符 3">
            <a:extLst>
              <a:ext uri="{FF2B5EF4-FFF2-40B4-BE49-F238E27FC236}">
                <a16:creationId xmlns:a16="http://schemas.microsoft.com/office/drawing/2014/main" xmlns="" id="{E8A1612A-85DA-4272-BADC-EEA2EB5D2554}"/>
              </a:ext>
            </a:extLst>
          </p:cNvPr>
          <p:cNvSpPr>
            <a:spLocks noGrp="1"/>
          </p:cNvSpPr>
          <p:nvPr>
            <p:ph type="dt" sz="half" idx="10"/>
          </p:nvPr>
        </p:nvSpPr>
        <p:spPr/>
        <p:txBody>
          <a:bodyPr/>
          <a:lstStyle/>
          <a:p>
            <a:r>
              <a:rPr lang="en-US" altLang="zh-CN" dirty="0"/>
              <a:t>Dec. 2022</a:t>
            </a:r>
            <a:endParaRPr lang="en-US" altLang="en-US" dirty="0"/>
          </a:p>
        </p:txBody>
      </p:sp>
      <p:sp>
        <p:nvSpPr>
          <p:cNvPr id="5" name="页脚占位符 4">
            <a:extLst>
              <a:ext uri="{FF2B5EF4-FFF2-40B4-BE49-F238E27FC236}">
                <a16:creationId xmlns:a16="http://schemas.microsoft.com/office/drawing/2014/main" xmlns="" id="{6F64B83B-4770-4A4A-A7EB-5B4F61E13EC3}"/>
              </a:ext>
            </a:extLst>
          </p:cNvPr>
          <p:cNvSpPr>
            <a:spLocks noGrp="1"/>
          </p:cNvSpPr>
          <p:nvPr>
            <p:ph type="ftr" sz="quarter" idx="11"/>
          </p:nvPr>
        </p:nvSpPr>
        <p:spPr/>
        <p:txBody>
          <a:bodyPr/>
          <a:lstStyle/>
          <a:p>
            <a:r>
              <a:rPr lang="en-US" altLang="en-US" dirty="0"/>
              <a:t>Bin Qian, Huawei</a:t>
            </a:r>
          </a:p>
        </p:txBody>
      </p:sp>
      <p:sp>
        <p:nvSpPr>
          <p:cNvPr id="6" name="灯片编号占位符 5">
            <a:extLst>
              <a:ext uri="{FF2B5EF4-FFF2-40B4-BE49-F238E27FC236}">
                <a16:creationId xmlns:a16="http://schemas.microsoft.com/office/drawing/2014/main" xmlns="" id="{B5F6B3C8-96E8-4B92-B03C-127B547F284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内容占位符 2"/>
          <p:cNvSpPr>
            <a:spLocks noGrp="1"/>
          </p:cNvSpPr>
          <p:nvPr>
            <p:ph idx="1"/>
          </p:nvPr>
        </p:nvSpPr>
        <p:spPr>
          <a:xfrm>
            <a:off x="723900" y="1340768"/>
            <a:ext cx="7772400" cy="4392488"/>
          </a:xfrm>
        </p:spPr>
        <p:txBody>
          <a:bodyPr/>
          <a:lstStyle/>
          <a:p>
            <a:pPr>
              <a:lnSpc>
                <a:spcPct val="160000"/>
              </a:lnSpc>
              <a:buFont typeface="Wingdings" panose="05000000000000000000" pitchFamily="2" charset="2"/>
              <a:buChar char="n"/>
            </a:pPr>
            <a:r>
              <a:rPr lang="en-US" altLang="zh-CN" sz="1600" dirty="0">
                <a:latin typeface="+mj-lt"/>
              </a:rPr>
              <a:t>PHR1 contains 3 bits of the data rate field, i.e., R0, R1, and R2</a:t>
            </a:r>
          </a:p>
          <a:p>
            <a:pPr>
              <a:lnSpc>
                <a:spcPct val="160000"/>
              </a:lnSpc>
              <a:buFont typeface="Wingdings" panose="05000000000000000000" pitchFamily="2" charset="2"/>
              <a:buChar char="n"/>
            </a:pPr>
            <a:r>
              <a:rPr lang="en-US" altLang="zh-CN" sz="1600" dirty="0">
                <a:latin typeface="+mj-lt"/>
              </a:rPr>
              <a:t>PHR2 contains the LDPC indication field, PHY payload length field, sensing indication field, 2 reserved bits and 8-bit CRC </a:t>
            </a:r>
          </a:p>
          <a:p>
            <a:pPr>
              <a:lnSpc>
                <a:spcPct val="160000"/>
              </a:lnSpc>
              <a:buFont typeface="Wingdings" panose="05000000000000000000" pitchFamily="2" charset="2"/>
              <a:buChar char="n"/>
            </a:pPr>
            <a:r>
              <a:rPr lang="en-US" altLang="zh-CN" sz="1600" dirty="0">
                <a:latin typeface="+mj-lt"/>
              </a:rPr>
              <a:t>PHR1 format</a:t>
            </a:r>
          </a:p>
          <a:p>
            <a:pPr>
              <a:lnSpc>
                <a:spcPct val="160000"/>
              </a:lnSpc>
              <a:buFont typeface="Wingdings" panose="05000000000000000000" pitchFamily="2" charset="2"/>
              <a:buChar char="n"/>
            </a:pPr>
            <a:endParaRPr lang="en-US" altLang="zh-CN" sz="1600" dirty="0">
              <a:latin typeface="+mj-lt"/>
            </a:endParaRPr>
          </a:p>
          <a:p>
            <a:pPr>
              <a:lnSpc>
                <a:spcPct val="160000"/>
              </a:lnSpc>
              <a:buFont typeface="Wingdings" panose="05000000000000000000" pitchFamily="2" charset="2"/>
              <a:buChar char="n"/>
            </a:pPr>
            <a:endParaRPr lang="en-US" altLang="zh-CN" sz="1600" dirty="0">
              <a:latin typeface="+mj-lt"/>
            </a:endParaRPr>
          </a:p>
          <a:p>
            <a:pPr lvl="1">
              <a:lnSpc>
                <a:spcPct val="160000"/>
              </a:lnSpc>
              <a:buFont typeface="Wingdings" panose="05000000000000000000" pitchFamily="2" charset="2"/>
              <a:buChar char="Ø"/>
            </a:pPr>
            <a:r>
              <a:rPr lang="en-US" altLang="zh-CN" sz="1200" dirty="0">
                <a:latin typeface="+mj-lt"/>
              </a:rPr>
              <a:t>R0, R1 and R2 indicate the data rate of PHR2 and PSDU</a:t>
            </a:r>
            <a:endParaRPr lang="en-US" altLang="zh-CN" sz="1600" dirty="0">
              <a:latin typeface="+mj-lt"/>
            </a:endParaRPr>
          </a:p>
          <a:p>
            <a:pPr>
              <a:lnSpc>
                <a:spcPct val="160000"/>
              </a:lnSpc>
              <a:buFont typeface="Wingdings" panose="05000000000000000000" pitchFamily="2" charset="2"/>
              <a:buChar char="n"/>
            </a:pPr>
            <a:r>
              <a:rPr lang="en-US" altLang="zh-CN" sz="1600" dirty="0">
                <a:latin typeface="+mj-lt"/>
              </a:rPr>
              <a:t>PHR2 format</a:t>
            </a:r>
          </a:p>
          <a:p>
            <a:pPr>
              <a:lnSpc>
                <a:spcPct val="160000"/>
              </a:lnSpc>
              <a:buFont typeface="Wingdings" panose="05000000000000000000" pitchFamily="2" charset="2"/>
              <a:buChar char="n"/>
            </a:pPr>
            <a:endParaRPr lang="en-US" altLang="zh-CN" sz="1600" dirty="0">
              <a:latin typeface="+mj-lt"/>
            </a:endParaRPr>
          </a:p>
          <a:p>
            <a:pPr>
              <a:lnSpc>
                <a:spcPct val="160000"/>
              </a:lnSpc>
              <a:buFont typeface="Wingdings" panose="05000000000000000000" pitchFamily="2" charset="2"/>
              <a:buChar char="n"/>
            </a:pPr>
            <a:endParaRPr lang="en-US" altLang="zh-CN" sz="1600" dirty="0">
              <a:latin typeface="+mj-lt"/>
            </a:endParaRPr>
          </a:p>
          <a:p>
            <a:pPr lvl="1">
              <a:lnSpc>
                <a:spcPct val="160000"/>
              </a:lnSpc>
              <a:buFont typeface="Wingdings" panose="05000000000000000000" pitchFamily="2" charset="2"/>
              <a:buChar char="Ø"/>
            </a:pPr>
            <a:endParaRPr lang="en-US" altLang="zh-CN" sz="1200" dirty="0">
              <a:latin typeface="+mj-lt"/>
            </a:endParaRPr>
          </a:p>
          <a:p>
            <a:pPr lvl="1">
              <a:lnSpc>
                <a:spcPct val="160000"/>
              </a:lnSpc>
              <a:buFont typeface="Wingdings" panose="05000000000000000000" pitchFamily="2" charset="2"/>
              <a:buChar char="Ø"/>
            </a:pPr>
            <a:endParaRPr lang="en-US" altLang="zh-CN" sz="1200" dirty="0">
              <a:latin typeface="+mj-lt"/>
            </a:endParaRPr>
          </a:p>
          <a:p>
            <a:pPr lvl="1">
              <a:buFont typeface="Wingdings" panose="05000000000000000000" pitchFamily="2" charset="2"/>
              <a:buChar char="Ø"/>
            </a:pPr>
            <a:endParaRPr lang="zh-CN" altLang="en-US" sz="12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2844542505"/>
              </p:ext>
            </p:extLst>
          </p:nvPr>
        </p:nvGraphicFramePr>
        <p:xfrm>
          <a:off x="1959429" y="3140968"/>
          <a:ext cx="4064001" cy="741680"/>
        </p:xfrm>
        <a:graphic>
          <a:graphicData uri="http://schemas.openxmlformats.org/drawingml/2006/table">
            <a:tbl>
              <a:tblPr firstRow="1" bandRow="1">
                <a:tableStyleId>{C083E6E3-FA7D-4D7B-A595-EF9225AFEA82}</a:tableStyleId>
              </a:tblPr>
              <a:tblGrid>
                <a:gridCol w="1354667">
                  <a:extLst>
                    <a:ext uri="{9D8B030D-6E8A-4147-A177-3AD203B41FA5}">
                      <a16:colId xmlns:a16="http://schemas.microsoft.com/office/drawing/2014/main" xmlns="" val="20000"/>
                    </a:ext>
                  </a:extLst>
                </a:gridCol>
                <a:gridCol w="1354667">
                  <a:extLst>
                    <a:ext uri="{9D8B030D-6E8A-4147-A177-3AD203B41FA5}">
                      <a16:colId xmlns:a16="http://schemas.microsoft.com/office/drawing/2014/main" xmlns="" val="20001"/>
                    </a:ext>
                  </a:extLst>
                </a:gridCol>
                <a:gridCol w="1354667">
                  <a:extLst>
                    <a:ext uri="{9D8B030D-6E8A-4147-A177-3AD203B41FA5}">
                      <a16:colId xmlns:a16="http://schemas.microsoft.com/office/drawing/2014/main" xmlns="" val="20002"/>
                    </a:ext>
                  </a:extLst>
                </a:gridCol>
              </a:tblGrid>
              <a:tr h="370840">
                <a:tc>
                  <a:txBody>
                    <a:bodyPr/>
                    <a:lstStyle/>
                    <a:p>
                      <a:pPr algn="ctr"/>
                      <a:r>
                        <a:rPr lang="en-US" altLang="zh-CN" sz="1400" b="0" dirty="0">
                          <a:latin typeface="+mj-lt"/>
                        </a:rPr>
                        <a:t>Bits: 0</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a:latin typeface="+mj-lt"/>
                        </a:rPr>
                        <a:t>1</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a:latin typeface="+mj-lt"/>
                        </a:rPr>
                        <a:t>2</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pPr algn="ctr"/>
                      <a:r>
                        <a:rPr lang="en-US" altLang="zh-CN" sz="1400" dirty="0">
                          <a:latin typeface="+mj-lt"/>
                        </a:rPr>
                        <a:t>R0</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R1</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dirty="0">
                          <a:latin typeface="+mj-lt"/>
                        </a:rPr>
                        <a:t>R2</a:t>
                      </a:r>
                      <a:endParaRPr lang="zh-CN"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640731279"/>
              </p:ext>
            </p:extLst>
          </p:nvPr>
        </p:nvGraphicFramePr>
        <p:xfrm>
          <a:off x="1965541" y="4797152"/>
          <a:ext cx="4354285" cy="889000"/>
        </p:xfrm>
        <a:graphic>
          <a:graphicData uri="http://schemas.openxmlformats.org/drawingml/2006/table">
            <a:tbl>
              <a:tblPr firstRow="1" bandRow="1">
                <a:tableStyleId>{C083E6E3-FA7D-4D7B-A595-EF9225AFEA82}</a:tableStyleId>
              </a:tblPr>
              <a:tblGrid>
                <a:gridCol w="870857">
                  <a:extLst>
                    <a:ext uri="{9D8B030D-6E8A-4147-A177-3AD203B41FA5}">
                      <a16:colId xmlns:a16="http://schemas.microsoft.com/office/drawing/2014/main" xmlns="" val="20001"/>
                    </a:ext>
                  </a:extLst>
                </a:gridCol>
                <a:gridCol w="870857">
                  <a:extLst>
                    <a:ext uri="{9D8B030D-6E8A-4147-A177-3AD203B41FA5}">
                      <a16:colId xmlns:a16="http://schemas.microsoft.com/office/drawing/2014/main" xmlns="" val="20002"/>
                    </a:ext>
                  </a:extLst>
                </a:gridCol>
                <a:gridCol w="870857">
                  <a:extLst>
                    <a:ext uri="{9D8B030D-6E8A-4147-A177-3AD203B41FA5}">
                      <a16:colId xmlns:a16="http://schemas.microsoft.com/office/drawing/2014/main" xmlns="" val="20003"/>
                    </a:ext>
                  </a:extLst>
                </a:gridCol>
                <a:gridCol w="870857">
                  <a:extLst>
                    <a:ext uri="{9D8B030D-6E8A-4147-A177-3AD203B41FA5}">
                      <a16:colId xmlns:a16="http://schemas.microsoft.com/office/drawing/2014/main" xmlns="" val="20004"/>
                    </a:ext>
                  </a:extLst>
                </a:gridCol>
                <a:gridCol w="870857">
                  <a:extLst>
                    <a:ext uri="{9D8B030D-6E8A-4147-A177-3AD203B41FA5}">
                      <a16:colId xmlns:a16="http://schemas.microsoft.com/office/drawing/2014/main" xmlns="" val="20005"/>
                    </a:ext>
                  </a:extLst>
                </a:gridCol>
              </a:tblGrid>
              <a:tr h="370840">
                <a:tc>
                  <a:txBody>
                    <a:bodyPr/>
                    <a:lstStyle/>
                    <a:p>
                      <a:pPr marL="0" algn="ctr" defTabSz="914400" rtl="0" eaLnBrk="1" latinLnBrk="0" hangingPunct="1"/>
                      <a:r>
                        <a:rPr lang="en-US" altLang="zh-CN" sz="1400" b="0" kern="1200" dirty="0">
                          <a:solidFill>
                            <a:schemeClr val="tx1"/>
                          </a:solidFill>
                          <a:latin typeface="+mj-lt"/>
                          <a:ea typeface="+mn-ea"/>
                          <a:cs typeface="+mn-cs"/>
                        </a:rPr>
                        <a:t>Bits: 0</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1-12</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13</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14-15</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16-23</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pPr marL="0" algn="ctr" defTabSz="914400" rtl="0" eaLnBrk="1" latinLnBrk="0" hangingPunct="1"/>
                      <a:r>
                        <a:rPr lang="en-US" altLang="zh-CN" sz="1400" b="0" kern="1200" dirty="0">
                          <a:solidFill>
                            <a:schemeClr val="tx1"/>
                          </a:solidFill>
                          <a:latin typeface="+mj-lt"/>
                          <a:ea typeface="+mn-ea"/>
                          <a:cs typeface="+mn-cs"/>
                        </a:rPr>
                        <a:t>LDPC</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Payload Length</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Sensing</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Reserved</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400" b="0" kern="1200" dirty="0">
                          <a:solidFill>
                            <a:schemeClr val="tx1"/>
                          </a:solidFill>
                          <a:latin typeface="+mj-lt"/>
                          <a:ea typeface="+mn-ea"/>
                          <a:cs typeface="+mn-cs"/>
                        </a:rPr>
                        <a:t>CRC</a:t>
                      </a:r>
                      <a:endParaRPr lang="zh-CN" altLang="en-US" sz="14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71737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832470"/>
          </a:xfrm>
        </p:spPr>
        <p:txBody>
          <a:bodyPr/>
          <a:lstStyle/>
          <a:p>
            <a:r>
              <a:rPr lang="en-US" altLang="zh-CN" sz="3200" dirty="0"/>
              <a:t>Example of Data Rate Mapping</a:t>
            </a:r>
            <a:endParaRPr lang="zh-CN" altLang="en-US" sz="3200" dirty="0"/>
          </a:p>
        </p:txBody>
      </p:sp>
      <p:graphicFrame>
        <p:nvGraphicFramePr>
          <p:cNvPr id="8" name="表格 7"/>
          <p:cNvGraphicFramePr>
            <a:graphicFrameLocks noGrp="1"/>
          </p:cNvGraphicFramePr>
          <p:nvPr>
            <p:extLst>
              <p:ext uri="{D42A27DB-BD31-4B8C-83A1-F6EECF244321}">
                <p14:modId xmlns:p14="http://schemas.microsoft.com/office/powerpoint/2010/main" val="2371107678"/>
              </p:ext>
            </p:extLst>
          </p:nvPr>
        </p:nvGraphicFramePr>
        <p:xfrm>
          <a:off x="619943" y="1580233"/>
          <a:ext cx="7990657" cy="3840480"/>
        </p:xfrm>
        <a:graphic>
          <a:graphicData uri="http://schemas.openxmlformats.org/drawingml/2006/table">
            <a:tbl>
              <a:tblPr firstRow="1" firstCol="1" bandRow="1">
                <a:tableStyleId>{C083E6E3-FA7D-4D7B-A595-EF9225AFEA82}</a:tableStyleId>
              </a:tblPr>
              <a:tblGrid>
                <a:gridCol w="1008113">
                  <a:extLst>
                    <a:ext uri="{9D8B030D-6E8A-4147-A177-3AD203B41FA5}">
                      <a16:colId xmlns:a16="http://schemas.microsoft.com/office/drawing/2014/main" xmlns="" val="20000"/>
                    </a:ext>
                  </a:extLst>
                </a:gridCol>
                <a:gridCol w="1080120">
                  <a:extLst>
                    <a:ext uri="{9D8B030D-6E8A-4147-A177-3AD203B41FA5}">
                      <a16:colId xmlns:a16="http://schemas.microsoft.com/office/drawing/2014/main" xmlns="" val="20002"/>
                    </a:ext>
                  </a:extLst>
                </a:gridCol>
                <a:gridCol w="1152128">
                  <a:extLst>
                    <a:ext uri="{9D8B030D-6E8A-4147-A177-3AD203B41FA5}">
                      <a16:colId xmlns:a16="http://schemas.microsoft.com/office/drawing/2014/main" xmlns="" val="20003"/>
                    </a:ext>
                  </a:extLst>
                </a:gridCol>
                <a:gridCol w="2232248">
                  <a:extLst>
                    <a:ext uri="{9D8B030D-6E8A-4147-A177-3AD203B41FA5}">
                      <a16:colId xmlns:a16="http://schemas.microsoft.com/office/drawing/2014/main" xmlns="" val="20006"/>
                    </a:ext>
                  </a:extLst>
                </a:gridCol>
                <a:gridCol w="1296144">
                  <a:extLst>
                    <a:ext uri="{9D8B030D-6E8A-4147-A177-3AD203B41FA5}">
                      <a16:colId xmlns:a16="http://schemas.microsoft.com/office/drawing/2014/main" xmlns="" val="20004"/>
                    </a:ext>
                  </a:extLst>
                </a:gridCol>
                <a:gridCol w="1221904">
                  <a:extLst>
                    <a:ext uri="{9D8B030D-6E8A-4147-A177-3AD203B41FA5}">
                      <a16:colId xmlns:a16="http://schemas.microsoft.com/office/drawing/2014/main" xmlns="" val="20005"/>
                    </a:ext>
                  </a:extLst>
                </a:gridCol>
              </a:tblGrid>
              <a:tr h="424018">
                <a:tc>
                  <a:txBody>
                    <a:bodyPr/>
                    <a:lstStyle/>
                    <a:p>
                      <a:pPr algn="just">
                        <a:spcAft>
                          <a:spcPts val="0"/>
                        </a:spcAft>
                      </a:pPr>
                      <a:r>
                        <a:rPr lang="en-US" altLang="zh-CN" sz="1400" b="0" kern="100" dirty="0">
                          <a:effectLst/>
                          <a:latin typeface="+mj-lt"/>
                        </a:rPr>
                        <a:t>R0, R1, R2 in PHR1</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altLang="zh-CN" sz="1400" b="0" strike="noStrike" kern="100" dirty="0">
                          <a:effectLst/>
                          <a:latin typeface="+mj-lt"/>
                          <a:ea typeface="宋体" panose="02010600030101010101" pitchFamily="2" charset="-122"/>
                          <a:cs typeface="Times New Roman" panose="02020603050405020304" pitchFamily="18" charset="0"/>
                        </a:rPr>
                        <a:t>LDPC field</a:t>
                      </a:r>
                      <a:r>
                        <a:rPr lang="en-US" altLang="zh-CN" sz="1400" b="0" strike="noStrike" kern="100" baseline="0" dirty="0">
                          <a:effectLst/>
                          <a:latin typeface="+mj-lt"/>
                          <a:ea typeface="宋体" panose="02010600030101010101" pitchFamily="2" charset="-122"/>
                          <a:cs typeface="Times New Roman" panose="02020603050405020304" pitchFamily="18" charset="0"/>
                        </a:rPr>
                        <a:t> in PHR2</a:t>
                      </a:r>
                      <a:endParaRPr lang="zh-CN" sz="1400" b="0" strike="noStrike"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b="0" kern="100" dirty="0">
                          <a:effectLst/>
                          <a:latin typeface="+mj-lt"/>
                        </a:rPr>
                        <a:t>PHR2</a:t>
                      </a:r>
                      <a:r>
                        <a:rPr lang="en-US" altLang="zh-CN" sz="1400" b="0" kern="100" dirty="0">
                          <a:effectLst/>
                          <a:latin typeface="+mj-lt"/>
                        </a:rPr>
                        <a:t> Data Rate</a:t>
                      </a:r>
                      <a:r>
                        <a:rPr lang="en-US" altLang="zh-CN" sz="1400" b="0" kern="100" baseline="0" dirty="0">
                          <a:effectLst/>
                          <a:latin typeface="+mj-lt"/>
                        </a:rPr>
                        <a:t> (Mbps)</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altLang="zh-CN" sz="1400" b="0" kern="100" dirty="0">
                          <a:effectLst/>
                          <a:latin typeface="+mj-lt"/>
                          <a:ea typeface="宋体" panose="02010600030101010101" pitchFamily="2" charset="-122"/>
                          <a:cs typeface="Times New Roman" panose="02020603050405020304" pitchFamily="18" charset="0"/>
                        </a:rPr>
                        <a:t>PHR2 Symbol Structure</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b="0" kern="100" dirty="0">
                          <a:effectLst/>
                          <a:latin typeface="+mj-lt"/>
                        </a:rPr>
                        <a:t>PSDU</a:t>
                      </a:r>
                      <a:r>
                        <a:rPr lang="en-US" altLang="zh-CN" sz="1400" b="0" kern="100" dirty="0">
                          <a:effectLst/>
                          <a:latin typeface="+mj-lt"/>
                        </a:rPr>
                        <a:t> Data Rate (</a:t>
                      </a:r>
                      <a:r>
                        <a:rPr lang="en-US" sz="1400" b="0" kern="100" dirty="0">
                          <a:effectLst/>
                          <a:latin typeface="+mj-lt"/>
                        </a:rPr>
                        <a:t>Mbps)</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0" kern="100" dirty="0">
                          <a:effectLst/>
                          <a:latin typeface="+mj-lt"/>
                        </a:rPr>
                        <a:t>LDPC Enabled</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12009">
                <a:tc rowSpan="2">
                  <a:txBody>
                    <a:bodyPr/>
                    <a:lstStyle/>
                    <a:p>
                      <a:pPr algn="ctr">
                        <a:spcAft>
                          <a:spcPts val="0"/>
                        </a:spcAft>
                      </a:pPr>
                      <a:r>
                        <a:rPr lang="en-US" sz="1400" b="0" kern="100" dirty="0">
                          <a:effectLst/>
                          <a:latin typeface="+mj-lt"/>
                        </a:rPr>
                        <a:t>000</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kern="100" dirty="0">
                          <a:effectLst/>
                          <a:latin typeface="+mj-lt"/>
                        </a:rPr>
                        <a:t>0.4875</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spcAft>
                          <a:spcPts val="0"/>
                        </a:spcAft>
                      </a:pPr>
                      <a:r>
                        <a:rPr lang="en-US" altLang="zh-CN" sz="1300" kern="100" dirty="0">
                          <a:effectLst/>
                          <a:latin typeface="+mj-lt"/>
                          <a:ea typeface="宋体" panose="02010600030101010101" pitchFamily="2" charset="-122"/>
                          <a:cs typeface="Times New Roman" panose="02020603050405020304" pitchFamily="18" charset="0"/>
                        </a:rPr>
                        <a:t>Repeat</a:t>
                      </a:r>
                      <a:r>
                        <a:rPr lang="en-US" altLang="zh-CN" sz="1300" kern="100" baseline="0" dirty="0">
                          <a:effectLst/>
                          <a:latin typeface="+mj-lt"/>
                          <a:ea typeface="宋体" panose="02010600030101010101" pitchFamily="2" charset="-122"/>
                          <a:cs typeface="Times New Roman" panose="02020603050405020304" pitchFamily="18" charset="0"/>
                        </a:rPr>
                        <a:t> 4 times on the basis of the PSDU symbol structure</a:t>
                      </a:r>
                      <a:endParaRPr lang="zh-CN" sz="13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1.95</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Yes</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12009">
                <a:tc rowSpan="2">
                  <a:txBody>
                    <a:bodyPr/>
                    <a:lstStyle/>
                    <a:p>
                      <a:pPr algn="ctr">
                        <a:spcAft>
                          <a:spcPts val="0"/>
                        </a:spcAft>
                      </a:pPr>
                      <a:r>
                        <a:rPr lang="en-US" altLang="zh-CN" sz="1400" b="0" kern="100" dirty="0">
                          <a:effectLst/>
                          <a:latin typeface="+mj-lt"/>
                          <a:ea typeface="宋体" panose="02010600030101010101" pitchFamily="2" charset="-122"/>
                          <a:cs typeface="Times New Roman" panose="02020603050405020304" pitchFamily="18" charset="0"/>
                        </a:rPr>
                        <a:t>001</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kern="100" dirty="0">
                          <a:effectLst/>
                          <a:latin typeface="+mj-lt"/>
                        </a:rPr>
                        <a:t>1.95</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Same as PSDU symbol structure</a:t>
                      </a:r>
                      <a:endParaRPr 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1.95</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No</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12009">
                <a:tc rowSpan="2">
                  <a:txBody>
                    <a:bodyPr/>
                    <a:lstStyle/>
                    <a:p>
                      <a:pPr algn="ctr">
                        <a:spcAft>
                          <a:spcPts val="0"/>
                        </a:spcAft>
                      </a:pPr>
                      <a:r>
                        <a:rPr lang="en-US" sz="1400" b="0" kern="100" dirty="0">
                          <a:effectLst/>
                          <a:latin typeface="+mj-lt"/>
                        </a:rPr>
                        <a:t>010</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ctr" defTabSz="914400" rtl="0" eaLnBrk="1" latinLnBrk="0" hangingPunct="1">
                        <a:spcAft>
                          <a:spcPts val="0"/>
                        </a:spcAft>
                      </a:pPr>
                      <a:r>
                        <a:rPr lang="en-US" altLang="zh-CN" sz="1400" kern="100" dirty="0">
                          <a:solidFill>
                            <a:schemeClr val="tx1"/>
                          </a:solidFill>
                          <a:effectLst/>
                          <a:latin typeface="+mj-lt"/>
                          <a:ea typeface="+mn-ea"/>
                          <a:cs typeface="+mn-cs"/>
                        </a:rPr>
                        <a:t>1.95</a:t>
                      </a:r>
                      <a:endParaRPr lang="zh-CN" altLang="en-US" sz="1400" kern="100" dirty="0">
                        <a:solidFill>
                          <a:schemeClr val="tx1"/>
                        </a:solidFill>
                        <a:effectLst/>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Repeat 4 times on the basis of the PSDU symbol structure</a:t>
                      </a:r>
                      <a:endParaRPr lang="zh-CN" alt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marL="0" algn="ctr" defTabSz="914400" rtl="0" eaLnBrk="1" latinLnBrk="0" hangingPunct="1">
                        <a:spcAft>
                          <a:spcPts val="0"/>
                        </a:spcAft>
                      </a:pPr>
                      <a:r>
                        <a:rPr lang="en-US" altLang="zh-CN" sz="1400" kern="100" dirty="0">
                          <a:solidFill>
                            <a:schemeClr val="tx1"/>
                          </a:solidFill>
                          <a:effectLst/>
                          <a:latin typeface="+mj-lt"/>
                          <a:ea typeface="+mn-ea"/>
                          <a:cs typeface="+mn-cs"/>
                        </a:rPr>
                        <a:t>7.8</a:t>
                      </a:r>
                      <a:endParaRPr lang="zh-CN" altLang="en-US" sz="1400" kern="100" dirty="0">
                        <a:solidFill>
                          <a:schemeClr val="tx1"/>
                        </a:solidFill>
                        <a:effectLst/>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400" kern="100" dirty="0">
                          <a:solidFill>
                            <a:schemeClr val="tx1"/>
                          </a:solidFill>
                          <a:effectLst/>
                          <a:latin typeface="+mj-lt"/>
                          <a:ea typeface="+mn-ea"/>
                          <a:cs typeface="+mn-cs"/>
                        </a:rPr>
                        <a:t>Yes</a:t>
                      </a:r>
                      <a:endParaRPr lang="zh-CN" altLang="en-US" sz="1400" kern="100" dirty="0">
                        <a:solidFill>
                          <a:schemeClr val="tx1"/>
                        </a:solidFill>
                        <a:effectLst/>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12009">
                <a:tc rowSpan="2">
                  <a:txBody>
                    <a:bodyPr/>
                    <a:lstStyle/>
                    <a:p>
                      <a:pPr algn="ctr">
                        <a:spcAft>
                          <a:spcPts val="0"/>
                        </a:spcAft>
                      </a:pPr>
                      <a:r>
                        <a:rPr lang="en-US" altLang="zh-CN" sz="1400" b="0" kern="100" dirty="0">
                          <a:effectLst/>
                          <a:latin typeface="+mj-lt"/>
                          <a:ea typeface="宋体" panose="02010600030101010101" pitchFamily="2" charset="-122"/>
                          <a:cs typeface="Times New Roman" panose="02020603050405020304" pitchFamily="18" charset="0"/>
                        </a:rPr>
                        <a:t>011</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7.8</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Same as PSDU symbol structure</a:t>
                      </a:r>
                      <a:endParaRPr 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7.8</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No</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12009">
                <a:tc rowSpan="2">
                  <a:txBody>
                    <a:bodyPr/>
                    <a:lstStyle/>
                    <a:p>
                      <a:pPr algn="ctr">
                        <a:spcAft>
                          <a:spcPts val="0"/>
                        </a:spcAft>
                      </a:pPr>
                      <a:r>
                        <a:rPr lang="en-US" sz="1400" b="0" kern="100" dirty="0">
                          <a:effectLst/>
                          <a:latin typeface="+mj-lt"/>
                        </a:rPr>
                        <a:t>100</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kern="100" dirty="0">
                          <a:effectLst/>
                          <a:latin typeface="+mj-lt"/>
                        </a:rPr>
                        <a:t>7.8</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Repeat 4 times on the basis of the PSDU symbol structure</a:t>
                      </a:r>
                      <a:endParaRPr lang="zh-CN" alt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31.2</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Yes</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12009">
                <a:tc rowSpan="2">
                  <a:txBody>
                    <a:bodyPr/>
                    <a:lstStyle/>
                    <a:p>
                      <a:pPr algn="ctr">
                        <a:spcAft>
                          <a:spcPts val="0"/>
                        </a:spcAft>
                      </a:pPr>
                      <a:r>
                        <a:rPr lang="en-US" altLang="zh-CN" sz="1400" b="0" kern="100" dirty="0">
                          <a:effectLst/>
                          <a:latin typeface="+mj-lt"/>
                          <a:ea typeface="宋体" panose="02010600030101010101" pitchFamily="2" charset="-122"/>
                          <a:cs typeface="Times New Roman" panose="02020603050405020304" pitchFamily="18" charset="0"/>
                        </a:rPr>
                        <a:t>101</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31.2</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Same as PSDU symbol structure</a:t>
                      </a:r>
                      <a:endParaRPr lang="zh-CN" alt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31.2</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No</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Reserved</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12009">
                <a:tc rowSpan="2">
                  <a:txBody>
                    <a:bodyPr/>
                    <a:lstStyle/>
                    <a:p>
                      <a:pPr algn="ctr">
                        <a:spcAft>
                          <a:spcPts val="0"/>
                        </a:spcAft>
                      </a:pPr>
                      <a:r>
                        <a:rPr lang="en-US" sz="1400" b="0" kern="100" dirty="0">
                          <a:effectLst/>
                          <a:latin typeface="+mj-lt"/>
                        </a:rPr>
                        <a:t>110</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15.6</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Repeat 4 times on the basis of the PSDU symbol structure</a:t>
                      </a:r>
                      <a:endParaRPr lang="zh-CN" alt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62.4</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rPr>
                        <a:t>No</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62.4</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Yes</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12009">
                <a:tc rowSpan="2">
                  <a:txBody>
                    <a:bodyPr/>
                    <a:lstStyle/>
                    <a:p>
                      <a:pPr algn="ctr">
                        <a:spcAft>
                          <a:spcPts val="0"/>
                        </a:spcAft>
                      </a:pPr>
                      <a:r>
                        <a:rPr lang="en-US" altLang="zh-CN" sz="1400" b="0" kern="100" dirty="0">
                          <a:effectLst/>
                          <a:latin typeface="+mj-lt"/>
                          <a:ea typeface="宋体" panose="02010600030101010101" pitchFamily="2" charset="-122"/>
                          <a:cs typeface="Times New Roman" panose="02020603050405020304" pitchFamily="18" charset="0"/>
                        </a:rPr>
                        <a:t>111</a:t>
                      </a:r>
                      <a:endParaRPr lang="zh-CN" sz="1400" b="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0</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31.2</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spcAft>
                          <a:spcPts val="0"/>
                        </a:spcAft>
                      </a:pPr>
                      <a:r>
                        <a:rPr lang="en-US" altLang="zh-CN" sz="1300" kern="100" dirty="0">
                          <a:solidFill>
                            <a:schemeClr val="tx1"/>
                          </a:solidFill>
                          <a:effectLst/>
                          <a:latin typeface="+mj-lt"/>
                          <a:ea typeface="宋体" panose="02010600030101010101" pitchFamily="2" charset="-122"/>
                          <a:cs typeface="Times New Roman" panose="02020603050405020304" pitchFamily="18" charset="0"/>
                        </a:rPr>
                        <a:t>Repeat 4 times on the basis of the PSDU symbol structure</a:t>
                      </a:r>
                      <a:endParaRPr lang="zh-CN" altLang="zh-CN" sz="13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latin typeface="+mj-lt"/>
                        </a:rPr>
                        <a:t>124.8</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No</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12009">
                <a:tc vMerge="1">
                  <a:txBody>
                    <a:bodyPr/>
                    <a:lstStyle/>
                    <a:p>
                      <a:endParaRPr lang="zh-CN" altLang="en-US"/>
                    </a:p>
                  </a:txBody>
                  <a:tcPr/>
                </a:tc>
                <a:tc>
                  <a:txBody>
                    <a:bodyPr/>
                    <a:lstStyle/>
                    <a:p>
                      <a:pPr algn="ctr">
                        <a:spcAft>
                          <a:spcPts val="0"/>
                        </a:spcAft>
                      </a:pPr>
                      <a:r>
                        <a:rPr lang="en-US" altLang="zh-CN" sz="1400" kern="100" dirty="0">
                          <a:effectLst/>
                          <a:latin typeface="+mj-lt"/>
                          <a:ea typeface="宋体" panose="02010600030101010101" pitchFamily="2" charset="-122"/>
                          <a:cs typeface="Times New Roman" panose="02020603050405020304" pitchFamily="18" charset="0"/>
                        </a:rPr>
                        <a:t>1</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effectLst/>
                          <a:latin typeface="+mj-lt"/>
                        </a:rPr>
                        <a:t>124.8</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altLang="zh-CN" sz="1400" kern="100" dirty="0">
                          <a:effectLst/>
                          <a:latin typeface="+mj-lt"/>
                          <a:ea typeface="+mn-ea"/>
                          <a:cs typeface="+mn-cs"/>
                        </a:rPr>
                        <a:t>Yes</a:t>
                      </a:r>
                      <a:endParaRPr lang="zh-CN" sz="140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9" name="内容占位符 2"/>
          <p:cNvSpPr>
            <a:spLocks noGrp="1"/>
          </p:cNvSpPr>
          <p:nvPr>
            <p:ph idx="1"/>
          </p:nvPr>
        </p:nvSpPr>
        <p:spPr>
          <a:xfrm>
            <a:off x="871222" y="5590959"/>
            <a:ext cx="7772400" cy="714208"/>
          </a:xfrm>
        </p:spPr>
        <p:txBody>
          <a:bodyPr/>
          <a:lstStyle/>
          <a:p>
            <a:pPr>
              <a:lnSpc>
                <a:spcPct val="120000"/>
              </a:lnSpc>
              <a:buFont typeface="Wingdings" panose="05000000000000000000" pitchFamily="2" charset="2"/>
              <a:buChar char="n"/>
            </a:pPr>
            <a:r>
              <a:rPr lang="en-US" altLang="zh-CN" sz="1600" dirty="0">
                <a:latin typeface="+mj-lt"/>
              </a:rPr>
              <a:t>There is no data rate switching point between PHR2 and PSDU</a:t>
            </a:r>
          </a:p>
          <a:p>
            <a:pPr>
              <a:lnSpc>
                <a:spcPct val="120000"/>
              </a:lnSpc>
              <a:buFont typeface="Wingdings" panose="05000000000000000000" pitchFamily="2" charset="2"/>
              <a:buChar char="n"/>
            </a:pPr>
            <a:r>
              <a:rPr lang="en-US" altLang="zh-CN" sz="1600" dirty="0">
                <a:latin typeface="+mj-lt"/>
              </a:rPr>
              <a:t>The data rate of PHR2 could be further optimized</a:t>
            </a:r>
          </a:p>
        </p:txBody>
      </p:sp>
    </p:spTree>
    <p:extLst>
      <p:ext uri="{BB962C8B-B14F-4D97-AF65-F5344CB8AC3E}">
        <p14:creationId xmlns:p14="http://schemas.microsoft.com/office/powerpoint/2010/main" val="58881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20688"/>
            <a:ext cx="7772400" cy="832470"/>
          </a:xfrm>
        </p:spPr>
        <p:txBody>
          <a:bodyPr/>
          <a:lstStyle/>
          <a:p>
            <a:r>
              <a:rPr lang="en-US" altLang="zh-CN" sz="3200" dirty="0"/>
              <a:t>Options for PHR1 Transmission</a:t>
            </a:r>
            <a:endParaRPr lang="zh-CN" altLang="en-US" sz="3200" dirty="0"/>
          </a:p>
        </p:txBody>
      </p:sp>
      <p:sp>
        <p:nvSpPr>
          <p:cNvPr id="10" name="内容占位符 2"/>
          <p:cNvSpPr>
            <a:spLocks noGrp="1"/>
          </p:cNvSpPr>
          <p:nvPr>
            <p:ph idx="1"/>
          </p:nvPr>
        </p:nvSpPr>
        <p:spPr>
          <a:xfrm>
            <a:off x="685800" y="1443590"/>
            <a:ext cx="7772400" cy="1193322"/>
          </a:xfrm>
        </p:spPr>
        <p:txBody>
          <a:bodyPr/>
          <a:lstStyle/>
          <a:p>
            <a:pPr>
              <a:lnSpc>
                <a:spcPct val="120000"/>
              </a:lnSpc>
              <a:buFont typeface="Wingdings" panose="05000000000000000000" pitchFamily="2" charset="2"/>
              <a:buChar char="n"/>
            </a:pPr>
            <a:r>
              <a:rPr lang="en-US" altLang="zh-CN" sz="1500" b="1" u="sng" dirty="0">
                <a:latin typeface="+mj-lt"/>
              </a:rPr>
              <a:t>Option 1</a:t>
            </a:r>
            <a:r>
              <a:rPr lang="en-US" altLang="zh-CN" sz="1500" dirty="0">
                <a:latin typeface="+mj-lt"/>
              </a:rPr>
              <a:t>: 3-bit PHR1 is encoded by a pre-defined 3-bit-to-32-bit mapping and transmitted at 1.95 Mbps</a:t>
            </a:r>
          </a:p>
          <a:p>
            <a:pPr lvl="1">
              <a:lnSpc>
                <a:spcPct val="120000"/>
              </a:lnSpc>
              <a:buFont typeface="Wingdings" panose="05000000000000000000" pitchFamily="2" charset="2"/>
              <a:buChar char="Ø"/>
            </a:pPr>
            <a:r>
              <a:rPr lang="en-US" altLang="zh-CN" sz="1300" dirty="0">
                <a:latin typeface="+mj-lt"/>
              </a:rPr>
              <a:t>The code length 32 is the best in terms of performance metrics: (1) SNR margin; (2) PHR air time</a:t>
            </a:r>
          </a:p>
          <a:p>
            <a:pPr lvl="1">
              <a:lnSpc>
                <a:spcPct val="120000"/>
              </a:lnSpc>
              <a:buFont typeface="Wingdings" panose="05000000000000000000" pitchFamily="2" charset="2"/>
              <a:buChar char="Ø"/>
            </a:pPr>
            <a:r>
              <a:rPr lang="en-US" altLang="zh-CN" sz="1300" dirty="0">
                <a:latin typeface="+mj-lt"/>
              </a:rPr>
              <a:t>The </a:t>
            </a:r>
            <a:r>
              <a:rPr lang="en-US" altLang="zh-CN" sz="1300" dirty="0" err="1">
                <a:latin typeface="+mj-lt"/>
              </a:rPr>
              <a:t>codewords</a:t>
            </a:r>
            <a:r>
              <a:rPr lang="en-US" altLang="zh-CN" sz="1300" dirty="0">
                <a:latin typeface="+mj-lt"/>
              </a:rPr>
              <a:t> are chosen such that the minimum Hamming distance is maximized</a:t>
            </a: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lvl="1">
              <a:lnSpc>
                <a:spcPct val="120000"/>
              </a:lnSpc>
              <a:buFont typeface="Wingdings" panose="05000000000000000000" pitchFamily="2" charset="2"/>
              <a:buChar char="Ø"/>
            </a:pPr>
            <a:endParaRPr lang="en-US" altLang="zh-CN" sz="1400" dirty="0">
              <a:latin typeface="+mj-lt"/>
            </a:endParaRPr>
          </a:p>
          <a:p>
            <a:pPr>
              <a:lnSpc>
                <a:spcPct val="120000"/>
              </a:lnSpc>
              <a:buFont typeface="Wingdings" panose="05000000000000000000" pitchFamily="2" charset="2"/>
              <a:buChar char="n"/>
            </a:pPr>
            <a:r>
              <a:rPr lang="en-US" altLang="zh-CN" sz="1500" b="1" u="sng" dirty="0">
                <a:latin typeface="+mj-lt"/>
              </a:rPr>
              <a:t>Option 2</a:t>
            </a:r>
            <a:r>
              <a:rPr lang="en-US" altLang="zh-CN" sz="1500" dirty="0">
                <a:latin typeface="+mj-lt"/>
              </a:rPr>
              <a:t>: 3-bit PHR1 is encoded to a 18-bit codeword using K=7 BCC and transmitted at 0.975 Mbps (</a:t>
            </a:r>
            <a:r>
              <a:rPr lang="en-US" altLang="zh-CN" sz="1500" b="1" dirty="0">
                <a:latin typeface="+mj-lt"/>
              </a:rPr>
              <a:t>option 2.1</a:t>
            </a:r>
            <a:r>
              <a:rPr lang="en-US" altLang="zh-CN" sz="1500" dirty="0">
                <a:latin typeface="+mj-lt"/>
              </a:rPr>
              <a:t>) or 1.95 Mbps (</a:t>
            </a:r>
            <a:r>
              <a:rPr lang="en-US" altLang="zh-CN" sz="1500" b="1" dirty="0">
                <a:latin typeface="+mj-lt"/>
              </a:rPr>
              <a:t>option 2.2</a:t>
            </a:r>
            <a:r>
              <a:rPr lang="en-US" altLang="zh-CN" sz="1500" dirty="0">
                <a:latin typeface="+mj-lt"/>
              </a:rPr>
              <a:t>)</a:t>
            </a:r>
          </a:p>
          <a:p>
            <a:pPr>
              <a:lnSpc>
                <a:spcPct val="120000"/>
              </a:lnSpc>
              <a:buFont typeface="Wingdings" panose="05000000000000000000" pitchFamily="2" charset="2"/>
              <a:buChar char="n"/>
            </a:pPr>
            <a:r>
              <a:rPr lang="en-US" altLang="zh-CN" sz="1500" b="1" u="sng" dirty="0">
                <a:latin typeface="+mj-lt"/>
              </a:rPr>
              <a:t>Option 3</a:t>
            </a:r>
            <a:r>
              <a:rPr lang="en-US" altLang="zh-CN" sz="1500" dirty="0">
                <a:latin typeface="+mj-lt"/>
              </a:rPr>
              <a:t>: 4-bit PHR1 is encoded to a 20-bit codeword using K=7 BCC and transmitted at 0.975 Mbps (</a:t>
            </a:r>
            <a:r>
              <a:rPr lang="en-US" altLang="zh-CN" sz="1500" b="1" dirty="0">
                <a:latin typeface="+mj-lt"/>
              </a:rPr>
              <a:t>option 3.1</a:t>
            </a:r>
            <a:r>
              <a:rPr lang="en-US" altLang="zh-CN" sz="1500" dirty="0">
                <a:latin typeface="+mj-lt"/>
              </a:rPr>
              <a:t>) or 1.95 Mbps (</a:t>
            </a:r>
            <a:r>
              <a:rPr lang="en-US" altLang="zh-CN" sz="1500" b="1" dirty="0">
                <a:latin typeface="+mj-lt"/>
              </a:rPr>
              <a:t>option 3.2</a:t>
            </a:r>
            <a:r>
              <a:rPr lang="en-US" altLang="zh-CN" sz="1500" dirty="0">
                <a:latin typeface="+mj-lt"/>
              </a:rPr>
              <a:t>)</a:t>
            </a: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a:p>
            <a:pPr>
              <a:lnSpc>
                <a:spcPct val="120000"/>
              </a:lnSpc>
              <a:buFont typeface="Wingdings" panose="05000000000000000000" pitchFamily="2" charset="2"/>
              <a:buChar char="n"/>
            </a:pPr>
            <a:endParaRPr lang="en-US" altLang="zh-CN" sz="1600" dirty="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516157761"/>
              </p:ext>
            </p:extLst>
          </p:nvPr>
        </p:nvGraphicFramePr>
        <p:xfrm>
          <a:off x="1835696" y="2708241"/>
          <a:ext cx="5472608" cy="2512089"/>
        </p:xfrm>
        <a:graphic>
          <a:graphicData uri="http://schemas.openxmlformats.org/drawingml/2006/table">
            <a:tbl>
              <a:tblPr firstRow="1" bandRow="1">
                <a:tableStyleId>{C083E6E3-FA7D-4D7B-A595-EF9225AFEA82}</a:tableStyleId>
              </a:tblPr>
              <a:tblGrid>
                <a:gridCol w="1621514">
                  <a:extLst>
                    <a:ext uri="{9D8B030D-6E8A-4147-A177-3AD203B41FA5}">
                      <a16:colId xmlns:a16="http://schemas.microsoft.com/office/drawing/2014/main" xmlns="" val="20000"/>
                    </a:ext>
                  </a:extLst>
                </a:gridCol>
                <a:gridCol w="3851094">
                  <a:extLst>
                    <a:ext uri="{9D8B030D-6E8A-4147-A177-3AD203B41FA5}">
                      <a16:colId xmlns:a16="http://schemas.microsoft.com/office/drawing/2014/main" xmlns="" val="20001"/>
                    </a:ext>
                  </a:extLst>
                </a:gridCol>
              </a:tblGrid>
              <a:tr h="2791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00" dirty="0">
                          <a:solidFill>
                            <a:schemeClr val="tx1"/>
                          </a:solidFill>
                          <a:effectLst/>
                          <a:latin typeface="+mj-lt"/>
                          <a:ea typeface="+mn-ea"/>
                          <a:cs typeface="+mn-cs"/>
                        </a:rPr>
                        <a:t>R0, R1, R2 in PHR1</a:t>
                      </a:r>
                      <a:endParaRPr lang="zh-CN" altLang="zh-CN" sz="1200" b="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err="1">
                          <a:latin typeface="+mj-lt"/>
                        </a:rPr>
                        <a:t>Codeword</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9121">
                <a:tc>
                  <a:txBody>
                    <a:bodyPr/>
                    <a:lstStyle/>
                    <a:p>
                      <a:pPr algn="ctr"/>
                      <a:r>
                        <a:rPr lang="en-US" altLang="zh-CN" sz="1200" dirty="0">
                          <a:latin typeface="+mj-lt"/>
                        </a:rPr>
                        <a:t>000</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0 0 0 0 0 0 0 0 0 0 0 0 0 0 0 0 0 0 0 0 0 0 0 0 0 0 0 0 0 0 0 0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79121">
                <a:tc>
                  <a:txBody>
                    <a:bodyPr/>
                    <a:lstStyle/>
                    <a:p>
                      <a:pPr algn="ctr"/>
                      <a:r>
                        <a:rPr lang="en-US" altLang="zh-CN" sz="1200" dirty="0">
                          <a:latin typeface="+mj-lt"/>
                        </a:rPr>
                        <a:t>001</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1 0 1 0 1 0 1 1 0 1 0 1 0 1 1 0 1 0 1 0 1 1 0 1 0 1 0 1 1 0 0 1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791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010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0 1 1 0 0 1 1 0 1 1 0 0 1 1 0 1 1 0 0 1 1 0 1 1 0 0 1 1 0 1 0 1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79121">
                <a:tc>
                  <a:txBody>
                    <a:bodyPr/>
                    <a:lstStyle/>
                    <a:p>
                      <a:pPr algn="ctr"/>
                      <a:r>
                        <a:rPr lang="en-US" altLang="zh-CN" sz="1200" dirty="0">
                          <a:latin typeface="+mj-lt"/>
                        </a:rPr>
                        <a:t>011</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1 1 0 0 1 1 0 1 1 0 0 1 1 0 1 1 0 0 1 1 0 1 1 0 0 1 1 0 1 1 0 0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79121">
                <a:tc>
                  <a:txBody>
                    <a:bodyPr/>
                    <a:lstStyle/>
                    <a:p>
                      <a:pPr algn="ctr"/>
                      <a:r>
                        <a:rPr lang="en-US" altLang="zh-CN" sz="1200" dirty="0">
                          <a:latin typeface="+mj-lt"/>
                        </a:rPr>
                        <a:t>100</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0 0 0 1 1 1 1 0 0 0 1 1 1 1 0 0 0 1 1 1 1 0 0 0 1 1 1 1 0 0 1 1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79121">
                <a:tc>
                  <a:txBody>
                    <a:bodyPr/>
                    <a:lstStyle/>
                    <a:p>
                      <a:pPr algn="ctr"/>
                      <a:r>
                        <a:rPr lang="en-US" altLang="zh-CN" sz="1200" dirty="0">
                          <a:latin typeface="+mj-lt"/>
                        </a:rPr>
                        <a:t>101</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1 0 1 1 0 1 0 1 0 1 1 0 1 0 1 0 1 1 0 1 0 1 0 1 1 0 1 0 1 0 1 0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79121">
                <a:tc>
                  <a:txBody>
                    <a:bodyPr/>
                    <a:lstStyle/>
                    <a:p>
                      <a:pPr algn="ctr"/>
                      <a:r>
                        <a:rPr lang="en-US" altLang="zh-CN" sz="1200" dirty="0">
                          <a:latin typeface="+mj-lt"/>
                        </a:rPr>
                        <a:t>110</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0 1 1 1 1 0 0 0 1 1 1 1 0 0 0 1 1 1 1 0 0 0 1 1 1 1 0 0 0 1 1 0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79121">
                <a:tc>
                  <a:txBody>
                    <a:bodyPr/>
                    <a:lstStyle/>
                    <a:p>
                      <a:pPr algn="ctr"/>
                      <a:r>
                        <a:rPr lang="en-US" altLang="zh-CN" sz="1200" dirty="0">
                          <a:latin typeface="+mj-lt"/>
                        </a:rPr>
                        <a:t>111</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1 1 0 1 0 0 1 1 1 0 1 0 0 1 1 1 0 1 0 0 1 1 1 0 1 0 0 1 1 1 1 1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431777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897232" y="2420887"/>
            <a:ext cx="4651920" cy="3818740"/>
          </a:xfrm>
          <a:prstGeom prst="rect">
            <a:avLst/>
          </a:prstGeom>
        </p:spPr>
      </p:pic>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584215"/>
          </a:xfrm>
        </p:spPr>
        <p:txBody>
          <a:bodyPr/>
          <a:lstStyle/>
          <a:p>
            <a:r>
              <a:rPr lang="en-US" altLang="zh-CN" sz="2800" dirty="0"/>
              <a:t>LDPC Performance under Different PHR Proposals</a:t>
            </a:r>
            <a:endParaRPr lang="zh-CN" altLang="en-US" sz="2800" dirty="0"/>
          </a:p>
        </p:txBody>
      </p:sp>
      <p:sp>
        <p:nvSpPr>
          <p:cNvPr id="8" name="内容占位符 2"/>
          <p:cNvSpPr>
            <a:spLocks noGrp="1"/>
          </p:cNvSpPr>
          <p:nvPr>
            <p:ph idx="1"/>
          </p:nvPr>
        </p:nvSpPr>
        <p:spPr>
          <a:xfrm>
            <a:off x="539552" y="1305474"/>
            <a:ext cx="8136904" cy="1115413"/>
          </a:xfrm>
        </p:spPr>
        <p:txBody>
          <a:bodyPr/>
          <a:lstStyle/>
          <a:p>
            <a:pPr>
              <a:lnSpc>
                <a:spcPct val="120000"/>
              </a:lnSpc>
              <a:buFont typeface="Wingdings" panose="05000000000000000000" pitchFamily="2" charset="2"/>
              <a:buChar char="n"/>
            </a:pPr>
            <a:r>
              <a:rPr lang="en-US" altLang="zh-CN" sz="1400" dirty="0">
                <a:latin typeface="+mj-lt"/>
              </a:rPr>
              <a:t>For option </a:t>
            </a:r>
            <a:r>
              <a:rPr lang="en-US" altLang="zh-CN" sz="1400" dirty="0" smtClean="0">
                <a:latin typeface="+mj-lt"/>
              </a:rPr>
              <a:t>1 and option 2, </a:t>
            </a:r>
            <a:r>
              <a:rPr lang="en-US" altLang="zh-CN" sz="1400" dirty="0">
                <a:latin typeface="+mj-lt"/>
              </a:rPr>
              <a:t>PHR2 is assumed to be transmitted at rates shown in slides 5</a:t>
            </a:r>
          </a:p>
          <a:p>
            <a:pPr>
              <a:lnSpc>
                <a:spcPct val="120000"/>
              </a:lnSpc>
              <a:buFont typeface="Wingdings" panose="05000000000000000000" pitchFamily="2" charset="2"/>
              <a:buChar char="n"/>
            </a:pPr>
            <a:r>
              <a:rPr lang="en-US" altLang="zh-CN" sz="1400" dirty="0">
                <a:latin typeface="+mj-lt"/>
              </a:rPr>
              <a:t>For </a:t>
            </a:r>
            <a:r>
              <a:rPr lang="en-US" altLang="zh-CN" sz="1400" dirty="0" smtClean="0">
                <a:latin typeface="+mj-lt"/>
              </a:rPr>
              <a:t>option </a:t>
            </a:r>
            <a:r>
              <a:rPr lang="en-US" altLang="zh-CN" sz="1400" dirty="0">
                <a:latin typeface="+mj-lt"/>
              </a:rPr>
              <a:t>3, PHR2 is assumed to be transmitted at 25% of payload modulation rate </a:t>
            </a:r>
          </a:p>
          <a:p>
            <a:pPr>
              <a:lnSpc>
                <a:spcPct val="120000"/>
              </a:lnSpc>
              <a:buFont typeface="Wingdings" panose="05000000000000000000" pitchFamily="2" charset="2"/>
              <a:buChar char="n"/>
            </a:pPr>
            <a:r>
              <a:rPr lang="en-US" altLang="zh-CN" sz="1400" dirty="0">
                <a:latin typeface="+mj-lt"/>
              </a:rPr>
              <a:t>LDPC 648 is used for 20 bytes or less, 1296 for payloads between 21 and 40 bytes as in DCN 506r4</a:t>
            </a:r>
          </a:p>
        </p:txBody>
      </p:sp>
      <p:sp>
        <p:nvSpPr>
          <p:cNvPr id="9" name="椭圆 8"/>
          <p:cNvSpPr/>
          <p:nvPr/>
        </p:nvSpPr>
        <p:spPr bwMode="auto">
          <a:xfrm>
            <a:off x="5292080" y="4797152"/>
            <a:ext cx="936104" cy="648072"/>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1" name="直接箭头连接符 10"/>
          <p:cNvCxnSpPr/>
          <p:nvPr/>
        </p:nvCxnSpPr>
        <p:spPr bwMode="auto">
          <a:xfrm flipH="1">
            <a:off x="6175516" y="4664785"/>
            <a:ext cx="772748" cy="27638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6948264" y="4474857"/>
            <a:ext cx="1944216" cy="646331"/>
          </a:xfrm>
          <a:prstGeom prst="rect">
            <a:avLst/>
          </a:prstGeom>
          <a:noFill/>
        </p:spPr>
        <p:txBody>
          <a:bodyPr wrap="square" rtlCol="0">
            <a:spAutoFit/>
          </a:bodyPr>
          <a:lstStyle/>
          <a:p>
            <a:r>
              <a:rPr lang="en-US" altLang="zh-CN" dirty="0" smtClean="0"/>
              <a:t>Option 1, option 2.1 and option 3.1 can </a:t>
            </a:r>
            <a:r>
              <a:rPr lang="en-US" altLang="zh-CN" dirty="0"/>
              <a:t>guarantee LDPC gains </a:t>
            </a:r>
            <a:endParaRPr lang="zh-CN" altLang="en-US" dirty="0"/>
          </a:p>
        </p:txBody>
      </p:sp>
    </p:spTree>
    <p:extLst>
      <p:ext uri="{BB962C8B-B14F-4D97-AF65-F5344CB8AC3E}">
        <p14:creationId xmlns:p14="http://schemas.microsoft.com/office/powerpoint/2010/main" val="2458288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a:blip r:embed="rId2"/>
          <a:stretch>
            <a:fillRect/>
          </a:stretch>
        </p:blipFill>
        <p:spPr>
          <a:xfrm>
            <a:off x="6804248" y="3933057"/>
            <a:ext cx="2266482" cy="1863220"/>
          </a:xfrm>
          <a:prstGeom prst="rect">
            <a:avLst/>
          </a:prstGeom>
        </p:spPr>
      </p:pic>
      <p:pic>
        <p:nvPicPr>
          <p:cNvPr id="3" name="图片 2"/>
          <p:cNvPicPr>
            <a:picLocks noChangeAspect="1"/>
          </p:cNvPicPr>
          <p:nvPr/>
        </p:nvPicPr>
        <p:blipFill>
          <a:blip r:embed="rId3"/>
          <a:stretch>
            <a:fillRect/>
          </a:stretch>
        </p:blipFill>
        <p:spPr>
          <a:xfrm>
            <a:off x="3482082" y="3304904"/>
            <a:ext cx="3466182" cy="2789854"/>
          </a:xfrm>
          <a:prstGeom prst="rect">
            <a:avLst/>
          </a:prstGeom>
        </p:spPr>
      </p:pic>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580414"/>
          </a:xfrm>
        </p:spPr>
        <p:txBody>
          <a:bodyPr/>
          <a:lstStyle/>
          <a:p>
            <a:r>
              <a:rPr lang="en-US" altLang="zh-CN" sz="3200" dirty="0"/>
              <a:t>PHR Duration Comparison</a:t>
            </a:r>
            <a:endParaRPr lang="zh-CN" altLang="en-US" sz="3200" dirty="0"/>
          </a:p>
        </p:txBody>
      </p:sp>
      <p:sp>
        <p:nvSpPr>
          <p:cNvPr id="8" name="内容占位符 2"/>
          <p:cNvSpPr>
            <a:spLocks noGrp="1"/>
          </p:cNvSpPr>
          <p:nvPr>
            <p:ph idx="1"/>
          </p:nvPr>
        </p:nvSpPr>
        <p:spPr>
          <a:xfrm>
            <a:off x="611560" y="1474936"/>
            <a:ext cx="7846640" cy="1285431"/>
          </a:xfrm>
        </p:spPr>
        <p:txBody>
          <a:bodyPr/>
          <a:lstStyle/>
          <a:p>
            <a:pPr algn="just">
              <a:lnSpc>
                <a:spcPct val="130000"/>
              </a:lnSpc>
              <a:buFont typeface="Wingdings" panose="05000000000000000000" pitchFamily="2" charset="2"/>
              <a:buChar char="n"/>
            </a:pPr>
            <a:r>
              <a:rPr lang="en-US" altLang="zh-CN" sz="1500" dirty="0">
                <a:latin typeface="+mj-lt"/>
              </a:rPr>
              <a:t>For option 1 and option 2, PHR2 is assumed to be transmitted at rates shown in slides 5</a:t>
            </a:r>
          </a:p>
          <a:p>
            <a:pPr algn="just">
              <a:lnSpc>
                <a:spcPct val="130000"/>
              </a:lnSpc>
              <a:buFont typeface="Wingdings" panose="05000000000000000000" pitchFamily="2" charset="2"/>
              <a:buChar char="n"/>
            </a:pPr>
            <a:r>
              <a:rPr lang="en-US" altLang="zh-CN" sz="1500" dirty="0">
                <a:latin typeface="+mj-lt"/>
              </a:rPr>
              <a:t>For option 3, PHR2 is assumed transmitted at 25% of payload modulation rate when LDPC is applied, and transmitted at the same modulation rate of payload when BCC is applied</a:t>
            </a:r>
          </a:p>
          <a:p>
            <a:pPr>
              <a:lnSpc>
                <a:spcPct val="130000"/>
              </a:lnSpc>
              <a:buFont typeface="Wingdings" panose="05000000000000000000" pitchFamily="2" charset="2"/>
              <a:buChar char="n"/>
            </a:pPr>
            <a:r>
              <a:rPr lang="en-US" altLang="zh-CN" sz="1500" dirty="0">
                <a:latin typeface="+mj-lt"/>
              </a:rPr>
              <a:t>The options ensuring </a:t>
            </a:r>
            <a:r>
              <a:rPr lang="en-US" altLang="zh-CN" sz="1500" dirty="0">
                <a:solidFill>
                  <a:srgbClr val="FF0000"/>
                </a:solidFill>
                <a:latin typeface="+mj-lt"/>
              </a:rPr>
              <a:t>LDPC gains </a:t>
            </a:r>
            <a:r>
              <a:rPr lang="en-US" altLang="zh-CN" sz="1500" dirty="0">
                <a:latin typeface="+mj-lt"/>
              </a:rPr>
              <a:t>are considered</a:t>
            </a:r>
          </a:p>
        </p:txBody>
      </p:sp>
      <p:sp>
        <p:nvSpPr>
          <p:cNvPr id="9" name="矩形 8"/>
          <p:cNvSpPr/>
          <p:nvPr/>
        </p:nvSpPr>
        <p:spPr>
          <a:xfrm>
            <a:off x="976446" y="2996952"/>
            <a:ext cx="1774845" cy="313932"/>
          </a:xfrm>
          <a:prstGeom prst="rect">
            <a:avLst/>
          </a:prstGeom>
        </p:spPr>
        <p:txBody>
          <a:bodyPr wrap="none">
            <a:spAutoFit/>
          </a:bodyPr>
          <a:lstStyle/>
          <a:p>
            <a:pPr>
              <a:lnSpc>
                <a:spcPct val="120000"/>
              </a:lnSpc>
            </a:pPr>
            <a:r>
              <a:rPr lang="en-US" altLang="zh-CN" dirty="0"/>
              <a:t>BCC is applied for PSDU</a:t>
            </a:r>
          </a:p>
        </p:txBody>
      </p:sp>
      <p:sp>
        <p:nvSpPr>
          <p:cNvPr id="10" name="矩形 9"/>
          <p:cNvSpPr/>
          <p:nvPr/>
        </p:nvSpPr>
        <p:spPr>
          <a:xfrm>
            <a:off x="5486400" y="3002784"/>
            <a:ext cx="1859805" cy="313932"/>
          </a:xfrm>
          <a:prstGeom prst="rect">
            <a:avLst/>
          </a:prstGeom>
        </p:spPr>
        <p:txBody>
          <a:bodyPr wrap="none">
            <a:spAutoFit/>
          </a:bodyPr>
          <a:lstStyle/>
          <a:p>
            <a:pPr>
              <a:lnSpc>
                <a:spcPct val="120000"/>
              </a:lnSpc>
            </a:pPr>
            <a:r>
              <a:rPr lang="en-US" altLang="zh-CN" dirty="0"/>
              <a:t>LDPC is applied for PSDU</a:t>
            </a:r>
          </a:p>
        </p:txBody>
      </p:sp>
      <p:sp>
        <p:nvSpPr>
          <p:cNvPr id="13" name="椭圆 12"/>
          <p:cNvSpPr/>
          <p:nvPr/>
        </p:nvSpPr>
        <p:spPr bwMode="auto">
          <a:xfrm>
            <a:off x="4283968" y="5157192"/>
            <a:ext cx="2350150" cy="516903"/>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4" name="直接箭头连接符 13"/>
          <p:cNvCxnSpPr/>
          <p:nvPr/>
        </p:nvCxnSpPr>
        <p:spPr bwMode="auto">
          <a:xfrm flipV="1">
            <a:off x="6156176" y="4725144"/>
            <a:ext cx="792088" cy="46805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图片 1"/>
          <p:cNvPicPr>
            <a:picLocks noChangeAspect="1"/>
          </p:cNvPicPr>
          <p:nvPr/>
        </p:nvPicPr>
        <p:blipFill>
          <a:blip r:embed="rId4"/>
          <a:stretch>
            <a:fillRect/>
          </a:stretch>
        </p:blipFill>
        <p:spPr>
          <a:xfrm>
            <a:off x="35496" y="3236383"/>
            <a:ext cx="3464503" cy="2858375"/>
          </a:xfrm>
          <a:prstGeom prst="rect">
            <a:avLst/>
          </a:prstGeom>
        </p:spPr>
      </p:pic>
    </p:spTree>
    <p:extLst>
      <p:ext uri="{BB962C8B-B14F-4D97-AF65-F5344CB8AC3E}">
        <p14:creationId xmlns:p14="http://schemas.microsoft.com/office/powerpoint/2010/main" val="291296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832470"/>
          </a:xfrm>
        </p:spPr>
        <p:txBody>
          <a:bodyPr/>
          <a:lstStyle/>
          <a:p>
            <a:r>
              <a:rPr lang="en-US" altLang="zh-CN" sz="3200" dirty="0"/>
              <a:t>Observation and Recommendation</a:t>
            </a:r>
            <a:endParaRPr lang="zh-CN" altLang="en-US" sz="3200" dirty="0"/>
          </a:p>
        </p:txBody>
      </p:sp>
      <p:sp>
        <p:nvSpPr>
          <p:cNvPr id="8" name="内容占位符 2"/>
          <p:cNvSpPr>
            <a:spLocks noGrp="1"/>
          </p:cNvSpPr>
          <p:nvPr>
            <p:ph idx="1"/>
          </p:nvPr>
        </p:nvSpPr>
        <p:spPr>
          <a:xfrm>
            <a:off x="723900" y="1340768"/>
            <a:ext cx="7772400" cy="714208"/>
          </a:xfrm>
        </p:spPr>
        <p:txBody>
          <a:bodyPr/>
          <a:lstStyle/>
          <a:p>
            <a:pPr>
              <a:lnSpc>
                <a:spcPct val="120000"/>
              </a:lnSpc>
              <a:buFont typeface="Wingdings" panose="05000000000000000000" pitchFamily="2" charset="2"/>
              <a:buChar char="n"/>
            </a:pPr>
            <a:r>
              <a:rPr lang="en-US" altLang="zh-CN" sz="1800" dirty="0">
                <a:latin typeface="+mj-lt"/>
              </a:rPr>
              <a:t>Observation</a:t>
            </a:r>
          </a:p>
          <a:p>
            <a:pPr lvl="1" algn="just">
              <a:lnSpc>
                <a:spcPct val="120000"/>
              </a:lnSpc>
              <a:buFont typeface="Wingdings" panose="05000000000000000000" pitchFamily="2" charset="2"/>
              <a:buChar char="Ø"/>
            </a:pPr>
            <a:r>
              <a:rPr lang="en-US" altLang="zh-CN" sz="1500" dirty="0">
                <a:latin typeface="+mj-lt"/>
              </a:rPr>
              <a:t>When LDPC is applied for PSDU</a:t>
            </a:r>
          </a:p>
          <a:p>
            <a:pPr lvl="2" algn="just">
              <a:lnSpc>
                <a:spcPct val="120000"/>
              </a:lnSpc>
              <a:buFont typeface="Arial" panose="020B0604020202020204" pitchFamily="34" charset="0"/>
              <a:buChar char="•"/>
            </a:pPr>
            <a:r>
              <a:rPr lang="en-US" altLang="zh-CN" sz="1500" dirty="0">
                <a:latin typeface="+mj-lt"/>
              </a:rPr>
              <a:t>Both option 2.2 and option 3.2 cannot satisfy the </a:t>
            </a:r>
            <a:r>
              <a:rPr lang="en-US" altLang="zh-CN" sz="1500" dirty="0">
                <a:solidFill>
                  <a:srgbClr val="FF0000"/>
                </a:solidFill>
                <a:latin typeface="+mj-lt"/>
              </a:rPr>
              <a:t>SNR margin </a:t>
            </a:r>
            <a:r>
              <a:rPr lang="en-US" altLang="zh-CN" sz="1500" dirty="0">
                <a:latin typeface="+mj-lt"/>
              </a:rPr>
              <a:t>requirement especially for small PSDU size.</a:t>
            </a:r>
          </a:p>
          <a:p>
            <a:pPr lvl="2" algn="just">
              <a:lnSpc>
                <a:spcPct val="120000"/>
              </a:lnSpc>
              <a:buFont typeface="Arial" panose="020B0604020202020204" pitchFamily="34" charset="0"/>
              <a:buChar char="•"/>
            </a:pPr>
            <a:r>
              <a:rPr lang="en-US" altLang="zh-CN" sz="1500" dirty="0" smtClean="0">
                <a:solidFill>
                  <a:srgbClr val="FF0000"/>
                </a:solidFill>
                <a:latin typeface="+mj-lt"/>
              </a:rPr>
              <a:t>Option </a:t>
            </a:r>
            <a:r>
              <a:rPr lang="en-US" altLang="zh-CN" sz="1500" dirty="0">
                <a:solidFill>
                  <a:srgbClr val="FF0000"/>
                </a:solidFill>
                <a:latin typeface="+mj-lt"/>
              </a:rPr>
              <a:t>2.1 has a better SNR margin than option 1 and option 1 has slightly better SNR margin than option 3.1</a:t>
            </a:r>
            <a:r>
              <a:rPr lang="en-US" altLang="zh-CN" sz="1500" dirty="0">
                <a:solidFill>
                  <a:srgbClr val="00B050"/>
                </a:solidFill>
                <a:latin typeface="+mj-lt"/>
              </a:rPr>
              <a:t>.</a:t>
            </a:r>
            <a:endParaRPr lang="en-US" altLang="zh-CN" sz="1500" dirty="0">
              <a:solidFill>
                <a:srgbClr val="FF0000"/>
              </a:solidFill>
              <a:latin typeface="+mj-lt"/>
            </a:endParaRPr>
          </a:p>
          <a:p>
            <a:pPr lvl="2" algn="just">
              <a:lnSpc>
                <a:spcPct val="120000"/>
              </a:lnSpc>
              <a:buFont typeface="Arial" panose="020B0604020202020204" pitchFamily="34" charset="0"/>
              <a:buChar char="•"/>
            </a:pPr>
            <a:r>
              <a:rPr lang="en-US" altLang="zh-CN" sz="1500" dirty="0">
                <a:solidFill>
                  <a:srgbClr val="FF0000"/>
                </a:solidFill>
                <a:latin typeface="+mj-lt"/>
              </a:rPr>
              <a:t>Option 1 has a shorter PHR airtime than option 2.1, and option 2.1 has a shorter PHR airtime than option 3.1.</a:t>
            </a:r>
          </a:p>
          <a:p>
            <a:pPr lvl="1" algn="just">
              <a:lnSpc>
                <a:spcPct val="120000"/>
              </a:lnSpc>
              <a:buFont typeface="Wingdings" panose="05000000000000000000" pitchFamily="2" charset="2"/>
              <a:buChar char="Ø"/>
            </a:pPr>
            <a:r>
              <a:rPr lang="en-US" altLang="zh-CN" sz="1500" dirty="0">
                <a:latin typeface="+mj-lt"/>
              </a:rPr>
              <a:t>When BCC is applied for PSDU</a:t>
            </a:r>
          </a:p>
          <a:p>
            <a:pPr lvl="2" algn="just">
              <a:lnSpc>
                <a:spcPct val="120000"/>
              </a:lnSpc>
              <a:buFont typeface="Arial" panose="020B0604020202020204" pitchFamily="34" charset="0"/>
              <a:buChar char="•"/>
            </a:pPr>
            <a:r>
              <a:rPr lang="en-US" altLang="zh-CN" sz="1500" dirty="0">
                <a:solidFill>
                  <a:srgbClr val="FF0000"/>
                </a:solidFill>
                <a:latin typeface="+mj-lt"/>
              </a:rPr>
              <a:t>Option 1 has a shorter PHR airtime than option 2.1 and option 3.1</a:t>
            </a:r>
            <a:r>
              <a:rPr lang="en-US" altLang="zh-CN" sz="1500" dirty="0">
                <a:latin typeface="+mj-lt"/>
              </a:rPr>
              <a:t>.</a:t>
            </a:r>
            <a:r>
              <a:rPr lang="en-US" altLang="zh-CN" sz="1500" dirty="0">
                <a:solidFill>
                  <a:srgbClr val="FF0000"/>
                </a:solidFill>
                <a:latin typeface="+mj-lt"/>
              </a:rPr>
              <a:t> </a:t>
            </a:r>
          </a:p>
          <a:p>
            <a:pPr algn="just">
              <a:lnSpc>
                <a:spcPct val="120000"/>
              </a:lnSpc>
              <a:buFont typeface="Wingdings" panose="05000000000000000000" pitchFamily="2" charset="2"/>
              <a:buChar char="n"/>
            </a:pPr>
            <a:r>
              <a:rPr lang="en-US" altLang="zh-CN" sz="1800" dirty="0">
                <a:latin typeface="+mj-lt"/>
              </a:rPr>
              <a:t>Recommendation: </a:t>
            </a:r>
            <a:r>
              <a:rPr lang="en-US" altLang="zh-CN" sz="1800" dirty="0">
                <a:solidFill>
                  <a:srgbClr val="FF0000"/>
                </a:solidFill>
                <a:latin typeface="+mj-lt"/>
              </a:rPr>
              <a:t>We prefer option 1 since option 1 achieves better tradeoff between SNR margin and PHR airtime.</a:t>
            </a:r>
            <a:endParaRPr lang="en-US" altLang="zh-CN" sz="1800" b="1" dirty="0">
              <a:solidFill>
                <a:srgbClr val="FF0000"/>
              </a:solidFill>
              <a:latin typeface="+mj-lt"/>
            </a:endParaRPr>
          </a:p>
        </p:txBody>
      </p:sp>
    </p:spTree>
    <p:extLst>
      <p:ext uri="{BB962C8B-B14F-4D97-AF65-F5344CB8AC3E}">
        <p14:creationId xmlns:p14="http://schemas.microsoft.com/office/powerpoint/2010/main" val="149261384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1268</Words>
  <Application>Microsoft Office PowerPoint</Application>
  <PresentationFormat>全屏显示(4:3)</PresentationFormat>
  <Paragraphs>236</Paragraphs>
  <Slides>10</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Arial Unicode MS</vt:lpstr>
      <vt:lpstr>MS PGothic</vt:lpstr>
      <vt:lpstr>宋体</vt:lpstr>
      <vt:lpstr>Arial</vt:lpstr>
      <vt:lpstr>Times New Roman</vt:lpstr>
      <vt:lpstr>Wingdings</vt:lpstr>
      <vt:lpstr>IEEE-P802_15</vt:lpstr>
      <vt:lpstr>PowerPoint 演示文稿</vt:lpstr>
      <vt:lpstr>PHR Content</vt:lpstr>
      <vt:lpstr>Recap of PHR Proposals</vt:lpstr>
      <vt:lpstr>Proposed Compromise: 3-bit PHR1</vt:lpstr>
      <vt:lpstr>Example of Data Rate Mapping</vt:lpstr>
      <vt:lpstr>Options for PHR1 Transmission</vt:lpstr>
      <vt:lpstr>LDPC Performance under Different PHR Proposals</vt:lpstr>
      <vt:lpstr>PHR Duration Comparison</vt:lpstr>
      <vt:lpstr>Observation and Recommendation</vt:lpstr>
      <vt:lpstr>Appendix: PHR1 Performance Comparison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2022-12-13T03:43:40Z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(3)4oFWswzwjyeoTgovPNU8pMfzg8XvWehcDZiVgtTk758Rr1aoEveaayNv4eZLSTXnlzJ0/bcm
ZiXpqiI8GXkn34eSGB25idTTJfnq0ssgyx35jkcWdjPPGpo2fGS0PhTuOrCKrcJU5bXDZYxO
rQ9FKoo7Su6NfNd7AjKhSdCya89BVcm/tgr7ZTg1DeXsAtWLLZclgf/NnY2PHk7QWS0289rU
CzuXZwxOTLjM31asqk</vt:lpwstr>
  </property>
  <property fmtid="{D5CDD505-2E9C-101B-9397-08002B2CF9AE}" pid="3" name="_2015_ms_pID_7253431">
    <vt:lpwstr>IZ2eGNN5hYVIOz7hFnIadDhH4rViP2a8BgVYYAdrnmECxTeFULtrrH
Iz9/G3+GNo16B8S9OTdQwvL76AMPcS6e7UmCzsekS1iOqqNPodRlM9zb7UiNsDBh0AnkGbM6
YfXVdQ91AZnyajaR0icLSvq9gfNq8EdkbsgfSXzqdQbEFgccHHeVrYtyGVL6qOFbZ3XUQblk
O52B92MHRYrFB/nAymaqGZqFSEHE/47gLZxV</vt:lpwstr>
  </property>
  <property fmtid="{D5CDD505-2E9C-101B-9397-08002B2CF9AE}" pid="4" name="_2015_ms_pID_7253432">
    <vt:lpwstr>12ypqU9jVqxLbVWYH8dB1TY=</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