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3">
  <p:sldMasterIdLst>
    <p:sldMasterId id="2147483648" r:id="rId1"/>
  </p:sldMasterIdLst>
  <p:notesMasterIdLst>
    <p:notesMasterId r:id="rId11"/>
  </p:notesMasterIdLst>
  <p:handoutMasterIdLst>
    <p:handoutMasterId r:id="rId12"/>
  </p:handoutMasterIdLst>
  <p:sldIdLst>
    <p:sldId id="259" r:id="rId2"/>
    <p:sldId id="258" r:id="rId3"/>
    <p:sldId id="342" r:id="rId4"/>
    <p:sldId id="368" r:id="rId5"/>
    <p:sldId id="386" r:id="rId6"/>
    <p:sldId id="370" r:id="rId7"/>
    <p:sldId id="429" r:id="rId8"/>
    <p:sldId id="378" r:id="rId9"/>
    <p:sldId id="328"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923" userDrawn="1">
          <p15:clr>
            <a:srgbClr val="A4A3A4"/>
          </p15:clr>
        </p15:guide>
      </p15:sldGuideLst>
    </p:ext>
    <p:ext uri="{2D200454-40CA-4A62-9FC3-DE9A4176ACB9}">
      <p15:notesGuideLst xmlns:p15="http://schemas.microsoft.com/office/powerpoint/2012/main">
        <p15:guide id="1" orient="horz" pos="2923"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作者" initials="A" lastIdx="4"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74BE"/>
    <a:srgbClr val="79B5DC"/>
    <a:srgbClr val="2E2E2E"/>
    <a:srgbClr val="FF4040"/>
    <a:srgbClr val="2222FF"/>
    <a:srgbClr val="FFFFFF"/>
    <a:srgbClr val="6F2AA1"/>
    <a:srgbClr val="6FB0DA"/>
    <a:srgbClr val="FF0000"/>
    <a:srgbClr val="BED8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12C8C85-51F0-491E-9774-3900AFEF0FD7}" styleName="浅色样式 2 - 强调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40" autoAdjust="0"/>
    <p:restoredTop sz="96424" autoAdjust="0"/>
  </p:normalViewPr>
  <p:slideViewPr>
    <p:cSldViewPr>
      <p:cViewPr varScale="1">
        <p:scale>
          <a:sx n="116" d="100"/>
          <a:sy n="116" d="100"/>
        </p:scale>
        <p:origin x="1440" y="102"/>
      </p:cViewPr>
      <p:guideLst>
        <p:guide orient="horz" pos="2160"/>
        <p:guide pos="3923"/>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87" d="100"/>
          <a:sy n="87" d="100"/>
        </p:scale>
        <p:origin x="2970" y="96"/>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smtClean="0"/>
              <a:t>&lt;November 2021&gt;</a:t>
            </a:r>
            <a:endParaRPr lang="en-US" altLang="en-US"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smtClean="0"/>
              <a:t>&lt;</a:t>
            </a:r>
            <a:r>
              <a:rPr lang="en-US" altLang="en-US" dirty="0" err="1" smtClean="0"/>
              <a:t>Xiaohui</a:t>
            </a:r>
            <a:r>
              <a:rPr lang="en-US" altLang="en-US" dirty="0" smtClean="0"/>
              <a:t> Peng&gt;, &lt;Huawei&gt;</a:t>
            </a:r>
            <a:endParaRPr lang="en-US" altLang="en-US" dirty="0"/>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20289725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8501877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42922594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9818681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3549360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1352257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smtClean="0"/>
              <a:t>Dec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smtClean="0"/>
              <a:t>Xiaohui</a:t>
            </a:r>
            <a:r>
              <a:rPr lang="en-US" altLang="en-US" dirty="0" smtClean="0"/>
              <a:t> Peng et al. </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dirty="0" err="1" smtClean="0"/>
              <a:t>Xiaohui</a:t>
            </a:r>
            <a:r>
              <a:rPr lang="en-US" altLang="en-US" dirty="0" smtClean="0"/>
              <a:t> Peng et al. </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dirty="0" err="1" smtClean="0"/>
              <a:t>Xiaohui</a:t>
            </a:r>
            <a:r>
              <a:rPr lang="en-US" altLang="en-US" dirty="0" smtClean="0"/>
              <a:t> Peng et al. </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dirty="0" err="1" smtClean="0"/>
              <a:t>Xiaohui</a:t>
            </a:r>
            <a:r>
              <a:rPr lang="en-US" altLang="en-US" dirty="0" smtClean="0"/>
              <a:t> Peng, Huawei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smtClean="0"/>
              <a:t>November 2021</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smtClean="0"/>
              <a:t>November 2021</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smtClean="0"/>
              <a:t>Step 2022</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smtClean="0"/>
              <a:t>Dec 2022</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err="1" smtClean="0"/>
              <a:t>Xiaohui</a:t>
            </a:r>
            <a:r>
              <a:rPr lang="en-US" altLang="en-US" dirty="0" smtClean="0"/>
              <a:t> Peng et al. </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t>doc.</a:t>
            </a:r>
            <a:r>
              <a:rPr lang="en-US" altLang="en-US" sz="1400" b="1" baseline="0" dirty="0" smtClean="0"/>
              <a:t> IEEE </a:t>
            </a:r>
            <a:r>
              <a:rPr lang="en-US" altLang="zh-CN" sz="1400" b="1" i="0" kern="1200" dirty="0" smtClean="0">
                <a:solidFill>
                  <a:schemeClr val="tx1"/>
                </a:solidFill>
                <a:effectLst/>
                <a:latin typeface="Times New Roman" pitchFamily="18" charset="0"/>
                <a:ea typeface="+mn-ea"/>
                <a:cs typeface="+mn-cs"/>
              </a:rPr>
              <a:t>15-23-0001-00-04ab</a:t>
            </a:r>
            <a:endParaRPr lang="en-US" altLang="en-US" sz="16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1.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zh-CN" dirty="0" smtClean="0"/>
              <a:t>Jan</a:t>
            </a:r>
            <a:r>
              <a:rPr lang="en-US" altLang="zh-CN" dirty="0" smtClean="0"/>
              <a:t> 2023</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et al. </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812088" cy="4370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[Pulse shape and time domain mask for 802.15.4ab]</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a:t>
            </a:r>
            <a:r>
              <a:rPr lang="en-US" altLang="en-US" sz="1600" dirty="0">
                <a:solidFill>
                  <a:schemeClr val="tx2"/>
                </a:solidFill>
              </a:rPr>
              <a:t>	</a:t>
            </a:r>
          </a:p>
          <a:p>
            <a:pPr algn="just"/>
            <a:r>
              <a:rPr lang="en-US" altLang="en-US" sz="1600" b="1" dirty="0"/>
              <a:t>Source:</a:t>
            </a:r>
            <a:r>
              <a:rPr lang="en-US" altLang="en-US" sz="1600" dirty="0"/>
              <a:t> </a:t>
            </a:r>
            <a:r>
              <a:rPr lang="en-US" altLang="en-US" sz="1400" dirty="0" err="1" smtClean="0"/>
              <a:t>Xiaohui</a:t>
            </a:r>
            <a:r>
              <a:rPr lang="en-US" altLang="en-US" sz="1400" dirty="0" smtClean="0"/>
              <a:t> Peng, Bin </a:t>
            </a:r>
            <a:r>
              <a:rPr lang="en-US" altLang="en-US" sz="1400" dirty="0"/>
              <a:t>Q</a:t>
            </a:r>
            <a:r>
              <a:rPr lang="en-US" altLang="en-US" sz="1400" dirty="0" smtClean="0"/>
              <a:t>ian, Lei Huang, </a:t>
            </a:r>
            <a:r>
              <a:rPr lang="en-US" altLang="en-US" sz="1400" dirty="0" err="1"/>
              <a:t>Kuan</a:t>
            </a:r>
            <a:r>
              <a:rPr lang="en-US" altLang="en-US" sz="1400" dirty="0"/>
              <a:t> Wu, David Xun Yang (Huawei), Frank Leong, </a:t>
            </a:r>
            <a:r>
              <a:rPr lang="en-US" altLang="zh-CN" sz="1400" dirty="0"/>
              <a:t>Bernhard Großwindhager, </a:t>
            </a:r>
            <a:r>
              <a:rPr lang="en-US" altLang="zh-CN" sz="1400" dirty="0" smtClean="0"/>
              <a:t>Wolfgang </a:t>
            </a:r>
            <a:r>
              <a:rPr lang="en-US" altLang="zh-CN" sz="1400" dirty="0"/>
              <a:t>Küchler</a:t>
            </a:r>
            <a:r>
              <a:rPr lang="en-US" altLang="en-US" sz="1400" dirty="0"/>
              <a:t> (NXP) </a:t>
            </a:r>
          </a:p>
          <a:p>
            <a:r>
              <a:rPr lang="en-US" altLang="en-US" sz="1600" b="1" dirty="0"/>
              <a:t>E-Mail: </a:t>
            </a:r>
            <a:r>
              <a:rPr lang="en-US" altLang="en-US" sz="1600" dirty="0" smtClean="0"/>
              <a:t>pengxiaohui5@huawei.com, frank.leong@nxp.com</a:t>
            </a:r>
          </a:p>
          <a:p>
            <a:r>
              <a:rPr lang="en-US" altLang="en-US" sz="1600" b="1" dirty="0" smtClean="0"/>
              <a:t>Re</a:t>
            </a:r>
            <a:r>
              <a:rPr lang="en-US" altLang="en-US" sz="1600" b="1" dirty="0"/>
              <a:t>:</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a:t>
            </a:r>
            <a:r>
              <a:rPr lang="en-US" altLang="en-US" sz="1600" dirty="0" smtClean="0"/>
              <a:t>[Sensing, </a:t>
            </a:r>
            <a:r>
              <a:rPr lang="en-US" altLang="en-US" sz="1600" dirty="0"/>
              <a:t>UWB in </a:t>
            </a:r>
            <a:r>
              <a:rPr lang="en-US" altLang="en-US" sz="1600" dirty="0" smtClean="0"/>
              <a:t>802.15.4ab, pulse shape, time domain mask]</a:t>
            </a:r>
            <a:endParaRPr lang="en-US" altLang="en-US" sz="1600" dirty="0"/>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p>
          <a:p>
            <a:pPr algn="just"/>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latin typeface="+mj-lt"/>
              </a:rPr>
              <a:t>Slide </a:t>
            </a:r>
            <a:fld id="{CEC4BC45-39E3-4AF4-A985-1621094AE46F}" type="slidenum">
              <a:rPr lang="en-US" altLang="en-US">
                <a:latin typeface="+mj-lt"/>
              </a:rPr>
              <a:pPr/>
              <a:t>2</a:t>
            </a:fld>
            <a:endParaRPr lang="en-US" altLang="en-US">
              <a:latin typeface="+mj-lt"/>
            </a:endParaRPr>
          </a:p>
        </p:txBody>
      </p:sp>
      <p:graphicFrame>
        <p:nvGraphicFramePr>
          <p:cNvPr id="7" name="Table 6">
            <a:extLst>
              <a:ext uri="{FF2B5EF4-FFF2-40B4-BE49-F238E27FC236}">
                <a16:creationId xmlns:a16="http://schemas.microsoft.com/office/drawing/2014/main" xmlns="" id="{12C07D4E-4F4C-4F23-899C-C95C037AF3C9}"/>
              </a:ext>
            </a:extLst>
          </p:cNvPr>
          <p:cNvGraphicFramePr>
            <a:graphicFrameLocks noGrp="1"/>
          </p:cNvGraphicFramePr>
          <p:nvPr>
            <p:extLst>
              <p:ext uri="{D42A27DB-BD31-4B8C-83A1-F6EECF244321}">
                <p14:modId xmlns:p14="http://schemas.microsoft.com/office/powerpoint/2010/main" val="2084853314"/>
              </p:ext>
            </p:extLst>
          </p:nvPr>
        </p:nvGraphicFramePr>
        <p:xfrm>
          <a:off x="685800" y="908720"/>
          <a:ext cx="7774632" cy="5001364"/>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xmlns="" val="1745747388"/>
                    </a:ext>
                  </a:extLst>
                </a:gridCol>
                <a:gridCol w="3587140">
                  <a:extLst>
                    <a:ext uri="{9D8B030D-6E8A-4147-A177-3AD203B41FA5}">
                      <a16:colId xmlns:a16="http://schemas.microsoft.com/office/drawing/2014/main" xmlns="" val="1336621721"/>
                    </a:ext>
                  </a:extLst>
                </a:gridCol>
              </a:tblGrid>
              <a:tr h="251274">
                <a:tc>
                  <a:txBody>
                    <a:bodyPr/>
                    <a:lstStyle/>
                    <a:p>
                      <a:pPr>
                        <a:lnSpc>
                          <a:spcPct val="107000"/>
                        </a:lnSpc>
                        <a:spcAft>
                          <a:spcPts val="800"/>
                        </a:spcAft>
                      </a:pPr>
                      <a:r>
                        <a:rPr lang="en-US" sz="1200" dirty="0">
                          <a:effectLst/>
                          <a:latin typeface="+mj-lt"/>
                        </a:rPr>
                        <a:t>PAR Objective</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gn="ctr">
                        <a:lnSpc>
                          <a:spcPct val="107000"/>
                        </a:lnSpc>
                        <a:spcAft>
                          <a:spcPts val="800"/>
                        </a:spcAft>
                      </a:pPr>
                      <a:r>
                        <a:rPr lang="en-US" sz="1200" dirty="0">
                          <a:effectLst/>
                          <a:latin typeface="+mj-lt"/>
                        </a:rPr>
                        <a:t>Proposed Solution (how addressed)</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516017004"/>
                  </a:ext>
                </a:extLst>
              </a:tr>
              <a:tr h="251274">
                <a:tc>
                  <a:txBody>
                    <a:bodyPr/>
                    <a:lstStyle/>
                    <a:p>
                      <a:pPr>
                        <a:lnSpc>
                          <a:spcPct val="107000"/>
                        </a:lnSpc>
                        <a:spcAft>
                          <a:spcPts val="800"/>
                        </a:spcAft>
                      </a:pPr>
                      <a:r>
                        <a:rPr lang="en-US" sz="1200" dirty="0">
                          <a:effectLst/>
                          <a:latin typeface="+mj-lt"/>
                        </a:rPr>
                        <a:t>Safeguards so that the high throughput data use cases will not cause significant disruption to low duty-cycle ranging use cases</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2336347152"/>
                  </a:ext>
                </a:extLst>
              </a:tr>
              <a:tr h="251274">
                <a:tc>
                  <a:txBody>
                    <a:bodyPr/>
                    <a:lstStyle/>
                    <a:p>
                      <a:pPr>
                        <a:lnSpc>
                          <a:spcPct val="107000"/>
                        </a:lnSpc>
                        <a:spcAft>
                          <a:spcPts val="800"/>
                        </a:spcAft>
                      </a:pPr>
                      <a:r>
                        <a:rPr lang="en-US" sz="1200" dirty="0">
                          <a:effectLst/>
                          <a:latin typeface="+mj-lt"/>
                        </a:rPr>
                        <a:t>Interference mitigation techniques to support higher density and higher traffic use cases</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712880846"/>
                  </a:ext>
                </a:extLst>
              </a:tr>
              <a:tr h="251274">
                <a:tc>
                  <a:txBody>
                    <a:bodyPr/>
                    <a:lstStyle/>
                    <a:p>
                      <a:pPr>
                        <a:lnSpc>
                          <a:spcPct val="107000"/>
                        </a:lnSpc>
                        <a:spcAft>
                          <a:spcPts val="800"/>
                        </a:spcAft>
                      </a:pPr>
                      <a:r>
                        <a:rPr lang="en-US" sz="1200" dirty="0">
                          <a:effectLst/>
                          <a:latin typeface="+mj-lt"/>
                        </a:rPr>
                        <a:t>Other coexistence improvement</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550120941"/>
                  </a:ext>
                </a:extLst>
              </a:tr>
              <a:tr h="251274">
                <a:tc>
                  <a:txBody>
                    <a:bodyPr/>
                    <a:lstStyle/>
                    <a:p>
                      <a:pPr>
                        <a:lnSpc>
                          <a:spcPct val="107000"/>
                        </a:lnSpc>
                        <a:spcAft>
                          <a:spcPts val="800"/>
                        </a:spcAft>
                      </a:pPr>
                      <a:r>
                        <a:rPr lang="en-US" sz="1200" dirty="0">
                          <a:effectLst/>
                          <a:latin typeface="+mj-lt"/>
                        </a:rPr>
                        <a:t>Backward compatibility with enhanced ranging capable devices (ERDEVs)</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en-US" sz="1200" dirty="0">
                          <a:effectLst/>
                          <a:latin typeface="+mj-lt"/>
                        </a:rPr>
                        <a:t> </a:t>
                      </a:r>
                      <a:r>
                        <a:rPr lang="en-US" sz="1200" kern="1200" baseline="0" dirty="0" smtClean="0">
                          <a:solidFill>
                            <a:schemeClr val="tx1"/>
                          </a:solidFill>
                          <a:effectLst/>
                          <a:latin typeface="+mj-lt"/>
                          <a:cs typeface="Times New Roman" panose="02020603050405020304" pitchFamily="18" charset="0"/>
                        </a:rPr>
                        <a:t>U</a:t>
                      </a:r>
                      <a:r>
                        <a:rPr lang="en-US" altLang="zh-CN" sz="1200" kern="1200" baseline="0" dirty="0" smtClean="0">
                          <a:solidFill>
                            <a:schemeClr val="tx1"/>
                          </a:solidFill>
                          <a:effectLst/>
                          <a:latin typeface="+mj-lt"/>
                          <a:ea typeface="Calibri" panose="020F0502020204030204" pitchFamily="34" charset="0"/>
                          <a:cs typeface="Times New Roman" panose="02020603050405020304" pitchFamily="18" charset="0"/>
                        </a:rPr>
                        <a:t>nified pulse shape for ranging and sensing</a:t>
                      </a:r>
                    </a:p>
                  </a:txBody>
                  <a:tcPr marL="62197" marR="62197" marT="0" marB="0" anchor="ctr"/>
                </a:tc>
                <a:extLst>
                  <a:ext uri="{0D108BD9-81ED-4DB2-BD59-A6C34878D82A}">
                    <a16:rowId xmlns:a16="http://schemas.microsoft.com/office/drawing/2014/main" xmlns="" val="229274704"/>
                  </a:ext>
                </a:extLst>
              </a:tr>
              <a:tr h="251274">
                <a:tc>
                  <a:txBody>
                    <a:bodyPr/>
                    <a:lstStyle/>
                    <a:p>
                      <a:pPr>
                        <a:lnSpc>
                          <a:spcPct val="107000"/>
                        </a:lnSpc>
                        <a:spcAft>
                          <a:spcPts val="800"/>
                        </a:spcAft>
                      </a:pPr>
                      <a:r>
                        <a:rPr lang="en-US" sz="1200" dirty="0">
                          <a:effectLst/>
                          <a:latin typeface="+mj-lt"/>
                        </a:rPr>
                        <a:t>Improved link budget and/or reduced air-time</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mj-lt"/>
                        </a:rPr>
                        <a:t> </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402719402"/>
                  </a:ext>
                </a:extLst>
              </a:tr>
              <a:tr h="251274">
                <a:tc>
                  <a:txBody>
                    <a:bodyPr/>
                    <a:lstStyle/>
                    <a:p>
                      <a:pPr>
                        <a:lnSpc>
                          <a:spcPct val="107000"/>
                        </a:lnSpc>
                        <a:spcAft>
                          <a:spcPts val="800"/>
                        </a:spcAft>
                      </a:pPr>
                      <a:r>
                        <a:rPr lang="en-US" sz="1200" dirty="0">
                          <a:effectLst/>
                          <a:latin typeface="+mj-lt"/>
                        </a:rPr>
                        <a:t>Additional channels and operating frequencies</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mj-lt"/>
                        </a:rPr>
                        <a:t> </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770140464"/>
                  </a:ext>
                </a:extLst>
              </a:tr>
              <a:tr h="251274">
                <a:tc>
                  <a:txBody>
                    <a:bodyPr/>
                    <a:lstStyle/>
                    <a:p>
                      <a:pPr>
                        <a:lnSpc>
                          <a:spcPct val="107000"/>
                        </a:lnSpc>
                        <a:spcAft>
                          <a:spcPts val="800"/>
                        </a:spcAft>
                      </a:pPr>
                      <a:r>
                        <a:rPr lang="en-US" sz="1200" dirty="0">
                          <a:effectLst/>
                          <a:latin typeface="+mj-lt"/>
                        </a:rPr>
                        <a:t>Improvements to accuracy / precision / reliability and interoperability for high-integrity ranging</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13926360"/>
                  </a:ext>
                </a:extLst>
              </a:tr>
              <a:tr h="251274">
                <a:tc>
                  <a:txBody>
                    <a:bodyPr/>
                    <a:lstStyle/>
                    <a:p>
                      <a:pPr>
                        <a:lnSpc>
                          <a:spcPct val="107000"/>
                        </a:lnSpc>
                        <a:spcAft>
                          <a:spcPts val="800"/>
                        </a:spcAft>
                      </a:pPr>
                      <a:r>
                        <a:rPr lang="en-US" sz="1200" dirty="0">
                          <a:effectLst/>
                          <a:latin typeface="+mj-lt"/>
                        </a:rPr>
                        <a:t>Reduced complexity and power consumption</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006555623"/>
                  </a:ext>
                </a:extLst>
              </a:tr>
              <a:tr h="251274">
                <a:tc>
                  <a:txBody>
                    <a:bodyPr/>
                    <a:lstStyle/>
                    <a:p>
                      <a:pPr>
                        <a:lnSpc>
                          <a:spcPct val="107000"/>
                        </a:lnSpc>
                        <a:spcAft>
                          <a:spcPts val="800"/>
                        </a:spcAft>
                      </a:pPr>
                      <a:r>
                        <a:rPr lang="en-US" sz="1200" dirty="0">
                          <a:effectLst/>
                          <a:latin typeface="+mj-lt"/>
                        </a:rPr>
                        <a:t>Hybrid operation with narrowband signaling to assist UWB</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1409934918"/>
                  </a:ext>
                </a:extLst>
              </a:tr>
              <a:tr h="251274">
                <a:tc>
                  <a:txBody>
                    <a:bodyPr/>
                    <a:lstStyle/>
                    <a:p>
                      <a:pPr>
                        <a:lnSpc>
                          <a:spcPct val="107000"/>
                        </a:lnSpc>
                        <a:spcAft>
                          <a:spcPts val="800"/>
                        </a:spcAft>
                      </a:pPr>
                      <a:r>
                        <a:rPr lang="en-US" sz="1200" dirty="0">
                          <a:effectLst/>
                          <a:latin typeface="+mj-lt"/>
                        </a:rPr>
                        <a:t>Enhanced native discovery and connection setup mechanisms</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157165867"/>
                  </a:ext>
                </a:extLst>
              </a:tr>
              <a:tr h="251274">
                <a:tc>
                  <a:txBody>
                    <a:bodyPr/>
                    <a:lstStyle/>
                    <a:p>
                      <a:pPr>
                        <a:lnSpc>
                          <a:spcPct val="107000"/>
                        </a:lnSpc>
                        <a:spcAft>
                          <a:spcPts val="800"/>
                        </a:spcAft>
                      </a:pPr>
                      <a:r>
                        <a:rPr lang="en-US" sz="1200" dirty="0">
                          <a:effectLst/>
                          <a:latin typeface="+mj-lt"/>
                        </a:rPr>
                        <a:t>Sensing capabilities to support presence detection and environment mapping</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gn="ctr">
                        <a:lnSpc>
                          <a:spcPct val="107000"/>
                        </a:lnSpc>
                        <a:spcAft>
                          <a:spcPts val="800"/>
                        </a:spcAft>
                      </a:pPr>
                      <a:r>
                        <a:rPr lang="en-US" sz="1200" baseline="0" dirty="0" smtClean="0">
                          <a:solidFill>
                            <a:schemeClr val="tx1"/>
                          </a:solidFill>
                          <a:effectLst/>
                          <a:latin typeface="+mj-lt"/>
                          <a:ea typeface="Calibri" panose="020F0502020204030204" pitchFamily="34" charset="0"/>
                          <a:cs typeface="Times New Roman" panose="02020603050405020304" pitchFamily="18" charset="0"/>
                        </a:rPr>
                        <a:t>Pulse shape design for sensing</a:t>
                      </a:r>
                      <a:endParaRPr lang="en-US" sz="1200" dirty="0">
                        <a:solidFill>
                          <a:schemeClr val="tx1"/>
                        </a:solidFill>
                        <a:effectLst/>
                        <a:latin typeface="+mj-lt"/>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378912419"/>
                  </a:ext>
                </a:extLst>
              </a:tr>
              <a:tr h="251274">
                <a:tc>
                  <a:txBody>
                    <a:bodyPr/>
                    <a:lstStyle/>
                    <a:p>
                      <a:pPr>
                        <a:lnSpc>
                          <a:spcPct val="107000"/>
                        </a:lnSpc>
                        <a:spcAft>
                          <a:spcPts val="800"/>
                        </a:spcAft>
                      </a:pPr>
                      <a:r>
                        <a:rPr lang="en-US" sz="1200" dirty="0">
                          <a:effectLst/>
                          <a:latin typeface="+mj-lt"/>
                        </a:rPr>
                        <a:t>Low-power low-latency streaming </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1576344013"/>
                  </a:ext>
                </a:extLst>
              </a:tr>
              <a:tr h="251274">
                <a:tc>
                  <a:txBody>
                    <a:bodyPr/>
                    <a:lstStyle/>
                    <a:p>
                      <a:pPr>
                        <a:lnSpc>
                          <a:spcPct val="107000"/>
                        </a:lnSpc>
                        <a:spcAft>
                          <a:spcPts val="800"/>
                        </a:spcAft>
                      </a:pPr>
                      <a:r>
                        <a:rPr lang="en-US" sz="1200" dirty="0">
                          <a:effectLst/>
                          <a:latin typeface="+mj-lt"/>
                        </a:rPr>
                        <a:t>Higher data-rate streaming allowing at least 50 Mbit/s of throughput</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863466228"/>
                  </a:ext>
                </a:extLst>
              </a:tr>
              <a:tr h="251274">
                <a:tc>
                  <a:txBody>
                    <a:bodyPr/>
                    <a:lstStyle/>
                    <a:p>
                      <a:pPr>
                        <a:lnSpc>
                          <a:spcPct val="107000"/>
                        </a:lnSpc>
                        <a:spcAft>
                          <a:spcPts val="800"/>
                        </a:spcAft>
                      </a:pPr>
                      <a:r>
                        <a:rPr lang="en-US" sz="1200" dirty="0">
                          <a:effectLst/>
                          <a:latin typeface="+mj-lt"/>
                        </a:rPr>
                        <a:t>Support for peer-to-peer, peer-to-multi-peer, and station-to-infrastructure protocols</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794586688"/>
                  </a:ext>
                </a:extLst>
              </a:tr>
              <a:tr h="251274">
                <a:tc>
                  <a:txBody>
                    <a:bodyPr/>
                    <a:lstStyle/>
                    <a:p>
                      <a:pPr>
                        <a:lnSpc>
                          <a:spcPct val="107000"/>
                        </a:lnSpc>
                        <a:spcAft>
                          <a:spcPts val="800"/>
                        </a:spcAft>
                      </a:pPr>
                      <a:r>
                        <a:rPr lang="en-US" sz="1200" dirty="0">
                          <a:effectLst/>
                          <a:latin typeface="+mj-lt"/>
                        </a:rPr>
                        <a:t>Infrastructure synchronization mechanisms</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mj-lt"/>
                        </a:rPr>
                        <a:t> </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1541787244"/>
                  </a:ext>
                </a:extLst>
              </a:tr>
            </a:tbl>
          </a:graphicData>
        </a:graphic>
      </p:graphicFrame>
      <p:sp>
        <p:nvSpPr>
          <p:cNvPr id="11"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et al. </a:t>
            </a:r>
            <a:endParaRPr lang="en-US" altLang="en-US" dirty="0"/>
          </a:p>
        </p:txBody>
      </p:sp>
      <p:sp>
        <p:nvSpPr>
          <p:cNvPr id="8" name="Date Placeholder 1"/>
          <p:cNvSpPr>
            <a:spLocks noGrp="1"/>
          </p:cNvSpPr>
          <p:nvPr>
            <p:ph type="dt" sz="half" idx="10"/>
          </p:nvPr>
        </p:nvSpPr>
        <p:spPr>
          <a:xfrm>
            <a:off x="685800" y="378281"/>
            <a:ext cx="1600200" cy="215444"/>
          </a:xfrm>
        </p:spPr>
        <p:txBody>
          <a:bodyPr/>
          <a:lstStyle/>
          <a:p>
            <a:r>
              <a:rPr lang="en-US" altLang="zh-CN" dirty="0" smtClean="0"/>
              <a:t>Jan</a:t>
            </a:r>
            <a:r>
              <a:rPr lang="en-US" altLang="zh-CN" dirty="0" smtClean="0"/>
              <a:t> 2023</a:t>
            </a:r>
            <a:endParaRPr lang="en-US"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3</a:t>
            </a:fld>
            <a:endParaRPr lang="en-US" altLang="en-US"/>
          </a:p>
        </p:txBody>
      </p:sp>
      <p:sp>
        <p:nvSpPr>
          <p:cNvPr id="4098" name="Rectangle 2"/>
          <p:cNvSpPr>
            <a:spLocks noGrp="1" noChangeArrowheads="1"/>
          </p:cNvSpPr>
          <p:nvPr>
            <p:ph type="title"/>
          </p:nvPr>
        </p:nvSpPr>
        <p:spPr>
          <a:xfrm>
            <a:off x="685800" y="404664"/>
            <a:ext cx="7772400" cy="1066800"/>
          </a:xfrm>
          <a:ln/>
        </p:spPr>
        <p:txBody>
          <a:bodyPr/>
          <a:lstStyle/>
          <a:p>
            <a:r>
              <a:rPr lang="en-US" altLang="en-US" sz="3200" b="1" dirty="0" smtClean="0">
                <a:solidFill>
                  <a:schemeClr val="tx1"/>
                </a:solidFill>
              </a:rPr>
              <a:t>Related Submissions</a:t>
            </a:r>
            <a:endParaRPr lang="en-US" altLang="en-US" sz="3200" b="1" dirty="0">
              <a:solidFill>
                <a:schemeClr val="tx1"/>
              </a:solidFill>
            </a:endParaRPr>
          </a:p>
        </p:txBody>
      </p:sp>
      <p:sp>
        <p:nvSpPr>
          <p:cNvPr id="39" name="Rectangle 3"/>
          <p:cNvSpPr txBox="1">
            <a:spLocks noChangeArrowheads="1"/>
          </p:cNvSpPr>
          <p:nvPr/>
        </p:nvSpPr>
        <p:spPr bwMode="auto">
          <a:xfrm>
            <a:off x="611560" y="1094586"/>
            <a:ext cx="8208912" cy="5380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50000"/>
              </a:lnSpc>
            </a:pPr>
            <a:r>
              <a:rPr lang="en-US" altLang="zh-CN" sz="1600" b="1" kern="0" dirty="0" smtClean="0">
                <a:latin typeface="+mj-lt"/>
              </a:rPr>
              <a:t>15-19-0443-01-004z text to address comment id </a:t>
            </a:r>
            <a:r>
              <a:rPr lang="en-US" altLang="zh-CN" sz="1600" b="1" kern="0" dirty="0">
                <a:latin typeface="+mj-lt"/>
              </a:rPr>
              <a:t>r1-0820 (Michael </a:t>
            </a:r>
            <a:r>
              <a:rPr lang="en-US" altLang="zh-CN" sz="1600" b="1" kern="0" dirty="0" err="1">
                <a:latin typeface="+mj-lt"/>
              </a:rPr>
              <a:t>McLaughin</a:t>
            </a:r>
            <a:r>
              <a:rPr lang="en-US" altLang="zh-CN" sz="1600" b="1" kern="0" dirty="0" smtClean="0">
                <a:latin typeface="+mj-lt"/>
              </a:rPr>
              <a:t>)</a:t>
            </a:r>
          </a:p>
          <a:p>
            <a:pPr algn="just">
              <a:lnSpc>
                <a:spcPct val="150000"/>
              </a:lnSpc>
            </a:pPr>
            <a:r>
              <a:rPr lang="en-US" altLang="zh-CN" sz="1600" b="1" kern="0" dirty="0" smtClean="0">
                <a:latin typeface="+mj-lt"/>
              </a:rPr>
              <a:t>15-20-0084-00-004z pulse shaping considerations (</a:t>
            </a:r>
            <a:r>
              <a:rPr lang="en-US" altLang="zh-CN" sz="1600" b="1" dirty="0" err="1">
                <a:latin typeface="Times New Roman" pitchFamily="18" charset="0"/>
                <a:ea typeface="ＭＳ Ｐゴシック" pitchFamily="-65" charset="-128"/>
              </a:rPr>
              <a:t>Jochen</a:t>
            </a:r>
            <a:r>
              <a:rPr lang="en-US" altLang="zh-CN" sz="1600" b="1" dirty="0">
                <a:latin typeface="Times New Roman" pitchFamily="18" charset="0"/>
                <a:ea typeface="ＭＳ Ｐゴシック" pitchFamily="-65" charset="-128"/>
              </a:rPr>
              <a:t> </a:t>
            </a:r>
            <a:r>
              <a:rPr lang="en-US" altLang="zh-CN" sz="1600" b="1" dirty="0" err="1">
                <a:latin typeface="Times New Roman" pitchFamily="18" charset="0"/>
                <a:ea typeface="ＭＳ Ｐゴシック" pitchFamily="-65" charset="-128"/>
              </a:rPr>
              <a:t>Hammerschmidt</a:t>
            </a:r>
            <a:r>
              <a:rPr lang="en-US" altLang="zh-CN" sz="1600" b="1" kern="0" dirty="0" smtClean="0">
                <a:latin typeface="+mj-lt"/>
              </a:rPr>
              <a:t>)</a:t>
            </a:r>
          </a:p>
          <a:p>
            <a:pPr algn="just">
              <a:lnSpc>
                <a:spcPct val="150000"/>
              </a:lnSpc>
            </a:pPr>
            <a:r>
              <a:rPr lang="en-US" altLang="zh-CN" sz="1600" b="1" kern="0" dirty="0" smtClean="0">
                <a:latin typeface="+mj-lt"/>
              </a:rPr>
              <a:t>15-20-0086-00-004z </a:t>
            </a:r>
            <a:r>
              <a:rPr lang="en-US" altLang="zh-CN" sz="1600" b="1" kern="0" dirty="0">
                <a:latin typeface="+mj-lt"/>
              </a:rPr>
              <a:t>proposed pulse shape </a:t>
            </a:r>
            <a:r>
              <a:rPr lang="en-US" altLang="zh-CN" sz="1600" b="1" kern="0" dirty="0" smtClean="0">
                <a:latin typeface="+mj-lt"/>
              </a:rPr>
              <a:t>text changes </a:t>
            </a:r>
            <a:r>
              <a:rPr lang="en-US" altLang="zh-CN" sz="1600" b="1" kern="0" dirty="0">
                <a:latin typeface="+mj-lt"/>
              </a:rPr>
              <a:t>for HRP UWB PHY (Michael </a:t>
            </a:r>
            <a:r>
              <a:rPr lang="en-US" altLang="zh-CN" sz="1600" b="1" kern="0" dirty="0" err="1">
                <a:latin typeface="+mj-lt"/>
              </a:rPr>
              <a:t>McLaughin</a:t>
            </a:r>
            <a:r>
              <a:rPr lang="en-US" altLang="zh-CN" sz="1600" b="1" kern="0" dirty="0" smtClean="0">
                <a:latin typeface="+mj-lt"/>
              </a:rPr>
              <a:t>)</a:t>
            </a:r>
          </a:p>
          <a:p>
            <a:pPr algn="just">
              <a:lnSpc>
                <a:spcPct val="150000"/>
              </a:lnSpc>
            </a:pPr>
            <a:r>
              <a:rPr lang="en-US" altLang="zh-CN" sz="1600" b="1" kern="0" dirty="0" smtClean="0">
                <a:latin typeface="+mj-lt"/>
              </a:rPr>
              <a:t>15-20-0089-01-</a:t>
            </a:r>
            <a:r>
              <a:rPr lang="en-US" altLang="zh-CN" sz="1600" b="1" kern="0" dirty="0">
                <a:latin typeface="+mj-lt"/>
              </a:rPr>
              <a:t>004z pulse shape text changes for HRP UWB PHY (Michael </a:t>
            </a:r>
            <a:r>
              <a:rPr lang="en-US" altLang="zh-CN" sz="1600" b="1" kern="0" dirty="0" err="1">
                <a:latin typeface="+mj-lt"/>
              </a:rPr>
              <a:t>McLaughin</a:t>
            </a:r>
            <a:r>
              <a:rPr lang="en-US" altLang="zh-CN" sz="1600" b="1" kern="0" dirty="0" smtClean="0">
                <a:latin typeface="+mj-lt"/>
              </a:rPr>
              <a:t>)</a:t>
            </a:r>
          </a:p>
          <a:p>
            <a:pPr algn="just">
              <a:lnSpc>
                <a:spcPct val="150000"/>
              </a:lnSpc>
            </a:pPr>
            <a:r>
              <a:rPr lang="en-US" altLang="zh-CN" sz="1600" b="1" kern="0" dirty="0" smtClean="0">
                <a:latin typeface="+mj-lt"/>
              </a:rPr>
              <a:t>15-22-0040-04-04ab waveform design for UWB sensing (</a:t>
            </a:r>
            <a:r>
              <a:rPr lang="en-US" altLang="zh-CN" sz="1600" b="1" kern="0" dirty="0" err="1" smtClean="0">
                <a:latin typeface="+mj-lt"/>
              </a:rPr>
              <a:t>Xiaohui</a:t>
            </a:r>
            <a:r>
              <a:rPr lang="en-US" altLang="zh-CN" sz="1600" b="1" kern="0" dirty="0" smtClean="0">
                <a:latin typeface="+mj-lt"/>
              </a:rPr>
              <a:t> Peng)</a:t>
            </a:r>
          </a:p>
          <a:p>
            <a:pPr algn="just">
              <a:lnSpc>
                <a:spcPct val="150000"/>
              </a:lnSpc>
            </a:pPr>
            <a:r>
              <a:rPr lang="en-US" altLang="zh-CN" sz="1600" b="1" kern="0" dirty="0" smtClean="0">
                <a:latin typeface="+mj-lt"/>
              </a:rPr>
              <a:t>15-22-0418-00-04ab sensing pulse shape consideration in </a:t>
            </a:r>
            <a:r>
              <a:rPr lang="en-US" altLang="zh-CN" sz="1600" b="1" kern="0" dirty="0">
                <a:latin typeface="+mj-lt"/>
              </a:rPr>
              <a:t>802.15.4ab (</a:t>
            </a:r>
            <a:r>
              <a:rPr lang="en-US" altLang="zh-CN" sz="1600" b="1" kern="0" dirty="0" err="1">
                <a:latin typeface="+mj-lt"/>
              </a:rPr>
              <a:t>Xiaohui</a:t>
            </a:r>
            <a:r>
              <a:rPr lang="en-US" altLang="zh-CN" sz="1600" b="1" kern="0" dirty="0">
                <a:latin typeface="+mj-lt"/>
              </a:rPr>
              <a:t> Peng)</a:t>
            </a:r>
          </a:p>
          <a:p>
            <a:pPr algn="just">
              <a:lnSpc>
                <a:spcPct val="150000"/>
              </a:lnSpc>
            </a:pPr>
            <a:r>
              <a:rPr lang="en-US" altLang="zh-CN" sz="1600" b="1" kern="0" dirty="0" smtClean="0">
                <a:latin typeface="+mj-lt"/>
              </a:rPr>
              <a:t>15-22-0175-00-04ab sensing device (</a:t>
            </a:r>
            <a:r>
              <a:rPr lang="en-US" altLang="en-US" sz="1600" b="1" kern="0" dirty="0">
                <a:latin typeface="+mj-lt"/>
              </a:rPr>
              <a:t>Dag T. Wisland </a:t>
            </a:r>
            <a:r>
              <a:rPr lang="en-US" altLang="zh-CN" sz="1600" b="1" kern="0" dirty="0" smtClean="0">
                <a:latin typeface="+mj-lt"/>
              </a:rPr>
              <a:t>)</a:t>
            </a:r>
          </a:p>
          <a:p>
            <a:pPr algn="just">
              <a:lnSpc>
                <a:spcPct val="150000"/>
              </a:lnSpc>
            </a:pPr>
            <a:r>
              <a:rPr lang="en-US" altLang="zh-CN" sz="1600" b="1" kern="0" dirty="0" smtClean="0">
                <a:latin typeface="+mj-lt"/>
              </a:rPr>
              <a:t>15-22-0061-00-04ab </a:t>
            </a:r>
            <a:r>
              <a:rPr lang="en-US" altLang="zh-CN" sz="1600" b="1" kern="0" dirty="0">
                <a:latin typeface="+mj-lt"/>
              </a:rPr>
              <a:t>sensing – continued (</a:t>
            </a:r>
            <a:r>
              <a:rPr lang="en-US" altLang="en-US" sz="1600" b="1" kern="0" dirty="0">
                <a:latin typeface="+mj-lt"/>
              </a:rPr>
              <a:t>Frank Leong</a:t>
            </a:r>
            <a:r>
              <a:rPr lang="en-US" altLang="zh-CN" sz="1600" b="1" kern="0" dirty="0">
                <a:latin typeface="+mj-lt"/>
              </a:rPr>
              <a:t>)</a:t>
            </a:r>
          </a:p>
          <a:p>
            <a:pPr algn="just">
              <a:lnSpc>
                <a:spcPct val="150000"/>
              </a:lnSpc>
            </a:pPr>
            <a:r>
              <a:rPr lang="en-US" altLang="zh-CN" sz="1600" b="1" kern="0" dirty="0" smtClean="0">
                <a:latin typeface="+mj-lt"/>
              </a:rPr>
              <a:t>15-22-0305-00-04ab a summary of proposals and </a:t>
            </a:r>
            <a:r>
              <a:rPr lang="en-US" altLang="zh-CN" sz="1600" b="1" kern="0" dirty="0">
                <a:latin typeface="+mj-lt"/>
              </a:rPr>
              <a:t>interests (Billy Verso</a:t>
            </a:r>
            <a:r>
              <a:rPr lang="en-US" altLang="zh-CN" sz="1600" b="1" kern="0" dirty="0" smtClean="0">
                <a:latin typeface="+mj-lt"/>
              </a:rPr>
              <a:t>)</a:t>
            </a:r>
          </a:p>
          <a:p>
            <a:pPr algn="just">
              <a:lnSpc>
                <a:spcPct val="150000"/>
              </a:lnSpc>
            </a:pPr>
            <a:r>
              <a:rPr lang="en-US" altLang="zh-CN" sz="1600" b="1" kern="0" dirty="0">
                <a:latin typeface="+mj-lt"/>
              </a:rPr>
              <a:t>15-22-0418-00-04ab-sensing-pulse-shape-consideration-in-802-15-4ab–continued (</a:t>
            </a:r>
            <a:r>
              <a:rPr lang="en-US" altLang="zh-CN" sz="1600" b="1" kern="0" dirty="0" err="1">
                <a:latin typeface="+mj-lt"/>
              </a:rPr>
              <a:t>Xiaohui</a:t>
            </a:r>
            <a:r>
              <a:rPr lang="en-US" altLang="zh-CN" sz="1600" b="1" kern="0" dirty="0">
                <a:latin typeface="+mj-lt"/>
              </a:rPr>
              <a:t> Peng</a:t>
            </a:r>
            <a:r>
              <a:rPr lang="en-US" altLang="zh-CN" sz="1600" b="1" kern="0" dirty="0" smtClean="0">
                <a:latin typeface="+mj-lt"/>
              </a:rPr>
              <a:t>)</a:t>
            </a:r>
          </a:p>
          <a:p>
            <a:pPr algn="just">
              <a:lnSpc>
                <a:spcPct val="150000"/>
              </a:lnSpc>
            </a:pPr>
            <a:r>
              <a:rPr lang="en-US" altLang="zh-CN" sz="1600" b="1" kern="0" dirty="0" smtClean="0">
                <a:latin typeface="+mj-lt"/>
              </a:rPr>
              <a:t>15-22-0588-00-04ab-time-domain-mask-for-pulse-shape-in-802-15-4ab (</a:t>
            </a:r>
            <a:r>
              <a:rPr lang="en-US" altLang="zh-CN" sz="1600" b="1" kern="0" dirty="0" err="1" smtClean="0">
                <a:latin typeface="+mj-lt"/>
              </a:rPr>
              <a:t>Xiaohui</a:t>
            </a:r>
            <a:r>
              <a:rPr lang="en-US" altLang="zh-CN" sz="1600" b="1" kern="0" dirty="0" smtClean="0">
                <a:latin typeface="+mj-lt"/>
              </a:rPr>
              <a:t> Peng)</a:t>
            </a:r>
            <a:endParaRPr lang="en-US" altLang="zh-CN" sz="1600" b="1" kern="0" dirty="0">
              <a:latin typeface="+mj-lt"/>
            </a:endParaRPr>
          </a:p>
          <a:p>
            <a:pPr algn="just">
              <a:lnSpc>
                <a:spcPct val="150000"/>
              </a:lnSpc>
            </a:pPr>
            <a:endParaRPr lang="en-US" altLang="zh-CN" sz="1600" b="1" kern="0" dirty="0">
              <a:latin typeface="+mj-lt"/>
            </a:endParaRPr>
          </a:p>
        </p:txBody>
      </p:sp>
      <p:sp>
        <p:nvSpPr>
          <p:cNvPr id="9"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et al. </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zh-CN" dirty="0" smtClean="0"/>
              <a:t>Jan</a:t>
            </a:r>
            <a:r>
              <a:rPr lang="en-US" altLang="zh-CN" dirty="0" smtClean="0"/>
              <a:t> 2023</a:t>
            </a:r>
            <a:endParaRPr lang="en-US" altLang="en-US" dirty="0"/>
          </a:p>
        </p:txBody>
      </p:sp>
    </p:spTree>
    <p:extLst>
      <p:ext uri="{BB962C8B-B14F-4D97-AF65-F5344CB8AC3E}">
        <p14:creationId xmlns:p14="http://schemas.microsoft.com/office/powerpoint/2010/main" val="15349583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dirty="0"/>
              <a:t>Slide </a:t>
            </a:r>
            <a:fld id="{825FF3E2-E949-4C4C-AB9C-2EE82B1DF989}" type="slidenum">
              <a:rPr lang="en-US" altLang="en-US"/>
              <a:pPr/>
              <a:t>4</a:t>
            </a:fld>
            <a:endParaRPr lang="en-US" altLang="en-US" dirty="0"/>
          </a:p>
        </p:txBody>
      </p:sp>
      <p:sp>
        <p:nvSpPr>
          <p:cNvPr id="4098" name="Rectangle 2"/>
          <p:cNvSpPr>
            <a:spLocks noGrp="1" noChangeArrowheads="1"/>
          </p:cNvSpPr>
          <p:nvPr>
            <p:ph type="title"/>
          </p:nvPr>
        </p:nvSpPr>
        <p:spPr>
          <a:xfrm>
            <a:off x="671554" y="364028"/>
            <a:ext cx="7772400" cy="1066800"/>
          </a:xfrm>
          <a:ln/>
        </p:spPr>
        <p:txBody>
          <a:bodyPr/>
          <a:lstStyle/>
          <a:p>
            <a:r>
              <a:rPr lang="en-US" altLang="en-US" sz="3200" b="1" dirty="0" smtClean="0">
                <a:solidFill>
                  <a:schemeClr val="tx1"/>
                </a:solidFill>
              </a:rPr>
              <a:t>Recap</a:t>
            </a:r>
            <a:endParaRPr lang="en-US" altLang="en-US" sz="3200" b="1" dirty="0">
              <a:solidFill>
                <a:schemeClr val="tx1"/>
              </a:solidFill>
            </a:endParaRPr>
          </a:p>
        </p:txBody>
      </p:sp>
      <p:sp>
        <p:nvSpPr>
          <p:cNvPr id="39" name="Rectangle 3"/>
          <p:cNvSpPr txBox="1">
            <a:spLocks noChangeArrowheads="1"/>
          </p:cNvSpPr>
          <p:nvPr/>
        </p:nvSpPr>
        <p:spPr bwMode="auto">
          <a:xfrm>
            <a:off x="453298" y="1052736"/>
            <a:ext cx="8208912" cy="54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50000"/>
              </a:lnSpc>
            </a:pPr>
            <a:r>
              <a:rPr lang="en-US" altLang="zh-CN" sz="1800" dirty="0">
                <a:latin typeface="+mj-lt"/>
              </a:rPr>
              <a:t>For sensing application, a pulse shape should be designed to minimize both </a:t>
            </a:r>
            <a:r>
              <a:rPr lang="en-US" altLang="zh-CN" sz="1800" dirty="0" smtClean="0">
                <a:latin typeface="+mj-lt"/>
              </a:rPr>
              <a:t>precursors </a:t>
            </a:r>
            <a:r>
              <a:rPr lang="en-US" altLang="zh-CN" sz="1800" dirty="0">
                <a:latin typeface="+mj-lt"/>
              </a:rPr>
              <a:t>and </a:t>
            </a:r>
            <a:r>
              <a:rPr lang="en-US" altLang="zh-CN" sz="1800" dirty="0" err="1" smtClean="0">
                <a:latin typeface="+mj-lt"/>
              </a:rPr>
              <a:t>postcursors</a:t>
            </a:r>
            <a:r>
              <a:rPr lang="en-US" altLang="zh-CN" sz="1800" dirty="0" smtClean="0">
                <a:latin typeface="+mj-lt"/>
              </a:rPr>
              <a:t>.</a:t>
            </a:r>
          </a:p>
          <a:p>
            <a:pPr algn="just">
              <a:lnSpc>
                <a:spcPct val="150000"/>
              </a:lnSpc>
            </a:pPr>
            <a:r>
              <a:rPr lang="en-US" altLang="zh-CN" sz="1800" dirty="0" smtClean="0">
                <a:latin typeface="+mj-lt"/>
              </a:rPr>
              <a:t>The pulse shape should be designed to support both ranging and sensing applications.</a:t>
            </a:r>
          </a:p>
          <a:p>
            <a:pPr algn="just">
              <a:lnSpc>
                <a:spcPct val="150000"/>
              </a:lnSpc>
            </a:pPr>
            <a:r>
              <a:rPr lang="en-US" altLang="zh-CN" sz="1800" dirty="0" smtClean="0">
                <a:latin typeface="+mj-lt"/>
              </a:rPr>
              <a:t>The specific criteria for sensing pulse shape include range resolution, PSLR (Peak to </a:t>
            </a:r>
            <a:r>
              <a:rPr lang="en-US" altLang="zh-CN" sz="1800" dirty="0" err="1" smtClean="0">
                <a:latin typeface="+mj-lt"/>
              </a:rPr>
              <a:t>sidelobe</a:t>
            </a:r>
            <a:r>
              <a:rPr lang="en-US" altLang="zh-CN" sz="1800" dirty="0" smtClean="0">
                <a:latin typeface="+mj-lt"/>
              </a:rPr>
              <a:t> ratio) of the cross-correlation function, spectrum efficiency (or root mean square bandwidth).</a:t>
            </a:r>
          </a:p>
          <a:p>
            <a:pPr algn="just">
              <a:lnSpc>
                <a:spcPct val="150000"/>
              </a:lnSpc>
            </a:pPr>
            <a:r>
              <a:rPr lang="en-US" altLang="zh-CN" sz="1800" dirty="0" smtClean="0">
                <a:latin typeface="+mj-lt"/>
              </a:rPr>
              <a:t>Pulse </a:t>
            </a:r>
            <a:r>
              <a:rPr lang="en-US" altLang="zh-CN" sz="1800" dirty="0">
                <a:latin typeface="+mj-lt"/>
              </a:rPr>
              <a:t>shape does not change in the middle of packet.  Sensing pulse shape is used for entire packet in sensing applications</a:t>
            </a:r>
            <a:r>
              <a:rPr lang="en-US" altLang="zh-CN" sz="1800" dirty="0" smtClean="0">
                <a:latin typeface="+mj-lt"/>
              </a:rPr>
              <a:t>.</a:t>
            </a:r>
          </a:p>
          <a:p>
            <a:pPr algn="just">
              <a:lnSpc>
                <a:spcPct val="150000"/>
              </a:lnSpc>
            </a:pPr>
            <a:r>
              <a:rPr lang="en-US" altLang="zh-CN" sz="1800" b="1" dirty="0">
                <a:latin typeface="+mj-lt"/>
              </a:rPr>
              <a:t>An ideal reference pulse shape should be defined.</a:t>
            </a:r>
          </a:p>
          <a:p>
            <a:pPr algn="just">
              <a:lnSpc>
                <a:spcPct val="150000"/>
              </a:lnSpc>
            </a:pPr>
            <a:r>
              <a:rPr lang="en-US" altLang="zh-CN" sz="1800" b="1" dirty="0">
                <a:latin typeface="+mj-lt"/>
              </a:rPr>
              <a:t>A more restrictive time-domain mask should be specified for the sensing pulse shape than </a:t>
            </a:r>
            <a:r>
              <a:rPr lang="en-US" altLang="zh-CN" sz="1800" b="1" dirty="0" smtClean="0">
                <a:latin typeface="+mj-lt"/>
              </a:rPr>
              <a:t>ranging</a:t>
            </a:r>
            <a:endParaRPr lang="en-US" altLang="zh-CN" sz="1800" dirty="0" smtClean="0"/>
          </a:p>
          <a:p>
            <a:pPr algn="just">
              <a:lnSpc>
                <a:spcPct val="105000"/>
              </a:lnSpc>
            </a:pPr>
            <a:endParaRPr lang="en-US" altLang="zh-CN" sz="1800" b="1" kern="0" dirty="0" smtClean="0">
              <a:latin typeface="+mj-lt"/>
            </a:endParaRPr>
          </a:p>
        </p:txBody>
      </p:sp>
      <p:sp>
        <p:nvSpPr>
          <p:cNvPr id="9"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et al. </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zh-CN" dirty="0" smtClean="0"/>
              <a:t>Jan</a:t>
            </a:r>
            <a:r>
              <a:rPr lang="en-US" altLang="zh-CN" dirty="0" smtClean="0"/>
              <a:t> 2023</a:t>
            </a:r>
            <a:endParaRPr lang="en-US" altLang="en-US" dirty="0"/>
          </a:p>
        </p:txBody>
      </p:sp>
    </p:spTree>
    <p:extLst>
      <p:ext uri="{BB962C8B-B14F-4D97-AF65-F5344CB8AC3E}">
        <p14:creationId xmlns:p14="http://schemas.microsoft.com/office/powerpoint/2010/main" val="11472738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dirty="0"/>
              <a:t>Slide </a:t>
            </a:r>
            <a:fld id="{825FF3E2-E949-4C4C-AB9C-2EE82B1DF989}" type="slidenum">
              <a:rPr lang="en-US" altLang="en-US"/>
              <a:pPr/>
              <a:t>5</a:t>
            </a:fld>
            <a:endParaRPr lang="en-US" altLang="en-US" dirty="0"/>
          </a:p>
        </p:txBody>
      </p:sp>
      <p:sp>
        <p:nvSpPr>
          <p:cNvPr id="4" name="文本框 3"/>
          <p:cNvSpPr txBox="1"/>
          <p:nvPr/>
        </p:nvSpPr>
        <p:spPr>
          <a:xfrm>
            <a:off x="1118856" y="593725"/>
            <a:ext cx="6982488" cy="523220"/>
          </a:xfrm>
          <a:prstGeom prst="rect">
            <a:avLst/>
          </a:prstGeom>
          <a:noFill/>
        </p:spPr>
        <p:txBody>
          <a:bodyPr wrap="square" rtlCol="0">
            <a:spAutoFit/>
          </a:bodyPr>
          <a:lstStyle/>
          <a:p>
            <a:pPr algn="ctr" eaLnBrk="1" hangingPunct="1"/>
            <a:r>
              <a:rPr lang="en-US" altLang="zh-CN" sz="2800" b="1" kern="0" dirty="0" smtClean="0">
                <a:latin typeface="+mj-lt"/>
                <a:ea typeface="+mj-ea"/>
                <a:cs typeface="+mj-cs"/>
              </a:rPr>
              <a:t>Motivation</a:t>
            </a:r>
            <a:endParaRPr lang="zh-CN" altLang="en-US" sz="2800" b="1" kern="0" dirty="0">
              <a:latin typeface="+mj-lt"/>
              <a:ea typeface="+mj-ea"/>
              <a:cs typeface="+mj-cs"/>
            </a:endParaRPr>
          </a:p>
        </p:txBody>
      </p:sp>
      <p:sp>
        <p:nvSpPr>
          <p:cNvPr id="36" name="矩形 35"/>
          <p:cNvSpPr/>
          <p:nvPr/>
        </p:nvSpPr>
        <p:spPr>
          <a:xfrm>
            <a:off x="581319" y="1128764"/>
            <a:ext cx="8016331" cy="5078313"/>
          </a:xfrm>
          <a:prstGeom prst="rect">
            <a:avLst/>
          </a:prstGeom>
        </p:spPr>
        <p:txBody>
          <a:bodyPr wrap="square">
            <a:spAutoFit/>
          </a:bodyPr>
          <a:lstStyle/>
          <a:p>
            <a:pPr marL="285750" indent="-285750" algn="just">
              <a:lnSpc>
                <a:spcPct val="150000"/>
              </a:lnSpc>
              <a:buFont typeface="Wingdings" panose="05000000000000000000" pitchFamily="2" charset="2"/>
              <a:buChar char="l"/>
            </a:pPr>
            <a:r>
              <a:rPr lang="en-US" altLang="zh-CN" sz="1600" dirty="0" smtClean="0"/>
              <a:t> </a:t>
            </a:r>
            <a:r>
              <a:rPr lang="en-US" altLang="zh-CN" sz="1600" b="1" dirty="0" smtClean="0"/>
              <a:t>We </a:t>
            </a:r>
            <a:r>
              <a:rPr lang="en-US" altLang="zh-CN" sz="1600" b="1" dirty="0"/>
              <a:t>agree on a two-step definition for sensing pulse shape</a:t>
            </a:r>
            <a:r>
              <a:rPr lang="en-US" altLang="zh-CN" sz="1600" b="1" dirty="0" smtClean="0"/>
              <a:t>.</a:t>
            </a:r>
          </a:p>
          <a:p>
            <a:pPr marL="800100" lvl="1" indent="-342900" algn="just">
              <a:lnSpc>
                <a:spcPct val="150000"/>
              </a:lnSpc>
              <a:buFont typeface="Arial" panose="020B0604020202020204" pitchFamily="34" charset="0"/>
              <a:buChar char="•"/>
            </a:pPr>
            <a:r>
              <a:rPr lang="en-US" altLang="zh-CN" sz="1600" dirty="0" smtClean="0"/>
              <a:t>An </a:t>
            </a:r>
            <a:r>
              <a:rPr lang="en-US" altLang="zh-CN" sz="1600" dirty="0"/>
              <a:t>ideal reference pulse shape should be defined</a:t>
            </a:r>
          </a:p>
          <a:p>
            <a:pPr marL="800100" lvl="1" indent="-342900" algn="just">
              <a:lnSpc>
                <a:spcPct val="150000"/>
              </a:lnSpc>
              <a:buFont typeface="Arial" panose="020B0604020202020204" pitchFamily="34" charset="0"/>
              <a:buChar char="•"/>
            </a:pPr>
            <a:r>
              <a:rPr lang="en-US" altLang="zh-CN" sz="1600" dirty="0"/>
              <a:t>A </a:t>
            </a:r>
            <a:r>
              <a:rPr lang="en-US" altLang="zh-CN" sz="1600" dirty="0" smtClean="0"/>
              <a:t>restrictive sensing </a:t>
            </a:r>
            <a:r>
              <a:rPr lang="en-US" altLang="zh-CN" sz="1600" dirty="0"/>
              <a:t>“time-domain” mask needs to be defined in 15.4ab.</a:t>
            </a:r>
          </a:p>
          <a:p>
            <a:pPr marL="285750" indent="-285750" algn="just">
              <a:lnSpc>
                <a:spcPct val="150000"/>
              </a:lnSpc>
              <a:buFont typeface="Wingdings" panose="05000000000000000000" pitchFamily="2" charset="2"/>
              <a:buChar char="l"/>
            </a:pPr>
            <a:r>
              <a:rPr lang="en-US" altLang="zh-CN" sz="1600" b="1" dirty="0" smtClean="0"/>
              <a:t>Reference pulse shape: </a:t>
            </a:r>
            <a:r>
              <a:rPr lang="en-US" altLang="zh-CN" sz="1600" dirty="0" smtClean="0"/>
              <a:t>The </a:t>
            </a:r>
            <a:r>
              <a:rPr lang="en-US" altLang="zh-CN" sz="1600" dirty="0"/>
              <a:t>pulse shape should be designed to support both ranging and sensing </a:t>
            </a:r>
            <a:r>
              <a:rPr lang="en-US" altLang="zh-CN" sz="1600" dirty="0" smtClean="0"/>
              <a:t>applications, thus the pulse shape defined in 4ab shall be able to meet the mask defined in 4z.</a:t>
            </a:r>
          </a:p>
          <a:p>
            <a:pPr marL="800100" lvl="1" indent="-342900" algn="just">
              <a:lnSpc>
                <a:spcPct val="150000"/>
              </a:lnSpc>
              <a:buFont typeface="Arial" panose="020B0604020202020204" pitchFamily="34" charset="0"/>
              <a:buChar char="•"/>
            </a:pPr>
            <a:r>
              <a:rPr lang="en-US" altLang="zh-CN" sz="1600" dirty="0"/>
              <a:t>[Consensus]: Pulse shape does not change in the middle of packet.  Sensing pulse shape is used for entire packet in sensing applications</a:t>
            </a:r>
            <a:r>
              <a:rPr lang="en-US" altLang="zh-CN" sz="1600" dirty="0" smtClean="0"/>
              <a:t>.</a:t>
            </a:r>
            <a:endParaRPr lang="en-US" altLang="zh-CN" sz="1600" dirty="0"/>
          </a:p>
          <a:p>
            <a:pPr marL="285750" indent="-285750" algn="just">
              <a:lnSpc>
                <a:spcPct val="150000"/>
              </a:lnSpc>
              <a:buFont typeface="Wingdings" panose="05000000000000000000" pitchFamily="2" charset="2"/>
              <a:buChar char="l"/>
            </a:pPr>
            <a:r>
              <a:rPr lang="en-US" altLang="zh-CN" sz="1600" b="1" dirty="0" smtClean="0"/>
              <a:t>Time-domain mask: </a:t>
            </a:r>
          </a:p>
          <a:p>
            <a:pPr marL="742950" lvl="1" indent="-285750" algn="just">
              <a:lnSpc>
                <a:spcPct val="150000"/>
              </a:lnSpc>
              <a:buFont typeface="Arial" panose="020B0604020202020204" pitchFamily="34" charset="0"/>
              <a:buChar char="•"/>
            </a:pPr>
            <a:r>
              <a:rPr lang="en-US" altLang="zh-CN" sz="1600" dirty="0"/>
              <a:t>Last meeting majority prefer to use a symmetric time-domain mask</a:t>
            </a:r>
          </a:p>
          <a:p>
            <a:pPr algn="just">
              <a:lnSpc>
                <a:spcPct val="150000"/>
              </a:lnSpc>
            </a:pPr>
            <a:endParaRPr lang="en-US" altLang="zh-CN" dirty="0" smtClean="0"/>
          </a:p>
          <a:p>
            <a:pPr algn="just">
              <a:lnSpc>
                <a:spcPct val="150000"/>
              </a:lnSpc>
            </a:pPr>
            <a:endParaRPr lang="en-US" altLang="zh-CN" dirty="0" smtClean="0"/>
          </a:p>
          <a:p>
            <a:pPr algn="just">
              <a:lnSpc>
                <a:spcPct val="150000"/>
              </a:lnSpc>
            </a:pPr>
            <a:endParaRPr lang="en-US" altLang="zh-CN" sz="1600" dirty="0" smtClean="0"/>
          </a:p>
          <a:p>
            <a:pPr marL="285750" indent="-285750" algn="just">
              <a:lnSpc>
                <a:spcPct val="150000"/>
              </a:lnSpc>
              <a:buFont typeface="Wingdings" panose="05000000000000000000" pitchFamily="2" charset="2"/>
              <a:buChar char="l"/>
            </a:pPr>
            <a:r>
              <a:rPr lang="en-US" altLang="zh-CN" sz="1600" dirty="0" smtClean="0"/>
              <a:t>A </a:t>
            </a:r>
            <a:r>
              <a:rPr lang="en-US" altLang="zh-CN" sz="1600" b="1" dirty="0" smtClean="0"/>
              <a:t>symmetric time-domain </a:t>
            </a:r>
            <a:r>
              <a:rPr lang="en-US" altLang="zh-CN" sz="1600" b="1" dirty="0"/>
              <a:t>mask </a:t>
            </a:r>
            <a:r>
              <a:rPr lang="en-US" altLang="zh-CN" sz="1600" dirty="0" smtClean="0"/>
              <a:t>shall </a:t>
            </a:r>
            <a:r>
              <a:rPr lang="en-US" altLang="zh-CN" sz="1600" dirty="0"/>
              <a:t>be </a:t>
            </a:r>
            <a:r>
              <a:rPr lang="en-US" altLang="zh-CN" sz="1600" dirty="0" smtClean="0"/>
              <a:t>defined </a:t>
            </a:r>
            <a:r>
              <a:rPr lang="en-US" altLang="zh-CN" sz="1600" b="1" dirty="0" smtClean="0"/>
              <a:t>based on the mask in 15.4z.</a:t>
            </a:r>
            <a:endParaRPr lang="en-US" altLang="zh-CN" sz="1600" b="1" dirty="0"/>
          </a:p>
        </p:txBody>
      </p:sp>
      <p:sp>
        <p:nvSpPr>
          <p:cNvPr id="39" name="右箭头 38"/>
          <p:cNvSpPr/>
          <p:nvPr/>
        </p:nvSpPr>
        <p:spPr bwMode="auto">
          <a:xfrm rot="5400000">
            <a:off x="4455222" y="5138333"/>
            <a:ext cx="648072" cy="397759"/>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et al. </a:t>
            </a:r>
            <a:endParaRPr lang="en-US" altLang="en-US" dirty="0"/>
          </a:p>
        </p:txBody>
      </p:sp>
      <p:sp>
        <p:nvSpPr>
          <p:cNvPr id="10" name="Date Placeholder 1"/>
          <p:cNvSpPr>
            <a:spLocks noGrp="1"/>
          </p:cNvSpPr>
          <p:nvPr>
            <p:ph type="dt" sz="half" idx="10"/>
          </p:nvPr>
        </p:nvSpPr>
        <p:spPr>
          <a:xfrm>
            <a:off x="685800" y="378281"/>
            <a:ext cx="1600200" cy="215444"/>
          </a:xfrm>
        </p:spPr>
        <p:txBody>
          <a:bodyPr/>
          <a:lstStyle/>
          <a:p>
            <a:r>
              <a:rPr lang="en-US" altLang="zh-CN" dirty="0" smtClean="0"/>
              <a:t>Jan</a:t>
            </a:r>
            <a:r>
              <a:rPr lang="en-US" altLang="zh-CN" dirty="0" smtClean="0"/>
              <a:t> 2023</a:t>
            </a:r>
            <a:endParaRPr lang="en-US" altLang="en-US" dirty="0"/>
          </a:p>
        </p:txBody>
      </p:sp>
    </p:spTree>
    <p:extLst>
      <p:ext uri="{BB962C8B-B14F-4D97-AF65-F5344CB8AC3E}">
        <p14:creationId xmlns:p14="http://schemas.microsoft.com/office/powerpoint/2010/main" val="41946354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6</a:t>
            </a:fld>
            <a:endParaRPr lang="en-US" altLang="en-US"/>
          </a:p>
        </p:txBody>
      </p:sp>
      <p:sp>
        <p:nvSpPr>
          <p:cNvPr id="4098" name="Rectangle 2"/>
          <p:cNvSpPr>
            <a:spLocks noGrp="1" noChangeArrowheads="1"/>
          </p:cNvSpPr>
          <p:nvPr>
            <p:ph type="title"/>
          </p:nvPr>
        </p:nvSpPr>
        <p:spPr>
          <a:xfrm>
            <a:off x="685800" y="411744"/>
            <a:ext cx="8062664" cy="1066800"/>
          </a:xfrm>
          <a:ln/>
        </p:spPr>
        <p:txBody>
          <a:bodyPr/>
          <a:lstStyle/>
          <a:p>
            <a:r>
              <a:rPr lang="en-US" altLang="en-US" sz="3200" b="1" dirty="0" smtClean="0">
                <a:solidFill>
                  <a:schemeClr val="tx1"/>
                </a:solidFill>
              </a:rPr>
              <a:t>Reference </a:t>
            </a:r>
            <a:r>
              <a:rPr lang="en-US" altLang="en-US" sz="3200" b="1" dirty="0">
                <a:solidFill>
                  <a:schemeClr val="tx1"/>
                </a:solidFill>
              </a:rPr>
              <a:t>p</a:t>
            </a:r>
            <a:r>
              <a:rPr lang="en-US" altLang="en-US" sz="3200" b="1" dirty="0" smtClean="0">
                <a:solidFill>
                  <a:schemeClr val="tx1"/>
                </a:solidFill>
              </a:rPr>
              <a:t>ulse shape</a:t>
            </a:r>
            <a:endParaRPr lang="en-US" altLang="en-US" sz="3200" b="1" dirty="0">
              <a:solidFill>
                <a:schemeClr val="tx1"/>
              </a:solidFill>
            </a:endParaRPr>
          </a:p>
        </p:txBody>
      </p:sp>
      <mc:AlternateContent xmlns:mc="http://schemas.openxmlformats.org/markup-compatibility/2006" xmlns:a14="http://schemas.microsoft.com/office/drawing/2010/main">
        <mc:Choice Requires="a14">
          <p:sp>
            <p:nvSpPr>
              <p:cNvPr id="131" name="Rectangle 3"/>
              <p:cNvSpPr txBox="1">
                <a:spLocks noChangeArrowheads="1"/>
              </p:cNvSpPr>
              <p:nvPr/>
            </p:nvSpPr>
            <p:spPr bwMode="auto">
              <a:xfrm>
                <a:off x="409275" y="1412776"/>
                <a:ext cx="8490792" cy="4833115"/>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20000"/>
                  </a:lnSpc>
                </a:pPr>
                <a:r>
                  <a:rPr lang="en-US" altLang="zh-CN" sz="1800" b="1" kern="0" dirty="0" smtClean="0">
                    <a:latin typeface="+mj-lt"/>
                  </a:rPr>
                  <a:t>For sensing, </a:t>
                </a:r>
                <a:r>
                  <a:rPr lang="en-US" altLang="zh-CN" sz="1800" b="1" kern="0" dirty="0">
                    <a:latin typeface="+mj-lt"/>
                  </a:rPr>
                  <a:t>i</a:t>
                </a:r>
                <a:r>
                  <a:rPr lang="en-US" altLang="zh-CN" sz="1800" b="1" kern="0" dirty="0" smtClean="0">
                    <a:latin typeface="+mj-lt"/>
                  </a:rPr>
                  <a:t>t is recommended to use a time-bounded Kaiser pulse shape as the reference</a:t>
                </a:r>
              </a:p>
              <a:p>
                <a:pPr algn="just">
                  <a:lnSpc>
                    <a:spcPct val="120000"/>
                  </a:lnSpc>
                </a:pPr>
                <a:endParaRPr lang="en-US" altLang="zh-CN" sz="1800" b="1" kern="0" dirty="0"/>
              </a:p>
              <a:p>
                <a:pPr algn="just">
                  <a:lnSpc>
                    <a:spcPct val="120000"/>
                  </a:lnSpc>
                </a:pPr>
                <a:r>
                  <a:rPr lang="en-US" altLang="en-US" sz="1800" b="1" kern="0" dirty="0">
                    <a:latin typeface="+mj-lt"/>
                  </a:rPr>
                  <a:t>A Kaiser pulse is shaped as a Kaiser-Bessel window also with no precursor and </a:t>
                </a:r>
                <a:r>
                  <a:rPr lang="en-US" altLang="en-US" sz="1800" b="1" kern="0" dirty="0" err="1">
                    <a:latin typeface="+mj-lt"/>
                  </a:rPr>
                  <a:t>postcursor</a:t>
                </a:r>
                <a:r>
                  <a:rPr lang="en-US" altLang="en-US" sz="1800" b="1" kern="0" dirty="0">
                    <a:latin typeface="+mj-lt"/>
                  </a:rPr>
                  <a:t>, which can be expressed as</a:t>
                </a:r>
                <a:r>
                  <a:rPr lang="en-US" altLang="en-US" sz="1800" b="1" kern="0" dirty="0" smtClean="0">
                    <a:latin typeface="+mj-lt"/>
                  </a:rPr>
                  <a:t>:</a:t>
                </a:r>
              </a:p>
              <a:p>
                <a:pPr algn="just">
                  <a:lnSpc>
                    <a:spcPct val="120000"/>
                  </a:lnSpc>
                </a:pPr>
                <a:endParaRPr lang="en-US" altLang="zh-CN" sz="1800" b="1" kern="0" dirty="0">
                  <a:latin typeface="+mj-lt"/>
                </a:endParaRPr>
              </a:p>
              <a:p>
                <a:pPr algn="just">
                  <a:lnSpc>
                    <a:spcPct val="120000"/>
                  </a:lnSpc>
                </a:pPr>
                <a:endParaRPr lang="en-US" altLang="zh-CN" sz="1800" b="1" kern="0" dirty="0" smtClean="0">
                  <a:latin typeface="+mj-lt"/>
                </a:endParaRPr>
              </a:p>
              <a:p>
                <a:pPr algn="just">
                  <a:lnSpc>
                    <a:spcPct val="120000"/>
                  </a:lnSpc>
                </a:pPr>
                <a:endParaRPr lang="en-US" altLang="zh-CN" sz="1800" b="1" kern="0" dirty="0">
                  <a:latin typeface="+mj-lt"/>
                </a:endParaRPr>
              </a:p>
              <a:p>
                <a:pPr algn="just">
                  <a:lnSpc>
                    <a:spcPct val="120000"/>
                  </a:lnSpc>
                </a:pPr>
                <a:endParaRPr lang="en-US" altLang="zh-CN" sz="1800" b="1" kern="0" dirty="0" smtClean="0">
                  <a:latin typeface="+mj-lt"/>
                </a:endParaRPr>
              </a:p>
              <a:p>
                <a:pPr marL="0" indent="0" algn="just">
                  <a:lnSpc>
                    <a:spcPct val="120000"/>
                  </a:lnSpc>
                  <a:buNone/>
                </a:pPr>
                <a:endParaRPr lang="en-US" altLang="zh-CN" sz="1800" b="1" kern="0" dirty="0" smtClean="0">
                  <a:latin typeface="+mj-lt"/>
                </a:endParaRPr>
              </a:p>
              <a:p>
                <a:pPr marL="0" indent="0" algn="just">
                  <a:lnSpc>
                    <a:spcPct val="120000"/>
                  </a:lnSpc>
                  <a:buNone/>
                </a:pPr>
                <a:endParaRPr lang="en-US" altLang="zh-CN" sz="1800" b="1" kern="0" dirty="0" smtClean="0">
                  <a:latin typeface="+mj-lt"/>
                </a:endParaRPr>
              </a:p>
              <a:p>
                <a:pPr algn="just">
                  <a:lnSpc>
                    <a:spcPct val="120000"/>
                  </a:lnSpc>
                </a:pPr>
                <a:r>
                  <a:rPr lang="en-US" altLang="zh-CN" sz="1800" b="1" kern="0" dirty="0">
                    <a:latin typeface="+mj-lt"/>
                  </a:rPr>
                  <a:t>It is recommended to set L = 3 chips and </a:t>
                </a:r>
                <a14:m>
                  <m:oMath xmlns:m="http://schemas.openxmlformats.org/officeDocument/2006/math">
                    <m:r>
                      <a:rPr lang="en-US" altLang="zh-CN" sz="1800" b="1" kern="0">
                        <a:latin typeface="Cambria Math" panose="02040503050406030204" pitchFamily="18" charset="0"/>
                      </a:rPr>
                      <m:t>𝛽</m:t>
                    </m:r>
                    <m:r>
                      <a:rPr lang="en-US" altLang="zh-CN" sz="1800" b="1" kern="0">
                        <a:latin typeface="Cambria Math" panose="02040503050406030204" pitchFamily="18" charset="0"/>
                      </a:rPr>
                      <m:t>=</m:t>
                    </m:r>
                    <m:r>
                      <a:rPr lang="en-US" altLang="zh-CN" sz="1800" b="1" kern="0">
                        <a:latin typeface="Cambria Math" panose="02040503050406030204" pitchFamily="18" charset="0"/>
                      </a:rPr>
                      <m:t>𝜋𝛼</m:t>
                    </m:r>
                  </m:oMath>
                </a14:m>
                <a:r>
                  <a:rPr lang="en-US" altLang="zh-CN" sz="1800" b="1" kern="0" dirty="0">
                    <a:latin typeface="+mj-lt"/>
                  </a:rPr>
                  <a:t> =10</a:t>
                </a:r>
                <a:r>
                  <a:rPr lang="zh-CN" altLang="en-US" sz="1800" b="1" kern="0" dirty="0">
                    <a:latin typeface="+mj-lt"/>
                  </a:rPr>
                  <a:t> </a:t>
                </a:r>
                <a:endParaRPr lang="en-US" altLang="zh-CN" sz="1800" b="1" kern="0" dirty="0">
                  <a:latin typeface="+mj-lt"/>
                </a:endParaRPr>
              </a:p>
            </p:txBody>
          </p:sp>
        </mc:Choice>
        <mc:Fallback xmlns="">
          <p:sp>
            <p:nvSpPr>
              <p:cNvPr id="131" name="Rectangle 3"/>
              <p:cNvSpPr txBox="1">
                <a:spLocks noRot="1" noChangeAspect="1" noMove="1" noResize="1" noEditPoints="1" noAdjustHandles="1" noChangeArrowheads="1" noChangeShapeType="1" noTextEdit="1"/>
              </p:cNvSpPr>
              <p:nvPr/>
            </p:nvSpPr>
            <p:spPr bwMode="auto">
              <a:xfrm>
                <a:off x="409275" y="1412776"/>
                <a:ext cx="8490792" cy="4833115"/>
              </a:xfrm>
              <a:prstGeom prst="rect">
                <a:avLst/>
              </a:prstGeom>
              <a:blipFill rotWithShape="0">
                <a:blip r:embed="rId3"/>
                <a:stretch>
                  <a:fillRect l="-431" t="-126" r="-646"/>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5" name="文本框 14"/>
              <p:cNvSpPr txBox="1"/>
              <p:nvPr/>
            </p:nvSpPr>
            <p:spPr>
              <a:xfrm>
                <a:off x="2539533" y="3429000"/>
                <a:ext cx="4141134" cy="110985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sz="1600" b="0" i="1" smtClean="0">
                          <a:latin typeface="Cambria Math" panose="02040503050406030204" pitchFamily="18" charset="0"/>
                        </a:rPr>
                        <m:t>𝑝</m:t>
                      </m:r>
                      <m:r>
                        <a:rPr lang="en-US" altLang="zh-CN" sz="1600" b="0" i="1" smtClean="0">
                          <a:latin typeface="Cambria Math" panose="02040503050406030204" pitchFamily="18" charset="0"/>
                        </a:rPr>
                        <m:t>(</m:t>
                      </m:r>
                      <m:r>
                        <a:rPr lang="en-US" altLang="zh-CN" sz="1600" b="0" i="1" smtClean="0">
                          <a:latin typeface="Cambria Math" panose="02040503050406030204" pitchFamily="18" charset="0"/>
                        </a:rPr>
                        <m:t>𝑡</m:t>
                      </m:r>
                      <m:r>
                        <a:rPr lang="en-US" altLang="zh-CN" sz="1600" b="0" i="1" smtClean="0">
                          <a:latin typeface="Cambria Math" panose="02040503050406030204" pitchFamily="18" charset="0"/>
                        </a:rPr>
                        <m:t>)=</m:t>
                      </m:r>
                      <m:d>
                        <m:dPr>
                          <m:begChr m:val="{"/>
                          <m:endChr m:val=""/>
                          <m:ctrlPr>
                            <a:rPr lang="en-US" altLang="zh-CN" sz="1600" b="0" i="1" smtClean="0">
                              <a:latin typeface="Cambria Math" panose="02040503050406030204" pitchFamily="18" charset="0"/>
                            </a:rPr>
                          </m:ctrlPr>
                        </m:dPr>
                        <m:e>
                          <m:eqArr>
                            <m:eqArrPr>
                              <m:ctrlPr>
                                <a:rPr lang="en-US" altLang="zh-CN" sz="1600" b="0" i="1" smtClean="0">
                                  <a:latin typeface="Cambria Math" panose="02040503050406030204" pitchFamily="18" charset="0"/>
                                </a:rPr>
                              </m:ctrlPr>
                            </m:eqArrPr>
                            <m:e>
                              <m:f>
                                <m:fPr>
                                  <m:ctrlPr>
                                    <a:rPr lang="en-US" altLang="zh-CN" sz="1600" b="0" i="1" smtClean="0">
                                      <a:latin typeface="Cambria Math" panose="02040503050406030204" pitchFamily="18" charset="0"/>
                                    </a:rPr>
                                  </m:ctrlPr>
                                </m:fPr>
                                <m:num>
                                  <m:r>
                                    <a:rPr lang="en-US" altLang="zh-CN" sz="1600" b="0" i="1" smtClean="0">
                                      <a:latin typeface="Cambria Math" panose="02040503050406030204" pitchFamily="18" charset="0"/>
                                    </a:rPr>
                                    <m:t>1</m:t>
                                  </m:r>
                                </m:num>
                                <m:den>
                                  <m:r>
                                    <a:rPr lang="en-US" altLang="zh-CN" sz="1600" b="0" i="1" smtClean="0">
                                      <a:latin typeface="Cambria Math" panose="02040503050406030204" pitchFamily="18" charset="0"/>
                                    </a:rPr>
                                    <m:t>𝐿</m:t>
                                  </m:r>
                                </m:den>
                              </m:f>
                              <m:f>
                                <m:fPr>
                                  <m:ctrlPr>
                                    <a:rPr lang="en-US" altLang="zh-CN" sz="1600" b="0" i="1" smtClean="0">
                                      <a:latin typeface="Cambria Math" panose="02040503050406030204" pitchFamily="18" charset="0"/>
                                    </a:rPr>
                                  </m:ctrlPr>
                                </m:fPr>
                                <m:num>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𝐼</m:t>
                                      </m:r>
                                    </m:e>
                                    <m:sub>
                                      <m:r>
                                        <a:rPr lang="en-US" altLang="zh-CN" sz="1600" b="0" i="1" smtClean="0">
                                          <a:latin typeface="Cambria Math" panose="02040503050406030204" pitchFamily="18" charset="0"/>
                                        </a:rPr>
                                        <m:t>0</m:t>
                                      </m:r>
                                    </m:sub>
                                  </m:sSub>
                                  <m:d>
                                    <m:dPr>
                                      <m:begChr m:val="["/>
                                      <m:endChr m:val="]"/>
                                      <m:ctrlPr>
                                        <a:rPr lang="en-US" altLang="zh-CN" sz="1600" b="0" i="1" smtClean="0">
                                          <a:latin typeface="Cambria Math" panose="02040503050406030204" pitchFamily="18" charset="0"/>
                                        </a:rPr>
                                      </m:ctrlPr>
                                    </m:dPr>
                                    <m:e>
                                      <m:r>
                                        <a:rPr lang="en-US" altLang="zh-CN" sz="1600" b="0" i="1" smtClean="0">
                                          <a:latin typeface="Cambria Math" panose="02040503050406030204" pitchFamily="18" charset="0"/>
                                        </a:rPr>
                                        <m:t>𝜋𝛼</m:t>
                                      </m:r>
                                      <m:rad>
                                        <m:radPr>
                                          <m:degHide m:val="on"/>
                                          <m:ctrlPr>
                                            <a:rPr lang="en-US" altLang="zh-CN" sz="1600" b="0" i="1" smtClean="0">
                                              <a:latin typeface="Cambria Math" panose="02040503050406030204" pitchFamily="18" charset="0"/>
                                            </a:rPr>
                                          </m:ctrlPr>
                                        </m:radPr>
                                        <m:deg/>
                                        <m:e>
                                          <m:r>
                                            <a:rPr lang="en-US" altLang="zh-CN" sz="1600" b="0" i="1" smtClean="0">
                                              <a:latin typeface="Cambria Math" panose="02040503050406030204" pitchFamily="18" charset="0"/>
                                            </a:rPr>
                                            <m:t>1−</m:t>
                                          </m:r>
                                          <m:sSup>
                                            <m:sSupPr>
                                              <m:ctrlPr>
                                                <a:rPr lang="en-US" altLang="zh-CN" sz="1600" b="0" i="1" smtClean="0">
                                                  <a:latin typeface="Cambria Math" panose="02040503050406030204" pitchFamily="18" charset="0"/>
                                                </a:rPr>
                                              </m:ctrlPr>
                                            </m:sSupPr>
                                            <m:e>
                                              <m:d>
                                                <m:dPr>
                                                  <m:ctrlPr>
                                                    <a:rPr lang="en-US" altLang="zh-CN" sz="1600" b="0" i="1" smtClean="0">
                                                      <a:latin typeface="Cambria Math" panose="02040503050406030204" pitchFamily="18" charset="0"/>
                                                    </a:rPr>
                                                  </m:ctrlPr>
                                                </m:dPr>
                                                <m:e>
                                                  <m:f>
                                                    <m:fPr>
                                                      <m:ctrlPr>
                                                        <a:rPr lang="en-US" altLang="zh-CN" sz="1600" i="1">
                                                          <a:latin typeface="Cambria Math" panose="02040503050406030204" pitchFamily="18" charset="0"/>
                                                        </a:rPr>
                                                      </m:ctrlPr>
                                                    </m:fPr>
                                                    <m:num>
                                                      <m:r>
                                                        <a:rPr lang="en-US" altLang="zh-CN" sz="1600" i="1">
                                                          <a:latin typeface="Cambria Math" panose="02040503050406030204" pitchFamily="18" charset="0"/>
                                                        </a:rPr>
                                                        <m:t>2</m:t>
                                                      </m:r>
                                                      <m:r>
                                                        <a:rPr lang="en-US" altLang="zh-CN" sz="1600" i="1">
                                                          <a:latin typeface="Cambria Math" panose="02040503050406030204" pitchFamily="18" charset="0"/>
                                                        </a:rPr>
                                                        <m:t>𝑡</m:t>
                                                      </m:r>
                                                    </m:num>
                                                    <m:den>
                                                      <m:r>
                                                        <a:rPr lang="en-US" altLang="zh-CN" sz="1600" i="1">
                                                          <a:latin typeface="Cambria Math" panose="02040503050406030204" pitchFamily="18" charset="0"/>
                                                        </a:rPr>
                                                        <m:t>𝐿</m:t>
                                                      </m:r>
                                                    </m:den>
                                                  </m:f>
                                                </m:e>
                                              </m:d>
                                            </m:e>
                                            <m:sup>
                                              <m:r>
                                                <a:rPr lang="en-US" altLang="zh-CN" sz="1600" b="0" i="1" smtClean="0">
                                                  <a:latin typeface="Cambria Math" panose="02040503050406030204" pitchFamily="18" charset="0"/>
                                                </a:rPr>
                                                <m:t>2</m:t>
                                              </m:r>
                                            </m:sup>
                                          </m:sSup>
                                        </m:e>
                                      </m:rad>
                                    </m:e>
                                  </m:d>
                                </m:num>
                                <m:den>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𝐼</m:t>
                                      </m:r>
                                    </m:e>
                                    <m:sub>
                                      <m:r>
                                        <a:rPr lang="en-US" altLang="zh-CN" sz="1600" b="0" i="1" smtClean="0">
                                          <a:latin typeface="Cambria Math" panose="02040503050406030204" pitchFamily="18" charset="0"/>
                                        </a:rPr>
                                        <m:t>0</m:t>
                                      </m:r>
                                    </m:sub>
                                  </m:sSub>
                                  <m:d>
                                    <m:dPr>
                                      <m:begChr m:val="["/>
                                      <m:endChr m:val="]"/>
                                      <m:ctrlPr>
                                        <a:rPr lang="en-US" altLang="zh-CN" sz="1600" b="0" i="1" smtClean="0">
                                          <a:latin typeface="Cambria Math" panose="02040503050406030204" pitchFamily="18" charset="0"/>
                                        </a:rPr>
                                      </m:ctrlPr>
                                    </m:dPr>
                                    <m:e>
                                      <m:r>
                                        <a:rPr lang="en-US" altLang="zh-CN" sz="1600" b="0" i="1" smtClean="0">
                                          <a:latin typeface="Cambria Math" panose="02040503050406030204" pitchFamily="18" charset="0"/>
                                        </a:rPr>
                                        <m:t>𝜋𝛼</m:t>
                                      </m:r>
                                    </m:e>
                                  </m:d>
                                </m:den>
                              </m:f>
                              <m:r>
                                <a:rPr lang="en-US" altLang="zh-CN" sz="1600" b="0" i="1" smtClean="0">
                                  <a:latin typeface="Cambria Math" panose="02040503050406030204" pitchFamily="18" charset="0"/>
                                </a:rPr>
                                <m:t>,       </m:t>
                              </m:r>
                              <m:d>
                                <m:dPr>
                                  <m:begChr m:val="|"/>
                                  <m:endChr m:val="|"/>
                                  <m:ctrlPr>
                                    <a:rPr lang="en-US" altLang="zh-CN" sz="1600" b="0" i="1" smtClean="0">
                                      <a:latin typeface="Cambria Math" panose="02040503050406030204" pitchFamily="18" charset="0"/>
                                    </a:rPr>
                                  </m:ctrlPr>
                                </m:dPr>
                                <m:e>
                                  <m:r>
                                    <a:rPr lang="en-US" altLang="zh-CN" sz="1600" b="0" i="1" smtClean="0">
                                      <a:latin typeface="Cambria Math" panose="02040503050406030204" pitchFamily="18" charset="0"/>
                                    </a:rPr>
                                    <m:t>𝑡</m:t>
                                  </m:r>
                                </m:e>
                              </m:d>
                              <m:r>
                                <a:rPr lang="en-US" altLang="zh-CN" sz="1600" i="1">
                                  <a:latin typeface="Cambria Math" panose="02040503050406030204" pitchFamily="18" charset="0"/>
                                  <a:ea typeface="Cambria Math" panose="02040503050406030204" pitchFamily="18" charset="0"/>
                                </a:rPr>
                                <m:t>≤</m:t>
                              </m:r>
                              <m:r>
                                <a:rPr lang="en-US" altLang="zh-CN" sz="1600" b="0" i="1" smtClean="0">
                                  <a:latin typeface="Cambria Math" panose="02040503050406030204" pitchFamily="18" charset="0"/>
                                  <a:ea typeface="Cambria Math" panose="02040503050406030204" pitchFamily="18" charset="0"/>
                                </a:rPr>
                                <m:t>𝐿</m:t>
                              </m:r>
                              <m:r>
                                <a:rPr lang="en-US" altLang="zh-CN" sz="1600" b="0" i="1" smtClean="0">
                                  <a:latin typeface="Cambria Math" panose="02040503050406030204" pitchFamily="18" charset="0"/>
                                  <a:ea typeface="Cambria Math" panose="02040503050406030204" pitchFamily="18" charset="0"/>
                                </a:rPr>
                                <m:t>/2</m:t>
                              </m:r>
                            </m:e>
                            <m:e>
                              <m:r>
                                <a:rPr lang="en-US" altLang="zh-CN" sz="1600" b="0" i="1" smtClean="0">
                                  <a:latin typeface="Cambria Math" panose="02040503050406030204" pitchFamily="18" charset="0"/>
                                </a:rPr>
                                <m:t>0,                                             </m:t>
                              </m:r>
                              <m:d>
                                <m:dPr>
                                  <m:begChr m:val="|"/>
                                  <m:endChr m:val="|"/>
                                  <m:ctrlPr>
                                    <a:rPr lang="en-US" altLang="zh-CN" sz="1600" i="1">
                                      <a:latin typeface="Cambria Math" panose="02040503050406030204" pitchFamily="18" charset="0"/>
                                    </a:rPr>
                                  </m:ctrlPr>
                                </m:dPr>
                                <m:e>
                                  <m:r>
                                    <a:rPr lang="en-US" altLang="zh-CN" sz="1600" i="1">
                                      <a:latin typeface="Cambria Math" panose="02040503050406030204" pitchFamily="18" charset="0"/>
                                    </a:rPr>
                                    <m:t>𝑡</m:t>
                                  </m:r>
                                </m:e>
                              </m:d>
                              <m:r>
                                <a:rPr lang="en-US" altLang="zh-CN" sz="1600" i="1">
                                  <a:latin typeface="Cambria Math" panose="02040503050406030204" pitchFamily="18" charset="0"/>
                                  <a:ea typeface="Cambria Math" panose="02040503050406030204" pitchFamily="18" charset="0"/>
                                </a:rPr>
                                <m:t>&gt;</m:t>
                              </m:r>
                              <m:r>
                                <a:rPr lang="en-US" altLang="zh-CN" sz="1600" i="1">
                                  <a:latin typeface="Cambria Math" panose="02040503050406030204" pitchFamily="18" charset="0"/>
                                  <a:ea typeface="Cambria Math" panose="02040503050406030204" pitchFamily="18" charset="0"/>
                                </a:rPr>
                                <m:t>𝐿</m:t>
                              </m:r>
                              <m:r>
                                <a:rPr lang="en-US" altLang="zh-CN" sz="1600" i="1">
                                  <a:latin typeface="Cambria Math" panose="02040503050406030204" pitchFamily="18" charset="0"/>
                                  <a:ea typeface="Cambria Math" panose="02040503050406030204" pitchFamily="18" charset="0"/>
                                </a:rPr>
                                <m:t>/2</m:t>
                              </m:r>
                            </m:e>
                          </m:eqArr>
                        </m:e>
                      </m:d>
                    </m:oMath>
                  </m:oMathPara>
                </a14:m>
                <a:endParaRPr lang="zh-CN" altLang="en-US" sz="2400" dirty="0"/>
              </a:p>
            </p:txBody>
          </p:sp>
        </mc:Choice>
        <mc:Fallback xmlns="">
          <p:sp>
            <p:nvSpPr>
              <p:cNvPr id="15" name="文本框 14"/>
              <p:cNvSpPr txBox="1">
                <a:spLocks noRot="1" noChangeAspect="1" noMove="1" noResize="1" noEditPoints="1" noAdjustHandles="1" noChangeArrowheads="1" noChangeShapeType="1" noTextEdit="1"/>
              </p:cNvSpPr>
              <p:nvPr/>
            </p:nvSpPr>
            <p:spPr>
              <a:xfrm>
                <a:off x="2539533" y="3429000"/>
                <a:ext cx="4141134" cy="1109856"/>
              </a:xfrm>
              <a:prstGeom prst="rect">
                <a:avLst/>
              </a:prstGeom>
              <a:blipFill rotWithShape="0">
                <a:blip r:embed="rId4"/>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6" name="文本框 15"/>
              <p:cNvSpPr txBox="1"/>
              <p:nvPr/>
            </p:nvSpPr>
            <p:spPr>
              <a:xfrm>
                <a:off x="765395" y="4548174"/>
                <a:ext cx="8134672" cy="873572"/>
              </a:xfrm>
              <a:prstGeom prst="rect">
                <a:avLst/>
              </a:prstGeom>
              <a:noFill/>
            </p:spPr>
            <p:txBody>
              <a:bodyPr wrap="square" rtlCol="0">
                <a:spAutoFit/>
              </a:bodyPr>
              <a:lstStyle/>
              <a:p>
                <a:pPr algn="just">
                  <a:lnSpc>
                    <a:spcPct val="150000"/>
                  </a:lnSpc>
                </a:pPr>
                <a:r>
                  <a:rPr lang="en-US" altLang="zh-CN" sz="1800" dirty="0" smtClean="0"/>
                  <a:t>w</a:t>
                </a:r>
                <a:r>
                  <a:rPr lang="en-US" altLang="zh-CN" sz="1800" dirty="0" smtClean="0">
                    <a:solidFill>
                      <a:schemeClr val="tx1"/>
                    </a:solidFill>
                  </a:rPr>
                  <a:t>here </a:t>
                </a:r>
                <a:r>
                  <a:rPr lang="en-US" altLang="zh-CN" sz="1800" i="1" dirty="0" smtClean="0"/>
                  <a:t>I</a:t>
                </a:r>
                <a:r>
                  <a:rPr lang="en-US" altLang="zh-CN" sz="1800" baseline="-25000" dirty="0" smtClean="0"/>
                  <a:t>0</a:t>
                </a:r>
                <a:r>
                  <a:rPr lang="en-US" altLang="zh-CN" sz="1800" dirty="0" smtClean="0">
                    <a:solidFill>
                      <a:schemeClr val="tx1"/>
                    </a:solidFill>
                  </a:rPr>
                  <a:t> is the zeroth-order modified Bessel function of the first kind. </a:t>
                </a:r>
                <a:r>
                  <a:rPr lang="en-US" altLang="zh-CN" sz="1800" i="1" dirty="0" smtClean="0">
                    <a:solidFill>
                      <a:schemeClr val="tx1"/>
                    </a:solidFill>
                  </a:rPr>
                  <a:t>L </a:t>
                </a:r>
                <a:r>
                  <a:rPr lang="en-US" altLang="zh-CN" sz="1800" dirty="0" smtClean="0">
                    <a:solidFill>
                      <a:schemeClr val="tx1"/>
                    </a:solidFill>
                  </a:rPr>
                  <a:t>is the window duration, </a:t>
                </a:r>
                <a14:m>
                  <m:oMath xmlns:m="http://schemas.openxmlformats.org/officeDocument/2006/math">
                    <m:r>
                      <a:rPr lang="en-US" altLang="zh-CN" sz="1800" b="0" i="1" smtClean="0">
                        <a:solidFill>
                          <a:schemeClr val="tx1"/>
                        </a:solidFill>
                        <a:latin typeface="Cambria Math" panose="02040503050406030204" pitchFamily="18" charset="0"/>
                      </a:rPr>
                      <m:t>𝛽</m:t>
                    </m:r>
                    <m:r>
                      <a:rPr lang="en-US" altLang="zh-CN" sz="1800" b="0" i="1" smtClean="0">
                        <a:solidFill>
                          <a:schemeClr val="tx1"/>
                        </a:solidFill>
                        <a:latin typeface="Cambria Math" panose="02040503050406030204" pitchFamily="18" charset="0"/>
                      </a:rPr>
                      <m:t>=</m:t>
                    </m:r>
                    <m:r>
                      <a:rPr lang="en-US" altLang="zh-CN" sz="1800" b="0" i="1" smtClean="0">
                        <a:solidFill>
                          <a:schemeClr val="tx1"/>
                        </a:solidFill>
                        <a:latin typeface="Cambria Math" panose="02040503050406030204" pitchFamily="18" charset="0"/>
                      </a:rPr>
                      <m:t>𝜋𝛼</m:t>
                    </m:r>
                  </m:oMath>
                </a14:m>
                <a:r>
                  <a:rPr lang="zh-CN" altLang="en-US" sz="1800" dirty="0" smtClean="0">
                    <a:solidFill>
                      <a:schemeClr val="tx1"/>
                    </a:solidFill>
                  </a:rPr>
                  <a:t> </a:t>
                </a:r>
                <a:r>
                  <a:rPr lang="en-US" altLang="zh-CN" sz="1800" dirty="0" smtClean="0">
                    <a:solidFill>
                      <a:schemeClr val="tx1"/>
                    </a:solidFill>
                  </a:rPr>
                  <a:t>is a parameter determining the shape of the pulse.</a:t>
                </a:r>
                <a:endParaRPr lang="zh-CN" altLang="en-US" sz="1800" dirty="0">
                  <a:solidFill>
                    <a:schemeClr val="tx1"/>
                  </a:solidFill>
                </a:endParaRPr>
              </a:p>
            </p:txBody>
          </p:sp>
        </mc:Choice>
        <mc:Fallback xmlns="">
          <p:sp>
            <p:nvSpPr>
              <p:cNvPr id="16" name="文本框 15"/>
              <p:cNvSpPr txBox="1">
                <a:spLocks noRot="1" noChangeAspect="1" noMove="1" noResize="1" noEditPoints="1" noAdjustHandles="1" noChangeArrowheads="1" noChangeShapeType="1" noTextEdit="1"/>
              </p:cNvSpPr>
              <p:nvPr/>
            </p:nvSpPr>
            <p:spPr>
              <a:xfrm>
                <a:off x="765395" y="4548174"/>
                <a:ext cx="8134672" cy="873572"/>
              </a:xfrm>
              <a:prstGeom prst="rect">
                <a:avLst/>
              </a:prstGeom>
              <a:blipFill rotWithShape="0">
                <a:blip r:embed="rId5"/>
                <a:stretch>
                  <a:fillRect l="-675" r="-600" b="-10490"/>
                </a:stretch>
              </a:blipFill>
            </p:spPr>
            <p:txBody>
              <a:bodyPr/>
              <a:lstStyle/>
              <a:p>
                <a:r>
                  <a:rPr lang="zh-CN" altLang="en-US">
                    <a:noFill/>
                  </a:rPr>
                  <a:t> </a:t>
                </a:r>
              </a:p>
            </p:txBody>
          </p:sp>
        </mc:Fallback>
      </mc:AlternateContent>
      <p:sp>
        <p:nvSpPr>
          <p:cNvPr id="10"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et al. </a:t>
            </a:r>
            <a:endParaRPr lang="en-US" altLang="en-US" dirty="0"/>
          </a:p>
        </p:txBody>
      </p:sp>
      <p:sp>
        <p:nvSpPr>
          <p:cNvPr id="11" name="Date Placeholder 1"/>
          <p:cNvSpPr>
            <a:spLocks noGrp="1"/>
          </p:cNvSpPr>
          <p:nvPr>
            <p:ph type="dt" sz="half" idx="10"/>
          </p:nvPr>
        </p:nvSpPr>
        <p:spPr>
          <a:xfrm>
            <a:off x="685800" y="378281"/>
            <a:ext cx="1600200" cy="215444"/>
          </a:xfrm>
        </p:spPr>
        <p:txBody>
          <a:bodyPr/>
          <a:lstStyle/>
          <a:p>
            <a:r>
              <a:rPr lang="en-US" altLang="zh-CN" dirty="0" smtClean="0"/>
              <a:t>Jan</a:t>
            </a:r>
            <a:r>
              <a:rPr lang="en-US" altLang="zh-CN" dirty="0" smtClean="0"/>
              <a:t> 2023</a:t>
            </a:r>
            <a:endParaRPr lang="en-US" altLang="en-US" dirty="0"/>
          </a:p>
        </p:txBody>
      </p:sp>
    </p:spTree>
    <p:extLst>
      <p:ext uri="{BB962C8B-B14F-4D97-AF65-F5344CB8AC3E}">
        <p14:creationId xmlns:p14="http://schemas.microsoft.com/office/powerpoint/2010/main" val="7014608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dirty="0"/>
              <a:t>Slide </a:t>
            </a:r>
            <a:fld id="{825FF3E2-E949-4C4C-AB9C-2EE82B1DF989}" type="slidenum">
              <a:rPr lang="en-US" altLang="en-US"/>
              <a:pPr/>
              <a:t>7</a:t>
            </a:fld>
            <a:endParaRPr lang="en-US" altLang="en-US" dirty="0"/>
          </a:p>
        </p:txBody>
      </p:sp>
      <p:sp>
        <p:nvSpPr>
          <p:cNvPr id="4" name="文本框 3"/>
          <p:cNvSpPr txBox="1"/>
          <p:nvPr/>
        </p:nvSpPr>
        <p:spPr>
          <a:xfrm>
            <a:off x="1118856" y="593725"/>
            <a:ext cx="6982488" cy="523220"/>
          </a:xfrm>
          <a:prstGeom prst="rect">
            <a:avLst/>
          </a:prstGeom>
          <a:noFill/>
        </p:spPr>
        <p:txBody>
          <a:bodyPr wrap="square" rtlCol="0">
            <a:spAutoFit/>
          </a:bodyPr>
          <a:lstStyle/>
          <a:p>
            <a:pPr algn="ctr" eaLnBrk="1" hangingPunct="1"/>
            <a:r>
              <a:rPr lang="en-US" altLang="zh-CN" sz="2800" b="1" dirty="0"/>
              <a:t>S</a:t>
            </a:r>
            <a:r>
              <a:rPr lang="en-US" altLang="zh-CN" sz="2800" b="1" dirty="0" smtClean="0"/>
              <a:t>ymmetric </a:t>
            </a:r>
            <a:r>
              <a:rPr lang="en-US" altLang="zh-CN" sz="2800" b="1" kern="0" dirty="0" smtClean="0">
                <a:latin typeface="+mj-lt"/>
                <a:ea typeface="+mj-ea"/>
                <a:cs typeface="+mj-cs"/>
              </a:rPr>
              <a:t>time-domain mask</a:t>
            </a:r>
            <a:endParaRPr lang="zh-CN" altLang="en-US" sz="2800" b="1" kern="0" dirty="0">
              <a:latin typeface="+mj-lt"/>
              <a:ea typeface="+mj-ea"/>
              <a:cs typeface="+mj-cs"/>
            </a:endParaRPr>
          </a:p>
        </p:txBody>
      </p:sp>
      <mc:AlternateContent xmlns:mc="http://schemas.openxmlformats.org/markup-compatibility/2006" xmlns:a14="http://schemas.microsoft.com/office/drawing/2010/main">
        <mc:Choice Requires="a14">
          <p:sp>
            <p:nvSpPr>
              <p:cNvPr id="5" name="文本框 4"/>
              <p:cNvSpPr txBox="1"/>
              <p:nvPr/>
            </p:nvSpPr>
            <p:spPr>
              <a:xfrm>
                <a:off x="774038" y="3715307"/>
                <a:ext cx="8136904" cy="2745367"/>
              </a:xfrm>
              <a:prstGeom prst="rect">
                <a:avLst/>
              </a:prstGeom>
              <a:noFill/>
            </p:spPr>
            <p:txBody>
              <a:bodyPr wrap="square" rtlCol="0">
                <a:spAutoFit/>
              </a:bodyPr>
              <a:lstStyle/>
              <a:p>
                <a:pPr marL="342900" indent="-342900" algn="just" eaLnBrk="1" hangingPunct="1">
                  <a:spcBef>
                    <a:spcPct val="20000"/>
                  </a:spcBef>
                  <a:buFontTx/>
                  <a:buChar char="•"/>
                </a:pPr>
                <a:r>
                  <a:rPr lang="en-US" altLang="zh-CN" sz="1400" b="1" dirty="0" smtClean="0">
                    <a:latin typeface="+mj-lt"/>
                  </a:rPr>
                  <a:t>The new mask is centered at t = 0</a:t>
                </a:r>
              </a:p>
              <a:p>
                <a:pPr marL="342900" indent="-342900" algn="just" eaLnBrk="1" hangingPunct="1">
                  <a:spcBef>
                    <a:spcPct val="20000"/>
                  </a:spcBef>
                  <a:buFontTx/>
                  <a:buChar char="•"/>
                </a:pPr>
                <a:r>
                  <a:rPr lang="en-US" altLang="zh-CN" sz="1400" b="1" dirty="0" smtClean="0">
                    <a:latin typeface="+mj-lt"/>
                  </a:rPr>
                  <a:t>A’, B’ and C’ are the points A, B and C </a:t>
                </a:r>
                <a:r>
                  <a:rPr lang="en-US" altLang="zh-CN" sz="1400" b="1" dirty="0" smtClean="0"/>
                  <a:t>mirrored in </a:t>
                </a:r>
                <a:r>
                  <a:rPr lang="en-US" altLang="zh-CN" sz="1400" b="1" dirty="0" smtClean="0">
                    <a:latin typeface="+mj-lt"/>
                  </a:rPr>
                  <a:t>t = 0, respectively</a:t>
                </a:r>
              </a:p>
              <a:p>
                <a:pPr marL="342900" indent="-342900" algn="just" eaLnBrk="1" hangingPunct="1">
                  <a:spcBef>
                    <a:spcPct val="20000"/>
                  </a:spcBef>
                  <a:buFontTx/>
                  <a:buChar char="•"/>
                </a:pPr>
                <a:r>
                  <a:rPr lang="en-US" altLang="zh-CN" sz="1400" b="1" dirty="0" smtClean="0">
                    <a:latin typeface="+mj-lt"/>
                  </a:rPr>
                  <a:t>The new time-domain mask is determined by point A, B and C</a:t>
                </a:r>
              </a:p>
              <a:p>
                <a:pPr marL="800100" lvl="1" indent="-342900" algn="just" eaLnBrk="1" hangingPunct="1">
                  <a:spcBef>
                    <a:spcPct val="20000"/>
                  </a:spcBef>
                  <a:buFontTx/>
                  <a:buChar char="•"/>
                </a:pPr>
                <a:r>
                  <a:rPr lang="en-US" altLang="zh-CN" sz="1100" dirty="0" smtClean="0">
                    <a:latin typeface="+mj-lt"/>
                  </a:rPr>
                  <a:t>Point A is determined by Tw1 and y1</a:t>
                </a:r>
              </a:p>
              <a:p>
                <a:pPr marL="800100" lvl="1" indent="-342900" algn="just" eaLnBrk="1" hangingPunct="1">
                  <a:spcBef>
                    <a:spcPct val="20000"/>
                  </a:spcBef>
                  <a:buFontTx/>
                  <a:buChar char="•"/>
                </a:pPr>
                <a:r>
                  <a:rPr lang="en-US" altLang="zh-CN" sz="1100" dirty="0">
                    <a:latin typeface="+mj-lt"/>
                  </a:rPr>
                  <a:t>Point B is determined by Tw1 and y2</a:t>
                </a:r>
              </a:p>
              <a:p>
                <a:pPr marL="800100" lvl="1" indent="-342900" algn="just" eaLnBrk="1" hangingPunct="1">
                  <a:spcBef>
                    <a:spcPct val="20000"/>
                  </a:spcBef>
                  <a:buFontTx/>
                  <a:buChar char="•"/>
                </a:pPr>
                <a:r>
                  <a:rPr lang="en-US" altLang="zh-CN" sz="1100" dirty="0">
                    <a:latin typeface="+mj-lt"/>
                  </a:rPr>
                  <a:t>Point C is determined by Tw3 and y2</a:t>
                </a:r>
              </a:p>
              <a:p>
                <a:pPr marL="342900" lvl="1" indent="-342900" algn="just" eaLnBrk="1" hangingPunct="1">
                  <a:spcBef>
                    <a:spcPct val="20000"/>
                  </a:spcBef>
                  <a:buFontTx/>
                  <a:buChar char="•"/>
                </a:pPr>
                <a:r>
                  <a:rPr lang="en-US" altLang="zh-CN" dirty="0">
                    <a:latin typeface="+mj-lt"/>
                  </a:rPr>
                  <a:t>Like 15.4z, we recommend y1 = 0.015, y2 = 0.3 and Tw2 = 2.25</a:t>
                </a:r>
              </a:p>
              <a:p>
                <a:pPr marL="342900" lvl="1" indent="-342900" algn="just" eaLnBrk="1" hangingPunct="1">
                  <a:spcBef>
                    <a:spcPct val="20000"/>
                  </a:spcBef>
                  <a:buFontTx/>
                  <a:buChar char="•"/>
                </a:pPr>
                <a:r>
                  <a:rPr lang="en-US" altLang="zh-CN" dirty="0" err="1">
                    <a:latin typeface="+mj-lt"/>
                  </a:rPr>
                  <a:t>Tc</a:t>
                </a:r>
                <a:r>
                  <a:rPr lang="en-US" altLang="zh-CN" dirty="0">
                    <a:latin typeface="+mj-lt"/>
                  </a:rPr>
                  <a:t> is defined as the time duration between two points in the Kaiser pulse shape with </a:t>
                </a:r>
                <a:r>
                  <a:rPr lang="en-US" altLang="zh-CN" dirty="0" smtClean="0">
                    <a:latin typeface="+mj-lt"/>
                  </a:rPr>
                  <a:t>y1=0.015</a:t>
                </a:r>
                <a:endParaRPr lang="en-US" altLang="zh-CN" dirty="0">
                  <a:latin typeface="+mj-lt"/>
                </a:endParaRPr>
              </a:p>
              <a:p>
                <a:pPr marL="342900" lvl="1" indent="-342900" algn="just" eaLnBrk="1" hangingPunct="1">
                  <a:spcBef>
                    <a:spcPct val="20000"/>
                  </a:spcBef>
                  <a:buFontTx/>
                  <a:buChar char="•"/>
                </a:pPr>
                <a14:m>
                  <m:oMath xmlns:m="http://schemas.openxmlformats.org/officeDocument/2006/math">
                    <m:r>
                      <a:rPr lang="en-US" altLang="zh-CN" sz="1400" b="1" i="1">
                        <a:latin typeface="Cambria Math" panose="02040503050406030204" pitchFamily="18" charset="0"/>
                      </a:rPr>
                      <m:t>𝜸</m:t>
                    </m:r>
                  </m:oMath>
                </a14:m>
                <a:r>
                  <a:rPr lang="en-US" altLang="zh-CN" sz="1400" b="1" dirty="0" smtClean="0"/>
                  <a:t>  in Tw</a:t>
                </a:r>
                <a:r>
                  <a:rPr lang="en-US" altLang="zh-CN" sz="1400" b="1" baseline="-25000" dirty="0" smtClean="0"/>
                  <a:t>1</a:t>
                </a:r>
                <a:r>
                  <a:rPr lang="en-US" altLang="zh-CN" sz="1400" b="1" dirty="0" smtClean="0"/>
                  <a:t> </a:t>
                </a:r>
                <a:r>
                  <a:rPr lang="en-US" altLang="zh-CN" sz="1400" b="1" dirty="0"/>
                  <a:t>is a parameter used to define the </a:t>
                </a:r>
                <a:r>
                  <a:rPr lang="en-US" altLang="zh-CN" sz="1400" b="1" dirty="0" smtClean="0"/>
                  <a:t>margins, here we recommend </a:t>
                </a:r>
                <a14:m>
                  <m:oMath xmlns:m="http://schemas.openxmlformats.org/officeDocument/2006/math">
                    <m:r>
                      <a:rPr lang="en-US" altLang="zh-CN" sz="1400" b="1" i="1" smtClean="0">
                        <a:latin typeface="Cambria Math" panose="02040503050406030204" pitchFamily="18" charset="0"/>
                      </a:rPr>
                      <m:t>𝜸</m:t>
                    </m:r>
                  </m:oMath>
                </a14:m>
                <a:r>
                  <a:rPr lang="en-US" altLang="zh-CN" sz="1400" b="1" dirty="0" smtClean="0"/>
                  <a:t>= 0.05 </a:t>
                </a:r>
              </a:p>
              <a:p>
                <a:pPr marL="800100" lvl="1" indent="-342900" algn="just" eaLnBrk="1" hangingPunct="1">
                  <a:spcBef>
                    <a:spcPct val="20000"/>
                  </a:spcBef>
                  <a:buFontTx/>
                  <a:buChar char="•"/>
                </a:pPr>
                <a:r>
                  <a:rPr lang="en-US" altLang="zh-CN" sz="1100" dirty="0">
                    <a:latin typeface="+mj-lt"/>
                  </a:rPr>
                  <a:t>Point A</a:t>
                </a:r>
                <a:r>
                  <a:rPr lang="en-US" altLang="zh-CN" sz="1100" dirty="0" smtClean="0">
                    <a:latin typeface="+mj-lt"/>
                  </a:rPr>
                  <a:t>: (1.37,0.015)</a:t>
                </a:r>
                <a:endParaRPr lang="en-US" altLang="zh-CN" sz="1100" dirty="0">
                  <a:latin typeface="+mj-lt"/>
                </a:endParaRPr>
              </a:p>
              <a:p>
                <a:pPr marL="800100" lvl="1" indent="-342900" algn="just" eaLnBrk="1" hangingPunct="1">
                  <a:spcBef>
                    <a:spcPct val="20000"/>
                  </a:spcBef>
                  <a:buFontTx/>
                  <a:buChar char="•"/>
                </a:pPr>
                <a:r>
                  <a:rPr lang="en-US" altLang="zh-CN" sz="1100" dirty="0">
                    <a:latin typeface="+mj-lt"/>
                  </a:rPr>
                  <a:t>Point B</a:t>
                </a:r>
                <a:r>
                  <a:rPr lang="en-US" altLang="zh-CN" sz="1100" dirty="0" smtClean="0">
                    <a:latin typeface="+mj-lt"/>
                  </a:rPr>
                  <a:t>: (1.37,0.3)</a:t>
                </a:r>
                <a:endParaRPr lang="en-US" altLang="zh-CN" sz="1100" dirty="0">
                  <a:latin typeface="+mj-lt"/>
                </a:endParaRPr>
              </a:p>
              <a:p>
                <a:pPr marL="800100" lvl="1" indent="-342900" algn="just" eaLnBrk="1" hangingPunct="1">
                  <a:spcBef>
                    <a:spcPct val="20000"/>
                  </a:spcBef>
                  <a:buFontTx/>
                  <a:buChar char="•"/>
                </a:pPr>
                <a:r>
                  <a:rPr lang="en-US" altLang="zh-CN" sz="1100" dirty="0">
                    <a:latin typeface="+mj-lt"/>
                  </a:rPr>
                  <a:t>Point C</a:t>
                </a:r>
                <a:r>
                  <a:rPr lang="en-US" altLang="zh-CN" sz="1100" dirty="0" smtClean="0">
                    <a:latin typeface="+mj-lt"/>
                  </a:rPr>
                  <a:t>: (0.88,0.3)</a:t>
                </a:r>
                <a:endParaRPr lang="en-US" altLang="zh-CN" sz="1100" dirty="0">
                  <a:latin typeface="+mj-lt"/>
                </a:endParaRPr>
              </a:p>
            </p:txBody>
          </p:sp>
        </mc:Choice>
        <mc:Fallback xmlns="">
          <p:sp>
            <p:nvSpPr>
              <p:cNvPr id="5" name="文本框 4"/>
              <p:cNvSpPr txBox="1">
                <a:spLocks noRot="1" noChangeAspect="1" noMove="1" noResize="1" noEditPoints="1" noAdjustHandles="1" noChangeArrowheads="1" noChangeShapeType="1" noTextEdit="1"/>
              </p:cNvSpPr>
              <p:nvPr/>
            </p:nvSpPr>
            <p:spPr>
              <a:xfrm>
                <a:off x="774038" y="3715307"/>
                <a:ext cx="8136904" cy="2745367"/>
              </a:xfrm>
              <a:prstGeom prst="rect">
                <a:avLst/>
              </a:prstGeom>
              <a:blipFill rotWithShape="0">
                <a:blip r:embed="rId3"/>
                <a:stretch>
                  <a:fillRect l="-225" t="-222" b="-665"/>
                </a:stretch>
              </a:blipFill>
            </p:spPr>
            <p:txBody>
              <a:bodyPr/>
              <a:lstStyle/>
              <a:p>
                <a:r>
                  <a:rPr lang="zh-CN" altLang="en-US">
                    <a:noFill/>
                  </a:rPr>
                  <a:t> </a:t>
                </a:r>
              </a:p>
            </p:txBody>
          </p:sp>
        </mc:Fallback>
      </mc:AlternateContent>
      <p:pic>
        <p:nvPicPr>
          <p:cNvPr id="3" name="图片 2"/>
          <p:cNvPicPr>
            <a:picLocks noChangeAspect="1"/>
          </p:cNvPicPr>
          <p:nvPr/>
        </p:nvPicPr>
        <p:blipFill>
          <a:blip r:embed="rId4"/>
          <a:stretch>
            <a:fillRect/>
          </a:stretch>
        </p:blipFill>
        <p:spPr>
          <a:xfrm>
            <a:off x="-178305" y="1002471"/>
            <a:ext cx="9144000" cy="2896323"/>
          </a:xfrm>
          <a:prstGeom prst="rect">
            <a:avLst/>
          </a:prstGeom>
        </p:spPr>
      </p:pic>
      <p:sp>
        <p:nvSpPr>
          <p:cNvPr id="51" name="椭圆 50"/>
          <p:cNvSpPr/>
          <p:nvPr/>
        </p:nvSpPr>
        <p:spPr bwMode="auto">
          <a:xfrm>
            <a:off x="5743812" y="2660500"/>
            <a:ext cx="45719" cy="45719"/>
          </a:xfrm>
          <a:prstGeom prst="ellipse">
            <a:avLst/>
          </a:prstGeom>
          <a:solidFill>
            <a:schemeClr val="tx1"/>
          </a:solidFill>
          <a:ln w="635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55" name="椭圆 54"/>
          <p:cNvSpPr/>
          <p:nvPr/>
        </p:nvSpPr>
        <p:spPr bwMode="auto">
          <a:xfrm>
            <a:off x="5744194" y="2239820"/>
            <a:ext cx="45719" cy="45719"/>
          </a:xfrm>
          <a:prstGeom prst="ellipse">
            <a:avLst/>
          </a:prstGeom>
          <a:solidFill>
            <a:schemeClr val="tx1"/>
          </a:solidFill>
          <a:ln w="635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58" name="椭圆 57"/>
          <p:cNvSpPr/>
          <p:nvPr/>
        </p:nvSpPr>
        <p:spPr bwMode="auto">
          <a:xfrm>
            <a:off x="5318496" y="2248204"/>
            <a:ext cx="45719" cy="45719"/>
          </a:xfrm>
          <a:prstGeom prst="ellipse">
            <a:avLst/>
          </a:prstGeom>
          <a:solidFill>
            <a:schemeClr val="tx1"/>
          </a:solidFill>
          <a:ln w="635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grpSp>
        <p:nvGrpSpPr>
          <p:cNvPr id="59" name="组合 58"/>
          <p:cNvGrpSpPr/>
          <p:nvPr/>
        </p:nvGrpSpPr>
        <p:grpSpPr>
          <a:xfrm>
            <a:off x="5714832" y="1379887"/>
            <a:ext cx="2314567" cy="466497"/>
            <a:chOff x="2843808" y="1286691"/>
            <a:chExt cx="1014350" cy="466497"/>
          </a:xfrm>
        </p:grpSpPr>
        <p:cxnSp>
          <p:nvCxnSpPr>
            <p:cNvPr id="60" name="直接连接符 59"/>
            <p:cNvCxnSpPr/>
            <p:nvPr/>
          </p:nvCxnSpPr>
          <p:spPr bwMode="auto">
            <a:xfrm>
              <a:off x="2843808" y="1412776"/>
              <a:ext cx="447114" cy="0"/>
            </a:xfrm>
            <a:prstGeom prst="line">
              <a:avLst/>
            </a:prstGeom>
            <a:solidFill>
              <a:schemeClr val="accent1"/>
            </a:solidFill>
            <a:ln w="127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直接连接符 60"/>
            <p:cNvCxnSpPr/>
            <p:nvPr/>
          </p:nvCxnSpPr>
          <p:spPr bwMode="auto">
            <a:xfrm>
              <a:off x="2843809" y="1602512"/>
              <a:ext cx="447114" cy="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文本框 61"/>
            <p:cNvSpPr txBox="1"/>
            <p:nvPr/>
          </p:nvSpPr>
          <p:spPr>
            <a:xfrm>
              <a:off x="3222753" y="1476189"/>
              <a:ext cx="635405" cy="276999"/>
            </a:xfrm>
            <a:prstGeom prst="rect">
              <a:avLst/>
            </a:prstGeom>
            <a:noFill/>
          </p:spPr>
          <p:txBody>
            <a:bodyPr wrap="square" rtlCol="0">
              <a:spAutoFit/>
            </a:bodyPr>
            <a:lstStyle/>
            <a:p>
              <a:pPr algn="ctr"/>
              <a:r>
                <a:rPr lang="en-US" altLang="zh-CN" dirty="0" smtClean="0"/>
                <a:t>4z mask</a:t>
              </a:r>
              <a:endParaRPr lang="zh-CN" altLang="en-US" dirty="0"/>
            </a:p>
          </p:txBody>
        </p:sp>
        <p:sp>
          <p:nvSpPr>
            <p:cNvPr id="63" name="文本框 62"/>
            <p:cNvSpPr txBox="1"/>
            <p:nvPr/>
          </p:nvSpPr>
          <p:spPr>
            <a:xfrm>
              <a:off x="3372343" y="1286691"/>
              <a:ext cx="411074" cy="461665"/>
            </a:xfrm>
            <a:prstGeom prst="rect">
              <a:avLst/>
            </a:prstGeom>
            <a:noFill/>
          </p:spPr>
          <p:txBody>
            <a:bodyPr wrap="square" rtlCol="0">
              <a:spAutoFit/>
            </a:bodyPr>
            <a:lstStyle/>
            <a:p>
              <a:pPr algn="ctr"/>
              <a:r>
                <a:rPr lang="en-US" altLang="zh-CN" b="1" dirty="0" smtClean="0">
                  <a:solidFill>
                    <a:srgbClr val="FF0000"/>
                  </a:solidFill>
                </a:rPr>
                <a:t>New mask</a:t>
              </a:r>
              <a:endParaRPr lang="zh-CN" altLang="en-US" b="1" dirty="0">
                <a:solidFill>
                  <a:srgbClr val="FF0000"/>
                </a:solidFill>
              </a:endParaRPr>
            </a:p>
          </p:txBody>
        </p:sp>
      </p:grpSp>
      <p:cxnSp>
        <p:nvCxnSpPr>
          <p:cNvPr id="64" name="直接箭头连接符 63"/>
          <p:cNvCxnSpPr/>
          <p:nvPr/>
        </p:nvCxnSpPr>
        <p:spPr bwMode="auto">
          <a:xfrm flipV="1">
            <a:off x="3490515" y="2680826"/>
            <a:ext cx="2088232" cy="1"/>
          </a:xfrm>
          <a:prstGeom prst="straightConnector1">
            <a:avLst/>
          </a:prstGeom>
          <a:solidFill>
            <a:schemeClr val="accent1"/>
          </a:solidFill>
          <a:ln w="15875" cap="flat" cmpd="sng" algn="ctr">
            <a:solidFill>
              <a:srgbClr val="00B0F0"/>
            </a:solidFill>
            <a:prstDash val="solid"/>
            <a:round/>
            <a:headEnd type="triangle" w="sm"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 name="椭圆 64"/>
          <p:cNvSpPr/>
          <p:nvPr/>
        </p:nvSpPr>
        <p:spPr bwMode="auto">
          <a:xfrm>
            <a:off x="5581128" y="2657013"/>
            <a:ext cx="45719" cy="45719"/>
          </a:xfrm>
          <a:prstGeom prst="ellipse">
            <a:avLst/>
          </a:prstGeom>
          <a:solidFill>
            <a:schemeClr val="tx1"/>
          </a:solidFill>
          <a:ln w="635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66" name="椭圆 65"/>
          <p:cNvSpPr/>
          <p:nvPr/>
        </p:nvSpPr>
        <p:spPr bwMode="auto">
          <a:xfrm>
            <a:off x="3451266" y="2663583"/>
            <a:ext cx="45719" cy="45719"/>
          </a:xfrm>
          <a:prstGeom prst="ellipse">
            <a:avLst/>
          </a:prstGeom>
          <a:solidFill>
            <a:schemeClr val="tx1"/>
          </a:solidFill>
          <a:ln w="635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67" name="文本框 66"/>
          <p:cNvSpPr txBox="1"/>
          <p:nvPr/>
        </p:nvSpPr>
        <p:spPr>
          <a:xfrm>
            <a:off x="4244415" y="2460639"/>
            <a:ext cx="684152" cy="261610"/>
          </a:xfrm>
          <a:prstGeom prst="rect">
            <a:avLst/>
          </a:prstGeom>
          <a:noFill/>
        </p:spPr>
        <p:txBody>
          <a:bodyPr wrap="square" rtlCol="0">
            <a:spAutoFit/>
          </a:bodyPr>
          <a:lstStyle/>
          <a:p>
            <a:pPr algn="ctr"/>
            <a:r>
              <a:rPr lang="en-US" altLang="zh-CN" sz="1100" i="1" dirty="0" err="1" smtClean="0"/>
              <a:t>Tc</a:t>
            </a:r>
            <a:r>
              <a:rPr lang="en-US" altLang="zh-CN" sz="1100" dirty="0" smtClean="0"/>
              <a:t>=2.5</a:t>
            </a:r>
            <a:endParaRPr lang="zh-CN" altLang="en-US" sz="1100" i="1" dirty="0"/>
          </a:p>
        </p:txBody>
      </p:sp>
      <mc:AlternateContent xmlns:mc="http://schemas.openxmlformats.org/markup-compatibility/2006" xmlns:a14="http://schemas.microsoft.com/office/drawing/2010/main">
        <mc:Choice Requires="a14">
          <p:sp>
            <p:nvSpPr>
              <p:cNvPr id="68" name="文本框 67"/>
              <p:cNvSpPr txBox="1"/>
              <p:nvPr/>
            </p:nvSpPr>
            <p:spPr>
              <a:xfrm>
                <a:off x="3940948" y="2190320"/>
                <a:ext cx="1261481" cy="246221"/>
              </a:xfrm>
              <a:prstGeom prst="rect">
                <a:avLst/>
              </a:prstGeom>
              <a:noFill/>
            </p:spPr>
            <p:txBody>
              <a:bodyPr wrap="square" rtlCol="0">
                <a:spAutoFit/>
              </a:bodyPr>
              <a:lstStyle/>
              <a:p>
                <a:pPr algn="ctr"/>
                <a:r>
                  <a:rPr lang="en-US" altLang="zh-CN" sz="1000" i="1" dirty="0" smtClean="0"/>
                  <a:t>Tw</a:t>
                </a:r>
                <a:r>
                  <a:rPr lang="en-US" altLang="zh-CN" sz="1000" baseline="-25000" dirty="0" smtClean="0"/>
                  <a:t>1</a:t>
                </a:r>
                <a:r>
                  <a:rPr lang="en-US" altLang="zh-CN" sz="1000" dirty="0" smtClean="0"/>
                  <a:t>=(1+2</a:t>
                </a:r>
                <a14:m>
                  <m:oMath xmlns:m="http://schemas.openxmlformats.org/officeDocument/2006/math">
                    <m:r>
                      <a:rPr lang="en-US" altLang="zh-CN" sz="1000" b="1" i="1">
                        <a:latin typeface="Cambria Math" panose="02040503050406030204" pitchFamily="18" charset="0"/>
                      </a:rPr>
                      <m:t>𝜸</m:t>
                    </m:r>
                  </m:oMath>
                </a14:m>
                <a:r>
                  <a:rPr lang="en-US" altLang="zh-CN" sz="1000" dirty="0" smtClean="0"/>
                  <a:t>)</a:t>
                </a:r>
                <a:r>
                  <a:rPr lang="en-US" altLang="zh-CN" sz="1000" i="1" dirty="0" smtClean="0"/>
                  <a:t> </a:t>
                </a:r>
                <a:r>
                  <a:rPr lang="en-US" altLang="zh-CN" sz="1000" i="1" dirty="0" err="1"/>
                  <a:t>Tc</a:t>
                </a:r>
                <a:endParaRPr lang="zh-CN" altLang="en-US" sz="1000" i="1" dirty="0"/>
              </a:p>
            </p:txBody>
          </p:sp>
        </mc:Choice>
        <mc:Fallback xmlns="">
          <p:sp>
            <p:nvSpPr>
              <p:cNvPr id="68" name="文本框 67"/>
              <p:cNvSpPr txBox="1">
                <a:spLocks noRot="1" noChangeAspect="1" noMove="1" noResize="1" noEditPoints="1" noAdjustHandles="1" noChangeArrowheads="1" noChangeShapeType="1" noTextEdit="1"/>
              </p:cNvSpPr>
              <p:nvPr/>
            </p:nvSpPr>
            <p:spPr>
              <a:xfrm>
                <a:off x="3940948" y="2190320"/>
                <a:ext cx="1261481" cy="246221"/>
              </a:xfrm>
              <a:prstGeom prst="rect">
                <a:avLst/>
              </a:prstGeom>
              <a:blipFill rotWithShape="0">
                <a:blip r:embed="rId5"/>
                <a:stretch>
                  <a:fillRect b="-12195"/>
                </a:stretch>
              </a:blipFill>
            </p:spPr>
            <p:txBody>
              <a:bodyPr/>
              <a:lstStyle/>
              <a:p>
                <a:r>
                  <a:rPr lang="zh-CN" altLang="en-US">
                    <a:noFill/>
                  </a:rPr>
                  <a:t> </a:t>
                </a:r>
              </a:p>
            </p:txBody>
          </p:sp>
        </mc:Fallback>
      </mc:AlternateContent>
      <p:sp>
        <p:nvSpPr>
          <p:cNvPr id="69" name="文本框 68"/>
          <p:cNvSpPr txBox="1"/>
          <p:nvPr/>
        </p:nvSpPr>
        <p:spPr>
          <a:xfrm>
            <a:off x="3946060" y="1404145"/>
            <a:ext cx="1372436" cy="246221"/>
          </a:xfrm>
          <a:prstGeom prst="rect">
            <a:avLst/>
          </a:prstGeom>
          <a:noFill/>
        </p:spPr>
        <p:txBody>
          <a:bodyPr wrap="square" rtlCol="0">
            <a:spAutoFit/>
          </a:bodyPr>
          <a:lstStyle/>
          <a:p>
            <a:pPr algn="ctr"/>
            <a:r>
              <a:rPr lang="en-US" altLang="zh-CN" sz="1000" i="1" dirty="0" smtClean="0"/>
              <a:t>Tw</a:t>
            </a:r>
            <a:r>
              <a:rPr lang="en-US" altLang="zh-CN" sz="1000" baseline="-25000" dirty="0" smtClean="0"/>
              <a:t>3</a:t>
            </a:r>
            <a:r>
              <a:rPr lang="en-US" altLang="zh-CN" sz="1000" dirty="0" smtClean="0"/>
              <a:t>=</a:t>
            </a:r>
            <a:r>
              <a:rPr lang="en-US" altLang="zh-CN" sz="1000" i="1" dirty="0" smtClean="0"/>
              <a:t>Tw</a:t>
            </a:r>
            <a:r>
              <a:rPr lang="en-US" altLang="zh-CN" sz="1000" baseline="-25000" dirty="0" smtClean="0"/>
              <a:t>1</a:t>
            </a:r>
            <a:r>
              <a:rPr lang="en-US" altLang="zh-CN" sz="1000" dirty="0" smtClean="0"/>
              <a:t>-2(</a:t>
            </a:r>
            <a:r>
              <a:rPr lang="en-US" altLang="zh-CN" sz="1000" i="1" dirty="0" smtClean="0"/>
              <a:t>Tw</a:t>
            </a:r>
            <a:r>
              <a:rPr lang="en-US" altLang="zh-CN" sz="1000" baseline="-25000" dirty="0" smtClean="0"/>
              <a:t>1</a:t>
            </a:r>
            <a:r>
              <a:rPr lang="en-US" altLang="zh-CN" sz="1000" dirty="0" smtClean="0"/>
              <a:t>-</a:t>
            </a:r>
            <a:r>
              <a:rPr lang="en-US" altLang="zh-CN" sz="1000" i="1" dirty="0" smtClean="0"/>
              <a:t>Tw</a:t>
            </a:r>
            <a:r>
              <a:rPr lang="en-US" altLang="zh-CN" sz="1000" baseline="-25000" dirty="0" smtClean="0"/>
              <a:t>2</a:t>
            </a:r>
            <a:r>
              <a:rPr lang="en-US" altLang="zh-CN" sz="1000" dirty="0" smtClean="0"/>
              <a:t>)</a:t>
            </a:r>
            <a:endParaRPr lang="zh-CN" altLang="en-US" sz="1000" i="1" dirty="0"/>
          </a:p>
        </p:txBody>
      </p:sp>
      <p:sp>
        <p:nvSpPr>
          <p:cNvPr id="70" name="文本框 69"/>
          <p:cNvSpPr txBox="1"/>
          <p:nvPr/>
        </p:nvSpPr>
        <p:spPr>
          <a:xfrm>
            <a:off x="4043646" y="1852604"/>
            <a:ext cx="981969" cy="253916"/>
          </a:xfrm>
          <a:prstGeom prst="rect">
            <a:avLst/>
          </a:prstGeom>
          <a:noFill/>
        </p:spPr>
        <p:txBody>
          <a:bodyPr wrap="square" rtlCol="0">
            <a:spAutoFit/>
          </a:bodyPr>
          <a:lstStyle/>
          <a:p>
            <a:pPr algn="ctr"/>
            <a:r>
              <a:rPr lang="en-US" altLang="zh-CN" sz="1050" i="1" dirty="0" smtClean="0"/>
              <a:t>Tw</a:t>
            </a:r>
            <a:r>
              <a:rPr lang="en-US" altLang="zh-CN" sz="1050" baseline="-25000" dirty="0"/>
              <a:t>2</a:t>
            </a:r>
            <a:r>
              <a:rPr lang="en-US" altLang="zh-CN" sz="1050" dirty="0" smtClean="0"/>
              <a:t>=2.25</a:t>
            </a:r>
            <a:endParaRPr lang="zh-CN" altLang="en-US" sz="1050" baseline="-25000" dirty="0"/>
          </a:p>
        </p:txBody>
      </p:sp>
      <p:cxnSp>
        <p:nvCxnSpPr>
          <p:cNvPr id="71" name="直接箭头连接符 70"/>
          <p:cNvCxnSpPr/>
          <p:nvPr/>
        </p:nvCxnSpPr>
        <p:spPr bwMode="auto">
          <a:xfrm>
            <a:off x="3342530" y="2405008"/>
            <a:ext cx="2417791" cy="0"/>
          </a:xfrm>
          <a:prstGeom prst="straightConnector1">
            <a:avLst/>
          </a:prstGeom>
          <a:solidFill>
            <a:schemeClr val="accent1"/>
          </a:solidFill>
          <a:ln w="15875" cap="flat" cmpd="sng" algn="ctr">
            <a:solidFill>
              <a:srgbClr val="00B0F0"/>
            </a:solidFill>
            <a:prstDash val="solid"/>
            <a:round/>
            <a:headEnd type="triangle" w="sm"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直接箭头连接符 71"/>
          <p:cNvCxnSpPr/>
          <p:nvPr/>
        </p:nvCxnSpPr>
        <p:spPr bwMode="auto">
          <a:xfrm>
            <a:off x="3780928" y="1667498"/>
            <a:ext cx="1560427" cy="0"/>
          </a:xfrm>
          <a:prstGeom prst="straightConnector1">
            <a:avLst/>
          </a:prstGeom>
          <a:solidFill>
            <a:schemeClr val="accent1"/>
          </a:solidFill>
          <a:ln w="15875" cap="flat" cmpd="sng" algn="ctr">
            <a:solidFill>
              <a:srgbClr val="00B0F0"/>
            </a:solidFill>
            <a:prstDash val="solid"/>
            <a:round/>
            <a:headEnd type="triangle" w="sm"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直接箭头连接符 72"/>
          <p:cNvCxnSpPr/>
          <p:nvPr/>
        </p:nvCxnSpPr>
        <p:spPr bwMode="auto">
          <a:xfrm>
            <a:off x="3336449" y="2084632"/>
            <a:ext cx="1998175" cy="0"/>
          </a:xfrm>
          <a:prstGeom prst="straightConnector1">
            <a:avLst/>
          </a:prstGeom>
          <a:solidFill>
            <a:schemeClr val="accent1"/>
          </a:solidFill>
          <a:ln w="15875" cap="flat" cmpd="sng" algn="ctr">
            <a:solidFill>
              <a:srgbClr val="00B0F0"/>
            </a:solidFill>
            <a:prstDash val="solid"/>
            <a:round/>
            <a:headEnd type="triangle" w="sm"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直接箭头连接符 74"/>
          <p:cNvCxnSpPr/>
          <p:nvPr/>
        </p:nvCxnSpPr>
        <p:spPr bwMode="auto">
          <a:xfrm flipV="1">
            <a:off x="5359616" y="2035446"/>
            <a:ext cx="437535" cy="214782"/>
          </a:xfrm>
          <a:prstGeom prst="straightConnector1">
            <a:avLst/>
          </a:prstGeom>
          <a:solidFill>
            <a:schemeClr val="accent1"/>
          </a:solidFill>
          <a:ln w="6350" cap="flat" cmpd="sng" algn="ctr">
            <a:solidFill>
              <a:schemeClr val="tx1"/>
            </a:solidFill>
            <a:prstDash val="solid"/>
            <a:round/>
            <a:headEnd type="none" w="sm"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文本框 75"/>
          <p:cNvSpPr txBox="1"/>
          <p:nvPr/>
        </p:nvSpPr>
        <p:spPr>
          <a:xfrm>
            <a:off x="5542421" y="2479162"/>
            <a:ext cx="1264903" cy="246221"/>
          </a:xfrm>
          <a:prstGeom prst="rect">
            <a:avLst/>
          </a:prstGeom>
          <a:noFill/>
        </p:spPr>
        <p:txBody>
          <a:bodyPr wrap="square" rtlCol="0">
            <a:spAutoFit/>
          </a:bodyPr>
          <a:lstStyle/>
          <a:p>
            <a:pPr algn="ctr"/>
            <a:r>
              <a:rPr lang="en-US" altLang="zh-CN" sz="1000" b="1" dirty="0" smtClean="0"/>
              <a:t>A:(</a:t>
            </a:r>
            <a:r>
              <a:rPr lang="en-US" altLang="zh-CN" sz="1000" b="1" i="1" dirty="0" smtClean="0"/>
              <a:t>Tw</a:t>
            </a:r>
            <a:r>
              <a:rPr lang="en-US" altLang="zh-CN" sz="1000" b="1" baseline="-25000" dirty="0" smtClean="0"/>
              <a:t>1 </a:t>
            </a:r>
            <a:r>
              <a:rPr lang="en-US" altLang="zh-CN" sz="1000" b="1" dirty="0" smtClean="0"/>
              <a:t>/2,y1)</a:t>
            </a:r>
            <a:endParaRPr lang="zh-CN" altLang="en-US" sz="1000" b="1" dirty="0"/>
          </a:p>
        </p:txBody>
      </p:sp>
      <p:sp>
        <p:nvSpPr>
          <p:cNvPr id="78" name="文本框 77"/>
          <p:cNvSpPr txBox="1"/>
          <p:nvPr/>
        </p:nvSpPr>
        <p:spPr>
          <a:xfrm>
            <a:off x="5586939" y="2038600"/>
            <a:ext cx="1069694" cy="246221"/>
          </a:xfrm>
          <a:prstGeom prst="rect">
            <a:avLst/>
          </a:prstGeom>
          <a:noFill/>
        </p:spPr>
        <p:txBody>
          <a:bodyPr wrap="square" rtlCol="0">
            <a:spAutoFit/>
          </a:bodyPr>
          <a:lstStyle/>
          <a:p>
            <a:pPr algn="ctr"/>
            <a:r>
              <a:rPr lang="en-US" altLang="zh-CN" sz="1000" b="1" dirty="0" smtClean="0"/>
              <a:t>B:(</a:t>
            </a:r>
            <a:r>
              <a:rPr lang="en-US" altLang="zh-CN" sz="1000" b="1" i="1" dirty="0" smtClean="0"/>
              <a:t>Tw</a:t>
            </a:r>
            <a:r>
              <a:rPr lang="en-US" altLang="zh-CN" sz="1000" b="1" baseline="-25000" dirty="0" smtClean="0"/>
              <a:t>1 </a:t>
            </a:r>
            <a:r>
              <a:rPr lang="en-US" altLang="zh-CN" sz="1000" b="1" dirty="0" smtClean="0"/>
              <a:t>/2,y2)</a:t>
            </a:r>
            <a:endParaRPr lang="zh-CN" altLang="en-US" sz="1000" b="1" dirty="0"/>
          </a:p>
        </p:txBody>
      </p:sp>
      <p:sp>
        <p:nvSpPr>
          <p:cNvPr id="79" name="文本框 78"/>
          <p:cNvSpPr txBox="1"/>
          <p:nvPr/>
        </p:nvSpPr>
        <p:spPr>
          <a:xfrm>
            <a:off x="5279957" y="1840972"/>
            <a:ext cx="1069694" cy="246221"/>
          </a:xfrm>
          <a:prstGeom prst="rect">
            <a:avLst/>
          </a:prstGeom>
          <a:noFill/>
        </p:spPr>
        <p:txBody>
          <a:bodyPr wrap="square" rtlCol="0">
            <a:spAutoFit/>
          </a:bodyPr>
          <a:lstStyle/>
          <a:p>
            <a:pPr algn="ctr"/>
            <a:r>
              <a:rPr lang="en-US" altLang="zh-CN" sz="1000" b="1" dirty="0" smtClean="0"/>
              <a:t>C:(</a:t>
            </a:r>
            <a:r>
              <a:rPr lang="en-US" altLang="zh-CN" sz="1000" b="1" i="1" dirty="0" smtClean="0"/>
              <a:t>Tw</a:t>
            </a:r>
            <a:r>
              <a:rPr lang="en-US" altLang="zh-CN" sz="1000" b="1" baseline="-25000" dirty="0" smtClean="0"/>
              <a:t>3 </a:t>
            </a:r>
            <a:r>
              <a:rPr lang="en-US" altLang="zh-CN" sz="1000" b="1" dirty="0" smtClean="0"/>
              <a:t>/2,y2)</a:t>
            </a:r>
            <a:endParaRPr lang="zh-CN" altLang="en-US" sz="1000" b="1" dirty="0"/>
          </a:p>
        </p:txBody>
      </p:sp>
      <p:sp>
        <p:nvSpPr>
          <p:cNvPr id="30" name="文本框 29"/>
          <p:cNvSpPr txBox="1"/>
          <p:nvPr/>
        </p:nvSpPr>
        <p:spPr>
          <a:xfrm>
            <a:off x="2955886" y="2501766"/>
            <a:ext cx="535994" cy="246221"/>
          </a:xfrm>
          <a:prstGeom prst="rect">
            <a:avLst/>
          </a:prstGeom>
          <a:noFill/>
        </p:spPr>
        <p:txBody>
          <a:bodyPr wrap="square" rtlCol="0">
            <a:spAutoFit/>
          </a:bodyPr>
          <a:lstStyle/>
          <a:p>
            <a:pPr algn="ctr"/>
            <a:r>
              <a:rPr lang="en-US" altLang="zh-CN" sz="1000" b="1" dirty="0" smtClean="0"/>
              <a:t>A’</a:t>
            </a:r>
            <a:endParaRPr lang="zh-CN" altLang="en-US" sz="1000" b="1" dirty="0"/>
          </a:p>
        </p:txBody>
      </p:sp>
      <p:sp>
        <p:nvSpPr>
          <p:cNvPr id="31" name="文本框 30"/>
          <p:cNvSpPr txBox="1"/>
          <p:nvPr/>
        </p:nvSpPr>
        <p:spPr>
          <a:xfrm>
            <a:off x="2968773" y="2094964"/>
            <a:ext cx="535994" cy="246221"/>
          </a:xfrm>
          <a:prstGeom prst="rect">
            <a:avLst/>
          </a:prstGeom>
          <a:noFill/>
        </p:spPr>
        <p:txBody>
          <a:bodyPr wrap="square" rtlCol="0">
            <a:spAutoFit/>
          </a:bodyPr>
          <a:lstStyle/>
          <a:p>
            <a:pPr algn="ctr"/>
            <a:r>
              <a:rPr lang="en-US" altLang="zh-CN" sz="1000" b="1" dirty="0" smtClean="0"/>
              <a:t>B’</a:t>
            </a:r>
            <a:endParaRPr lang="zh-CN" altLang="en-US" sz="1000" b="1" dirty="0"/>
          </a:p>
        </p:txBody>
      </p:sp>
      <p:sp>
        <p:nvSpPr>
          <p:cNvPr id="32" name="文本框 31"/>
          <p:cNvSpPr txBox="1"/>
          <p:nvPr/>
        </p:nvSpPr>
        <p:spPr>
          <a:xfrm>
            <a:off x="3384394" y="2049778"/>
            <a:ext cx="535994" cy="246221"/>
          </a:xfrm>
          <a:prstGeom prst="rect">
            <a:avLst/>
          </a:prstGeom>
          <a:noFill/>
        </p:spPr>
        <p:txBody>
          <a:bodyPr wrap="square" rtlCol="0">
            <a:spAutoFit/>
          </a:bodyPr>
          <a:lstStyle/>
          <a:p>
            <a:pPr algn="ctr"/>
            <a:r>
              <a:rPr lang="en-US" altLang="zh-CN" sz="1000" b="1" dirty="0"/>
              <a:t>C</a:t>
            </a:r>
            <a:r>
              <a:rPr lang="en-US" altLang="zh-CN" sz="1000" b="1" dirty="0" smtClean="0"/>
              <a:t>’</a:t>
            </a:r>
            <a:endParaRPr lang="zh-CN" altLang="en-US" sz="1000" b="1" dirty="0"/>
          </a:p>
        </p:txBody>
      </p:sp>
      <p:sp>
        <p:nvSpPr>
          <p:cNvPr id="34"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et al. </a:t>
            </a:r>
            <a:endParaRPr lang="en-US" altLang="en-US" dirty="0"/>
          </a:p>
        </p:txBody>
      </p:sp>
      <p:sp>
        <p:nvSpPr>
          <p:cNvPr id="35" name="Date Placeholder 1"/>
          <p:cNvSpPr>
            <a:spLocks noGrp="1"/>
          </p:cNvSpPr>
          <p:nvPr>
            <p:ph type="dt" sz="half" idx="10"/>
          </p:nvPr>
        </p:nvSpPr>
        <p:spPr>
          <a:xfrm>
            <a:off x="685800" y="378281"/>
            <a:ext cx="1600200" cy="215444"/>
          </a:xfrm>
        </p:spPr>
        <p:txBody>
          <a:bodyPr/>
          <a:lstStyle/>
          <a:p>
            <a:r>
              <a:rPr lang="en-US" altLang="zh-CN" dirty="0" smtClean="0"/>
              <a:t>Jan</a:t>
            </a:r>
            <a:r>
              <a:rPr lang="en-US" altLang="zh-CN" dirty="0" smtClean="0"/>
              <a:t> 2023</a:t>
            </a:r>
            <a:endParaRPr lang="en-US" altLang="en-US" dirty="0"/>
          </a:p>
        </p:txBody>
      </p:sp>
      <p:cxnSp>
        <p:nvCxnSpPr>
          <p:cNvPr id="7" name="直接箭头连接符 6"/>
          <p:cNvCxnSpPr/>
          <p:nvPr/>
        </p:nvCxnSpPr>
        <p:spPr bwMode="auto">
          <a:xfrm flipH="1" flipV="1">
            <a:off x="5359616" y="2747988"/>
            <a:ext cx="182805" cy="177124"/>
          </a:xfrm>
          <a:prstGeom prst="straightConnector1">
            <a:avLst/>
          </a:prstGeom>
          <a:solidFill>
            <a:schemeClr val="accent1"/>
          </a:solidFill>
          <a:ln w="6350" cap="flat" cmpd="sng" algn="ctr">
            <a:solidFill>
              <a:schemeClr val="tx1"/>
            </a:solidFill>
            <a:prstDash val="solid"/>
            <a:round/>
            <a:headEnd type="none" w="sm"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6" name="文本框 35"/>
          <p:cNvSpPr txBox="1"/>
          <p:nvPr/>
        </p:nvSpPr>
        <p:spPr>
          <a:xfrm>
            <a:off x="5180263" y="2849616"/>
            <a:ext cx="724316" cy="246221"/>
          </a:xfrm>
          <a:prstGeom prst="rect">
            <a:avLst/>
          </a:prstGeom>
          <a:noFill/>
        </p:spPr>
        <p:txBody>
          <a:bodyPr wrap="square" rtlCol="0">
            <a:spAutoFit/>
          </a:bodyPr>
          <a:lstStyle/>
          <a:p>
            <a:pPr algn="ctr"/>
            <a:r>
              <a:rPr lang="en-US" altLang="zh-CN" sz="1000" b="1" dirty="0" smtClean="0"/>
              <a:t>y=-y1</a:t>
            </a:r>
            <a:endParaRPr lang="zh-CN" altLang="en-US" sz="1000" b="1" dirty="0"/>
          </a:p>
        </p:txBody>
      </p:sp>
    </p:spTree>
    <p:extLst>
      <p:ext uri="{BB962C8B-B14F-4D97-AF65-F5344CB8AC3E}">
        <p14:creationId xmlns:p14="http://schemas.microsoft.com/office/powerpoint/2010/main" val="7015655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dirty="0"/>
              <a:t>Slide </a:t>
            </a:r>
            <a:fld id="{825FF3E2-E949-4C4C-AB9C-2EE82B1DF989}" type="slidenum">
              <a:rPr lang="en-US" altLang="en-US"/>
              <a:pPr/>
              <a:t>8</a:t>
            </a:fld>
            <a:endParaRPr lang="en-US" altLang="en-US" dirty="0"/>
          </a:p>
        </p:txBody>
      </p:sp>
      <p:sp>
        <p:nvSpPr>
          <p:cNvPr id="7" name="Title 1">
            <a:extLst>
              <a:ext uri="{FF2B5EF4-FFF2-40B4-BE49-F238E27FC236}">
                <a16:creationId xmlns="" xmlns:a16="http://schemas.microsoft.com/office/drawing/2014/main" id="{BDA3A5D1-97D5-4E07-9CED-6CC7D9BFB945}"/>
              </a:ext>
            </a:extLst>
          </p:cNvPr>
          <p:cNvSpPr>
            <a:spLocks noGrp="1"/>
          </p:cNvSpPr>
          <p:nvPr>
            <p:ph type="title"/>
          </p:nvPr>
        </p:nvSpPr>
        <p:spPr>
          <a:xfrm>
            <a:off x="714715" y="556551"/>
            <a:ext cx="7772400" cy="636432"/>
          </a:xfrm>
        </p:spPr>
        <p:txBody>
          <a:bodyPr/>
          <a:lstStyle/>
          <a:p>
            <a:r>
              <a:rPr lang="en-IE" sz="2800" b="1" dirty="0" smtClean="0">
                <a:solidFill>
                  <a:schemeClr val="tx1"/>
                </a:solidFill>
              </a:rPr>
              <a:t>Summary</a:t>
            </a:r>
            <a:endParaRPr lang="en-IE" sz="2800" b="1" dirty="0">
              <a:solidFill>
                <a:schemeClr val="tx1"/>
              </a:solidFill>
            </a:endParaRPr>
          </a:p>
        </p:txBody>
      </p:sp>
      <p:sp>
        <p:nvSpPr>
          <p:cNvPr id="8" name="Rectangle 7">
            <a:extLst>
              <a:ext uri="{FF2B5EF4-FFF2-40B4-BE49-F238E27FC236}">
                <a16:creationId xmlns="" xmlns:a16="http://schemas.microsoft.com/office/drawing/2014/main" id="{39304D52-07D1-4498-87B1-2214D940F8C7}"/>
              </a:ext>
            </a:extLst>
          </p:cNvPr>
          <p:cNvSpPr/>
          <p:nvPr/>
        </p:nvSpPr>
        <p:spPr>
          <a:xfrm>
            <a:off x="436626" y="1838952"/>
            <a:ext cx="8270748" cy="230832"/>
          </a:xfrm>
          <a:prstGeom prst="rect">
            <a:avLst/>
          </a:prstGeom>
        </p:spPr>
        <p:txBody>
          <a:bodyPr wrap="square">
            <a:spAutoFit/>
          </a:bodyPr>
          <a:lstStyle/>
          <a:p>
            <a:pPr>
              <a:spcAft>
                <a:spcPts val="0"/>
              </a:spcAft>
            </a:pPr>
            <a:r>
              <a:rPr lang="en-US" sz="900" dirty="0">
                <a:latin typeface="Arial" panose="020B0604020202020204" pitchFamily="34" charset="0"/>
                <a:ea typeface="Times New Roman" panose="02020603050405020304" pitchFamily="18" charset="0"/>
              </a:rPr>
              <a:t> </a:t>
            </a:r>
            <a:endParaRPr lang="en-IE" sz="900" dirty="0">
              <a:latin typeface="Arial" panose="020B0604020202020204" pitchFamily="34" charset="0"/>
              <a:ea typeface="Times New Roman" panose="02020603050405020304" pitchFamily="18" charset="0"/>
            </a:endParaRPr>
          </a:p>
        </p:txBody>
      </p:sp>
      <p:sp>
        <p:nvSpPr>
          <p:cNvPr id="9" name="TextBox 4">
            <a:extLst>
              <a:ext uri="{FF2B5EF4-FFF2-40B4-BE49-F238E27FC236}">
                <a16:creationId xmlns="" xmlns:a16="http://schemas.microsoft.com/office/drawing/2014/main" id="{C357CBC1-09F6-C94F-822C-C9E8B118B330}"/>
              </a:ext>
            </a:extLst>
          </p:cNvPr>
          <p:cNvSpPr txBox="1"/>
          <p:nvPr/>
        </p:nvSpPr>
        <p:spPr>
          <a:xfrm>
            <a:off x="658472" y="1415759"/>
            <a:ext cx="7884886" cy="1077218"/>
          </a:xfrm>
          <a:prstGeom prst="rect">
            <a:avLst/>
          </a:prstGeom>
          <a:noFill/>
        </p:spPr>
        <p:txBody>
          <a:bodyPr wrap="square" rtlCol="0">
            <a:spAutoFit/>
          </a:bodyPr>
          <a:lstStyle/>
          <a:p>
            <a:pPr marL="342900" indent="-342900" algn="just">
              <a:lnSpc>
                <a:spcPct val="200000"/>
              </a:lnSpc>
              <a:buFont typeface="Wingdings" panose="05000000000000000000" pitchFamily="2" charset="2"/>
              <a:buChar char="l"/>
            </a:pPr>
            <a:r>
              <a:rPr lang="en-US" altLang="zh-CN" sz="1600" b="1" kern="0" dirty="0" smtClean="0"/>
              <a:t>We recommend </a:t>
            </a:r>
            <a:r>
              <a:rPr lang="en-US" altLang="zh-CN" sz="1600" b="1" kern="0" dirty="0"/>
              <a:t>to use a time-bounded Kaiser pulse shape as the </a:t>
            </a:r>
            <a:r>
              <a:rPr lang="en-US" altLang="zh-CN" sz="1600" b="1" kern="0" dirty="0" smtClean="0"/>
              <a:t>reference</a:t>
            </a:r>
          </a:p>
          <a:p>
            <a:pPr marL="342900" indent="-342900" algn="just">
              <a:lnSpc>
                <a:spcPct val="200000"/>
              </a:lnSpc>
              <a:buFont typeface="Wingdings" panose="05000000000000000000" pitchFamily="2" charset="2"/>
              <a:buChar char="l"/>
            </a:pPr>
            <a:r>
              <a:rPr lang="en-US" altLang="zh-CN" sz="1600" b="1" kern="0" dirty="0" smtClean="0"/>
              <a:t>We recommend to use the symmetric time-domain mask shown in slides 7.</a:t>
            </a:r>
            <a:endParaRPr lang="zh-CN" altLang="en-US" sz="1600" dirty="0" smtClean="0"/>
          </a:p>
        </p:txBody>
      </p:sp>
      <p:sp>
        <p:nvSpPr>
          <p:cNvPr id="13"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et al. </a:t>
            </a:r>
            <a:endParaRPr lang="en-US" altLang="en-US" dirty="0"/>
          </a:p>
        </p:txBody>
      </p:sp>
      <p:sp>
        <p:nvSpPr>
          <p:cNvPr id="10" name="Date Placeholder 1"/>
          <p:cNvSpPr>
            <a:spLocks noGrp="1"/>
          </p:cNvSpPr>
          <p:nvPr>
            <p:ph type="dt" sz="half" idx="10"/>
          </p:nvPr>
        </p:nvSpPr>
        <p:spPr>
          <a:xfrm>
            <a:off x="685800" y="378281"/>
            <a:ext cx="1600200" cy="215444"/>
          </a:xfrm>
        </p:spPr>
        <p:txBody>
          <a:bodyPr/>
          <a:lstStyle/>
          <a:p>
            <a:r>
              <a:rPr lang="en-US" altLang="zh-CN" dirty="0" smtClean="0"/>
              <a:t>Jan</a:t>
            </a:r>
            <a:r>
              <a:rPr lang="en-US" altLang="zh-CN" dirty="0" smtClean="0"/>
              <a:t> 2023</a:t>
            </a:r>
            <a:endParaRPr lang="en-US" altLang="en-US" dirty="0"/>
          </a:p>
        </p:txBody>
      </p:sp>
    </p:spTree>
    <p:extLst>
      <p:ext uri="{BB962C8B-B14F-4D97-AF65-F5344CB8AC3E}">
        <p14:creationId xmlns:p14="http://schemas.microsoft.com/office/powerpoint/2010/main" val="38924035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650115" y="692696"/>
            <a:ext cx="7772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2800" b="1" kern="0" dirty="0" smtClean="0">
                <a:solidFill>
                  <a:schemeClr val="tx1"/>
                </a:solidFill>
              </a:rPr>
              <a:t>References</a:t>
            </a:r>
            <a:endParaRPr lang="en-US" altLang="en-US" sz="2800" b="1" kern="0" dirty="0">
              <a:solidFill>
                <a:schemeClr val="tx1"/>
              </a:solidFill>
            </a:endParaRPr>
          </a:p>
        </p:txBody>
      </p:sp>
      <p:sp>
        <p:nvSpPr>
          <p:cNvPr id="7" name="Rectangle 2"/>
          <p:cNvSpPr txBox="1">
            <a:spLocks noChangeArrowheads="1"/>
          </p:cNvSpPr>
          <p:nvPr/>
        </p:nvSpPr>
        <p:spPr bwMode="auto">
          <a:xfrm>
            <a:off x="467544" y="1172667"/>
            <a:ext cx="8293144" cy="5091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buFont typeface="+mj-lt"/>
              <a:buAutoNum type="arabicPeriod"/>
            </a:pPr>
            <a:r>
              <a:rPr lang="en-US" altLang="zh-CN" sz="1600" b="1" kern="0" dirty="0" smtClean="0">
                <a:latin typeface="+mj-lt"/>
              </a:rPr>
              <a:t>Amendment1</a:t>
            </a:r>
            <a:r>
              <a:rPr lang="en-US" altLang="zh-CN" sz="1600" b="1" kern="0" dirty="0">
                <a:latin typeface="+mj-lt"/>
              </a:rPr>
              <a:t>: Enhanced ultra wideband (UWB) physical layers (PHYs) and associated ranging </a:t>
            </a:r>
            <a:r>
              <a:rPr lang="en-US" altLang="zh-CN" sz="1600" b="1" kern="0" dirty="0" smtClean="0">
                <a:latin typeface="+mj-lt"/>
              </a:rPr>
              <a:t>techniques</a:t>
            </a:r>
            <a:endParaRPr lang="zh-CN" altLang="en-US" sz="1600" b="1" kern="0" dirty="0">
              <a:latin typeface="+mj-lt"/>
            </a:endParaRPr>
          </a:p>
          <a:p>
            <a:pPr algn="just">
              <a:buFont typeface="+mj-lt"/>
              <a:buAutoNum type="arabicPeriod"/>
            </a:pPr>
            <a:r>
              <a:rPr lang="en-US" altLang="zh-CN" sz="1600" b="1" kern="0" dirty="0">
                <a:latin typeface="+mj-lt"/>
              </a:rPr>
              <a:t>IEEE standard for low-rate wireless networks</a:t>
            </a:r>
          </a:p>
          <a:p>
            <a:pPr algn="just">
              <a:buFont typeface="+mj-lt"/>
              <a:buAutoNum type="arabicPeriod"/>
            </a:pPr>
            <a:r>
              <a:rPr lang="en-US" altLang="zh-CN" sz="1600" b="1" kern="0" dirty="0">
                <a:latin typeface="+mj-lt"/>
              </a:rPr>
              <a:t>UWB spectral mask and FFC part 15 </a:t>
            </a:r>
            <a:r>
              <a:rPr lang="en-US" altLang="zh-CN" sz="1600" b="1" kern="0" dirty="0" smtClean="0">
                <a:latin typeface="+mj-lt"/>
              </a:rPr>
              <a:t>limits</a:t>
            </a:r>
          </a:p>
          <a:p>
            <a:pPr algn="just">
              <a:buFont typeface="+mj-lt"/>
              <a:buAutoNum type="arabicPeriod"/>
            </a:pPr>
            <a:r>
              <a:rPr lang="en-US" altLang="zh-CN" sz="1600" b="1" kern="0" dirty="0" smtClean="0">
                <a:latin typeface="+mj-lt"/>
              </a:rPr>
              <a:t>15-19-0443-01-004z </a:t>
            </a:r>
            <a:r>
              <a:rPr lang="en-US" altLang="zh-CN" sz="1600" b="1" kern="0" dirty="0">
                <a:latin typeface="+mj-lt"/>
              </a:rPr>
              <a:t>text to address comment id </a:t>
            </a:r>
            <a:r>
              <a:rPr lang="en-US" altLang="zh-CN" sz="1600" b="1" kern="0" dirty="0" smtClean="0">
                <a:latin typeface="+mj-lt"/>
              </a:rPr>
              <a:t>r1-0820 (Michael </a:t>
            </a:r>
            <a:r>
              <a:rPr lang="en-US" altLang="zh-CN" sz="1600" b="1" kern="0" dirty="0" err="1" smtClean="0">
                <a:latin typeface="+mj-lt"/>
              </a:rPr>
              <a:t>McLaughin</a:t>
            </a:r>
            <a:r>
              <a:rPr lang="en-US" altLang="zh-CN" sz="1600" b="1" kern="0" dirty="0" smtClean="0">
                <a:latin typeface="+mj-lt"/>
              </a:rPr>
              <a:t>)</a:t>
            </a:r>
          </a:p>
          <a:p>
            <a:pPr algn="just">
              <a:buFont typeface="+mj-lt"/>
              <a:buAutoNum type="arabicPeriod"/>
            </a:pPr>
            <a:r>
              <a:rPr lang="en-US" altLang="zh-CN" sz="1600" b="1" kern="0" dirty="0" smtClean="0">
                <a:latin typeface="+mj-lt"/>
              </a:rPr>
              <a:t>15-20-0084-00-004z pulse shaping considerations (</a:t>
            </a:r>
            <a:r>
              <a:rPr lang="en-US" altLang="zh-CN" sz="1600" b="1" dirty="0" err="1" smtClean="0">
                <a:latin typeface="+mj-lt"/>
                <a:ea typeface="ＭＳ Ｐゴシック" pitchFamily="-65" charset="-128"/>
              </a:rPr>
              <a:t>Jochen</a:t>
            </a:r>
            <a:r>
              <a:rPr lang="en-US" altLang="zh-CN" sz="1600" b="1" dirty="0" smtClean="0">
                <a:latin typeface="+mj-lt"/>
                <a:ea typeface="ＭＳ Ｐゴシック" pitchFamily="-65" charset="-128"/>
              </a:rPr>
              <a:t> </a:t>
            </a:r>
            <a:r>
              <a:rPr lang="en-US" altLang="zh-CN" sz="1600" b="1" dirty="0" err="1" smtClean="0">
                <a:latin typeface="+mj-lt"/>
                <a:ea typeface="ＭＳ Ｐゴシック" pitchFamily="-65" charset="-128"/>
              </a:rPr>
              <a:t>Hammerschmidt</a:t>
            </a:r>
            <a:r>
              <a:rPr lang="en-US" altLang="zh-CN" sz="1600" b="1" kern="0" dirty="0" smtClean="0">
                <a:latin typeface="+mj-lt"/>
              </a:rPr>
              <a:t>)</a:t>
            </a:r>
          </a:p>
          <a:p>
            <a:pPr algn="just">
              <a:buFont typeface="+mj-lt"/>
              <a:buAutoNum type="arabicPeriod"/>
            </a:pPr>
            <a:r>
              <a:rPr lang="en-US" altLang="zh-CN" sz="1600" b="1" kern="0" dirty="0" smtClean="0">
                <a:latin typeface="+mj-lt"/>
              </a:rPr>
              <a:t>15-20-0086-00-004z </a:t>
            </a:r>
            <a:r>
              <a:rPr lang="en-US" altLang="zh-CN" sz="1600" b="1" kern="0" dirty="0">
                <a:latin typeface="+mj-lt"/>
              </a:rPr>
              <a:t>proposed pulse shape text changes for HRP UWB PHY (Michael </a:t>
            </a:r>
            <a:r>
              <a:rPr lang="en-US" altLang="zh-CN" sz="1600" b="1" kern="0" dirty="0" err="1" smtClean="0">
                <a:latin typeface="+mj-lt"/>
              </a:rPr>
              <a:t>McLaughin</a:t>
            </a:r>
            <a:r>
              <a:rPr lang="en-US" altLang="zh-CN" sz="1600" b="1" kern="0" dirty="0" smtClean="0">
                <a:latin typeface="+mj-lt"/>
              </a:rPr>
              <a:t>)</a:t>
            </a:r>
          </a:p>
          <a:p>
            <a:pPr algn="just">
              <a:buFont typeface="+mj-lt"/>
              <a:buAutoNum type="arabicPeriod"/>
            </a:pPr>
            <a:r>
              <a:rPr lang="en-US" altLang="zh-CN" sz="1600" b="1" kern="0" dirty="0" smtClean="0">
                <a:latin typeface="+mj-lt"/>
              </a:rPr>
              <a:t>15-20-0089-01-004z </a:t>
            </a:r>
            <a:r>
              <a:rPr lang="en-US" altLang="zh-CN" sz="1600" b="1" kern="0" dirty="0">
                <a:latin typeface="+mj-lt"/>
              </a:rPr>
              <a:t>pulse shape text changes for HRP UWB PHY (Michael </a:t>
            </a:r>
            <a:r>
              <a:rPr lang="en-US" altLang="zh-CN" sz="1600" b="1" kern="0" dirty="0" err="1" smtClean="0">
                <a:latin typeface="+mj-lt"/>
              </a:rPr>
              <a:t>McLaughin</a:t>
            </a:r>
            <a:r>
              <a:rPr lang="en-US" altLang="zh-CN" sz="1600" b="1" kern="0" dirty="0" smtClean="0">
                <a:latin typeface="+mj-lt"/>
              </a:rPr>
              <a:t>)</a:t>
            </a:r>
          </a:p>
          <a:p>
            <a:pPr algn="just">
              <a:buFont typeface="+mj-lt"/>
              <a:buAutoNum type="arabicPeriod"/>
            </a:pPr>
            <a:r>
              <a:rPr lang="en-US" altLang="zh-CN" sz="1600" b="1" kern="0" dirty="0" smtClean="0">
                <a:latin typeface="+mj-lt"/>
              </a:rPr>
              <a:t>15-22-0040-04-04ab </a:t>
            </a:r>
            <a:r>
              <a:rPr lang="en-US" altLang="zh-CN" sz="1600" b="1" kern="0" dirty="0">
                <a:latin typeface="+mj-lt"/>
              </a:rPr>
              <a:t>waveform design for UWB sensing (</a:t>
            </a:r>
            <a:r>
              <a:rPr lang="en-US" altLang="zh-CN" sz="1600" b="1" kern="0" dirty="0" err="1">
                <a:latin typeface="+mj-lt"/>
              </a:rPr>
              <a:t>Xiaohui</a:t>
            </a:r>
            <a:r>
              <a:rPr lang="en-US" altLang="zh-CN" sz="1600" b="1" kern="0" dirty="0">
                <a:latin typeface="+mj-lt"/>
              </a:rPr>
              <a:t> </a:t>
            </a:r>
            <a:r>
              <a:rPr lang="en-US" altLang="zh-CN" sz="1600" b="1" kern="0" dirty="0" smtClean="0">
                <a:latin typeface="+mj-lt"/>
              </a:rPr>
              <a:t>Peng)</a:t>
            </a:r>
          </a:p>
          <a:p>
            <a:pPr algn="just">
              <a:buFont typeface="+mj-lt"/>
              <a:buAutoNum type="arabicPeriod"/>
            </a:pPr>
            <a:r>
              <a:rPr lang="en-US" altLang="zh-CN" sz="1600" b="1" kern="0" dirty="0" smtClean="0">
                <a:latin typeface="+mj-lt"/>
              </a:rPr>
              <a:t>15-22-0175-00-04ab </a:t>
            </a:r>
            <a:r>
              <a:rPr lang="en-US" altLang="zh-CN" sz="1600" b="1" kern="0" dirty="0">
                <a:latin typeface="+mj-lt"/>
              </a:rPr>
              <a:t>sensing device (</a:t>
            </a:r>
            <a:r>
              <a:rPr lang="en-US" altLang="en-US" sz="1600" b="1" kern="0" dirty="0">
                <a:latin typeface="+mj-lt"/>
              </a:rPr>
              <a:t>Dag T. Wisland </a:t>
            </a:r>
            <a:r>
              <a:rPr lang="en-US" altLang="zh-CN" sz="1600" b="1" kern="0" dirty="0" smtClean="0">
                <a:latin typeface="+mj-lt"/>
              </a:rPr>
              <a:t>)</a:t>
            </a:r>
          </a:p>
          <a:p>
            <a:pPr algn="just">
              <a:buFont typeface="+mj-lt"/>
              <a:buAutoNum type="arabicPeriod"/>
            </a:pPr>
            <a:r>
              <a:rPr lang="en-US" altLang="zh-CN" sz="1600" b="1" kern="0" dirty="0" smtClean="0">
                <a:latin typeface="+mj-lt"/>
              </a:rPr>
              <a:t>15-22-0061-00-04ab </a:t>
            </a:r>
            <a:r>
              <a:rPr lang="en-US" altLang="zh-CN" sz="1600" b="1" kern="0" dirty="0">
                <a:latin typeface="+mj-lt"/>
              </a:rPr>
              <a:t>sensing – continued (</a:t>
            </a:r>
            <a:r>
              <a:rPr lang="en-US" altLang="en-US" sz="1600" b="1" kern="0" dirty="0">
                <a:latin typeface="+mj-lt"/>
              </a:rPr>
              <a:t>Frank </a:t>
            </a:r>
            <a:r>
              <a:rPr lang="en-US" altLang="en-US" sz="1600" b="1" kern="0" dirty="0" smtClean="0">
                <a:latin typeface="+mj-lt"/>
              </a:rPr>
              <a:t>Leong</a:t>
            </a:r>
            <a:r>
              <a:rPr lang="en-US" altLang="zh-CN" sz="1600" b="1" kern="0" dirty="0" smtClean="0">
                <a:latin typeface="+mj-lt"/>
              </a:rPr>
              <a:t>)</a:t>
            </a:r>
          </a:p>
          <a:p>
            <a:pPr algn="just">
              <a:buFont typeface="+mj-lt"/>
              <a:buAutoNum type="arabicPeriod"/>
            </a:pPr>
            <a:r>
              <a:rPr lang="en-US" altLang="zh-CN" sz="1600" b="1" kern="0" dirty="0" smtClean="0">
                <a:latin typeface="+mj-lt"/>
              </a:rPr>
              <a:t>15-22-0305-00-04ab </a:t>
            </a:r>
            <a:r>
              <a:rPr lang="en-US" altLang="zh-CN" sz="1600" b="1" kern="0" dirty="0">
                <a:latin typeface="+mj-lt"/>
              </a:rPr>
              <a:t>a summary of proposals and interests (Billy Verso</a:t>
            </a:r>
            <a:r>
              <a:rPr lang="en-US" altLang="zh-CN" sz="1600" b="1" kern="0" dirty="0" smtClean="0">
                <a:latin typeface="+mj-lt"/>
              </a:rPr>
              <a:t>)</a:t>
            </a:r>
          </a:p>
          <a:p>
            <a:pPr algn="just">
              <a:buFont typeface="+mj-lt"/>
              <a:buAutoNum type="arabicPeriod"/>
            </a:pPr>
            <a:r>
              <a:rPr lang="en-US" altLang="zh-CN" sz="1600" b="1" kern="0" dirty="0" smtClean="0">
                <a:latin typeface="+mj-lt"/>
              </a:rPr>
              <a:t>15-22-0418-00-04ab-sensing-pulse-shape-consideration-in-802-15-4ab–continued (</a:t>
            </a:r>
            <a:r>
              <a:rPr lang="en-US" altLang="zh-CN" sz="1600" b="1" kern="0" dirty="0" err="1" smtClean="0">
                <a:latin typeface="+mj-lt"/>
              </a:rPr>
              <a:t>Xiaohui</a:t>
            </a:r>
            <a:r>
              <a:rPr lang="en-US" altLang="zh-CN" sz="1600" b="1" kern="0" dirty="0" smtClean="0">
                <a:latin typeface="+mj-lt"/>
              </a:rPr>
              <a:t> Peng)</a:t>
            </a:r>
          </a:p>
          <a:p>
            <a:pPr algn="just">
              <a:buFont typeface="+mj-lt"/>
              <a:buAutoNum type="arabicPeriod"/>
            </a:pPr>
            <a:r>
              <a:rPr lang="en-US" altLang="zh-CN" sz="1600" b="1" kern="0" dirty="0">
                <a:latin typeface="+mj-lt"/>
              </a:rPr>
              <a:t>15-22-0588-00-04ab-time-domain-mask-for-pulse-shape-in-802-15-4ab (</a:t>
            </a:r>
            <a:r>
              <a:rPr lang="en-US" altLang="zh-CN" sz="1600" b="1" kern="0" dirty="0" err="1">
                <a:latin typeface="+mj-lt"/>
              </a:rPr>
              <a:t>Xiaohui</a:t>
            </a:r>
            <a:r>
              <a:rPr lang="en-US" altLang="zh-CN" sz="1600" b="1" kern="0" dirty="0">
                <a:latin typeface="+mj-lt"/>
              </a:rPr>
              <a:t> Peng)</a:t>
            </a:r>
          </a:p>
        </p:txBody>
      </p:sp>
      <p:sp>
        <p:nvSpPr>
          <p:cNvPr id="3" name="灯片编号占位符 2"/>
          <p:cNvSpPr>
            <a:spLocks noGrp="1"/>
          </p:cNvSpPr>
          <p:nvPr>
            <p:ph type="sldNum" sz="quarter" idx="12"/>
          </p:nvPr>
        </p:nvSpPr>
        <p:spPr/>
        <p:txBody>
          <a:bodyPr/>
          <a:lstStyle/>
          <a:p>
            <a:r>
              <a:rPr lang="en-US" altLang="en-US" smtClean="0"/>
              <a:t>Slide </a:t>
            </a:r>
            <a:fld id="{7FFA85FD-E192-4C2D-9860-28C59D48001D}" type="slidenum">
              <a:rPr lang="en-US" altLang="en-US" smtClean="0"/>
              <a:pPr/>
              <a:t>9</a:t>
            </a:fld>
            <a:endParaRPr lang="en-US" altLang="en-US" dirty="0"/>
          </a:p>
        </p:txBody>
      </p:sp>
      <p:sp>
        <p:nvSpPr>
          <p:cNvPr id="10"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et al. </a:t>
            </a:r>
            <a:endParaRPr lang="en-US" altLang="en-US" dirty="0"/>
          </a:p>
        </p:txBody>
      </p:sp>
      <p:sp>
        <p:nvSpPr>
          <p:cNvPr id="8" name="Date Placeholder 1"/>
          <p:cNvSpPr>
            <a:spLocks noGrp="1"/>
          </p:cNvSpPr>
          <p:nvPr>
            <p:ph type="dt" sz="half" idx="10"/>
          </p:nvPr>
        </p:nvSpPr>
        <p:spPr>
          <a:xfrm>
            <a:off x="685800" y="378281"/>
            <a:ext cx="1600200" cy="215444"/>
          </a:xfrm>
        </p:spPr>
        <p:txBody>
          <a:bodyPr/>
          <a:lstStyle/>
          <a:p>
            <a:r>
              <a:rPr lang="en-US" altLang="zh-CN" dirty="0" smtClean="0"/>
              <a:t>Jan</a:t>
            </a:r>
            <a:r>
              <a:rPr lang="en-US" altLang="zh-CN" dirty="0" smtClean="0"/>
              <a:t> 2023</a:t>
            </a:r>
            <a:endParaRPr lang="en-US" altLang="en-US" dirty="0"/>
          </a:p>
        </p:txBody>
      </p:sp>
    </p:spTree>
    <p:extLst>
      <p:ext uri="{BB962C8B-B14F-4D97-AF65-F5344CB8AC3E}">
        <p14:creationId xmlns:p14="http://schemas.microsoft.com/office/powerpoint/2010/main" val="362342015"/>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1008</Words>
  <Application>Microsoft Office PowerPoint</Application>
  <PresentationFormat>全屏显示(4:3)</PresentationFormat>
  <Paragraphs>174</Paragraphs>
  <Slides>9</Slides>
  <Notes>6</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9</vt:i4>
      </vt:variant>
    </vt:vector>
  </HeadingPairs>
  <TitlesOfParts>
    <vt:vector size="16" baseType="lpstr">
      <vt:lpstr>MS PGothic</vt:lpstr>
      <vt:lpstr>Arial</vt:lpstr>
      <vt:lpstr>Calibri</vt:lpstr>
      <vt:lpstr>Cambria Math</vt:lpstr>
      <vt:lpstr>Times New Roman</vt:lpstr>
      <vt:lpstr>Wingdings</vt:lpstr>
      <vt:lpstr>IEEE-P802_15</vt:lpstr>
      <vt:lpstr>PowerPoint 演示文稿</vt:lpstr>
      <vt:lpstr>PowerPoint 演示文稿</vt:lpstr>
      <vt:lpstr>Related Submissions</vt:lpstr>
      <vt:lpstr>Recap</vt:lpstr>
      <vt:lpstr>PowerPoint 演示文稿</vt:lpstr>
      <vt:lpstr>Reference pulse shape</vt:lpstr>
      <vt:lpstr>PowerPoint 演示文稿</vt:lpstr>
      <vt:lpstr>Summary</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2023-01-03T01:21:18Z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(3)4E4OB8XS2qrMH0HBt1YrvuRLL1SoTdT4apD9cbG+0V2OyKT3Id/P0D/zFG6n2hnU7/ZofW7G
grWsP3T1yseGgrnG18RjyZTdjqryjFz3nneZhOfFWkPCQ1cLcxx2yqhIwvuAX2QUPAuhW0Fy
P5wC/5Q7+2Z8uIcAbvw5UK50g7SQERO25vcFNIax8gtytlzWdGKFjSdKhD7Z+uUlvcIhlctf
9v7fdXQTDBQ+pGg5FX</vt:lpwstr>
  </property>
  <property fmtid="{D5CDD505-2E9C-101B-9397-08002B2CF9AE}" pid="3" name="_2015_ms_pID_7253431">
    <vt:lpwstr>lHg3LlInjWlqM3N7wk0Ky+AEtdG9XG/odZvK3edCTAna3zNjKjoSex
8WHzzUi+YyqOLzvGufJLRlDGH4GS8Vl13RTP5iFKX8t4+P2g4pFaocKSO4GLFDAYe7FTzCYw
rAzF8xUnTQHdHTX5Aev8JwdynmzUNaLmy423MY4svODJBGPqXOcWRzH3vPwjQtsyQrtiSU3+
Cn/vxIf7F7iMU2iMpYVBd3vhiLl5j1/rMBLO</vt:lpwstr>
  </property>
  <property fmtid="{D5CDD505-2E9C-101B-9397-08002B2CF9AE}" pid="4" name="_2015_ms_pID_7253432">
    <vt:lpwstr>Tg==</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1671868789</vt:lpwstr>
  </property>
</Properties>
</file>