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3" r:id="rId2"/>
    <p:sldId id="264" r:id="rId3"/>
    <p:sldId id="262" r:id="rId4"/>
    <p:sldId id="289" r:id="rId5"/>
    <p:sldId id="383" r:id="rId6"/>
    <p:sldId id="384" r:id="rId7"/>
    <p:sldId id="290" r:id="rId8"/>
    <p:sldId id="385" r:id="rId9"/>
    <p:sldId id="386" r:id="rId10"/>
    <p:sldId id="388" r:id="rId11"/>
    <p:sldId id="291" r:id="rId12"/>
    <p:sldId id="271" r:id="rId13"/>
    <p:sldId id="293" r:id="rId14"/>
    <p:sldId id="28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4"/>
    <p:restoredTop sz="96043"/>
  </p:normalViewPr>
  <p:slideViewPr>
    <p:cSldViewPr>
      <p:cViewPr varScale="1">
        <p:scale>
          <a:sx n="79" d="100"/>
          <a:sy n="7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8702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November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802.15-23-0002-00-04ab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4617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228600" y="609600"/>
            <a:ext cx="8686800" cy="5187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lnSpc>
                <a:spcPct val="150000"/>
              </a:lnSpc>
            </a:pPr>
            <a:r>
              <a:rPr lang="en-US" altLang="en-US" sz="1600" b="1" dirty="0">
                <a:solidFill>
                  <a:schemeClr val="tx2"/>
                </a:solidFill>
              </a:rPr>
              <a:t>Submission Title:</a:t>
            </a:r>
            <a:r>
              <a:rPr lang="en-US" altLang="en-US" sz="1600" dirty="0">
                <a:solidFill>
                  <a:schemeClr val="tx2"/>
                </a:solidFill>
              </a:rPr>
              <a:t> </a:t>
            </a:r>
            <a:r>
              <a:rPr lang="en-US" altLang="en-US" sz="1600" dirty="0"/>
              <a:t>[Improvements on </a:t>
            </a:r>
            <a:r>
              <a:rPr lang="en-US" sz="1600" b="0" i="0" u="none" strike="noStrike" cap="none" dirty="0">
                <a:latin typeface="Times New Roman"/>
                <a:ea typeface="Times New Roman"/>
                <a:cs typeface="Times New Roman"/>
                <a:sym typeface="Times New Roman"/>
              </a:rPr>
              <a:t>UWB In-band Discovery</a:t>
            </a:r>
            <a:r>
              <a:rPr lang="en-US" altLang="en-US" sz="1600" dirty="0"/>
              <a:t>]	</a:t>
            </a:r>
          </a:p>
          <a:p>
            <a:pPr>
              <a:lnSpc>
                <a:spcPct val="150000"/>
              </a:lnSpc>
            </a:pPr>
            <a:r>
              <a:rPr lang="en-US" altLang="en-US" sz="1600" b="1" dirty="0"/>
              <a:t>Date Submitted: </a:t>
            </a:r>
            <a:r>
              <a:rPr lang="en-US" altLang="en-US" sz="1600" dirty="0"/>
              <a:t>[13 January, 2023]	</a:t>
            </a:r>
          </a:p>
          <a:p>
            <a:pPr>
              <a:lnSpc>
                <a:spcPct val="150000"/>
              </a:lnSpc>
            </a:pPr>
            <a:r>
              <a:rPr lang="en-US" altLang="en-US" sz="1600" b="1" dirty="0"/>
              <a:t>Source:</a:t>
            </a:r>
            <a:r>
              <a:rPr lang="en-US" altLang="en-US" sz="1600" dirty="0"/>
              <a:t> [</a:t>
            </a:r>
            <a:r>
              <a:rPr lang="en-US" altLang="zh-CN" sz="1600" dirty="0"/>
              <a:t>Lei Huang</a:t>
            </a:r>
            <a:r>
              <a:rPr lang="en-US" altLang="en-US" sz="1600" dirty="0"/>
              <a:t>, </a:t>
            </a:r>
            <a:r>
              <a:rPr lang="en-US" altLang="en-US" sz="1600" dirty="0" err="1"/>
              <a:t>Kuan</a:t>
            </a:r>
            <a:r>
              <a:rPr lang="en-US" altLang="en-US" sz="1600" dirty="0"/>
              <a:t> Wu, Rojan Chitrakar, </a:t>
            </a:r>
            <a:r>
              <a:rPr lang="en-SG" altLang="zh-CN" sz="1600" dirty="0"/>
              <a:t>Stephen McCann, </a:t>
            </a:r>
            <a:r>
              <a:rPr lang="en-US" altLang="en-US" sz="1600" dirty="0"/>
              <a:t>David </a:t>
            </a:r>
            <a:r>
              <a:rPr lang="en-US" altLang="en-US" sz="1600" dirty="0" err="1"/>
              <a:t>Xun</a:t>
            </a:r>
            <a:r>
              <a:rPr lang="en-US" altLang="en-US" sz="1600" dirty="0"/>
              <a:t> Yang] Company [Huawei Technologies]</a:t>
            </a:r>
          </a:p>
          <a:p>
            <a:pPr>
              <a:lnSpc>
                <a:spcPct val="150000"/>
              </a:lnSpc>
            </a:pPr>
            <a:r>
              <a:rPr lang="en-US" altLang="en-US" sz="1600" b="1" dirty="0"/>
              <a:t>E-Mail</a:t>
            </a:r>
            <a:r>
              <a:rPr lang="en-US" altLang="en-US" sz="1600" dirty="0"/>
              <a:t>:[lei.huang1@huawei.com]	</a:t>
            </a:r>
          </a:p>
          <a:p>
            <a:pPr>
              <a:lnSpc>
                <a:spcPct val="150000"/>
              </a:lnSpc>
              <a:spcBef>
                <a:spcPts val="600"/>
              </a:spcBef>
              <a:spcAft>
                <a:spcPts val="600"/>
              </a:spcAft>
            </a:pPr>
            <a:r>
              <a:rPr lang="en-US" altLang="en-US" sz="1600" b="1" dirty="0"/>
              <a:t>Abstract:</a:t>
            </a:r>
            <a:r>
              <a:rPr lang="en-US" altLang="en-US" sz="1600" dirty="0"/>
              <a:t>	[Improvements on UWB in-band discovery protocol has been discussed.]</a:t>
            </a:r>
          </a:p>
          <a:p>
            <a:pPr>
              <a:lnSpc>
                <a:spcPct val="150000"/>
              </a:lnSpc>
              <a:spcBef>
                <a:spcPts val="600"/>
              </a:spcBef>
              <a:spcAft>
                <a:spcPts val="600"/>
              </a:spcAft>
            </a:pPr>
            <a:r>
              <a:rPr lang="en-US" altLang="en-US" sz="1600" b="1" dirty="0"/>
              <a:t>Purpose:</a:t>
            </a:r>
            <a:r>
              <a:rPr lang="en-US" altLang="en-US" sz="1600" dirty="0"/>
              <a:t>	[To improve the UWB in-band discovery protocol.]</a:t>
            </a:r>
          </a:p>
          <a:p>
            <a:pPr algn="just"/>
            <a:r>
              <a:rPr lang="en-US" altLang="en-US" sz="1600" b="1" dirty="0">
                <a:solidFill>
                  <a:schemeClr val="tx2"/>
                </a:solidFill>
              </a:rPr>
              <a:t>Notice: </a:t>
            </a:r>
            <a:r>
              <a:rPr lang="en-US" altLang="en-US" sz="1600" dirty="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50000"/>
              </a:lnSpc>
            </a:pPr>
            <a:r>
              <a:rPr lang="en-US" altLang="en-US" sz="1600" b="1" dirty="0">
                <a:solidFill>
                  <a:schemeClr val="tx2"/>
                </a:solidFill>
              </a:rPr>
              <a:t>Release: </a:t>
            </a:r>
            <a:r>
              <a:rPr lang="en-US" altLang="en-US" sz="1600" dirty="0">
                <a:solidFill>
                  <a:schemeClr val="tx2"/>
                </a:solidFill>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2 (cont.)</a:t>
            </a:r>
          </a:p>
        </p:txBody>
      </p:sp>
      <p:graphicFrame>
        <p:nvGraphicFramePr>
          <p:cNvPr id="6" name="Table 5">
            <a:extLst>
              <a:ext uri="{FF2B5EF4-FFF2-40B4-BE49-F238E27FC236}">
                <a16:creationId xmlns:a16="http://schemas.microsoft.com/office/drawing/2014/main" id="{4CFB456A-0ED2-4198-8B3F-3BECD4F4466F}"/>
              </a:ext>
            </a:extLst>
          </p:cNvPr>
          <p:cNvGraphicFramePr>
            <a:graphicFrameLocks noGrp="1"/>
          </p:cNvGraphicFramePr>
          <p:nvPr>
            <p:extLst>
              <p:ext uri="{D42A27DB-BD31-4B8C-83A1-F6EECF244321}">
                <p14:modId xmlns:p14="http://schemas.microsoft.com/office/powerpoint/2010/main" val="3359487527"/>
              </p:ext>
            </p:extLst>
          </p:nvPr>
        </p:nvGraphicFramePr>
        <p:xfrm>
          <a:off x="2438399" y="2834827"/>
          <a:ext cx="6019801" cy="487680"/>
        </p:xfrm>
        <a:graphic>
          <a:graphicData uri="http://schemas.openxmlformats.org/drawingml/2006/table">
            <a:tbl>
              <a:tblPr firstRow="1" bandRow="1"/>
              <a:tblGrid>
                <a:gridCol w="1239371">
                  <a:extLst>
                    <a:ext uri="{9D8B030D-6E8A-4147-A177-3AD203B41FA5}">
                      <a16:colId xmlns:a16="http://schemas.microsoft.com/office/drawing/2014/main" val="3919883362"/>
                    </a:ext>
                  </a:extLst>
                </a:gridCol>
                <a:gridCol w="1497448">
                  <a:extLst>
                    <a:ext uri="{9D8B030D-6E8A-4147-A177-3AD203B41FA5}">
                      <a16:colId xmlns:a16="http://schemas.microsoft.com/office/drawing/2014/main" val="3695733834"/>
                    </a:ext>
                  </a:extLst>
                </a:gridCol>
                <a:gridCol w="1040310">
                  <a:extLst>
                    <a:ext uri="{9D8B030D-6E8A-4147-A177-3AD203B41FA5}">
                      <a16:colId xmlns:a16="http://schemas.microsoft.com/office/drawing/2014/main" val="3414881461"/>
                    </a:ext>
                  </a:extLst>
                </a:gridCol>
                <a:gridCol w="1408422">
                  <a:extLst>
                    <a:ext uri="{9D8B030D-6E8A-4147-A177-3AD203B41FA5}">
                      <a16:colId xmlns:a16="http://schemas.microsoft.com/office/drawing/2014/main" val="3419129533"/>
                    </a:ext>
                  </a:extLst>
                </a:gridCol>
                <a:gridCol w="834250">
                  <a:extLst>
                    <a:ext uri="{9D8B030D-6E8A-4147-A177-3AD203B41FA5}">
                      <a16:colId xmlns:a16="http://schemas.microsoft.com/office/drawing/2014/main" val="3107837568"/>
                    </a:ext>
                  </a:extLst>
                </a:gridCol>
              </a:tblGrid>
              <a:tr h="0">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Octets: Variable</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85098"/>
                  </a:ext>
                </a:extLst>
              </a:tr>
              <a:tr h="126443">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MHR</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Command ID = 0x02</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Short Address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Association Status</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FCS</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9047479"/>
                  </a:ext>
                </a:extLst>
              </a:tr>
            </a:tbl>
          </a:graphicData>
        </a:graphic>
      </p:graphicFrame>
      <p:graphicFrame>
        <p:nvGraphicFramePr>
          <p:cNvPr id="7" name="Table 6">
            <a:extLst>
              <a:ext uri="{FF2B5EF4-FFF2-40B4-BE49-F238E27FC236}">
                <a16:creationId xmlns:a16="http://schemas.microsoft.com/office/drawing/2014/main" id="{B88BBA07-573A-4651-9BF4-75370BC43960}"/>
              </a:ext>
            </a:extLst>
          </p:cNvPr>
          <p:cNvGraphicFramePr>
            <a:graphicFrameLocks noGrp="1"/>
          </p:cNvGraphicFramePr>
          <p:nvPr>
            <p:extLst>
              <p:ext uri="{D42A27DB-BD31-4B8C-83A1-F6EECF244321}">
                <p14:modId xmlns:p14="http://schemas.microsoft.com/office/powerpoint/2010/main" val="3645543320"/>
              </p:ext>
            </p:extLst>
          </p:nvPr>
        </p:nvGraphicFramePr>
        <p:xfrm>
          <a:off x="3695700" y="3524785"/>
          <a:ext cx="3886200" cy="2438400"/>
        </p:xfrm>
        <a:graphic>
          <a:graphicData uri="http://schemas.openxmlformats.org/drawingml/2006/table">
            <a:tbl>
              <a:tblPr firstRow="1" bandRow="1"/>
              <a:tblGrid>
                <a:gridCol w="1457325">
                  <a:extLst>
                    <a:ext uri="{9D8B030D-6E8A-4147-A177-3AD203B41FA5}">
                      <a16:colId xmlns:a16="http://schemas.microsoft.com/office/drawing/2014/main" val="4261728605"/>
                    </a:ext>
                  </a:extLst>
                </a:gridCol>
                <a:gridCol w="2428875">
                  <a:extLst>
                    <a:ext uri="{9D8B030D-6E8A-4147-A177-3AD203B41FA5}">
                      <a16:colId xmlns:a16="http://schemas.microsoft.com/office/drawing/2014/main" val="4215943263"/>
                    </a:ext>
                  </a:extLst>
                </a:gridCol>
              </a:tblGrid>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Association status</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Description</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298510"/>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0x00</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Association successful</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229422700"/>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0x01</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a:effectLst/>
                          <a:latin typeface="Times New Roman" panose="02020603050405020304" pitchFamily="18" charset="0"/>
                          <a:ea typeface="SimSun" panose="02010600030101010101" pitchFamily="2" charset="-122"/>
                          <a:cs typeface="Arial" panose="020B0604020202020204" pitchFamily="34" charset="0"/>
                        </a:rPr>
                        <a:t>PAN at capacity</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136231"/>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0x02</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a:effectLst/>
                          <a:latin typeface="Times New Roman" panose="02020603050405020304" pitchFamily="18" charset="0"/>
                          <a:ea typeface="SimSun" panose="02010600030101010101" pitchFamily="2" charset="-122"/>
                          <a:cs typeface="Arial" panose="020B0604020202020204" pitchFamily="34" charset="0"/>
                        </a:rPr>
                        <a:t>PAN access denied</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143979"/>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0x03</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Hopping sequence offset duplication</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6016548"/>
                  </a:ext>
                </a:extLst>
              </a:tr>
              <a:tr h="169545">
                <a:tc>
                  <a:txBody>
                    <a:bodyPr/>
                    <a:lstStyle/>
                    <a:p>
                      <a:pPr marL="0" marR="0" algn="ctr">
                        <a:lnSpc>
                          <a:spcPts val="1200"/>
                        </a:lnSpc>
                        <a:spcBef>
                          <a:spcPts val="0"/>
                        </a:spcBef>
                        <a:spcAft>
                          <a:spcPts val="0"/>
                        </a:spcAft>
                      </a:pPr>
                      <a:r>
                        <a:rPr lang="en-SG" sz="1200" b="0" kern="10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0x04</a:t>
                      </a:r>
                      <a:endParaRPr lang="en-SG" sz="1400" b="0" kern="10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SG" sz="1200" b="0" kern="10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UWB session at capacity</a:t>
                      </a:r>
                      <a:endParaRPr lang="en-SG" sz="1200" b="0" kern="10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7016782"/>
                  </a:ext>
                </a:extLst>
              </a:tr>
              <a:tr h="169545">
                <a:tc>
                  <a:txBody>
                    <a:bodyPr/>
                    <a:lstStyle/>
                    <a:p>
                      <a:pPr marL="0" marR="0" algn="ctr">
                        <a:lnSpc>
                          <a:spcPts val="1200"/>
                        </a:lnSpc>
                        <a:spcBef>
                          <a:spcPts val="0"/>
                        </a:spcBef>
                        <a:spcAft>
                          <a:spcPts val="0"/>
                        </a:spcAft>
                      </a:pPr>
                      <a:r>
                        <a:rPr lang="en-SG" sz="1200" b="0" kern="10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0x05</a:t>
                      </a:r>
                      <a:endParaRPr lang="en-SG" sz="1400" b="0" kern="10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ts val="1200"/>
                        </a:lnSpc>
                        <a:spcBef>
                          <a:spcPts val="0"/>
                        </a:spcBef>
                        <a:spcAft>
                          <a:spcPts val="0"/>
                        </a:spcAft>
                      </a:pPr>
                      <a:r>
                        <a:rPr lang="en-SG" sz="1200" b="0" kern="1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Association denied</a:t>
                      </a:r>
                      <a:endParaRPr lang="en-SG" sz="1200" b="0" kern="100" dirty="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1609885041"/>
                  </a:ext>
                </a:extLst>
              </a:tr>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0x06-0x7f</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Reserved</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0834988"/>
                  </a:ext>
                </a:extLst>
              </a:tr>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0x80</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a:effectLst/>
                          <a:latin typeface="Times New Roman" panose="02020603050405020304" pitchFamily="18" charset="0"/>
                          <a:ea typeface="SimSun" panose="02010600030101010101" pitchFamily="2" charset="-122"/>
                          <a:cs typeface="Arial" panose="020B0604020202020204" pitchFamily="34" charset="0"/>
                        </a:rPr>
                        <a:t>Fast association successful</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447255"/>
                  </a:ext>
                </a:extLst>
              </a:tr>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0x81-0xff</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Reserved</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554936"/>
                  </a:ext>
                </a:extLst>
              </a:tr>
            </a:tbl>
          </a:graphicData>
        </a:graphic>
      </p:graphicFrame>
      <p:sp>
        <p:nvSpPr>
          <p:cNvPr id="22" name="Content Placeholder 2">
            <a:extLst>
              <a:ext uri="{FF2B5EF4-FFF2-40B4-BE49-F238E27FC236}">
                <a16:creationId xmlns:a16="http://schemas.microsoft.com/office/drawing/2014/main" id="{39FD826F-84F3-4726-86D4-AC063F5ABE8B}"/>
              </a:ext>
            </a:extLst>
          </p:cNvPr>
          <p:cNvSpPr txBox="1">
            <a:spLocks/>
          </p:cNvSpPr>
          <p:nvPr/>
        </p:nvSpPr>
        <p:spPr>
          <a:xfrm>
            <a:off x="190500" y="2719701"/>
            <a:ext cx="2090330" cy="688069"/>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gn="ctr">
              <a:buNone/>
            </a:pPr>
            <a:r>
              <a:rPr lang="en-US" sz="1400" u="sng" kern="0" dirty="0"/>
              <a:t>Association Response frame format</a:t>
            </a:r>
          </a:p>
        </p:txBody>
      </p:sp>
      <p:sp>
        <p:nvSpPr>
          <p:cNvPr id="9" name="矩形 10">
            <a:extLst>
              <a:ext uri="{FF2B5EF4-FFF2-40B4-BE49-F238E27FC236}">
                <a16:creationId xmlns:a16="http://schemas.microsoft.com/office/drawing/2014/main" id="{0C03A60D-ED33-4099-A5A5-58EBF865C667}"/>
              </a:ext>
            </a:extLst>
          </p:cNvPr>
          <p:cNvSpPr/>
          <p:nvPr/>
        </p:nvSpPr>
        <p:spPr>
          <a:xfrm>
            <a:off x="382588" y="1483582"/>
            <a:ext cx="8228012" cy="1169551"/>
          </a:xfrm>
          <a:prstGeom prst="rect">
            <a:avLst/>
          </a:prstGeom>
        </p:spPr>
        <p:txBody>
          <a:bodyPr wrap="square">
            <a:spAutoFit/>
          </a:bodyPr>
          <a:lstStyle/>
          <a:p>
            <a:pPr marL="342900" indent="-342900" algn="just">
              <a:lnSpc>
                <a:spcPct val="100000"/>
              </a:lnSpc>
              <a:buFont typeface="Wingdings" panose="05000000000000000000" pitchFamily="2" charset="2"/>
              <a:buChar char="q"/>
            </a:pPr>
            <a:r>
              <a:rPr lang="en-US" altLang="zh-CN" sz="1800" kern="0" dirty="0"/>
              <a:t>The </a:t>
            </a:r>
            <a:r>
              <a:rPr lang="en-US" altLang="zh-CN" sz="1800" kern="0" dirty="0">
                <a:solidFill>
                  <a:srgbClr val="FF0000"/>
                </a:solidFill>
              </a:rPr>
              <a:t>previously reserved values (e.g. 0x04, 0x05) </a:t>
            </a:r>
            <a:r>
              <a:rPr lang="en-US" altLang="zh-CN" sz="1800" kern="0" dirty="0"/>
              <a:t>of the Association Status field in the Association Response frame are used to indicate </a:t>
            </a:r>
            <a:r>
              <a:rPr lang="en-US" altLang="zh-CN" sz="1800" kern="0" dirty="0">
                <a:solidFill>
                  <a:srgbClr val="FF0000"/>
                </a:solidFill>
              </a:rPr>
              <a:t>status especially for UWB in-band discovery</a:t>
            </a:r>
            <a:r>
              <a:rPr lang="en-US" altLang="zh-CN" sz="1800" kern="0" dirty="0"/>
              <a:t>.</a:t>
            </a:r>
          </a:p>
          <a:p>
            <a:pPr marL="800100" lvl="1" indent="-342900" algn="just">
              <a:buFont typeface="Wingdings" panose="05000000000000000000" pitchFamily="2" charset="2"/>
              <a:buChar char="§"/>
            </a:pPr>
            <a:r>
              <a:rPr lang="en-US" altLang="zh-CN" sz="1600" kern="0" dirty="0"/>
              <a:t>The Association Response frame becomes backward compatible.</a:t>
            </a:r>
          </a:p>
        </p:txBody>
      </p:sp>
    </p:spTree>
    <p:extLst>
      <p:ext uri="{BB962C8B-B14F-4D97-AF65-F5344CB8AC3E}">
        <p14:creationId xmlns:p14="http://schemas.microsoft.com/office/powerpoint/2010/main" val="624875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Summary</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11</a:t>
            </a:fld>
            <a:endParaRPr lang="en-US" altLang="en-US" dirty="0"/>
          </a:p>
        </p:txBody>
      </p:sp>
      <p:sp>
        <p:nvSpPr>
          <p:cNvPr id="7" name="矩形 5">
            <a:extLst>
              <a:ext uri="{FF2B5EF4-FFF2-40B4-BE49-F238E27FC236}">
                <a16:creationId xmlns:a16="http://schemas.microsoft.com/office/drawing/2014/main" id="{14531309-D28E-4F3C-85DF-519BE1FAEB37}"/>
              </a:ext>
            </a:extLst>
          </p:cNvPr>
          <p:cNvSpPr>
            <a:spLocks noGrp="1"/>
          </p:cNvSpPr>
          <p:nvPr>
            <p:ph idx="1"/>
          </p:nvPr>
        </p:nvSpPr>
        <p:spPr>
          <a:xfrm>
            <a:off x="654050" y="1905000"/>
            <a:ext cx="7772400" cy="3059941"/>
          </a:xfrm>
          <a:prstGeom prst="rect">
            <a:avLst/>
          </a:prstGeom>
        </p:spPr>
        <p:txBody>
          <a:bodyPr wrap="square">
            <a:spAutoFit/>
          </a:bodyPr>
          <a:lstStyle/>
          <a:p>
            <a:pPr marL="373393" indent="-342900">
              <a:buFont typeface="Wingdings" panose="05000000000000000000" pitchFamily="2" charset="2"/>
              <a:buChar char="q"/>
            </a:pPr>
            <a:r>
              <a:rPr lang="en-US" altLang="zh-CN" sz="1800" dirty="0">
                <a:latin typeface="+mn-lt"/>
              </a:rPr>
              <a:t>This contribution proposes improvements </a:t>
            </a:r>
            <a:r>
              <a:rPr lang="en-US" altLang="zh-CN" sz="1800" dirty="0"/>
              <a:t>for</a:t>
            </a:r>
            <a:r>
              <a:rPr lang="en-US" altLang="zh-CN" sz="1800" dirty="0">
                <a:latin typeface="+mn-lt"/>
              </a:rPr>
              <a:t> UWB in-band discovery as follows:</a:t>
            </a:r>
          </a:p>
          <a:p>
            <a:pPr marL="830593" lvl="2" indent="-342900">
              <a:buFont typeface="Wingdings" panose="05000000000000000000" pitchFamily="2" charset="2"/>
              <a:buChar char="§"/>
            </a:pPr>
            <a:r>
              <a:rPr lang="en-US" altLang="zh-CN" sz="1600" dirty="0">
                <a:latin typeface="+mn-lt"/>
              </a:rPr>
              <a:t>Include empty slot information in the Application Control IE to achieve better power efficiency of the unassociated controlee.</a:t>
            </a:r>
          </a:p>
          <a:p>
            <a:pPr marL="830593" lvl="2" indent="-342900">
              <a:buFont typeface="Wingdings" panose="05000000000000000000" pitchFamily="2" charset="2"/>
              <a:buChar char="§"/>
            </a:pPr>
            <a:r>
              <a:rPr lang="en-US" altLang="zh-CN" sz="1600" dirty="0"/>
              <a:t>Define a new Association Request frame carrying 4ab related capability information</a:t>
            </a:r>
            <a:r>
              <a:rPr lang="en-US" altLang="zh-CN" sz="1600" dirty="0">
                <a:latin typeface="+mn-lt"/>
              </a:rPr>
              <a:t>.</a:t>
            </a:r>
          </a:p>
          <a:p>
            <a:pPr marL="830593" lvl="2" indent="-342900">
              <a:buFont typeface="Wingdings" panose="05000000000000000000" pitchFamily="2" charset="2"/>
              <a:buChar char="§"/>
            </a:pPr>
            <a:r>
              <a:rPr lang="en-US" altLang="zh-CN" sz="1600" dirty="0"/>
              <a:t>Use previously reserved values of the Association Status field in the Association Response frame to indicate status especially for UWB in-band association to make it backward compatible.</a:t>
            </a:r>
          </a:p>
          <a:p>
            <a:pPr marL="830593" lvl="2" indent="-342900">
              <a:buFont typeface="Wingdings" panose="05000000000000000000" pitchFamily="2" charset="2"/>
              <a:buChar char="§"/>
            </a:pPr>
            <a:r>
              <a:rPr lang="en-US" altLang="zh-CN" sz="1600" dirty="0"/>
              <a:t>4ab related capability information is updated according to latest consensus on UWB sensing and MMS based ranging.</a:t>
            </a:r>
          </a:p>
        </p:txBody>
      </p:sp>
    </p:spTree>
    <p:extLst>
      <p:ext uri="{BB962C8B-B14F-4D97-AF65-F5344CB8AC3E}">
        <p14:creationId xmlns:p14="http://schemas.microsoft.com/office/powerpoint/2010/main" val="190566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a:xfrm>
            <a:off x="623888" y="1709739"/>
            <a:ext cx="7886700" cy="1947862"/>
          </a:xfrm>
        </p:spPr>
        <p:txBody>
          <a:bodyPr/>
          <a:lstStyle/>
          <a:p>
            <a:r>
              <a:rPr lang="en-US" dirty="0"/>
              <a:t>Appendix</a:t>
            </a:r>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a:xfrm>
            <a:off x="685800" y="394155"/>
            <a:ext cx="1143000" cy="21544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r>
              <a:rPr lang="en-US" altLang="en-US" dirty="0"/>
              <a:t>January 2023</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12</a:t>
            </a:fld>
            <a:endParaRPr lang="en-US" altLang="en-US" dirty="0"/>
          </a:p>
        </p:txBody>
      </p:sp>
    </p:spTree>
    <p:extLst>
      <p:ext uri="{BB962C8B-B14F-4D97-AF65-F5344CB8AC3E}">
        <p14:creationId xmlns:p14="http://schemas.microsoft.com/office/powerpoint/2010/main" val="14371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33E-A2D2-4B83-12F4-0D440CE377F4}"/>
              </a:ext>
            </a:extLst>
          </p:cNvPr>
          <p:cNvSpPr>
            <a:spLocks noGrp="1"/>
          </p:cNvSpPr>
          <p:nvPr>
            <p:ph type="title"/>
          </p:nvPr>
        </p:nvSpPr>
        <p:spPr/>
        <p:txBody>
          <a:bodyPr/>
          <a:lstStyle/>
          <a:p>
            <a:r>
              <a:rPr lang="en-US" dirty="0"/>
              <a:t>Association Request frame format in 802.15.4</a:t>
            </a:r>
          </a:p>
        </p:txBody>
      </p:sp>
      <p:pic>
        <p:nvPicPr>
          <p:cNvPr id="7" name="Picture 6">
            <a:extLst>
              <a:ext uri="{FF2B5EF4-FFF2-40B4-BE49-F238E27FC236}">
                <a16:creationId xmlns:a16="http://schemas.microsoft.com/office/drawing/2014/main" id="{CE96FC49-0F6A-10D3-C0AD-DB14DD83F19D}"/>
              </a:ext>
            </a:extLst>
          </p:cNvPr>
          <p:cNvPicPr>
            <a:picLocks noChangeAspect="1"/>
          </p:cNvPicPr>
          <p:nvPr/>
        </p:nvPicPr>
        <p:blipFill>
          <a:blip r:embed="rId2"/>
          <a:stretch>
            <a:fillRect/>
          </a:stretch>
        </p:blipFill>
        <p:spPr>
          <a:xfrm>
            <a:off x="758371" y="4695320"/>
            <a:ext cx="7366000" cy="1574800"/>
          </a:xfrm>
          <a:prstGeom prst="rect">
            <a:avLst/>
          </a:prstGeom>
        </p:spPr>
      </p:pic>
      <p:pic>
        <p:nvPicPr>
          <p:cNvPr id="9" name="Picture 8">
            <a:extLst>
              <a:ext uri="{FF2B5EF4-FFF2-40B4-BE49-F238E27FC236}">
                <a16:creationId xmlns:a16="http://schemas.microsoft.com/office/drawing/2014/main" id="{509A187B-B3E5-B3E6-6AFE-EBA24888AB98}"/>
              </a:ext>
            </a:extLst>
          </p:cNvPr>
          <p:cNvPicPr>
            <a:picLocks noChangeAspect="1"/>
          </p:cNvPicPr>
          <p:nvPr/>
        </p:nvPicPr>
        <p:blipFill>
          <a:blip r:embed="rId3"/>
          <a:stretch>
            <a:fillRect/>
          </a:stretch>
        </p:blipFill>
        <p:spPr>
          <a:xfrm>
            <a:off x="4201772" y="3628521"/>
            <a:ext cx="4917436" cy="1066799"/>
          </a:xfrm>
          <a:prstGeom prst="rect">
            <a:avLst/>
          </a:prstGeom>
        </p:spPr>
      </p:pic>
      <p:pic>
        <p:nvPicPr>
          <p:cNvPr id="8" name="Picture 7">
            <a:extLst>
              <a:ext uri="{FF2B5EF4-FFF2-40B4-BE49-F238E27FC236}">
                <a16:creationId xmlns:a16="http://schemas.microsoft.com/office/drawing/2014/main" id="{7188573E-EF2C-A1E9-2E71-58F5039E5213}"/>
              </a:ext>
            </a:extLst>
          </p:cNvPr>
          <p:cNvPicPr>
            <a:picLocks noChangeAspect="1"/>
          </p:cNvPicPr>
          <p:nvPr/>
        </p:nvPicPr>
        <p:blipFill>
          <a:blip r:embed="rId4"/>
          <a:stretch>
            <a:fillRect/>
          </a:stretch>
        </p:blipFill>
        <p:spPr>
          <a:xfrm>
            <a:off x="227439" y="1888444"/>
            <a:ext cx="6802983" cy="1692956"/>
          </a:xfrm>
          <a:prstGeom prst="rect">
            <a:avLst/>
          </a:prstGeom>
        </p:spPr>
      </p:pic>
      <p:sp>
        <p:nvSpPr>
          <p:cNvPr id="6" name="Footer Placeholder 4">
            <a:extLst>
              <a:ext uri="{FF2B5EF4-FFF2-40B4-BE49-F238E27FC236}">
                <a16:creationId xmlns:a16="http://schemas.microsoft.com/office/drawing/2014/main" id="{F3846E09-19C5-4FA4-8FAD-B4D6056256A5}"/>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10" name="Slide Number Placeholder 5">
            <a:extLst>
              <a:ext uri="{FF2B5EF4-FFF2-40B4-BE49-F238E27FC236}">
                <a16:creationId xmlns:a16="http://schemas.microsoft.com/office/drawing/2014/main" id="{9D7CD613-688B-4AB5-A6C6-1C674E6179FA}"/>
              </a:ext>
            </a:extLst>
          </p:cNvPr>
          <p:cNvSpPr>
            <a:spLocks noGrp="1"/>
          </p:cNvSpPr>
          <p:nvPr>
            <p:ph type="sldNum" sz="quarter" idx="12"/>
          </p:nvPr>
        </p:nvSpPr>
        <p:spPr>
          <a:xfrm>
            <a:off x="4344988" y="6475413"/>
            <a:ext cx="530225" cy="182562"/>
          </a:xfrm>
        </p:spPr>
        <p:txBody>
          <a:bodyPr/>
          <a:lstStyle/>
          <a:p>
            <a:r>
              <a:rPr lang="en-US" altLang="en-US" dirty="0"/>
              <a:t>Slide </a:t>
            </a:r>
            <a:fld id="{A3DB1AD1-2AC7-8547-B6C6-5587F7693C21}" type="slidenum">
              <a:rPr lang="en-US" altLang="en-US" smtClean="0"/>
              <a:pPr/>
              <a:t>13</a:t>
            </a:fld>
            <a:endParaRPr lang="en-US" altLang="en-US" dirty="0"/>
          </a:p>
        </p:txBody>
      </p:sp>
      <p:sp>
        <p:nvSpPr>
          <p:cNvPr id="3" name="Rectangle 2">
            <a:extLst>
              <a:ext uri="{FF2B5EF4-FFF2-40B4-BE49-F238E27FC236}">
                <a16:creationId xmlns:a16="http://schemas.microsoft.com/office/drawing/2014/main" id="{67AD6E78-B142-4CFC-BDE9-2BCA97F2A9C9}"/>
              </a:ext>
            </a:extLst>
          </p:cNvPr>
          <p:cNvSpPr/>
          <p:nvPr/>
        </p:nvSpPr>
        <p:spPr>
          <a:xfrm>
            <a:off x="674451" y="372785"/>
            <a:ext cx="122661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r>
              <a:rPr lang="en-US" altLang="en-US" sz="1400" b="1" dirty="0"/>
              <a:t>January 2023</a:t>
            </a:r>
          </a:p>
        </p:txBody>
      </p:sp>
    </p:spTree>
    <p:extLst>
      <p:ext uri="{BB962C8B-B14F-4D97-AF65-F5344CB8AC3E}">
        <p14:creationId xmlns:p14="http://schemas.microsoft.com/office/powerpoint/2010/main" val="267547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33E-A2D2-4B83-12F4-0D440CE377F4}"/>
              </a:ext>
            </a:extLst>
          </p:cNvPr>
          <p:cNvSpPr>
            <a:spLocks noGrp="1"/>
          </p:cNvSpPr>
          <p:nvPr>
            <p:ph type="title"/>
          </p:nvPr>
        </p:nvSpPr>
        <p:spPr/>
        <p:txBody>
          <a:bodyPr/>
          <a:lstStyle/>
          <a:p>
            <a:r>
              <a:rPr lang="en-US" dirty="0"/>
              <a:t>Association</a:t>
            </a:r>
            <a:r>
              <a:rPr lang="en-US" sz="3200" dirty="0">
                <a:solidFill>
                  <a:srgbClr val="1C2B33"/>
                </a:solidFill>
                <a:latin typeface="Arial" panose="020B0604020202020204" pitchFamily="34" charset="0"/>
              </a:rPr>
              <a:t> </a:t>
            </a:r>
            <a:r>
              <a:rPr lang="en-US" dirty="0"/>
              <a:t>Response frame format in 802.15.4</a:t>
            </a:r>
          </a:p>
        </p:txBody>
      </p:sp>
      <p:pic>
        <p:nvPicPr>
          <p:cNvPr id="4" name="Picture 3">
            <a:extLst>
              <a:ext uri="{FF2B5EF4-FFF2-40B4-BE49-F238E27FC236}">
                <a16:creationId xmlns:a16="http://schemas.microsoft.com/office/drawing/2014/main" id="{8AFC2AFC-460C-148E-9527-2E562C4F0B08}"/>
              </a:ext>
            </a:extLst>
          </p:cNvPr>
          <p:cNvPicPr>
            <a:picLocks noChangeAspect="1"/>
          </p:cNvPicPr>
          <p:nvPr/>
        </p:nvPicPr>
        <p:blipFill>
          <a:blip r:embed="rId2"/>
          <a:stretch>
            <a:fillRect/>
          </a:stretch>
        </p:blipFill>
        <p:spPr>
          <a:xfrm>
            <a:off x="1380750" y="3992336"/>
            <a:ext cx="6350000" cy="1371600"/>
          </a:xfrm>
          <a:prstGeom prst="rect">
            <a:avLst/>
          </a:prstGeom>
        </p:spPr>
      </p:pic>
      <p:pic>
        <p:nvPicPr>
          <p:cNvPr id="5" name="Picture 4">
            <a:extLst>
              <a:ext uri="{FF2B5EF4-FFF2-40B4-BE49-F238E27FC236}">
                <a16:creationId xmlns:a16="http://schemas.microsoft.com/office/drawing/2014/main" id="{DFEAB8F3-EB38-3EA3-5FE0-E51FA16FBB64}"/>
              </a:ext>
            </a:extLst>
          </p:cNvPr>
          <p:cNvPicPr>
            <a:picLocks noChangeAspect="1"/>
          </p:cNvPicPr>
          <p:nvPr/>
        </p:nvPicPr>
        <p:blipFill>
          <a:blip r:embed="rId3"/>
          <a:stretch>
            <a:fillRect/>
          </a:stretch>
        </p:blipFill>
        <p:spPr>
          <a:xfrm>
            <a:off x="1052093" y="1981907"/>
            <a:ext cx="7039814" cy="1751894"/>
          </a:xfrm>
          <a:prstGeom prst="rect">
            <a:avLst/>
          </a:prstGeom>
        </p:spPr>
      </p:pic>
      <p:sp>
        <p:nvSpPr>
          <p:cNvPr id="6" name="Footer Placeholder 4">
            <a:extLst>
              <a:ext uri="{FF2B5EF4-FFF2-40B4-BE49-F238E27FC236}">
                <a16:creationId xmlns:a16="http://schemas.microsoft.com/office/drawing/2014/main" id="{B9263E5F-8B50-4ABA-BAD8-54FBD3044416}"/>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7" name="Slide Number Placeholder 5">
            <a:extLst>
              <a:ext uri="{FF2B5EF4-FFF2-40B4-BE49-F238E27FC236}">
                <a16:creationId xmlns:a16="http://schemas.microsoft.com/office/drawing/2014/main" id="{C5AEA557-28D7-42F7-AF90-028BF2A04D1E}"/>
              </a:ext>
            </a:extLst>
          </p:cNvPr>
          <p:cNvSpPr>
            <a:spLocks noGrp="1"/>
          </p:cNvSpPr>
          <p:nvPr>
            <p:ph type="sldNum" sz="quarter" idx="12"/>
          </p:nvPr>
        </p:nvSpPr>
        <p:spPr>
          <a:xfrm>
            <a:off x="4344988" y="6475413"/>
            <a:ext cx="530225" cy="182562"/>
          </a:xfrm>
        </p:spPr>
        <p:txBody>
          <a:bodyPr/>
          <a:lstStyle/>
          <a:p>
            <a:r>
              <a:rPr lang="en-US" altLang="en-US" dirty="0"/>
              <a:t>Slide </a:t>
            </a:r>
            <a:fld id="{A3DB1AD1-2AC7-8547-B6C6-5587F7693C21}" type="slidenum">
              <a:rPr lang="en-US" altLang="en-US" smtClean="0"/>
              <a:pPr/>
              <a:t>14</a:t>
            </a:fld>
            <a:endParaRPr lang="en-US" altLang="en-US" dirty="0"/>
          </a:p>
        </p:txBody>
      </p:sp>
      <p:sp>
        <p:nvSpPr>
          <p:cNvPr id="3" name="Rectangle 2">
            <a:extLst>
              <a:ext uri="{FF2B5EF4-FFF2-40B4-BE49-F238E27FC236}">
                <a16:creationId xmlns:a16="http://schemas.microsoft.com/office/drawing/2014/main" id="{9B1C8274-0EB2-4696-B2CF-7F1201CE9B49}"/>
              </a:ext>
            </a:extLst>
          </p:cNvPr>
          <p:cNvSpPr/>
          <p:nvPr/>
        </p:nvSpPr>
        <p:spPr>
          <a:xfrm>
            <a:off x="685800" y="389976"/>
            <a:ext cx="122661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r>
              <a:rPr lang="en-US" altLang="en-US" sz="1400" b="1" dirty="0"/>
              <a:t>January 2023</a:t>
            </a:r>
          </a:p>
        </p:txBody>
      </p:sp>
    </p:spTree>
    <p:extLst>
      <p:ext uri="{BB962C8B-B14F-4D97-AF65-F5344CB8AC3E}">
        <p14:creationId xmlns:p14="http://schemas.microsoft.com/office/powerpoint/2010/main" val="920571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1080377884"/>
              </p:ext>
            </p:extLst>
          </p:nvPr>
        </p:nvGraphicFramePr>
        <p:xfrm>
          <a:off x="685800" y="895500"/>
          <a:ext cx="7774650" cy="5254165"/>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Improved UWB in-band discovery and association</a:t>
                      </a: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Previous Contributions Related To </a:t>
            </a:r>
            <a:br>
              <a:rPr lang="en-US" b="1" dirty="0"/>
            </a:br>
            <a:r>
              <a:rPr lang="en-US" b="1" dirty="0"/>
              <a:t>Discovery</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marL="0" indent="0">
              <a:lnSpc>
                <a:spcPct val="150000"/>
              </a:lnSpc>
              <a:buNone/>
            </a:pPr>
            <a:r>
              <a:rPr lang="en-US" sz="2000" dirty="0"/>
              <a:t>[1] DCN 646r0 (November 2022) “UWB </a:t>
            </a:r>
            <a:r>
              <a:rPr lang="en-US" altLang="zh-CN" sz="2000" dirty="0"/>
              <a:t>In-Band Discovery</a:t>
            </a:r>
            <a:r>
              <a:rPr lang="en-US" sz="2000" dirty="0"/>
              <a:t>”</a:t>
            </a:r>
          </a:p>
          <a:p>
            <a:pPr marL="0" indent="0">
              <a:lnSpc>
                <a:spcPct val="150000"/>
              </a:lnSpc>
              <a:buNone/>
            </a:pPr>
            <a:r>
              <a:rPr lang="en-US" sz="2000" dirty="0"/>
              <a:t>[2] DCN 456r0 (September 2022) “UWB Channel Usage Coordination for better UWB Coexistence”</a:t>
            </a:r>
          </a:p>
          <a:p>
            <a:pPr>
              <a:lnSpc>
                <a:spcPct val="150000"/>
              </a:lnSpc>
            </a:pP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24588" y="749005"/>
            <a:ext cx="7879466" cy="645205"/>
          </a:xfrm>
        </p:spPr>
        <p:txBody>
          <a:bodyPr/>
          <a:lstStyle/>
          <a:p>
            <a:r>
              <a:rPr lang="en-US" b="1" dirty="0"/>
              <a:t>Recap: UWB in-band discovery (1)</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568903" y="1515445"/>
            <a:ext cx="8105065" cy="2689764"/>
          </a:xfrm>
        </p:spPr>
        <p:txBody>
          <a:bodyPr/>
          <a:lstStyle/>
          <a:p>
            <a:pPr>
              <a:buFont typeface="Wingdings" panose="05000000000000000000" pitchFamily="2" charset="2"/>
              <a:buChar char="q"/>
            </a:pPr>
            <a:r>
              <a:rPr lang="en-US" altLang="zh-CN" sz="1800" dirty="0"/>
              <a:t>A UWB in-band discovery mechanism was proposed in [1].</a:t>
            </a:r>
            <a:endParaRPr lang="en-US" sz="1800" dirty="0"/>
          </a:p>
          <a:p>
            <a:pPr marL="631825" lvl="1">
              <a:buFont typeface="Wingdings" panose="05000000000000000000" pitchFamily="2" charset="2"/>
              <a:buChar char="§"/>
            </a:pPr>
            <a:r>
              <a:rPr lang="en-US" sz="1600" dirty="0"/>
              <a:t>Controller sends Control Message containing Application Control (AC) IE with Association Availability field. </a:t>
            </a:r>
          </a:p>
          <a:p>
            <a:pPr marL="973138" lvl="2" indent="-285750"/>
            <a:r>
              <a:rPr lang="en-US" sz="1600" dirty="0"/>
              <a:t>0: No further association is available</a:t>
            </a:r>
          </a:p>
          <a:p>
            <a:pPr marL="973138" lvl="2" indent="-285750"/>
            <a:r>
              <a:rPr lang="en-US" sz="1600" dirty="0"/>
              <a:t>1: Further association is available</a:t>
            </a:r>
          </a:p>
          <a:p>
            <a:pPr marL="631825" lvl="1">
              <a:buFont typeface="Wingdings" panose="05000000000000000000" pitchFamily="2" charset="2"/>
              <a:buChar char="§"/>
            </a:pPr>
            <a:r>
              <a:rPr lang="en-US" sz="1600" dirty="0"/>
              <a:t>Controlee shall choose random timing within empty slots to send Association Request frame.</a:t>
            </a:r>
          </a:p>
          <a:p>
            <a:pPr marL="631825" lvl="1">
              <a:buFont typeface="Wingdings" panose="05000000000000000000" pitchFamily="2" charset="2"/>
              <a:buChar char="§"/>
            </a:pPr>
            <a:r>
              <a:rPr lang="en-US" sz="1600" dirty="0"/>
              <a:t>After receiving an Association Request frame, the controller can schedule a slot in the next block for the transmission of an Association Response frame.</a:t>
            </a:r>
            <a:endParaRPr lang="en-US" sz="105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grpSp>
        <p:nvGrpSpPr>
          <p:cNvPr id="7" name="Group 6">
            <a:extLst>
              <a:ext uri="{FF2B5EF4-FFF2-40B4-BE49-F238E27FC236}">
                <a16:creationId xmlns:a16="http://schemas.microsoft.com/office/drawing/2014/main" id="{1749DED7-F747-44AA-A47F-E06076B533B3}"/>
              </a:ext>
            </a:extLst>
          </p:cNvPr>
          <p:cNvGrpSpPr/>
          <p:nvPr/>
        </p:nvGrpSpPr>
        <p:grpSpPr>
          <a:xfrm>
            <a:off x="416335" y="4321285"/>
            <a:ext cx="8311330" cy="1821756"/>
            <a:chOff x="349750" y="4525229"/>
            <a:chExt cx="8022805" cy="1677749"/>
          </a:xfrm>
        </p:grpSpPr>
        <p:sp>
          <p:nvSpPr>
            <p:cNvPr id="69" name="Rectangle 68">
              <a:extLst>
                <a:ext uri="{FF2B5EF4-FFF2-40B4-BE49-F238E27FC236}">
                  <a16:creationId xmlns:a16="http://schemas.microsoft.com/office/drawing/2014/main" id="{B43B3359-2F57-139E-461C-4F13E652552D}"/>
                </a:ext>
              </a:extLst>
            </p:cNvPr>
            <p:cNvSpPr/>
            <p:nvPr/>
          </p:nvSpPr>
          <p:spPr>
            <a:xfrm>
              <a:off x="6325477" y="4956825"/>
              <a:ext cx="356069"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sz="1100" kern="0" dirty="0">
                  <a:solidFill>
                    <a:srgbClr val="344854"/>
                  </a:solidFill>
                  <a:latin typeface="Arial"/>
                  <a:sym typeface="Arial"/>
                </a:rPr>
                <a:t>Association Response</a:t>
              </a:r>
            </a:p>
          </p:txBody>
        </p:sp>
        <p:sp>
          <p:nvSpPr>
            <p:cNvPr id="70" name="Rectangle 69">
              <a:extLst>
                <a:ext uri="{FF2B5EF4-FFF2-40B4-BE49-F238E27FC236}">
                  <a16:creationId xmlns:a16="http://schemas.microsoft.com/office/drawing/2014/main" id="{FD3A65F1-4F67-6C26-12F2-4A88C949CDAF}"/>
                </a:ext>
              </a:extLst>
            </p:cNvPr>
            <p:cNvSpPr/>
            <p:nvPr/>
          </p:nvSpPr>
          <p:spPr>
            <a:xfrm>
              <a:off x="3139590" y="4956825"/>
              <a:ext cx="356069"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sz="1100" kern="0" dirty="0">
                  <a:solidFill>
                    <a:srgbClr val="344854"/>
                  </a:solidFill>
                  <a:latin typeface="Arial"/>
                  <a:sym typeface="Arial"/>
                </a:rPr>
                <a:t>Association Request</a:t>
              </a:r>
            </a:p>
          </p:txBody>
        </p:sp>
        <p:sp>
          <p:nvSpPr>
            <p:cNvPr id="71" name="Rectangle 70">
              <a:extLst>
                <a:ext uri="{FF2B5EF4-FFF2-40B4-BE49-F238E27FC236}">
                  <a16:creationId xmlns:a16="http://schemas.microsoft.com/office/drawing/2014/main" id="{E8004AD7-270D-B753-D5B6-4961A916EC54}"/>
                </a:ext>
              </a:extLst>
            </p:cNvPr>
            <p:cNvSpPr/>
            <p:nvPr/>
          </p:nvSpPr>
          <p:spPr>
            <a:xfrm>
              <a:off x="748299"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2" name="Rectangle 71">
              <a:extLst>
                <a:ext uri="{FF2B5EF4-FFF2-40B4-BE49-F238E27FC236}">
                  <a16:creationId xmlns:a16="http://schemas.microsoft.com/office/drawing/2014/main" id="{E997C940-F97A-833F-CA2E-6641CEE0C241}"/>
                </a:ext>
              </a:extLst>
            </p:cNvPr>
            <p:cNvSpPr/>
            <p:nvPr/>
          </p:nvSpPr>
          <p:spPr>
            <a:xfrm>
              <a:off x="1146848"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3" name="Rectangle 72">
              <a:extLst>
                <a:ext uri="{FF2B5EF4-FFF2-40B4-BE49-F238E27FC236}">
                  <a16:creationId xmlns:a16="http://schemas.microsoft.com/office/drawing/2014/main" id="{D5523642-CCCC-1482-3D28-8CA7BC1F2AEB}"/>
                </a:ext>
              </a:extLst>
            </p:cNvPr>
            <p:cNvSpPr/>
            <p:nvPr/>
          </p:nvSpPr>
          <p:spPr>
            <a:xfrm>
              <a:off x="1545397"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4" name="Rectangle 73">
              <a:extLst>
                <a:ext uri="{FF2B5EF4-FFF2-40B4-BE49-F238E27FC236}">
                  <a16:creationId xmlns:a16="http://schemas.microsoft.com/office/drawing/2014/main" id="{C12B380C-CD94-B121-1812-6E41B9C6432A}"/>
                </a:ext>
              </a:extLst>
            </p:cNvPr>
            <p:cNvSpPr/>
            <p:nvPr/>
          </p:nvSpPr>
          <p:spPr>
            <a:xfrm>
              <a:off x="1943945"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5" name="Rectangle 74">
              <a:extLst>
                <a:ext uri="{FF2B5EF4-FFF2-40B4-BE49-F238E27FC236}">
                  <a16:creationId xmlns:a16="http://schemas.microsoft.com/office/drawing/2014/main" id="{D48D0695-8563-9A60-32AA-E4B1420030E8}"/>
                </a:ext>
              </a:extLst>
            </p:cNvPr>
            <p:cNvSpPr/>
            <p:nvPr/>
          </p:nvSpPr>
          <p:spPr>
            <a:xfrm>
              <a:off x="349750" y="4956825"/>
              <a:ext cx="257214"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Control</a:t>
              </a:r>
            </a:p>
          </p:txBody>
        </p:sp>
        <p:sp>
          <p:nvSpPr>
            <p:cNvPr id="76" name="Rectangle 75">
              <a:extLst>
                <a:ext uri="{FF2B5EF4-FFF2-40B4-BE49-F238E27FC236}">
                  <a16:creationId xmlns:a16="http://schemas.microsoft.com/office/drawing/2014/main" id="{90EB356D-B4B4-6C70-C483-BBB33103816B}"/>
                </a:ext>
              </a:extLst>
            </p:cNvPr>
            <p:cNvSpPr/>
            <p:nvPr/>
          </p:nvSpPr>
          <p:spPr>
            <a:xfrm>
              <a:off x="349751"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7" name="Rectangle 76">
              <a:extLst>
                <a:ext uri="{FF2B5EF4-FFF2-40B4-BE49-F238E27FC236}">
                  <a16:creationId xmlns:a16="http://schemas.microsoft.com/office/drawing/2014/main" id="{A09C5F09-0B41-45C5-B324-69A6449325FF}"/>
                </a:ext>
              </a:extLst>
            </p:cNvPr>
            <p:cNvSpPr/>
            <p:nvPr/>
          </p:nvSpPr>
          <p:spPr>
            <a:xfrm>
              <a:off x="748300"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8" name="Rectangle 77">
              <a:extLst>
                <a:ext uri="{FF2B5EF4-FFF2-40B4-BE49-F238E27FC236}">
                  <a16:creationId xmlns:a16="http://schemas.microsoft.com/office/drawing/2014/main" id="{2F6F9439-1605-26D3-158D-D57FE4A9FE20}"/>
                </a:ext>
              </a:extLst>
            </p:cNvPr>
            <p:cNvSpPr/>
            <p:nvPr/>
          </p:nvSpPr>
          <p:spPr>
            <a:xfrm>
              <a:off x="1146848"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9" name="Rectangle 78">
              <a:extLst>
                <a:ext uri="{FF2B5EF4-FFF2-40B4-BE49-F238E27FC236}">
                  <a16:creationId xmlns:a16="http://schemas.microsoft.com/office/drawing/2014/main" id="{F12D7117-5E75-D527-5646-1CE3DC90C69B}"/>
                </a:ext>
              </a:extLst>
            </p:cNvPr>
            <p:cNvSpPr/>
            <p:nvPr/>
          </p:nvSpPr>
          <p:spPr>
            <a:xfrm>
              <a:off x="1545397"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0" name="Rectangle 79">
              <a:extLst>
                <a:ext uri="{FF2B5EF4-FFF2-40B4-BE49-F238E27FC236}">
                  <a16:creationId xmlns:a16="http://schemas.microsoft.com/office/drawing/2014/main" id="{3B4C9062-E110-D1A9-060B-57E84632DC15}"/>
                </a:ext>
              </a:extLst>
            </p:cNvPr>
            <p:cNvSpPr/>
            <p:nvPr/>
          </p:nvSpPr>
          <p:spPr>
            <a:xfrm>
              <a:off x="1943945"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1" name="Rectangle 80">
              <a:extLst>
                <a:ext uri="{FF2B5EF4-FFF2-40B4-BE49-F238E27FC236}">
                  <a16:creationId xmlns:a16="http://schemas.microsoft.com/office/drawing/2014/main" id="{6B5A955E-5466-62A2-68D6-5E9115E8331A}"/>
                </a:ext>
              </a:extLst>
            </p:cNvPr>
            <p:cNvSpPr/>
            <p:nvPr/>
          </p:nvSpPr>
          <p:spPr>
            <a:xfrm>
              <a:off x="2342494"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2" name="Rectangle 81">
              <a:extLst>
                <a:ext uri="{FF2B5EF4-FFF2-40B4-BE49-F238E27FC236}">
                  <a16:creationId xmlns:a16="http://schemas.microsoft.com/office/drawing/2014/main" id="{3047EE80-83B1-2004-78D1-A401D47E495E}"/>
                </a:ext>
              </a:extLst>
            </p:cNvPr>
            <p:cNvSpPr/>
            <p:nvPr/>
          </p:nvSpPr>
          <p:spPr>
            <a:xfrm>
              <a:off x="2741043"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3" name="Rectangle 82">
              <a:extLst>
                <a:ext uri="{FF2B5EF4-FFF2-40B4-BE49-F238E27FC236}">
                  <a16:creationId xmlns:a16="http://schemas.microsoft.com/office/drawing/2014/main" id="{1FF872D0-B6BA-1250-675C-83CDE467DF61}"/>
                </a:ext>
              </a:extLst>
            </p:cNvPr>
            <p:cNvSpPr/>
            <p:nvPr/>
          </p:nvSpPr>
          <p:spPr>
            <a:xfrm>
              <a:off x="3139591"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4" name="Rectangle 83">
              <a:extLst>
                <a:ext uri="{FF2B5EF4-FFF2-40B4-BE49-F238E27FC236}">
                  <a16:creationId xmlns:a16="http://schemas.microsoft.com/office/drawing/2014/main" id="{4BFEF43F-7355-94C0-1026-DB92A5B3E024}"/>
                </a:ext>
              </a:extLst>
            </p:cNvPr>
            <p:cNvSpPr/>
            <p:nvPr/>
          </p:nvSpPr>
          <p:spPr>
            <a:xfrm>
              <a:off x="3538140"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5" name="Rectangle 84">
              <a:extLst>
                <a:ext uri="{FF2B5EF4-FFF2-40B4-BE49-F238E27FC236}">
                  <a16:creationId xmlns:a16="http://schemas.microsoft.com/office/drawing/2014/main" id="{787BE21A-3FB7-7B5F-D870-419B2D019415}"/>
                </a:ext>
              </a:extLst>
            </p:cNvPr>
            <p:cNvSpPr/>
            <p:nvPr/>
          </p:nvSpPr>
          <p:spPr>
            <a:xfrm>
              <a:off x="3936688"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6" name="Rectangle 85">
              <a:extLst>
                <a:ext uri="{FF2B5EF4-FFF2-40B4-BE49-F238E27FC236}">
                  <a16:creationId xmlns:a16="http://schemas.microsoft.com/office/drawing/2014/main" id="{B371A3D6-5F82-7E2A-4149-167539F9E637}"/>
                </a:ext>
              </a:extLst>
            </p:cNvPr>
            <p:cNvSpPr/>
            <p:nvPr/>
          </p:nvSpPr>
          <p:spPr>
            <a:xfrm>
              <a:off x="4733785"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7" name="Rectangle 86">
              <a:extLst>
                <a:ext uri="{FF2B5EF4-FFF2-40B4-BE49-F238E27FC236}">
                  <a16:creationId xmlns:a16="http://schemas.microsoft.com/office/drawing/2014/main" id="{709BE8DE-FA8B-B684-45DF-B5AC2443DC50}"/>
                </a:ext>
              </a:extLst>
            </p:cNvPr>
            <p:cNvSpPr/>
            <p:nvPr/>
          </p:nvSpPr>
          <p:spPr>
            <a:xfrm>
              <a:off x="5132334"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8" name="Rectangle 87">
              <a:extLst>
                <a:ext uri="{FF2B5EF4-FFF2-40B4-BE49-F238E27FC236}">
                  <a16:creationId xmlns:a16="http://schemas.microsoft.com/office/drawing/2014/main" id="{06D6D125-674C-528C-5F5B-45A0D826D276}"/>
                </a:ext>
              </a:extLst>
            </p:cNvPr>
            <p:cNvSpPr/>
            <p:nvPr/>
          </p:nvSpPr>
          <p:spPr>
            <a:xfrm>
              <a:off x="5530883"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9" name="Rectangle 88">
              <a:extLst>
                <a:ext uri="{FF2B5EF4-FFF2-40B4-BE49-F238E27FC236}">
                  <a16:creationId xmlns:a16="http://schemas.microsoft.com/office/drawing/2014/main" id="{9226FD07-EF89-2BFC-F2BC-E7401A00431B}"/>
                </a:ext>
              </a:extLst>
            </p:cNvPr>
            <p:cNvSpPr/>
            <p:nvPr/>
          </p:nvSpPr>
          <p:spPr>
            <a:xfrm>
              <a:off x="5929431"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90" name="Rectangle 89">
              <a:extLst>
                <a:ext uri="{FF2B5EF4-FFF2-40B4-BE49-F238E27FC236}">
                  <a16:creationId xmlns:a16="http://schemas.microsoft.com/office/drawing/2014/main" id="{E7310996-CE7C-D00A-1082-BC7BE9F76079}"/>
                </a:ext>
              </a:extLst>
            </p:cNvPr>
            <p:cNvSpPr/>
            <p:nvPr/>
          </p:nvSpPr>
          <p:spPr>
            <a:xfrm>
              <a:off x="4335236" y="4956825"/>
              <a:ext cx="257214"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Control</a:t>
              </a:r>
            </a:p>
          </p:txBody>
        </p:sp>
        <p:sp>
          <p:nvSpPr>
            <p:cNvPr id="91" name="Rectangle 90">
              <a:extLst>
                <a:ext uri="{FF2B5EF4-FFF2-40B4-BE49-F238E27FC236}">
                  <a16:creationId xmlns:a16="http://schemas.microsoft.com/office/drawing/2014/main" id="{B8932702-BFE8-8C30-6397-23C81BB58746}"/>
                </a:ext>
              </a:extLst>
            </p:cNvPr>
            <p:cNvSpPr/>
            <p:nvPr/>
          </p:nvSpPr>
          <p:spPr>
            <a:xfrm>
              <a:off x="4335237"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2" name="Rectangle 91">
              <a:extLst>
                <a:ext uri="{FF2B5EF4-FFF2-40B4-BE49-F238E27FC236}">
                  <a16:creationId xmlns:a16="http://schemas.microsoft.com/office/drawing/2014/main" id="{608BB138-42E7-EBAC-2803-38B05C94E81E}"/>
                </a:ext>
              </a:extLst>
            </p:cNvPr>
            <p:cNvSpPr/>
            <p:nvPr/>
          </p:nvSpPr>
          <p:spPr>
            <a:xfrm>
              <a:off x="4733786"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3" name="Rectangle 92">
              <a:extLst>
                <a:ext uri="{FF2B5EF4-FFF2-40B4-BE49-F238E27FC236}">
                  <a16:creationId xmlns:a16="http://schemas.microsoft.com/office/drawing/2014/main" id="{8060FBE7-01D2-06F9-5431-B15E33AA2B21}"/>
                </a:ext>
              </a:extLst>
            </p:cNvPr>
            <p:cNvSpPr/>
            <p:nvPr/>
          </p:nvSpPr>
          <p:spPr>
            <a:xfrm>
              <a:off x="5132334"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4" name="Rectangle 93">
              <a:extLst>
                <a:ext uri="{FF2B5EF4-FFF2-40B4-BE49-F238E27FC236}">
                  <a16:creationId xmlns:a16="http://schemas.microsoft.com/office/drawing/2014/main" id="{1597D144-FA9D-1D55-A9D8-1D6AB7599017}"/>
                </a:ext>
              </a:extLst>
            </p:cNvPr>
            <p:cNvSpPr/>
            <p:nvPr/>
          </p:nvSpPr>
          <p:spPr>
            <a:xfrm>
              <a:off x="5530883"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5" name="Rectangle 94">
              <a:extLst>
                <a:ext uri="{FF2B5EF4-FFF2-40B4-BE49-F238E27FC236}">
                  <a16:creationId xmlns:a16="http://schemas.microsoft.com/office/drawing/2014/main" id="{F2CAA47F-E59C-0F65-B3BD-11B22E53D9C1}"/>
                </a:ext>
              </a:extLst>
            </p:cNvPr>
            <p:cNvSpPr/>
            <p:nvPr/>
          </p:nvSpPr>
          <p:spPr>
            <a:xfrm>
              <a:off x="5929431"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6" name="Rectangle 95">
              <a:extLst>
                <a:ext uri="{FF2B5EF4-FFF2-40B4-BE49-F238E27FC236}">
                  <a16:creationId xmlns:a16="http://schemas.microsoft.com/office/drawing/2014/main" id="{77556D8A-C281-3507-9A96-C161107AB2D6}"/>
                </a:ext>
              </a:extLst>
            </p:cNvPr>
            <p:cNvSpPr/>
            <p:nvPr/>
          </p:nvSpPr>
          <p:spPr>
            <a:xfrm>
              <a:off x="6327980"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7" name="Rectangle 96">
              <a:extLst>
                <a:ext uri="{FF2B5EF4-FFF2-40B4-BE49-F238E27FC236}">
                  <a16:creationId xmlns:a16="http://schemas.microsoft.com/office/drawing/2014/main" id="{8B51BAB3-15EB-F0EC-64D1-C9CE155F0B4F}"/>
                </a:ext>
              </a:extLst>
            </p:cNvPr>
            <p:cNvSpPr/>
            <p:nvPr/>
          </p:nvSpPr>
          <p:spPr>
            <a:xfrm>
              <a:off x="6726529"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8" name="Rectangle 97">
              <a:extLst>
                <a:ext uri="{FF2B5EF4-FFF2-40B4-BE49-F238E27FC236}">
                  <a16:creationId xmlns:a16="http://schemas.microsoft.com/office/drawing/2014/main" id="{A7B95B05-DE87-BECB-56C2-AD795B3CA998}"/>
                </a:ext>
              </a:extLst>
            </p:cNvPr>
            <p:cNvSpPr/>
            <p:nvPr/>
          </p:nvSpPr>
          <p:spPr>
            <a:xfrm>
              <a:off x="7125077"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9" name="Rectangle 98">
              <a:extLst>
                <a:ext uri="{FF2B5EF4-FFF2-40B4-BE49-F238E27FC236}">
                  <a16:creationId xmlns:a16="http://schemas.microsoft.com/office/drawing/2014/main" id="{40B80635-BAA2-7670-1EA4-B2BA2E9D1260}"/>
                </a:ext>
              </a:extLst>
            </p:cNvPr>
            <p:cNvSpPr/>
            <p:nvPr/>
          </p:nvSpPr>
          <p:spPr>
            <a:xfrm>
              <a:off x="7523626"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100" name="Rectangle 99">
              <a:extLst>
                <a:ext uri="{FF2B5EF4-FFF2-40B4-BE49-F238E27FC236}">
                  <a16:creationId xmlns:a16="http://schemas.microsoft.com/office/drawing/2014/main" id="{2E2B97CC-1EB0-8774-1B19-68EEB6E9CC5B}"/>
                </a:ext>
              </a:extLst>
            </p:cNvPr>
            <p:cNvSpPr/>
            <p:nvPr/>
          </p:nvSpPr>
          <p:spPr>
            <a:xfrm>
              <a:off x="7922174"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cxnSp>
          <p:nvCxnSpPr>
            <p:cNvPr id="101" name="Straight Arrow Connector 100">
              <a:extLst>
                <a:ext uri="{FF2B5EF4-FFF2-40B4-BE49-F238E27FC236}">
                  <a16:creationId xmlns:a16="http://schemas.microsoft.com/office/drawing/2014/main" id="{238EEA45-2C6A-1409-3525-E6D672150B3C}"/>
                </a:ext>
              </a:extLst>
            </p:cNvPr>
            <p:cNvCxnSpPr/>
            <p:nvPr/>
          </p:nvCxnSpPr>
          <p:spPr>
            <a:xfrm>
              <a:off x="349750" y="5916259"/>
              <a:ext cx="39854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2" name="TextBox 101">
              <a:extLst>
                <a:ext uri="{FF2B5EF4-FFF2-40B4-BE49-F238E27FC236}">
                  <a16:creationId xmlns:a16="http://schemas.microsoft.com/office/drawing/2014/main" id="{B91935E5-0FBE-8E2B-8EDB-E7D2877AFDA3}"/>
                </a:ext>
              </a:extLst>
            </p:cNvPr>
            <p:cNvSpPr txBox="1"/>
            <p:nvPr/>
          </p:nvSpPr>
          <p:spPr>
            <a:xfrm>
              <a:off x="349751" y="5925979"/>
              <a:ext cx="3985485"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Block N</a:t>
              </a:r>
            </a:p>
          </p:txBody>
        </p:sp>
        <p:cxnSp>
          <p:nvCxnSpPr>
            <p:cNvPr id="103" name="Straight Arrow Connector 102">
              <a:extLst>
                <a:ext uri="{FF2B5EF4-FFF2-40B4-BE49-F238E27FC236}">
                  <a16:creationId xmlns:a16="http://schemas.microsoft.com/office/drawing/2014/main" id="{C5607A33-F4FA-5DA0-10EB-8046A676042C}"/>
                </a:ext>
              </a:extLst>
            </p:cNvPr>
            <p:cNvCxnSpPr/>
            <p:nvPr/>
          </p:nvCxnSpPr>
          <p:spPr>
            <a:xfrm>
              <a:off x="4335237" y="5916259"/>
              <a:ext cx="39854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4" name="TextBox 103">
              <a:extLst>
                <a:ext uri="{FF2B5EF4-FFF2-40B4-BE49-F238E27FC236}">
                  <a16:creationId xmlns:a16="http://schemas.microsoft.com/office/drawing/2014/main" id="{6D5B1A01-14D0-F6A0-5511-1898D14DE25B}"/>
                </a:ext>
              </a:extLst>
            </p:cNvPr>
            <p:cNvSpPr txBox="1"/>
            <p:nvPr/>
          </p:nvSpPr>
          <p:spPr>
            <a:xfrm>
              <a:off x="4335238" y="5925979"/>
              <a:ext cx="3985485"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Block N+1</a:t>
              </a:r>
            </a:p>
          </p:txBody>
        </p:sp>
        <p:sp>
          <p:nvSpPr>
            <p:cNvPr id="105" name="TextBox 104">
              <a:extLst>
                <a:ext uri="{FF2B5EF4-FFF2-40B4-BE49-F238E27FC236}">
                  <a16:creationId xmlns:a16="http://schemas.microsoft.com/office/drawing/2014/main" id="{C7421D62-21B9-0163-AA54-22C1BD553909}"/>
                </a:ext>
              </a:extLst>
            </p:cNvPr>
            <p:cNvSpPr txBox="1"/>
            <p:nvPr/>
          </p:nvSpPr>
          <p:spPr>
            <a:xfrm>
              <a:off x="4272956" y="4525229"/>
              <a:ext cx="2528552"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Scheduling via Control Message</a:t>
              </a:r>
            </a:p>
          </p:txBody>
        </p:sp>
        <p:sp>
          <p:nvSpPr>
            <p:cNvPr id="106" name="Rectangle 105">
              <a:extLst>
                <a:ext uri="{FF2B5EF4-FFF2-40B4-BE49-F238E27FC236}">
                  <a16:creationId xmlns:a16="http://schemas.microsoft.com/office/drawing/2014/main" id="{2C7F7296-B54A-7DD9-0E82-97AD9926D600}"/>
                </a:ext>
              </a:extLst>
            </p:cNvPr>
            <p:cNvSpPr/>
            <p:nvPr/>
          </p:nvSpPr>
          <p:spPr>
            <a:xfrm>
              <a:off x="2295030" y="4895734"/>
              <a:ext cx="2085189"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107" name="Rectangle 106">
              <a:extLst>
                <a:ext uri="{FF2B5EF4-FFF2-40B4-BE49-F238E27FC236}">
                  <a16:creationId xmlns:a16="http://schemas.microsoft.com/office/drawing/2014/main" id="{5E643BAC-4645-70DE-8B54-6CFBB0D01D38}"/>
                </a:ext>
              </a:extLst>
            </p:cNvPr>
            <p:cNvSpPr/>
            <p:nvPr/>
          </p:nvSpPr>
          <p:spPr>
            <a:xfrm>
              <a:off x="6679064" y="4895734"/>
              <a:ext cx="1693491"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cxnSp>
          <p:nvCxnSpPr>
            <p:cNvPr id="108" name="Elbow Connector 107">
              <a:extLst>
                <a:ext uri="{FF2B5EF4-FFF2-40B4-BE49-F238E27FC236}">
                  <a16:creationId xmlns:a16="http://schemas.microsoft.com/office/drawing/2014/main" id="{50AF3E1B-8B5C-DA75-F285-E047FCE9AC62}"/>
                </a:ext>
              </a:extLst>
            </p:cNvPr>
            <p:cNvCxnSpPr>
              <a:stCxn id="91" idx="0"/>
              <a:endCxn id="96" idx="0"/>
            </p:cNvCxnSpPr>
            <p:nvPr/>
          </p:nvCxnSpPr>
          <p:spPr>
            <a:xfrm rot="5400000" flipH="1" flipV="1">
              <a:off x="5530882" y="3960454"/>
              <a:ext cx="12700" cy="1992743"/>
            </a:xfrm>
            <a:prstGeom prst="bentConnector3">
              <a:avLst>
                <a:gd name="adj1" fmla="val 128570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9" name="TextBox 108">
              <a:extLst>
                <a:ext uri="{FF2B5EF4-FFF2-40B4-BE49-F238E27FC236}">
                  <a16:creationId xmlns:a16="http://schemas.microsoft.com/office/drawing/2014/main" id="{F47E6CE8-263C-4D7E-7AA5-0A97125260A7}"/>
                </a:ext>
              </a:extLst>
            </p:cNvPr>
            <p:cNvSpPr txBox="1"/>
            <p:nvPr/>
          </p:nvSpPr>
          <p:spPr>
            <a:xfrm>
              <a:off x="2360996" y="4588189"/>
              <a:ext cx="1992744"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FF0000"/>
                  </a:solidFill>
                  <a:latin typeface="Arial"/>
                  <a:cs typeface="Arial"/>
                  <a:sym typeface="Arial"/>
                </a:rPr>
                <a:t>5 empty slots</a:t>
              </a:r>
            </a:p>
          </p:txBody>
        </p:sp>
        <p:sp>
          <p:nvSpPr>
            <p:cNvPr id="110" name="TextBox 109">
              <a:extLst>
                <a:ext uri="{FF2B5EF4-FFF2-40B4-BE49-F238E27FC236}">
                  <a16:creationId xmlns:a16="http://schemas.microsoft.com/office/drawing/2014/main" id="{FAEACFC9-6C8C-8C2B-53BD-F64B1E193FED}"/>
                </a:ext>
              </a:extLst>
            </p:cNvPr>
            <p:cNvSpPr txBox="1"/>
            <p:nvPr/>
          </p:nvSpPr>
          <p:spPr>
            <a:xfrm>
              <a:off x="6679064" y="4588189"/>
              <a:ext cx="1693491"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FF0000"/>
                  </a:solidFill>
                  <a:latin typeface="Arial"/>
                  <a:cs typeface="Arial"/>
                  <a:sym typeface="Arial"/>
                </a:rPr>
                <a:t>4 empty slots</a:t>
              </a:r>
            </a:p>
          </p:txBody>
        </p:sp>
      </p:grpSp>
    </p:spTree>
    <p:extLst>
      <p:ext uri="{BB962C8B-B14F-4D97-AF65-F5344CB8AC3E}">
        <p14:creationId xmlns:p14="http://schemas.microsoft.com/office/powerpoint/2010/main" val="3823803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Observation 1</a:t>
            </a:r>
          </a:p>
        </p:txBody>
      </p:sp>
      <p:sp>
        <p:nvSpPr>
          <p:cNvPr id="6" name="矩形 5">
            <a:extLst>
              <a:ext uri="{FF2B5EF4-FFF2-40B4-BE49-F238E27FC236}">
                <a16:creationId xmlns:a16="http://schemas.microsoft.com/office/drawing/2014/main" id="{EC98D7FF-B980-46E2-8616-08D4237C857D}"/>
              </a:ext>
            </a:extLst>
          </p:cNvPr>
          <p:cNvSpPr/>
          <p:nvPr/>
        </p:nvSpPr>
        <p:spPr>
          <a:xfrm>
            <a:off x="533400" y="1524000"/>
            <a:ext cx="8077200" cy="4431983"/>
          </a:xfrm>
          <a:prstGeom prst="rect">
            <a:avLst/>
          </a:prstGeom>
        </p:spPr>
        <p:txBody>
          <a:bodyPr wrap="square">
            <a:spAutoFit/>
          </a:bodyPr>
          <a:lstStyle/>
          <a:p>
            <a:pPr marL="373393" indent="-342900">
              <a:lnSpc>
                <a:spcPct val="150000"/>
              </a:lnSpc>
              <a:buFont typeface="Wingdings" panose="05000000000000000000" pitchFamily="2" charset="2"/>
              <a:buChar char="q"/>
            </a:pPr>
            <a:r>
              <a:rPr lang="en-US" altLang="zh-CN" sz="1800" dirty="0">
                <a:latin typeface="+mn-lt"/>
              </a:rPr>
              <a:t>How does an unassociated controlee know the locations of empty slots in the block is not disclosed in [1].</a:t>
            </a:r>
          </a:p>
          <a:p>
            <a:pPr marL="373393" indent="-342900">
              <a:lnSpc>
                <a:spcPct val="150000"/>
              </a:lnSpc>
              <a:buFont typeface="Wingdings" panose="05000000000000000000" pitchFamily="2" charset="2"/>
              <a:buChar char="q"/>
            </a:pPr>
            <a:r>
              <a:rPr lang="en-US" altLang="zh-CN" sz="1800" dirty="0">
                <a:latin typeface="+mn-lt"/>
              </a:rPr>
              <a:t>A reasonable guess is that the unassociated controlee has to parse the Scheduling IE in the same Control message with AC IE to determine the locations of empty slots.</a:t>
            </a:r>
          </a:p>
          <a:p>
            <a:pPr marL="739775" lvl="1" indent="-252413">
              <a:lnSpc>
                <a:spcPct val="150000"/>
              </a:lnSpc>
              <a:buFont typeface="Wingdings" panose="05000000000000000000" pitchFamily="2" charset="2"/>
              <a:buChar char="§"/>
            </a:pPr>
            <a:r>
              <a:rPr lang="en-US" altLang="zh-CN" sz="1800" dirty="0">
                <a:latin typeface="+mn-lt"/>
              </a:rPr>
              <a:t>This may adversely impact power efficiency of unassociated controlee.</a:t>
            </a:r>
          </a:p>
          <a:p>
            <a:pPr marL="1196975" lvl="2" indent="-227013">
              <a:lnSpc>
                <a:spcPct val="150000"/>
              </a:lnSpc>
              <a:buFont typeface="Arial" panose="020B0604020202020204" pitchFamily="34" charset="0"/>
              <a:buChar char="•"/>
            </a:pPr>
            <a:r>
              <a:rPr lang="en-US" altLang="zh-CN" sz="1600" dirty="0">
                <a:latin typeface="+mn-lt"/>
              </a:rPr>
              <a:t>Controller has no reason to schedule any slots to the unassociated controlee.</a:t>
            </a:r>
          </a:p>
          <a:p>
            <a:pPr marL="1196975" lvl="2" indent="-227013">
              <a:lnSpc>
                <a:spcPct val="150000"/>
              </a:lnSpc>
              <a:buFont typeface="Arial" panose="020B0604020202020204" pitchFamily="34" charset="0"/>
              <a:buChar char="•"/>
            </a:pPr>
            <a:r>
              <a:rPr lang="en-US" altLang="zh-CN" sz="1600" dirty="0">
                <a:latin typeface="+mn-lt"/>
              </a:rPr>
              <a:t>If the unassociated controlee can determine the locations of empty slots by other means, it can skip parsing the scheduling IE for power saving purposes.</a:t>
            </a:r>
          </a:p>
        </p:txBody>
      </p:sp>
    </p:spTree>
    <p:extLst>
      <p:ext uri="{BB962C8B-B14F-4D97-AF65-F5344CB8AC3E}">
        <p14:creationId xmlns:p14="http://schemas.microsoft.com/office/powerpoint/2010/main" val="4073489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1</a:t>
            </a:r>
          </a:p>
        </p:txBody>
      </p:sp>
      <p:graphicFrame>
        <p:nvGraphicFramePr>
          <p:cNvPr id="7" name="Table 6">
            <a:extLst>
              <a:ext uri="{FF2B5EF4-FFF2-40B4-BE49-F238E27FC236}">
                <a16:creationId xmlns:a16="http://schemas.microsoft.com/office/drawing/2014/main" id="{2350819C-AD62-4CDF-8D1D-3B22201F4457}"/>
              </a:ext>
            </a:extLst>
          </p:cNvPr>
          <p:cNvGraphicFramePr>
            <a:graphicFrameLocks noGrp="1"/>
          </p:cNvGraphicFramePr>
          <p:nvPr>
            <p:extLst>
              <p:ext uri="{D42A27DB-BD31-4B8C-83A1-F6EECF244321}">
                <p14:modId xmlns:p14="http://schemas.microsoft.com/office/powerpoint/2010/main" val="1224949866"/>
              </p:ext>
            </p:extLst>
          </p:nvPr>
        </p:nvGraphicFramePr>
        <p:xfrm>
          <a:off x="635961" y="4670308"/>
          <a:ext cx="7696199" cy="1095689"/>
        </p:xfrm>
        <a:graphic>
          <a:graphicData uri="http://schemas.openxmlformats.org/drawingml/2006/table">
            <a:tbl>
              <a:tblPr firstRow="1" firstCol="1" bandRow="1"/>
              <a:tblGrid>
                <a:gridCol w="695321">
                  <a:extLst>
                    <a:ext uri="{9D8B030D-6E8A-4147-A177-3AD203B41FA5}">
                      <a16:colId xmlns:a16="http://schemas.microsoft.com/office/drawing/2014/main" val="3611099624"/>
                    </a:ext>
                  </a:extLst>
                </a:gridCol>
                <a:gridCol w="695321">
                  <a:extLst>
                    <a:ext uri="{9D8B030D-6E8A-4147-A177-3AD203B41FA5}">
                      <a16:colId xmlns:a16="http://schemas.microsoft.com/office/drawing/2014/main" val="4005981814"/>
                    </a:ext>
                  </a:extLst>
                </a:gridCol>
                <a:gridCol w="695321">
                  <a:extLst>
                    <a:ext uri="{9D8B030D-6E8A-4147-A177-3AD203B41FA5}">
                      <a16:colId xmlns:a16="http://schemas.microsoft.com/office/drawing/2014/main" val="2563407063"/>
                    </a:ext>
                  </a:extLst>
                </a:gridCol>
                <a:gridCol w="695321">
                  <a:extLst>
                    <a:ext uri="{9D8B030D-6E8A-4147-A177-3AD203B41FA5}">
                      <a16:colId xmlns:a16="http://schemas.microsoft.com/office/drawing/2014/main" val="3725344011"/>
                    </a:ext>
                  </a:extLst>
                </a:gridCol>
                <a:gridCol w="693920">
                  <a:extLst>
                    <a:ext uri="{9D8B030D-6E8A-4147-A177-3AD203B41FA5}">
                      <a16:colId xmlns:a16="http://schemas.microsoft.com/office/drawing/2014/main" val="2166543122"/>
                    </a:ext>
                  </a:extLst>
                </a:gridCol>
                <a:gridCol w="762611">
                  <a:extLst>
                    <a:ext uri="{9D8B030D-6E8A-4147-A177-3AD203B41FA5}">
                      <a16:colId xmlns:a16="http://schemas.microsoft.com/office/drawing/2014/main" val="2210880068"/>
                    </a:ext>
                  </a:extLst>
                </a:gridCol>
                <a:gridCol w="693920">
                  <a:extLst>
                    <a:ext uri="{9D8B030D-6E8A-4147-A177-3AD203B41FA5}">
                      <a16:colId xmlns:a16="http://schemas.microsoft.com/office/drawing/2014/main" val="787090121"/>
                    </a:ext>
                  </a:extLst>
                </a:gridCol>
                <a:gridCol w="693920">
                  <a:extLst>
                    <a:ext uri="{9D8B030D-6E8A-4147-A177-3AD203B41FA5}">
                      <a16:colId xmlns:a16="http://schemas.microsoft.com/office/drawing/2014/main" val="3200906751"/>
                    </a:ext>
                  </a:extLst>
                </a:gridCol>
                <a:gridCol w="693920">
                  <a:extLst>
                    <a:ext uri="{9D8B030D-6E8A-4147-A177-3AD203B41FA5}">
                      <a16:colId xmlns:a16="http://schemas.microsoft.com/office/drawing/2014/main" val="3601492776"/>
                    </a:ext>
                  </a:extLst>
                </a:gridCol>
                <a:gridCol w="688312">
                  <a:extLst>
                    <a:ext uri="{9D8B030D-6E8A-4147-A177-3AD203B41FA5}">
                      <a16:colId xmlns:a16="http://schemas.microsoft.com/office/drawing/2014/main" val="356859564"/>
                    </a:ext>
                  </a:extLst>
                </a:gridCol>
                <a:gridCol w="688312">
                  <a:extLst>
                    <a:ext uri="{9D8B030D-6E8A-4147-A177-3AD203B41FA5}">
                      <a16:colId xmlns:a16="http://schemas.microsoft.com/office/drawing/2014/main" val="4256269972"/>
                    </a:ext>
                  </a:extLst>
                </a:gridCol>
              </a:tblGrid>
              <a:tr h="281781">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0/4</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0/1 </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0/1</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0/variable</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7000"/>
                        </a:lnSpc>
                        <a:spcBef>
                          <a:spcPts val="600"/>
                        </a:spcBef>
                        <a:spcAft>
                          <a:spcPts val="600"/>
                        </a:spcAft>
                      </a:pPr>
                      <a:r>
                        <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0/TBD</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813908">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Contention Phase Structure</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Data Comm Control</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err="1">
                          <a:effectLst/>
                          <a:latin typeface="Times New Roman" panose="02020603050405020304" pitchFamily="18" charset="0"/>
                          <a:ea typeface="Malgun Gothic" panose="020B0503020000020004" pitchFamily="34" charset="-127"/>
                          <a:cs typeface="Times New Roman" panose="02020603050405020304" pitchFamily="18" charset="0"/>
                        </a:rPr>
                        <a:t>TDoA</a:t>
                      </a: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Empty Slot Info</a:t>
                      </a:r>
                      <a:endPar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sp>
        <p:nvSpPr>
          <p:cNvPr id="8" name="TextBox 7">
            <a:extLst>
              <a:ext uri="{FF2B5EF4-FFF2-40B4-BE49-F238E27FC236}">
                <a16:creationId xmlns:a16="http://schemas.microsoft.com/office/drawing/2014/main" id="{252A90E6-261B-409D-A4EA-5D18B3D01909}"/>
              </a:ext>
            </a:extLst>
          </p:cNvPr>
          <p:cNvSpPr txBox="1"/>
          <p:nvPr/>
        </p:nvSpPr>
        <p:spPr>
          <a:xfrm>
            <a:off x="457201" y="1486058"/>
            <a:ext cx="8053720" cy="2677656"/>
          </a:xfrm>
          <a:prstGeom prst="rect">
            <a:avLst/>
          </a:prstGeom>
          <a:noFill/>
        </p:spPr>
        <p:txBody>
          <a:bodyPr wrap="square" rtlCol="0">
            <a:spAutoFit/>
          </a:bodyPr>
          <a:lstStyle/>
          <a:p>
            <a:pPr marL="342900" indent="-342900" algn="just">
              <a:lnSpc>
                <a:spcPct val="100000"/>
              </a:lnSpc>
              <a:buFont typeface="Wingdings" panose="05000000000000000000" pitchFamily="2" charset="2"/>
              <a:buChar char="q"/>
            </a:pPr>
            <a:r>
              <a:rPr lang="en-US" altLang="zh-CN" sz="1800" kern="0" dirty="0">
                <a:latin typeface="+mn-lt"/>
              </a:rPr>
              <a:t>AC IE includes the information on empty slots.</a:t>
            </a:r>
          </a:p>
          <a:p>
            <a:pPr marL="800100" lvl="1" indent="-342900" algn="just">
              <a:buFont typeface="Wingdings" panose="05000000000000000000" pitchFamily="2" charset="2"/>
              <a:buChar char="§"/>
            </a:pPr>
            <a:r>
              <a:rPr lang="en-US" altLang="zh-CN" sz="1600" kern="0" dirty="0">
                <a:latin typeface="+mn-lt"/>
              </a:rPr>
              <a:t>Unassociated controlee is able to determine locations of empty slots by parsing the AC IE and thus it can skip parsing the scheduling IE in the same Control Message as the AC IE.</a:t>
            </a:r>
            <a:endParaRPr lang="en-US" altLang="zh-CN" sz="1800" kern="0" dirty="0">
              <a:latin typeface="+mn-lt"/>
            </a:endParaRPr>
          </a:p>
          <a:p>
            <a:pPr marL="342900" indent="-342900">
              <a:buFont typeface="Wingdings" panose="05000000000000000000" pitchFamily="2" charset="2"/>
              <a:buChar char="q"/>
            </a:pPr>
            <a:endParaRPr lang="en-US" sz="1800" dirty="0">
              <a:latin typeface="+mn-lt"/>
            </a:endParaRPr>
          </a:p>
          <a:p>
            <a:pPr marL="342900" indent="-342900">
              <a:buFont typeface="Wingdings" panose="05000000000000000000" pitchFamily="2" charset="2"/>
              <a:buChar char="q"/>
            </a:pPr>
            <a:r>
              <a:rPr lang="en-US" sz="1800" dirty="0">
                <a:latin typeface="+mn-lt"/>
              </a:rPr>
              <a:t>In AC IE, the Association Availability subfield of Content Control field indicates the presence of the </a:t>
            </a:r>
            <a:r>
              <a:rPr lang="en-US" sz="1800" b="1" dirty="0">
                <a:latin typeface="+mn-lt"/>
              </a:rPr>
              <a:t>Empty Slot Info field</a:t>
            </a:r>
            <a:endParaRPr lang="en-US" sz="1800" dirty="0">
              <a:latin typeface="+mn-lt"/>
            </a:endParaRPr>
          </a:p>
          <a:p>
            <a:pPr marL="800100" lvl="1" indent="-342900">
              <a:buFont typeface="Wingdings" panose="05000000000000000000" pitchFamily="2" charset="2"/>
              <a:buChar char="§"/>
            </a:pPr>
            <a:r>
              <a:rPr lang="en-US" sz="1600" dirty="0">
                <a:latin typeface="+mn-lt"/>
              </a:rPr>
              <a:t>Empty slots are typically located at the end of each block. The 3-bit Empty Slot Info field should be enough to indicate the number of empty slots located at the end of each block.</a:t>
            </a:r>
          </a:p>
        </p:txBody>
      </p:sp>
    </p:spTree>
    <p:extLst>
      <p:ext uri="{BB962C8B-B14F-4D97-AF65-F5344CB8AC3E}">
        <p14:creationId xmlns:p14="http://schemas.microsoft.com/office/powerpoint/2010/main" val="327219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228600" y="685800"/>
            <a:ext cx="8686800" cy="684655"/>
          </a:xfrm>
        </p:spPr>
        <p:txBody>
          <a:bodyPr/>
          <a:lstStyle/>
          <a:p>
            <a:r>
              <a:rPr lang="en-US" b="1" dirty="0"/>
              <a:t>Recap: UWB in-band discovery (2) </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586933" y="1435829"/>
            <a:ext cx="8077200" cy="629586"/>
          </a:xfrm>
        </p:spPr>
        <p:txBody>
          <a:bodyPr/>
          <a:lstStyle/>
          <a:p>
            <a:pPr>
              <a:buFont typeface="Wingdings" panose="05000000000000000000" pitchFamily="2" charset="2"/>
              <a:buChar char="q"/>
            </a:pPr>
            <a:r>
              <a:rPr lang="en-US" sz="1600" dirty="0"/>
              <a:t>Association Request frame format proposed in [1]</a:t>
            </a:r>
          </a:p>
          <a:p>
            <a:pPr marL="628650" lvl="1" indent="-171450">
              <a:buFont typeface="Wingdings" panose="05000000000000000000" pitchFamily="2" charset="2"/>
              <a:buChar char="§"/>
            </a:pPr>
            <a:r>
              <a:rPr lang="en-US" sz="1400" dirty="0"/>
              <a:t>Only Capability Information field is updated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graphicFrame>
        <p:nvGraphicFramePr>
          <p:cNvPr id="8" name="Table 5">
            <a:extLst>
              <a:ext uri="{FF2B5EF4-FFF2-40B4-BE49-F238E27FC236}">
                <a16:creationId xmlns:a16="http://schemas.microsoft.com/office/drawing/2014/main" id="{0F756DA7-9B6A-C876-AFBE-B50BC05AAC4D}"/>
              </a:ext>
            </a:extLst>
          </p:cNvPr>
          <p:cNvGraphicFramePr>
            <a:graphicFrameLocks noGrp="1"/>
          </p:cNvGraphicFramePr>
          <p:nvPr>
            <p:extLst>
              <p:ext uri="{D42A27DB-BD31-4B8C-83A1-F6EECF244321}">
                <p14:modId xmlns:p14="http://schemas.microsoft.com/office/powerpoint/2010/main" val="1986549633"/>
              </p:ext>
            </p:extLst>
          </p:nvPr>
        </p:nvGraphicFramePr>
        <p:xfrm>
          <a:off x="1753393" y="2156446"/>
          <a:ext cx="5562600" cy="487680"/>
        </p:xfrm>
        <a:graphic>
          <a:graphicData uri="http://schemas.openxmlformats.org/drawingml/2006/table">
            <a:tbl>
              <a:tblPr firstRow="1" bandRow="1">
                <a:tableStyleId>{5940675A-B579-460E-94D1-54222C63F5DA}</a:tableStyleId>
              </a:tblPr>
              <a:tblGrid>
                <a:gridCol w="1390650">
                  <a:extLst>
                    <a:ext uri="{9D8B030D-6E8A-4147-A177-3AD203B41FA5}">
                      <a16:colId xmlns:a16="http://schemas.microsoft.com/office/drawing/2014/main" val="3994999245"/>
                    </a:ext>
                  </a:extLst>
                </a:gridCol>
                <a:gridCol w="1390650">
                  <a:extLst>
                    <a:ext uri="{9D8B030D-6E8A-4147-A177-3AD203B41FA5}">
                      <a16:colId xmlns:a16="http://schemas.microsoft.com/office/drawing/2014/main" val="1803236026"/>
                    </a:ext>
                  </a:extLst>
                </a:gridCol>
                <a:gridCol w="1790700">
                  <a:extLst>
                    <a:ext uri="{9D8B030D-6E8A-4147-A177-3AD203B41FA5}">
                      <a16:colId xmlns:a16="http://schemas.microsoft.com/office/drawing/2014/main" val="2356889052"/>
                    </a:ext>
                  </a:extLst>
                </a:gridCol>
                <a:gridCol w="990600">
                  <a:extLst>
                    <a:ext uri="{9D8B030D-6E8A-4147-A177-3AD203B41FA5}">
                      <a16:colId xmlns:a16="http://schemas.microsoft.com/office/drawing/2014/main" val="1906320279"/>
                    </a:ext>
                  </a:extLst>
                </a:gridCol>
              </a:tblGrid>
              <a:tr h="0">
                <a:tc>
                  <a:txBody>
                    <a:bodyPr/>
                    <a:lstStyle/>
                    <a:p>
                      <a:pPr algn="ctr"/>
                      <a:r>
                        <a:rPr lang="en-US" sz="1000" dirty="0"/>
                        <a:t>Octets: Variable</a:t>
                      </a:r>
                    </a:p>
                  </a:txBody>
                  <a:tcPr/>
                </a:tc>
                <a:tc>
                  <a:txBody>
                    <a:bodyPr/>
                    <a:lstStyle/>
                    <a:p>
                      <a:pPr algn="ctr"/>
                      <a:r>
                        <a:rPr lang="en-US" sz="1000" dirty="0"/>
                        <a:t>1</a:t>
                      </a:r>
                    </a:p>
                  </a:txBody>
                  <a:tcPr/>
                </a:tc>
                <a:tc>
                  <a:txBody>
                    <a:bodyPr/>
                    <a:lstStyle/>
                    <a:p>
                      <a:pPr algn="ctr"/>
                      <a:r>
                        <a:rPr lang="en-US" sz="1000" b="1" dirty="0">
                          <a:solidFill>
                            <a:schemeClr val="tx1"/>
                          </a:solidFill>
                        </a:rPr>
                        <a:t>2</a:t>
                      </a:r>
                    </a:p>
                  </a:txBody>
                  <a:tcPr/>
                </a:tc>
                <a:tc>
                  <a:txBody>
                    <a:bodyPr/>
                    <a:lstStyle/>
                    <a:p>
                      <a:pPr algn="ctr"/>
                      <a:r>
                        <a:rPr lang="en-US" sz="1000" dirty="0"/>
                        <a:t>2/4</a:t>
                      </a:r>
                    </a:p>
                  </a:txBody>
                  <a:tcPr/>
                </a:tc>
                <a:extLst>
                  <a:ext uri="{0D108BD9-81ED-4DB2-BD59-A6C34878D82A}">
                    <a16:rowId xmlns:a16="http://schemas.microsoft.com/office/drawing/2014/main" val="808120602"/>
                  </a:ext>
                </a:extLst>
              </a:tr>
              <a:tr h="140218">
                <a:tc>
                  <a:txBody>
                    <a:bodyPr/>
                    <a:lstStyle/>
                    <a:p>
                      <a:pPr algn="ctr"/>
                      <a:r>
                        <a:rPr lang="en-US" sz="1000" dirty="0"/>
                        <a:t>MAC Header</a:t>
                      </a:r>
                    </a:p>
                  </a:txBody>
                  <a:tcPr/>
                </a:tc>
                <a:tc>
                  <a:txBody>
                    <a:bodyPr/>
                    <a:lstStyle/>
                    <a:p>
                      <a:pPr algn="ctr"/>
                      <a:r>
                        <a:rPr lang="en-US" sz="1000" dirty="0"/>
                        <a:t>Command ID = 0x01</a:t>
                      </a:r>
                    </a:p>
                  </a:txBody>
                  <a:tcPr/>
                </a:tc>
                <a:tc>
                  <a:txBody>
                    <a:bodyPr/>
                    <a:lstStyle/>
                    <a:p>
                      <a:pPr algn="ctr"/>
                      <a:r>
                        <a:rPr lang="en-US" sz="1000" b="1" dirty="0">
                          <a:solidFill>
                            <a:schemeClr val="tx1"/>
                          </a:solidFill>
                        </a:rPr>
                        <a:t>Capability Information</a:t>
                      </a:r>
                    </a:p>
                  </a:txBody>
                  <a:tcPr/>
                </a:tc>
                <a:tc>
                  <a:txBody>
                    <a:bodyPr/>
                    <a:lstStyle/>
                    <a:p>
                      <a:pPr algn="ctr"/>
                      <a:r>
                        <a:rPr lang="en-US" sz="1000" dirty="0"/>
                        <a:t>FCS</a:t>
                      </a:r>
                    </a:p>
                  </a:txBody>
                  <a:tcPr/>
                </a:tc>
                <a:extLst>
                  <a:ext uri="{0D108BD9-81ED-4DB2-BD59-A6C34878D82A}">
                    <a16:rowId xmlns:a16="http://schemas.microsoft.com/office/drawing/2014/main" val="1885287348"/>
                  </a:ext>
                </a:extLst>
              </a:tr>
            </a:tbl>
          </a:graphicData>
        </a:graphic>
      </p:graphicFrame>
      <p:graphicFrame>
        <p:nvGraphicFramePr>
          <p:cNvPr id="9" name="Table 8">
            <a:extLst>
              <a:ext uri="{FF2B5EF4-FFF2-40B4-BE49-F238E27FC236}">
                <a16:creationId xmlns:a16="http://schemas.microsoft.com/office/drawing/2014/main" id="{AF0CC631-7E86-49B3-E5EA-19EA2C5D2D24}"/>
              </a:ext>
            </a:extLst>
          </p:cNvPr>
          <p:cNvGraphicFramePr>
            <a:graphicFrameLocks noGrp="1"/>
          </p:cNvGraphicFramePr>
          <p:nvPr>
            <p:extLst>
              <p:ext uri="{D42A27DB-BD31-4B8C-83A1-F6EECF244321}">
                <p14:modId xmlns:p14="http://schemas.microsoft.com/office/powerpoint/2010/main" val="3271224659"/>
              </p:ext>
            </p:extLst>
          </p:nvPr>
        </p:nvGraphicFramePr>
        <p:xfrm>
          <a:off x="1120332" y="2814501"/>
          <a:ext cx="7010401" cy="488519"/>
        </p:xfrm>
        <a:graphic>
          <a:graphicData uri="http://schemas.openxmlformats.org/drawingml/2006/table">
            <a:tbl>
              <a:tblPr firstRow="1" bandRow="1">
                <a:tableStyleId>{5940675A-B579-460E-94D1-54222C63F5DA}</a:tableStyleId>
              </a:tblPr>
              <a:tblGrid>
                <a:gridCol w="1260297">
                  <a:extLst>
                    <a:ext uri="{9D8B030D-6E8A-4147-A177-3AD203B41FA5}">
                      <a16:colId xmlns:a16="http://schemas.microsoft.com/office/drawing/2014/main" val="3994999245"/>
                    </a:ext>
                  </a:extLst>
                </a:gridCol>
                <a:gridCol w="551380">
                  <a:extLst>
                    <a:ext uri="{9D8B030D-6E8A-4147-A177-3AD203B41FA5}">
                      <a16:colId xmlns:a16="http://schemas.microsoft.com/office/drawing/2014/main" val="1803236026"/>
                    </a:ext>
                  </a:extLst>
                </a:gridCol>
                <a:gridCol w="817224">
                  <a:extLst>
                    <a:ext uri="{9D8B030D-6E8A-4147-A177-3AD203B41FA5}">
                      <a16:colId xmlns:a16="http://schemas.microsoft.com/office/drawing/2014/main" val="2356889052"/>
                    </a:ext>
                  </a:extLst>
                </a:gridCol>
                <a:gridCol w="1040002">
                  <a:extLst>
                    <a:ext uri="{9D8B030D-6E8A-4147-A177-3AD203B41FA5}">
                      <a16:colId xmlns:a16="http://schemas.microsoft.com/office/drawing/2014/main" val="1906320279"/>
                    </a:ext>
                  </a:extLst>
                </a:gridCol>
                <a:gridCol w="712598">
                  <a:extLst>
                    <a:ext uri="{9D8B030D-6E8A-4147-A177-3AD203B41FA5}">
                      <a16:colId xmlns:a16="http://schemas.microsoft.com/office/drawing/2014/main" val="2880208737"/>
                    </a:ext>
                  </a:extLst>
                </a:gridCol>
                <a:gridCol w="876300">
                  <a:extLst>
                    <a:ext uri="{9D8B030D-6E8A-4147-A177-3AD203B41FA5}">
                      <a16:colId xmlns:a16="http://schemas.microsoft.com/office/drawing/2014/main" val="178528995"/>
                    </a:ext>
                  </a:extLst>
                </a:gridCol>
                <a:gridCol w="876300">
                  <a:extLst>
                    <a:ext uri="{9D8B030D-6E8A-4147-A177-3AD203B41FA5}">
                      <a16:colId xmlns:a16="http://schemas.microsoft.com/office/drawing/2014/main" val="102551828"/>
                    </a:ext>
                  </a:extLst>
                </a:gridCol>
                <a:gridCol w="876300">
                  <a:extLst>
                    <a:ext uri="{9D8B030D-6E8A-4147-A177-3AD203B41FA5}">
                      <a16:colId xmlns:a16="http://schemas.microsoft.com/office/drawing/2014/main" val="323716140"/>
                    </a:ext>
                  </a:extLst>
                </a:gridCol>
              </a:tblGrid>
              <a:tr h="160884">
                <a:tc>
                  <a:txBody>
                    <a:bodyPr/>
                    <a:lstStyle/>
                    <a:p>
                      <a:pPr algn="ctr"/>
                      <a:r>
                        <a:rPr lang="en-US" sz="1000" dirty="0">
                          <a:solidFill>
                            <a:schemeClr val="tx1"/>
                          </a:solidFill>
                        </a:rPr>
                        <a:t>Bits: 0</a:t>
                      </a:r>
                    </a:p>
                  </a:txBody>
                  <a:tcPr/>
                </a:tc>
                <a:tc>
                  <a:txBody>
                    <a:bodyPr/>
                    <a:lstStyle/>
                    <a:p>
                      <a:pPr algn="ctr"/>
                      <a:r>
                        <a:rPr lang="en-US" sz="1000" dirty="0">
                          <a:solidFill>
                            <a:schemeClr val="tx1"/>
                          </a:solidFill>
                        </a:rPr>
                        <a:t>1</a:t>
                      </a:r>
                    </a:p>
                  </a:txBody>
                  <a:tcPr/>
                </a:tc>
                <a:tc>
                  <a:txBody>
                    <a:bodyPr/>
                    <a:lstStyle/>
                    <a:p>
                      <a:pPr algn="ctr"/>
                      <a:r>
                        <a:rPr lang="en-US" sz="1000" dirty="0">
                          <a:solidFill>
                            <a:schemeClr val="tx1"/>
                          </a:solidFill>
                        </a:rPr>
                        <a:t>2-3</a:t>
                      </a:r>
                    </a:p>
                  </a:txBody>
                  <a:tcPr/>
                </a:tc>
                <a:tc>
                  <a:txBody>
                    <a:bodyPr/>
                    <a:lstStyle/>
                    <a:p>
                      <a:pPr algn="ctr"/>
                      <a:r>
                        <a:rPr lang="en-US" sz="1000" dirty="0">
                          <a:solidFill>
                            <a:schemeClr val="tx1"/>
                          </a:solidFill>
                        </a:rPr>
                        <a:t>4</a:t>
                      </a:r>
                    </a:p>
                  </a:txBody>
                  <a:tcPr/>
                </a:tc>
                <a:tc>
                  <a:txBody>
                    <a:bodyPr/>
                    <a:lstStyle/>
                    <a:p>
                      <a:pPr algn="ctr"/>
                      <a:r>
                        <a:rPr lang="en-US" sz="1000" dirty="0">
                          <a:solidFill>
                            <a:schemeClr val="tx1"/>
                          </a:solidFill>
                        </a:rPr>
                        <a:t>5</a:t>
                      </a:r>
                    </a:p>
                  </a:txBody>
                  <a:tcPr/>
                </a:tc>
                <a:tc>
                  <a:txBody>
                    <a:bodyPr/>
                    <a:lstStyle/>
                    <a:p>
                      <a:pPr algn="ctr"/>
                      <a:r>
                        <a:rPr lang="en-US" sz="1000" dirty="0">
                          <a:solidFill>
                            <a:schemeClr val="tx1"/>
                          </a:solidFill>
                        </a:rPr>
                        <a:t>6</a:t>
                      </a:r>
                    </a:p>
                  </a:txBody>
                  <a:tcPr/>
                </a:tc>
                <a:tc>
                  <a:txBody>
                    <a:bodyPr/>
                    <a:lstStyle/>
                    <a:p>
                      <a:pPr algn="ctr"/>
                      <a:r>
                        <a:rPr lang="en-US" sz="1000" dirty="0">
                          <a:solidFill>
                            <a:schemeClr val="tx1"/>
                          </a:solidFill>
                        </a:rPr>
                        <a:t>7</a:t>
                      </a:r>
                    </a:p>
                  </a:txBody>
                  <a:tcPr/>
                </a:tc>
                <a:tc>
                  <a:txBody>
                    <a:bodyPr/>
                    <a:lstStyle/>
                    <a:p>
                      <a:pPr algn="ctr"/>
                      <a:r>
                        <a:rPr lang="en-US" sz="1000" dirty="0">
                          <a:solidFill>
                            <a:schemeClr val="tx1"/>
                          </a:solidFill>
                        </a:rPr>
                        <a:t>8-15</a:t>
                      </a:r>
                    </a:p>
                  </a:txBody>
                  <a:tcPr/>
                </a:tc>
                <a:extLst>
                  <a:ext uri="{0D108BD9-81ED-4DB2-BD59-A6C34878D82A}">
                    <a16:rowId xmlns:a16="http://schemas.microsoft.com/office/drawing/2014/main" val="808120602"/>
                  </a:ext>
                </a:extLst>
              </a:tr>
              <a:tr h="244679">
                <a:tc>
                  <a:txBody>
                    <a:bodyPr/>
                    <a:lstStyle/>
                    <a:p>
                      <a:pPr algn="ctr"/>
                      <a:r>
                        <a:rPr lang="en-US" sz="1000" b="1" dirty="0">
                          <a:solidFill>
                            <a:schemeClr val="tx1"/>
                          </a:solidFill>
                        </a:rPr>
                        <a:t>Allocate Address</a:t>
                      </a:r>
                    </a:p>
                  </a:txBody>
                  <a:tcPr/>
                </a:tc>
                <a:tc>
                  <a:txBody>
                    <a:bodyPr/>
                    <a:lstStyle/>
                    <a:p>
                      <a:pPr algn="ctr"/>
                      <a:r>
                        <a:rPr lang="en-US" sz="1000" b="1" dirty="0">
                          <a:solidFill>
                            <a:schemeClr val="tx1"/>
                          </a:solidFill>
                        </a:rPr>
                        <a:t>LDPC</a:t>
                      </a:r>
                    </a:p>
                  </a:txBody>
                  <a:tcPr/>
                </a:tc>
                <a:tc>
                  <a:txBody>
                    <a:bodyPr/>
                    <a:lstStyle/>
                    <a:p>
                      <a:pPr algn="ctr"/>
                      <a:r>
                        <a:rPr lang="en-US" sz="1000" b="1" dirty="0">
                          <a:solidFill>
                            <a:schemeClr val="tx1"/>
                          </a:solidFill>
                        </a:rPr>
                        <a:t>Data rates</a:t>
                      </a:r>
                    </a:p>
                  </a:txBody>
                  <a:tcPr/>
                </a:tc>
                <a:tc>
                  <a:txBody>
                    <a:bodyPr/>
                    <a:lstStyle/>
                    <a:p>
                      <a:pPr algn="ctr"/>
                      <a:r>
                        <a:rPr lang="en-US" sz="1000" b="1" dirty="0">
                          <a:solidFill>
                            <a:schemeClr val="tx1"/>
                          </a:solidFill>
                        </a:rPr>
                        <a:t>MMS ranging</a:t>
                      </a:r>
                    </a:p>
                  </a:txBody>
                  <a:tcPr/>
                </a:tc>
                <a:tc>
                  <a:txBody>
                    <a:bodyPr/>
                    <a:lstStyle/>
                    <a:p>
                      <a:pPr algn="ctr"/>
                      <a:r>
                        <a:rPr lang="en-US" sz="1000" b="1" dirty="0">
                          <a:solidFill>
                            <a:schemeClr val="tx1"/>
                          </a:solidFill>
                        </a:rPr>
                        <a:t>Sensing</a:t>
                      </a:r>
                    </a:p>
                  </a:txBody>
                  <a:tcPr/>
                </a:tc>
                <a:tc>
                  <a:txBody>
                    <a:bodyPr/>
                    <a:lstStyle/>
                    <a:p>
                      <a:pPr algn="ctr"/>
                      <a:r>
                        <a:rPr lang="en-US" sz="1000" b="1" dirty="0">
                          <a:solidFill>
                            <a:schemeClr val="tx1"/>
                          </a:solidFill>
                        </a:rPr>
                        <a:t>DL TDoA</a:t>
                      </a:r>
                    </a:p>
                  </a:txBody>
                  <a:tcPr/>
                </a:tc>
                <a:tc>
                  <a:txBody>
                    <a:bodyPr/>
                    <a:lstStyle/>
                    <a:p>
                      <a:pPr algn="ctr"/>
                      <a:r>
                        <a:rPr lang="en-US" sz="1000" b="1" dirty="0">
                          <a:solidFill>
                            <a:schemeClr val="tx1"/>
                          </a:solidFill>
                        </a:rPr>
                        <a:t>UL TDoA</a:t>
                      </a:r>
                    </a:p>
                  </a:txBody>
                  <a:tcPr/>
                </a:tc>
                <a:tc>
                  <a:txBody>
                    <a:bodyPr/>
                    <a:lstStyle/>
                    <a:p>
                      <a:pPr algn="ctr"/>
                      <a:r>
                        <a:rPr lang="en-US" sz="1000" dirty="0">
                          <a:solidFill>
                            <a:schemeClr val="tx1"/>
                          </a:solidFill>
                        </a:rPr>
                        <a:t>Reserved</a:t>
                      </a:r>
                    </a:p>
                  </a:txBody>
                  <a:tcPr/>
                </a:tc>
                <a:extLst>
                  <a:ext uri="{0D108BD9-81ED-4DB2-BD59-A6C34878D82A}">
                    <a16:rowId xmlns:a16="http://schemas.microsoft.com/office/drawing/2014/main" val="1885287348"/>
                  </a:ext>
                </a:extLst>
              </a:tr>
            </a:tbl>
          </a:graphicData>
        </a:graphic>
      </p:graphicFrame>
      <p:sp>
        <p:nvSpPr>
          <p:cNvPr id="10" name="Content Placeholder 2">
            <a:extLst>
              <a:ext uri="{FF2B5EF4-FFF2-40B4-BE49-F238E27FC236}">
                <a16:creationId xmlns:a16="http://schemas.microsoft.com/office/drawing/2014/main" id="{2A5663C8-986D-4B04-8D30-15F2F10DE3CF}"/>
              </a:ext>
            </a:extLst>
          </p:cNvPr>
          <p:cNvSpPr txBox="1">
            <a:spLocks/>
          </p:cNvSpPr>
          <p:nvPr/>
        </p:nvSpPr>
        <p:spPr bwMode="auto">
          <a:xfrm>
            <a:off x="562614" y="3492013"/>
            <a:ext cx="7514586" cy="629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1600" dirty="0"/>
              <a:t>Association Response frame format proposed in [1]</a:t>
            </a:r>
          </a:p>
          <a:p>
            <a:pPr marL="628650" lvl="1" indent="-171450">
              <a:buFont typeface="Wingdings" panose="05000000000000000000" pitchFamily="2" charset="2"/>
              <a:buChar char="§"/>
            </a:pPr>
            <a:r>
              <a:rPr lang="en-US" sz="1400" dirty="0"/>
              <a:t>Only Association Status field is updated</a:t>
            </a:r>
          </a:p>
        </p:txBody>
      </p:sp>
      <p:graphicFrame>
        <p:nvGraphicFramePr>
          <p:cNvPr id="11" name="Table 5">
            <a:extLst>
              <a:ext uri="{FF2B5EF4-FFF2-40B4-BE49-F238E27FC236}">
                <a16:creationId xmlns:a16="http://schemas.microsoft.com/office/drawing/2014/main" id="{58544CBA-DB75-47C9-97D1-19CEC333F1B9}"/>
              </a:ext>
            </a:extLst>
          </p:cNvPr>
          <p:cNvGraphicFramePr>
            <a:graphicFrameLocks noGrp="1"/>
          </p:cNvGraphicFramePr>
          <p:nvPr>
            <p:extLst>
              <p:ext uri="{D42A27DB-BD31-4B8C-83A1-F6EECF244321}">
                <p14:modId xmlns:p14="http://schemas.microsoft.com/office/powerpoint/2010/main" val="1905953383"/>
              </p:ext>
            </p:extLst>
          </p:nvPr>
        </p:nvGraphicFramePr>
        <p:xfrm>
          <a:off x="1753393" y="4175389"/>
          <a:ext cx="5980110" cy="487680"/>
        </p:xfrm>
        <a:graphic>
          <a:graphicData uri="http://schemas.openxmlformats.org/drawingml/2006/table">
            <a:tbl>
              <a:tblPr firstRow="1" bandRow="1">
                <a:tableStyleId>{5940675A-B579-460E-94D1-54222C63F5DA}</a:tableStyleId>
              </a:tblPr>
              <a:tblGrid>
                <a:gridCol w="1196022">
                  <a:extLst>
                    <a:ext uri="{9D8B030D-6E8A-4147-A177-3AD203B41FA5}">
                      <a16:colId xmlns:a16="http://schemas.microsoft.com/office/drawing/2014/main" val="3994999245"/>
                    </a:ext>
                  </a:extLst>
                </a:gridCol>
                <a:gridCol w="1403271">
                  <a:extLst>
                    <a:ext uri="{9D8B030D-6E8A-4147-A177-3AD203B41FA5}">
                      <a16:colId xmlns:a16="http://schemas.microsoft.com/office/drawing/2014/main" val="1803236026"/>
                    </a:ext>
                  </a:extLst>
                </a:gridCol>
                <a:gridCol w="1295400">
                  <a:extLst>
                    <a:ext uri="{9D8B030D-6E8A-4147-A177-3AD203B41FA5}">
                      <a16:colId xmlns:a16="http://schemas.microsoft.com/office/drawing/2014/main" val="2356889052"/>
                    </a:ext>
                  </a:extLst>
                </a:gridCol>
                <a:gridCol w="1455974">
                  <a:extLst>
                    <a:ext uri="{9D8B030D-6E8A-4147-A177-3AD203B41FA5}">
                      <a16:colId xmlns:a16="http://schemas.microsoft.com/office/drawing/2014/main" val="3710957226"/>
                    </a:ext>
                  </a:extLst>
                </a:gridCol>
                <a:gridCol w="629443">
                  <a:extLst>
                    <a:ext uri="{9D8B030D-6E8A-4147-A177-3AD203B41FA5}">
                      <a16:colId xmlns:a16="http://schemas.microsoft.com/office/drawing/2014/main" val="1906320279"/>
                    </a:ext>
                  </a:extLst>
                </a:gridCol>
              </a:tblGrid>
              <a:tr h="0">
                <a:tc>
                  <a:txBody>
                    <a:bodyPr/>
                    <a:lstStyle/>
                    <a:p>
                      <a:pPr algn="ctr"/>
                      <a:r>
                        <a:rPr lang="en-US" sz="1000" dirty="0"/>
                        <a:t>Octets: Variable</a:t>
                      </a:r>
                    </a:p>
                  </a:txBody>
                  <a:tcPr/>
                </a:tc>
                <a:tc>
                  <a:txBody>
                    <a:bodyPr/>
                    <a:lstStyle/>
                    <a:p>
                      <a:pPr algn="ctr"/>
                      <a:r>
                        <a:rPr lang="en-US" sz="1000" dirty="0"/>
                        <a:t>1</a:t>
                      </a:r>
                    </a:p>
                  </a:txBody>
                  <a:tcPr/>
                </a:tc>
                <a:tc>
                  <a:txBody>
                    <a:bodyPr/>
                    <a:lstStyle/>
                    <a:p>
                      <a:pPr algn="ctr"/>
                      <a:r>
                        <a:rPr lang="en-US" sz="1000" dirty="0">
                          <a:solidFill>
                            <a:schemeClr val="tx1"/>
                          </a:solidFill>
                        </a:rPr>
                        <a:t>2</a:t>
                      </a:r>
                    </a:p>
                  </a:txBody>
                  <a:tcPr/>
                </a:tc>
                <a:tc>
                  <a:txBody>
                    <a:bodyPr/>
                    <a:lstStyle/>
                    <a:p>
                      <a:pPr algn="ctr"/>
                      <a:r>
                        <a:rPr lang="en-US" sz="1000" b="1" dirty="0">
                          <a:solidFill>
                            <a:schemeClr val="tx1"/>
                          </a:solidFill>
                        </a:rPr>
                        <a:t>1</a:t>
                      </a:r>
                    </a:p>
                  </a:txBody>
                  <a:tcPr/>
                </a:tc>
                <a:tc>
                  <a:txBody>
                    <a:bodyPr/>
                    <a:lstStyle/>
                    <a:p>
                      <a:pPr algn="ctr"/>
                      <a:r>
                        <a:rPr lang="en-US" sz="1000" dirty="0"/>
                        <a:t>2/4</a:t>
                      </a:r>
                    </a:p>
                  </a:txBody>
                  <a:tcPr/>
                </a:tc>
                <a:extLst>
                  <a:ext uri="{0D108BD9-81ED-4DB2-BD59-A6C34878D82A}">
                    <a16:rowId xmlns:a16="http://schemas.microsoft.com/office/drawing/2014/main" val="808120602"/>
                  </a:ext>
                </a:extLst>
              </a:tr>
              <a:tr h="140218">
                <a:tc>
                  <a:txBody>
                    <a:bodyPr/>
                    <a:lstStyle/>
                    <a:p>
                      <a:pPr algn="ctr"/>
                      <a:r>
                        <a:rPr lang="en-US" sz="1000" dirty="0"/>
                        <a:t>MAC Header</a:t>
                      </a:r>
                    </a:p>
                  </a:txBody>
                  <a:tcPr/>
                </a:tc>
                <a:tc>
                  <a:txBody>
                    <a:bodyPr/>
                    <a:lstStyle/>
                    <a:p>
                      <a:pPr algn="ctr"/>
                      <a:r>
                        <a:rPr lang="en-US" sz="1000" dirty="0"/>
                        <a:t>Command ID = 0x02</a:t>
                      </a:r>
                    </a:p>
                  </a:txBody>
                  <a:tcPr/>
                </a:tc>
                <a:tc>
                  <a:txBody>
                    <a:bodyPr/>
                    <a:lstStyle/>
                    <a:p>
                      <a:pPr algn="ctr"/>
                      <a:r>
                        <a:rPr lang="en-US" sz="1000" dirty="0">
                          <a:solidFill>
                            <a:schemeClr val="tx1"/>
                          </a:solidFill>
                        </a:rPr>
                        <a:t>Short Address</a:t>
                      </a:r>
                    </a:p>
                  </a:txBody>
                  <a:tcPr/>
                </a:tc>
                <a:tc>
                  <a:txBody>
                    <a:bodyPr/>
                    <a:lstStyle/>
                    <a:p>
                      <a:pPr algn="ctr"/>
                      <a:r>
                        <a:rPr lang="en-US" sz="1000" b="1" dirty="0">
                          <a:solidFill>
                            <a:schemeClr val="tx1"/>
                          </a:solidFill>
                        </a:rPr>
                        <a:t>Association Status</a:t>
                      </a:r>
                    </a:p>
                  </a:txBody>
                  <a:tcPr/>
                </a:tc>
                <a:tc>
                  <a:txBody>
                    <a:bodyPr/>
                    <a:lstStyle/>
                    <a:p>
                      <a:pPr algn="ctr"/>
                      <a:r>
                        <a:rPr lang="en-US" sz="1000" dirty="0"/>
                        <a:t>FCS</a:t>
                      </a:r>
                    </a:p>
                  </a:txBody>
                  <a:tcPr/>
                </a:tc>
                <a:extLst>
                  <a:ext uri="{0D108BD9-81ED-4DB2-BD59-A6C34878D82A}">
                    <a16:rowId xmlns:a16="http://schemas.microsoft.com/office/drawing/2014/main" val="1885287348"/>
                  </a:ext>
                </a:extLst>
              </a:tr>
            </a:tbl>
          </a:graphicData>
        </a:graphic>
      </p:graphicFrame>
      <p:graphicFrame>
        <p:nvGraphicFramePr>
          <p:cNvPr id="12" name="Table 7">
            <a:extLst>
              <a:ext uri="{FF2B5EF4-FFF2-40B4-BE49-F238E27FC236}">
                <a16:creationId xmlns:a16="http://schemas.microsoft.com/office/drawing/2014/main" id="{9BD09588-26F7-4D33-BA8C-AC22A6D50697}"/>
              </a:ext>
            </a:extLst>
          </p:cNvPr>
          <p:cNvGraphicFramePr>
            <a:graphicFrameLocks noGrp="1"/>
          </p:cNvGraphicFramePr>
          <p:nvPr>
            <p:extLst>
              <p:ext uri="{D42A27DB-BD31-4B8C-83A1-F6EECF244321}">
                <p14:modId xmlns:p14="http://schemas.microsoft.com/office/powerpoint/2010/main" val="2626202883"/>
              </p:ext>
            </p:extLst>
          </p:nvPr>
        </p:nvGraphicFramePr>
        <p:xfrm>
          <a:off x="2869702" y="4876800"/>
          <a:ext cx="3511660" cy="1295400"/>
        </p:xfrm>
        <a:graphic>
          <a:graphicData uri="http://schemas.openxmlformats.org/drawingml/2006/table">
            <a:tbl>
              <a:tblPr firstRow="1" bandRow="1">
                <a:tableStyleId>{ED083AE6-46FA-4A59-8FB0-9F97EB10719F}</a:tableStyleId>
              </a:tblPr>
              <a:tblGrid>
                <a:gridCol w="1524000">
                  <a:extLst>
                    <a:ext uri="{9D8B030D-6E8A-4147-A177-3AD203B41FA5}">
                      <a16:colId xmlns:a16="http://schemas.microsoft.com/office/drawing/2014/main" val="3421194663"/>
                    </a:ext>
                  </a:extLst>
                </a:gridCol>
                <a:gridCol w="1987660">
                  <a:extLst>
                    <a:ext uri="{9D8B030D-6E8A-4147-A177-3AD203B41FA5}">
                      <a16:colId xmlns:a16="http://schemas.microsoft.com/office/drawing/2014/main" val="486380568"/>
                    </a:ext>
                  </a:extLst>
                </a:gridCol>
              </a:tblGrid>
              <a:tr h="169555">
                <a:tc>
                  <a:txBody>
                    <a:bodyPr/>
                    <a:lstStyle/>
                    <a:p>
                      <a:pPr algn="ctr"/>
                      <a:r>
                        <a:rPr lang="en-US" sz="1100" b="0" dirty="0">
                          <a:solidFill>
                            <a:schemeClr val="tx1"/>
                          </a:solidFill>
                        </a:rPr>
                        <a:t>Association status</a:t>
                      </a:r>
                    </a:p>
                  </a:txBody>
                  <a:tcPr/>
                </a:tc>
                <a:tc>
                  <a:txBody>
                    <a:bodyPr/>
                    <a:lstStyle/>
                    <a:p>
                      <a:pPr algn="ctr"/>
                      <a:r>
                        <a:rPr lang="en-US" sz="1100" b="0" dirty="0">
                          <a:solidFill>
                            <a:schemeClr val="tx1"/>
                          </a:solidFill>
                        </a:rPr>
                        <a:t>Description</a:t>
                      </a:r>
                    </a:p>
                  </a:txBody>
                  <a:tcPr/>
                </a:tc>
                <a:extLst>
                  <a:ext uri="{0D108BD9-81ED-4DB2-BD59-A6C34878D82A}">
                    <a16:rowId xmlns:a16="http://schemas.microsoft.com/office/drawing/2014/main" val="4164887333"/>
                  </a:ext>
                </a:extLst>
              </a:tr>
              <a:tr h="169555">
                <a:tc>
                  <a:txBody>
                    <a:bodyPr/>
                    <a:lstStyle/>
                    <a:p>
                      <a:pPr algn="ctr"/>
                      <a:r>
                        <a:rPr lang="en-US" sz="1100" dirty="0">
                          <a:solidFill>
                            <a:schemeClr val="tx1"/>
                          </a:solidFill>
                        </a:rPr>
                        <a:t>0x00</a:t>
                      </a:r>
                    </a:p>
                  </a:txBody>
                  <a:tcPr/>
                </a:tc>
                <a:tc>
                  <a:txBody>
                    <a:bodyPr/>
                    <a:lstStyle/>
                    <a:p>
                      <a:pPr algn="ctr"/>
                      <a:r>
                        <a:rPr lang="en-US" sz="1100" b="0" dirty="0">
                          <a:solidFill>
                            <a:schemeClr val="tx1"/>
                          </a:solidFill>
                        </a:rPr>
                        <a:t>Association successful</a:t>
                      </a:r>
                    </a:p>
                  </a:txBody>
                  <a:tcPr/>
                </a:tc>
                <a:extLst>
                  <a:ext uri="{0D108BD9-81ED-4DB2-BD59-A6C34878D82A}">
                    <a16:rowId xmlns:a16="http://schemas.microsoft.com/office/drawing/2014/main" val="2598638689"/>
                  </a:ext>
                </a:extLst>
              </a:tr>
              <a:tr h="169555">
                <a:tc>
                  <a:txBody>
                    <a:bodyPr/>
                    <a:lstStyle/>
                    <a:p>
                      <a:pPr algn="ctr"/>
                      <a:r>
                        <a:rPr lang="en-US" sz="1100" dirty="0">
                          <a:solidFill>
                            <a:schemeClr val="tx1"/>
                          </a:solidFill>
                        </a:rPr>
                        <a:t>0x01</a:t>
                      </a:r>
                    </a:p>
                  </a:txBody>
                  <a:tcPr/>
                </a:tc>
                <a:tc>
                  <a:txBody>
                    <a:bodyPr/>
                    <a:lstStyle/>
                    <a:p>
                      <a:pPr algn="ctr"/>
                      <a:r>
                        <a:rPr lang="en-US" sz="1100" b="1" dirty="0">
                          <a:solidFill>
                            <a:schemeClr val="tx1"/>
                          </a:solidFill>
                        </a:rPr>
                        <a:t>UWB session at capacity</a:t>
                      </a:r>
                    </a:p>
                  </a:txBody>
                  <a:tcPr/>
                </a:tc>
                <a:extLst>
                  <a:ext uri="{0D108BD9-81ED-4DB2-BD59-A6C34878D82A}">
                    <a16:rowId xmlns:a16="http://schemas.microsoft.com/office/drawing/2014/main" val="128247629"/>
                  </a:ext>
                </a:extLst>
              </a:tr>
              <a:tr h="169555">
                <a:tc>
                  <a:txBody>
                    <a:bodyPr/>
                    <a:lstStyle/>
                    <a:p>
                      <a:pPr algn="ctr"/>
                      <a:r>
                        <a:rPr lang="en-US" sz="1100" dirty="0">
                          <a:solidFill>
                            <a:schemeClr val="tx1"/>
                          </a:solidFill>
                        </a:rPr>
                        <a:t>0x02</a:t>
                      </a:r>
                    </a:p>
                  </a:txBody>
                  <a:tcPr/>
                </a:tc>
                <a:tc>
                  <a:txBody>
                    <a:bodyPr/>
                    <a:lstStyle/>
                    <a:p>
                      <a:pPr algn="ctr"/>
                      <a:r>
                        <a:rPr lang="en-US" sz="1100" b="1" dirty="0">
                          <a:solidFill>
                            <a:schemeClr val="tx1"/>
                          </a:solidFill>
                        </a:rPr>
                        <a:t>Association denied</a:t>
                      </a:r>
                    </a:p>
                  </a:txBody>
                  <a:tcPr/>
                </a:tc>
                <a:extLst>
                  <a:ext uri="{0D108BD9-81ED-4DB2-BD59-A6C34878D82A}">
                    <a16:rowId xmlns:a16="http://schemas.microsoft.com/office/drawing/2014/main" val="3450768501"/>
                  </a:ext>
                </a:extLst>
              </a:tr>
              <a:tr h="169555">
                <a:tc>
                  <a:txBody>
                    <a:bodyPr/>
                    <a:lstStyle/>
                    <a:p>
                      <a:pPr algn="ctr"/>
                      <a:r>
                        <a:rPr lang="en-US" sz="1100" dirty="0">
                          <a:solidFill>
                            <a:schemeClr val="tx1"/>
                          </a:solidFill>
                        </a:rPr>
                        <a:t>0x03-0xff</a:t>
                      </a:r>
                    </a:p>
                  </a:txBody>
                  <a:tcPr/>
                </a:tc>
                <a:tc>
                  <a:txBody>
                    <a:bodyPr/>
                    <a:lstStyle/>
                    <a:p>
                      <a:pPr algn="ctr"/>
                      <a:r>
                        <a:rPr lang="en-US" sz="1100" b="0" dirty="0">
                          <a:solidFill>
                            <a:schemeClr val="tx1"/>
                          </a:solidFill>
                        </a:rPr>
                        <a:t>Reserved</a:t>
                      </a:r>
                    </a:p>
                  </a:txBody>
                  <a:tcPr/>
                </a:tc>
                <a:extLst>
                  <a:ext uri="{0D108BD9-81ED-4DB2-BD59-A6C34878D82A}">
                    <a16:rowId xmlns:a16="http://schemas.microsoft.com/office/drawing/2014/main" val="565922369"/>
                  </a:ext>
                </a:extLst>
              </a:tr>
            </a:tbl>
          </a:graphicData>
        </a:graphic>
      </p:graphicFrame>
    </p:spTree>
    <p:extLst>
      <p:ext uri="{BB962C8B-B14F-4D97-AF65-F5344CB8AC3E}">
        <p14:creationId xmlns:p14="http://schemas.microsoft.com/office/powerpoint/2010/main" val="1712211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Observation 2</a:t>
            </a:r>
          </a:p>
        </p:txBody>
      </p:sp>
      <p:sp>
        <p:nvSpPr>
          <p:cNvPr id="6" name="矩形 5">
            <a:extLst>
              <a:ext uri="{FF2B5EF4-FFF2-40B4-BE49-F238E27FC236}">
                <a16:creationId xmlns:a16="http://schemas.microsoft.com/office/drawing/2014/main" id="{EC98D7FF-B980-46E2-8616-08D4237C857D}"/>
              </a:ext>
            </a:extLst>
          </p:cNvPr>
          <p:cNvSpPr/>
          <p:nvPr/>
        </p:nvSpPr>
        <p:spPr>
          <a:xfrm>
            <a:off x="533400" y="1465254"/>
            <a:ext cx="8001000" cy="2708434"/>
          </a:xfrm>
          <a:prstGeom prst="rect">
            <a:avLst/>
          </a:prstGeom>
        </p:spPr>
        <p:txBody>
          <a:bodyPr wrap="square">
            <a:spAutoFit/>
          </a:bodyPr>
          <a:lstStyle/>
          <a:p>
            <a:pPr marL="373393" indent="-342900">
              <a:buFont typeface="Wingdings" panose="05000000000000000000" pitchFamily="2" charset="2"/>
              <a:buChar char="q"/>
            </a:pPr>
            <a:r>
              <a:rPr lang="en-US" altLang="zh-CN" sz="1800" dirty="0">
                <a:latin typeface="+mn-lt"/>
              </a:rPr>
              <a:t>The Association Request and Association Response frame format proposed in [1] are not backward compatible to 802.15.4-2020 and its amendments.</a:t>
            </a:r>
          </a:p>
          <a:p>
            <a:pPr marL="830593" lvl="2" indent="-342900">
              <a:buFont typeface="Wingdings" panose="05000000000000000000" pitchFamily="2" charset="2"/>
              <a:buChar char="§"/>
            </a:pPr>
            <a:r>
              <a:rPr lang="en-US" altLang="zh-CN" sz="1600" dirty="0">
                <a:latin typeface="+mn-lt"/>
              </a:rPr>
              <a:t>The valid values of the Capability Information field in the Association Request frame are reused to indicate the 4ab related capability information.</a:t>
            </a:r>
          </a:p>
          <a:p>
            <a:pPr marL="830593" lvl="2" indent="-342900">
              <a:buFont typeface="Wingdings" panose="05000000000000000000" pitchFamily="2" charset="2"/>
              <a:buChar char="§"/>
            </a:pPr>
            <a:r>
              <a:rPr lang="en-US" altLang="zh-CN" sz="1600" dirty="0">
                <a:latin typeface="+mn-lt"/>
              </a:rPr>
              <a:t>The valid values of the Association Status field in the Association Response frame are reused to indicate the status especially for UWB in-band discovery.</a:t>
            </a:r>
          </a:p>
          <a:p>
            <a:pPr marL="830593" lvl="2" indent="-342900">
              <a:buFont typeface="Wingdings" panose="05000000000000000000" pitchFamily="2" charset="2"/>
              <a:buChar char="§"/>
            </a:pPr>
            <a:endParaRPr lang="en-US" altLang="zh-CN" sz="1600" dirty="0">
              <a:latin typeface="+mn-lt"/>
            </a:endParaRPr>
          </a:p>
          <a:p>
            <a:pPr marL="373393" lvl="2" indent="-342900">
              <a:buFont typeface="Wingdings" panose="05000000000000000000" pitchFamily="2" charset="2"/>
              <a:buChar char="q"/>
            </a:pPr>
            <a:r>
              <a:rPr lang="en-US" altLang="zh-CN" sz="1800" dirty="0">
                <a:latin typeface="+mn-lt"/>
              </a:rPr>
              <a:t>4ab related capability information proposed in [1] needs to be updated according to latest consensus on UWB sensing and MMS based ranging.</a:t>
            </a:r>
            <a:endParaRPr lang="en-US" altLang="zh-CN" sz="1600" dirty="0">
              <a:latin typeface="+mn-lt"/>
            </a:endParaRPr>
          </a:p>
        </p:txBody>
      </p:sp>
    </p:spTree>
    <p:extLst>
      <p:ext uri="{BB962C8B-B14F-4D97-AF65-F5344CB8AC3E}">
        <p14:creationId xmlns:p14="http://schemas.microsoft.com/office/powerpoint/2010/main" val="196996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2</a:t>
            </a:r>
          </a:p>
        </p:txBody>
      </p:sp>
      <p:sp>
        <p:nvSpPr>
          <p:cNvPr id="7" name="矩形 10">
            <a:extLst>
              <a:ext uri="{FF2B5EF4-FFF2-40B4-BE49-F238E27FC236}">
                <a16:creationId xmlns:a16="http://schemas.microsoft.com/office/drawing/2014/main" id="{443ED1A2-9A66-4FEA-958D-50ADDAF82F64}"/>
              </a:ext>
            </a:extLst>
          </p:cNvPr>
          <p:cNvSpPr/>
          <p:nvPr/>
        </p:nvSpPr>
        <p:spPr>
          <a:xfrm>
            <a:off x="457200" y="1514708"/>
            <a:ext cx="7924800" cy="830997"/>
          </a:xfrm>
          <a:prstGeom prst="rect">
            <a:avLst/>
          </a:prstGeom>
        </p:spPr>
        <p:txBody>
          <a:bodyPr wrap="square">
            <a:spAutoFit/>
          </a:bodyPr>
          <a:lstStyle/>
          <a:p>
            <a:pPr marL="342900" indent="-342900" algn="just">
              <a:lnSpc>
                <a:spcPct val="100000"/>
              </a:lnSpc>
              <a:buFont typeface="Wingdings" panose="05000000000000000000" pitchFamily="2" charset="2"/>
              <a:buChar char="q"/>
            </a:pPr>
            <a:r>
              <a:rPr lang="en-US" altLang="zh-CN" sz="1600" kern="0" dirty="0"/>
              <a:t>Define a </a:t>
            </a:r>
            <a:r>
              <a:rPr lang="en-US" altLang="zh-CN" sz="1600" b="1" kern="0" dirty="0"/>
              <a:t>new Header IE or new Nested IE </a:t>
            </a:r>
            <a:r>
              <a:rPr lang="en-US" altLang="zh-CN" sz="1600" kern="0" dirty="0"/>
              <a:t>included in the existing Association Request frame or a </a:t>
            </a:r>
            <a:r>
              <a:rPr lang="en-US" altLang="zh-CN" sz="1600" b="1" kern="0" dirty="0"/>
              <a:t>New Association Request frame </a:t>
            </a:r>
            <a:r>
              <a:rPr lang="en-US" altLang="zh-CN" sz="1600" kern="0" dirty="0"/>
              <a:t>to </a:t>
            </a:r>
            <a:r>
              <a:rPr lang="en-US" altLang="zh-CN" sz="1600" kern="0" dirty="0">
                <a:solidFill>
                  <a:srgbClr val="FF0000"/>
                </a:solidFill>
              </a:rPr>
              <a:t>carry 4ab related capability information</a:t>
            </a:r>
          </a:p>
          <a:p>
            <a:pPr marL="800100" lvl="1" indent="-342900" algn="just">
              <a:buFont typeface="Wingdings" panose="05000000000000000000" pitchFamily="2" charset="2"/>
              <a:buChar char="§"/>
            </a:pPr>
            <a:r>
              <a:rPr lang="en-US" altLang="zh-CN" sz="1600" kern="0" dirty="0"/>
              <a:t>We slightly prefer new Association Request frame.</a:t>
            </a:r>
          </a:p>
        </p:txBody>
      </p:sp>
      <p:sp>
        <p:nvSpPr>
          <p:cNvPr id="8" name="Content Placeholder 2">
            <a:extLst>
              <a:ext uri="{FF2B5EF4-FFF2-40B4-BE49-F238E27FC236}">
                <a16:creationId xmlns:a16="http://schemas.microsoft.com/office/drawing/2014/main" id="{6CAD62C7-9846-47B0-906E-0B7D10B348A3}"/>
              </a:ext>
            </a:extLst>
          </p:cNvPr>
          <p:cNvSpPr txBox="1">
            <a:spLocks/>
          </p:cNvSpPr>
          <p:nvPr/>
        </p:nvSpPr>
        <p:spPr>
          <a:xfrm>
            <a:off x="360757" y="2996760"/>
            <a:ext cx="1981200" cy="707873"/>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gn="ctr">
              <a:buNone/>
            </a:pPr>
            <a:r>
              <a:rPr lang="en-US" sz="1400" u="sng" kern="0" dirty="0"/>
              <a:t>Enhanced Association Request frame format</a:t>
            </a:r>
          </a:p>
        </p:txBody>
      </p:sp>
      <p:graphicFrame>
        <p:nvGraphicFramePr>
          <p:cNvPr id="9" name="Table 8">
            <a:extLst>
              <a:ext uri="{FF2B5EF4-FFF2-40B4-BE49-F238E27FC236}">
                <a16:creationId xmlns:a16="http://schemas.microsoft.com/office/drawing/2014/main" id="{F23310CF-2A38-431E-8C1A-304920BCE7B1}"/>
              </a:ext>
            </a:extLst>
          </p:cNvPr>
          <p:cNvGraphicFramePr>
            <a:graphicFrameLocks noGrp="1"/>
          </p:cNvGraphicFramePr>
          <p:nvPr>
            <p:extLst>
              <p:ext uri="{D42A27DB-BD31-4B8C-83A1-F6EECF244321}">
                <p14:modId xmlns:p14="http://schemas.microsoft.com/office/powerpoint/2010/main" val="1670656636"/>
              </p:ext>
            </p:extLst>
          </p:nvPr>
        </p:nvGraphicFramePr>
        <p:xfrm>
          <a:off x="2434370" y="2933700"/>
          <a:ext cx="5762851" cy="685800"/>
        </p:xfrm>
        <a:graphic>
          <a:graphicData uri="http://schemas.openxmlformats.org/drawingml/2006/table">
            <a:tbl>
              <a:tblPr firstRow="1" bandRow="1">
                <a:tableStyleId>{5940675A-B579-460E-94D1-54222C63F5DA}</a:tableStyleId>
              </a:tblPr>
              <a:tblGrid>
                <a:gridCol w="1272090">
                  <a:extLst>
                    <a:ext uri="{9D8B030D-6E8A-4147-A177-3AD203B41FA5}">
                      <a16:colId xmlns:a16="http://schemas.microsoft.com/office/drawing/2014/main" val="3994999245"/>
                    </a:ext>
                  </a:extLst>
                </a:gridCol>
                <a:gridCol w="1818314">
                  <a:extLst>
                    <a:ext uri="{9D8B030D-6E8A-4147-A177-3AD203B41FA5}">
                      <a16:colId xmlns:a16="http://schemas.microsoft.com/office/drawing/2014/main" val="1803236026"/>
                    </a:ext>
                  </a:extLst>
                </a:gridCol>
                <a:gridCol w="1697093">
                  <a:extLst>
                    <a:ext uri="{9D8B030D-6E8A-4147-A177-3AD203B41FA5}">
                      <a16:colId xmlns:a16="http://schemas.microsoft.com/office/drawing/2014/main" val="2356889052"/>
                    </a:ext>
                  </a:extLst>
                </a:gridCol>
                <a:gridCol w="975354">
                  <a:extLst>
                    <a:ext uri="{9D8B030D-6E8A-4147-A177-3AD203B41FA5}">
                      <a16:colId xmlns:a16="http://schemas.microsoft.com/office/drawing/2014/main" val="1906320279"/>
                    </a:ext>
                  </a:extLst>
                </a:gridCol>
              </a:tblGrid>
              <a:tr h="241808">
                <a:tc>
                  <a:txBody>
                    <a:bodyPr/>
                    <a:lstStyle/>
                    <a:p>
                      <a:pPr algn="ctr"/>
                      <a:r>
                        <a:rPr lang="en-US" sz="1100" dirty="0"/>
                        <a:t>Octets: Variable</a:t>
                      </a:r>
                    </a:p>
                  </a:txBody>
                  <a:tcPr/>
                </a:tc>
                <a:tc>
                  <a:txBody>
                    <a:bodyPr/>
                    <a:lstStyle/>
                    <a:p>
                      <a:pPr algn="ctr"/>
                      <a:r>
                        <a:rPr lang="en-US" sz="1100" dirty="0"/>
                        <a:t>1</a:t>
                      </a:r>
                    </a:p>
                  </a:txBody>
                  <a:tcPr/>
                </a:tc>
                <a:tc>
                  <a:txBody>
                    <a:bodyPr/>
                    <a:lstStyle/>
                    <a:p>
                      <a:pPr algn="ctr"/>
                      <a:r>
                        <a:rPr lang="en-US" sz="1100" dirty="0">
                          <a:solidFill>
                            <a:schemeClr val="tx1"/>
                          </a:solidFill>
                        </a:rPr>
                        <a:t>2</a:t>
                      </a:r>
                    </a:p>
                  </a:txBody>
                  <a:tcPr/>
                </a:tc>
                <a:tc>
                  <a:txBody>
                    <a:bodyPr/>
                    <a:lstStyle/>
                    <a:p>
                      <a:pPr algn="ctr"/>
                      <a:r>
                        <a:rPr lang="en-US" sz="1100" dirty="0"/>
                        <a:t>2/4</a:t>
                      </a:r>
                    </a:p>
                  </a:txBody>
                  <a:tcPr/>
                </a:tc>
                <a:extLst>
                  <a:ext uri="{0D108BD9-81ED-4DB2-BD59-A6C34878D82A}">
                    <a16:rowId xmlns:a16="http://schemas.microsoft.com/office/drawing/2014/main" val="808120602"/>
                  </a:ext>
                </a:extLst>
              </a:tr>
              <a:tr h="398272">
                <a:tc>
                  <a:txBody>
                    <a:bodyPr/>
                    <a:lstStyle/>
                    <a:p>
                      <a:pPr algn="ctr"/>
                      <a:r>
                        <a:rPr lang="en-US" sz="1100" dirty="0"/>
                        <a:t>MHR</a:t>
                      </a:r>
                    </a:p>
                  </a:txBody>
                  <a:tcPr/>
                </a:tc>
                <a:tc>
                  <a:txBody>
                    <a:bodyPr/>
                    <a:lstStyle/>
                    <a:p>
                      <a:pPr algn="ctr"/>
                      <a:r>
                        <a:rPr lang="en-US" sz="1100" dirty="0">
                          <a:solidFill>
                            <a:schemeClr val="tx1"/>
                          </a:solidFill>
                        </a:rPr>
                        <a:t>Command ID = </a:t>
                      </a:r>
                      <a:r>
                        <a:rPr lang="en-US" sz="1100" b="1" dirty="0">
                          <a:solidFill>
                            <a:schemeClr val="tx1"/>
                          </a:solidFill>
                        </a:rPr>
                        <a:t>0x0c</a:t>
                      </a:r>
                    </a:p>
                  </a:txBody>
                  <a:tcPr/>
                </a:tc>
                <a:tc>
                  <a:txBody>
                    <a:bodyPr/>
                    <a:lstStyle/>
                    <a:p>
                      <a:pPr algn="ctr"/>
                      <a:r>
                        <a:rPr lang="en-US" sz="1100" dirty="0">
                          <a:solidFill>
                            <a:srgbClr val="FF0000"/>
                          </a:solidFill>
                        </a:rPr>
                        <a:t>Extended Capability Information</a:t>
                      </a:r>
                    </a:p>
                  </a:txBody>
                  <a:tcPr/>
                </a:tc>
                <a:tc>
                  <a:txBody>
                    <a:bodyPr/>
                    <a:lstStyle/>
                    <a:p>
                      <a:pPr algn="ctr"/>
                      <a:r>
                        <a:rPr lang="en-US" sz="1100" dirty="0"/>
                        <a:t>FCS</a:t>
                      </a:r>
                    </a:p>
                  </a:txBody>
                  <a:tcPr/>
                </a:tc>
                <a:extLst>
                  <a:ext uri="{0D108BD9-81ED-4DB2-BD59-A6C34878D82A}">
                    <a16:rowId xmlns:a16="http://schemas.microsoft.com/office/drawing/2014/main" val="1885287348"/>
                  </a:ext>
                </a:extLst>
              </a:tr>
            </a:tbl>
          </a:graphicData>
        </a:graphic>
      </p:graphicFrame>
      <p:cxnSp>
        <p:nvCxnSpPr>
          <p:cNvPr id="16" name="Straight Arrow Connector 15">
            <a:extLst>
              <a:ext uri="{FF2B5EF4-FFF2-40B4-BE49-F238E27FC236}">
                <a16:creationId xmlns:a16="http://schemas.microsoft.com/office/drawing/2014/main" id="{5AF96FF4-BCD1-481A-80DB-DFAE6E51DB2D}"/>
              </a:ext>
            </a:extLst>
          </p:cNvPr>
          <p:cNvCxnSpPr>
            <a:cxnSpLocks/>
          </p:cNvCxnSpPr>
          <p:nvPr/>
        </p:nvCxnSpPr>
        <p:spPr>
          <a:xfrm flipH="1">
            <a:off x="2466796" y="3619500"/>
            <a:ext cx="3048000" cy="73617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E1B77E0-CDC8-4A92-81BE-FFBFEB621145}"/>
              </a:ext>
            </a:extLst>
          </p:cNvPr>
          <p:cNvCxnSpPr>
            <a:cxnSpLocks/>
          </p:cNvCxnSpPr>
          <p:nvPr/>
        </p:nvCxnSpPr>
        <p:spPr>
          <a:xfrm>
            <a:off x="7234970" y="3648691"/>
            <a:ext cx="496678" cy="68631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Table 17">
            <a:extLst>
              <a:ext uri="{FF2B5EF4-FFF2-40B4-BE49-F238E27FC236}">
                <a16:creationId xmlns:a16="http://schemas.microsoft.com/office/drawing/2014/main" id="{DEFB1697-AC66-4DCA-A623-7954B96C3A61}"/>
              </a:ext>
            </a:extLst>
          </p:cNvPr>
          <p:cNvGraphicFramePr>
            <a:graphicFrameLocks noGrp="1"/>
          </p:cNvGraphicFramePr>
          <p:nvPr>
            <p:extLst>
              <p:ext uri="{D42A27DB-BD31-4B8C-83A1-F6EECF244321}">
                <p14:modId xmlns:p14="http://schemas.microsoft.com/office/powerpoint/2010/main" val="3075253485"/>
              </p:ext>
            </p:extLst>
          </p:nvPr>
        </p:nvGraphicFramePr>
        <p:xfrm>
          <a:off x="2466796" y="4355676"/>
          <a:ext cx="5264852" cy="640080"/>
        </p:xfrm>
        <a:graphic>
          <a:graphicData uri="http://schemas.openxmlformats.org/drawingml/2006/table">
            <a:tbl>
              <a:tblPr firstRow="1" bandRow="1"/>
              <a:tblGrid>
                <a:gridCol w="581919">
                  <a:extLst>
                    <a:ext uri="{9D8B030D-6E8A-4147-A177-3AD203B41FA5}">
                      <a16:colId xmlns:a16="http://schemas.microsoft.com/office/drawing/2014/main" val="1665145516"/>
                    </a:ext>
                  </a:extLst>
                </a:gridCol>
                <a:gridCol w="726899">
                  <a:extLst>
                    <a:ext uri="{9D8B030D-6E8A-4147-A177-3AD203B41FA5}">
                      <a16:colId xmlns:a16="http://schemas.microsoft.com/office/drawing/2014/main" val="3109778553"/>
                    </a:ext>
                  </a:extLst>
                </a:gridCol>
                <a:gridCol w="990428">
                  <a:extLst>
                    <a:ext uri="{9D8B030D-6E8A-4147-A177-3AD203B41FA5}">
                      <a16:colId xmlns:a16="http://schemas.microsoft.com/office/drawing/2014/main" val="1438958558"/>
                    </a:ext>
                  </a:extLst>
                </a:gridCol>
                <a:gridCol w="914400">
                  <a:extLst>
                    <a:ext uri="{9D8B030D-6E8A-4147-A177-3AD203B41FA5}">
                      <a16:colId xmlns:a16="http://schemas.microsoft.com/office/drawing/2014/main" val="581545216"/>
                    </a:ext>
                  </a:extLst>
                </a:gridCol>
                <a:gridCol w="685800">
                  <a:extLst>
                    <a:ext uri="{9D8B030D-6E8A-4147-A177-3AD203B41FA5}">
                      <a16:colId xmlns:a16="http://schemas.microsoft.com/office/drawing/2014/main" val="3755171216"/>
                    </a:ext>
                  </a:extLst>
                </a:gridCol>
                <a:gridCol w="715962">
                  <a:extLst>
                    <a:ext uri="{9D8B030D-6E8A-4147-A177-3AD203B41FA5}">
                      <a16:colId xmlns:a16="http://schemas.microsoft.com/office/drawing/2014/main" val="964396420"/>
                    </a:ext>
                  </a:extLst>
                </a:gridCol>
                <a:gridCol w="649444">
                  <a:extLst>
                    <a:ext uri="{9D8B030D-6E8A-4147-A177-3AD203B41FA5}">
                      <a16:colId xmlns:a16="http://schemas.microsoft.com/office/drawing/2014/main" val="2123205711"/>
                    </a:ext>
                  </a:extLst>
                </a:gridCol>
              </a:tblGrid>
              <a:tr h="232857">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Bits: 0</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1</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2</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3</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4</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5</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6</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202996"/>
                  </a:ext>
                </a:extLst>
              </a:tr>
              <a:tr h="326242">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LDPC</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124.8 Mbps</a:t>
                      </a:r>
                      <a:endParaRPr lang="en-SG" sz="1050" kern="10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50" kern="100">
                          <a:solidFill>
                            <a:srgbClr val="7030A0"/>
                          </a:solidFill>
                          <a:effectLst/>
                          <a:latin typeface="Times New Roman" panose="02020603050405020304" pitchFamily="18" charset="0"/>
                          <a:ea typeface="SimSun" panose="02010600030101010101" pitchFamily="2" charset="-122"/>
                          <a:cs typeface="Arial" panose="020B0604020202020204" pitchFamily="34" charset="0"/>
                        </a:rPr>
                        <a:t>RSF-only MMS Packet </a:t>
                      </a:r>
                      <a:endParaRPr lang="en-SG" sz="1050" kern="10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Mixed MMS Packet</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Sensing</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SENS1</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SENS2</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1673255"/>
                  </a:ext>
                </a:extLst>
              </a:tr>
            </a:tbl>
          </a:graphicData>
        </a:graphic>
      </p:graphicFrame>
      <p:graphicFrame>
        <p:nvGraphicFramePr>
          <p:cNvPr id="19" name="Table 18">
            <a:extLst>
              <a:ext uri="{FF2B5EF4-FFF2-40B4-BE49-F238E27FC236}">
                <a16:creationId xmlns:a16="http://schemas.microsoft.com/office/drawing/2014/main" id="{BA32B76F-B1E9-421D-A4B3-12867FDCA4C7}"/>
              </a:ext>
            </a:extLst>
          </p:cNvPr>
          <p:cNvGraphicFramePr>
            <a:graphicFrameLocks noGrp="1"/>
          </p:cNvGraphicFramePr>
          <p:nvPr>
            <p:extLst>
              <p:ext uri="{D42A27DB-BD31-4B8C-83A1-F6EECF244321}">
                <p14:modId xmlns:p14="http://schemas.microsoft.com/office/powerpoint/2010/main" val="3008032210"/>
              </p:ext>
            </p:extLst>
          </p:nvPr>
        </p:nvGraphicFramePr>
        <p:xfrm>
          <a:off x="2466796" y="5123902"/>
          <a:ext cx="5264851" cy="640080"/>
        </p:xfrm>
        <a:graphic>
          <a:graphicData uri="http://schemas.openxmlformats.org/drawingml/2006/table">
            <a:tbl>
              <a:tblPr firstRow="1" bandRow="1"/>
              <a:tblGrid>
                <a:gridCol w="1019806">
                  <a:extLst>
                    <a:ext uri="{9D8B030D-6E8A-4147-A177-3AD203B41FA5}">
                      <a16:colId xmlns:a16="http://schemas.microsoft.com/office/drawing/2014/main" val="3628297724"/>
                    </a:ext>
                  </a:extLst>
                </a:gridCol>
                <a:gridCol w="1494853">
                  <a:extLst>
                    <a:ext uri="{9D8B030D-6E8A-4147-A177-3AD203B41FA5}">
                      <a16:colId xmlns:a16="http://schemas.microsoft.com/office/drawing/2014/main" val="538063384"/>
                    </a:ext>
                  </a:extLst>
                </a:gridCol>
                <a:gridCol w="1000070">
                  <a:extLst>
                    <a:ext uri="{9D8B030D-6E8A-4147-A177-3AD203B41FA5}">
                      <a16:colId xmlns:a16="http://schemas.microsoft.com/office/drawing/2014/main" val="1993134346"/>
                    </a:ext>
                  </a:extLst>
                </a:gridCol>
                <a:gridCol w="833391">
                  <a:extLst>
                    <a:ext uri="{9D8B030D-6E8A-4147-A177-3AD203B41FA5}">
                      <a16:colId xmlns:a16="http://schemas.microsoft.com/office/drawing/2014/main" val="613488483"/>
                    </a:ext>
                  </a:extLst>
                </a:gridCol>
                <a:gridCol w="916731">
                  <a:extLst>
                    <a:ext uri="{9D8B030D-6E8A-4147-A177-3AD203B41FA5}">
                      <a16:colId xmlns:a16="http://schemas.microsoft.com/office/drawing/2014/main" val="1055471579"/>
                    </a:ext>
                  </a:extLst>
                </a:gridCol>
              </a:tblGrid>
              <a:tr h="0">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Bits: 7</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8</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9</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10</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11-15</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835042"/>
                  </a:ext>
                </a:extLst>
              </a:tr>
              <a:tr h="0">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Processed CIR report</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Strongest detected tap as reference</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DL TDoA</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UL TDoA</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Reserved</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1131698"/>
                  </a:ext>
                </a:extLst>
              </a:tr>
            </a:tbl>
          </a:graphicData>
        </a:graphic>
      </p:graphicFrame>
    </p:spTree>
    <p:extLst>
      <p:ext uri="{BB962C8B-B14F-4D97-AF65-F5344CB8AC3E}">
        <p14:creationId xmlns:p14="http://schemas.microsoft.com/office/powerpoint/2010/main" val="15239202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43269</TotalTime>
  <Words>1387</Words>
  <Application>Microsoft Office PowerPoint</Application>
  <PresentationFormat>On-screen Show (4:3)</PresentationFormat>
  <Paragraphs>265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Malgun Gothic</vt:lpstr>
      <vt:lpstr>SimSun</vt:lpstr>
      <vt:lpstr>Arial</vt:lpstr>
      <vt:lpstr>Calibri</vt:lpstr>
      <vt:lpstr>Times New Roman</vt:lpstr>
      <vt:lpstr>Wingdings</vt:lpstr>
      <vt:lpstr>Office Theme</vt:lpstr>
      <vt:lpstr>PowerPoint Presentation</vt:lpstr>
      <vt:lpstr>PowerPoint Presentation</vt:lpstr>
      <vt:lpstr>Previous Contributions Related To  Discovery</vt:lpstr>
      <vt:lpstr>Recap: UWB in-band discovery (1)</vt:lpstr>
      <vt:lpstr>PowerPoint Presentation</vt:lpstr>
      <vt:lpstr>PowerPoint Presentation</vt:lpstr>
      <vt:lpstr>Recap: UWB in-band discovery (2) </vt:lpstr>
      <vt:lpstr>PowerPoint Presentation</vt:lpstr>
      <vt:lpstr>PowerPoint Presentation</vt:lpstr>
      <vt:lpstr>PowerPoint Presentation</vt:lpstr>
      <vt:lpstr>Summary</vt:lpstr>
      <vt:lpstr>Appendix</vt:lpstr>
      <vt:lpstr>Association Request frame format in 802.15.4</vt:lpstr>
      <vt:lpstr>Association Response frame format in 802.15.4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Lei Huang</cp:lastModifiedBy>
  <cp:revision>149</cp:revision>
  <cp:lastPrinted>1998-02-10T13:28:06Z</cp:lastPrinted>
  <dcterms:created xsi:type="dcterms:W3CDTF">2022-06-24T18:41:14Z</dcterms:created>
  <dcterms:modified xsi:type="dcterms:W3CDTF">2023-01-14T08:58:48Z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(2)5os4R59tWE3jr+faCCM7lIEEvAVBStpLIqy/yAMn9GwJDUklOtYyaL+jFvU3YSjWKdV8UrOK
Eu7Tb6qUyN+2OJO6mduCxyRZxc6N7ucW9gIPPAqiCZIkl7wpn/pfY5eK2UFqp7rSQ/vHa/P0
mWs9KIgH7fn6WNsujPOUaj+AJmXXCTcVvy+jmzupBqdatF8qYAeB3+W5sQg+xq2lYh4qMpVg
ZsySETC+WjB/8oQcxZ</vt:lpwstr>
  </property>
  <property fmtid="{D5CDD505-2E9C-101B-9397-08002B2CF9AE}" pid="3" name="_2015_ms_pID_7253431">
    <vt:lpwstr>qugAxfScB0qnuwOkOW8FCqXtNnxvKzZcTE3W8png45kbOnDGox5G+Y
fCAT4pBOAz7HxYfdgXNUqLrTE1EVzoQY8ex6BmlCnp/PR/R3bEIJ5wBvfnW5tqrWtrZI+zK5
I8noT/MvFVwBQMpBlOGK0psemz83q/pGbEOLsGNW8zjMWeq7w9KeL8sTnqDj7Iv6VfU=</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1672744988</vt:lpwstr>
  </property>
</Properties>
</file>