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58" r:id="rId3"/>
    <p:sldId id="291" r:id="rId4"/>
    <p:sldId id="293" r:id="rId5"/>
    <p:sldId id="294"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432FF"/>
    <a:srgbClr val="B36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60"/>
    <p:restoredTop sz="95915"/>
  </p:normalViewPr>
  <p:slideViewPr>
    <p:cSldViewPr>
      <p:cViewPr varScale="1">
        <p:scale>
          <a:sx n="124" d="100"/>
          <a:sy n="124" d="100"/>
        </p:scale>
        <p:origin x="2144" y="16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January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539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a:t>
            </a:r>
            <a:r>
              <a:rPr lang="en-US" sz="1400" dirty="0"/>
              <a:t>MMRS Repetition Number in RSF</a:t>
            </a:r>
            <a:endParaRPr lang="en-US" altLang="en-US" sz="1400" dirty="0"/>
          </a:p>
          <a:p>
            <a:pPr>
              <a:spcBef>
                <a:spcPts val="600"/>
              </a:spcBef>
            </a:pPr>
            <a:r>
              <a:rPr lang="en-US" altLang="en-US" sz="1400" b="1" dirty="0"/>
              <a:t>Date Submitted:</a:t>
            </a:r>
            <a:r>
              <a:rPr lang="en-US" altLang="en-US" sz="1400" dirty="0">
                <a:solidFill>
                  <a:srgbClr val="FF0000"/>
                </a:solidFill>
              </a:rPr>
              <a:t> 	</a:t>
            </a:r>
            <a:r>
              <a:rPr lang="en-US" altLang="en-US" sz="1400" dirty="0">
                <a:solidFill>
                  <a:srgbClr val="000000"/>
                </a:solidFill>
              </a:rPr>
              <a:t>January, 2023</a:t>
            </a:r>
            <a:r>
              <a:rPr lang="en-US" altLang="en-US" sz="1400" dirty="0"/>
              <a:t>	</a:t>
            </a:r>
          </a:p>
          <a:p>
            <a:pPr>
              <a:spcBef>
                <a:spcPts val="600"/>
              </a:spcBef>
            </a:pPr>
            <a:r>
              <a:rPr lang="en-US" altLang="en-US" sz="1400" b="1" dirty="0"/>
              <a:t>Source:</a:t>
            </a:r>
            <a:r>
              <a:rPr lang="en-US" altLang="en-US" sz="1400" dirty="0"/>
              <a:t> 	</a:t>
            </a:r>
            <a:r>
              <a:rPr lang="en-US" altLang="en-US" sz="1400" dirty="0">
                <a:latin typeface="+mj-lt"/>
              </a:rPr>
              <a:t>Xiliang Luo, Vinod </a:t>
            </a:r>
            <a:r>
              <a:rPr lang="en-US" altLang="en-US" sz="1400" dirty="0" err="1">
                <a:latin typeface="+mj-lt"/>
              </a:rPr>
              <a:t>Kristem</a:t>
            </a:r>
            <a:r>
              <a:rPr lang="en-US" altLang="en-US" sz="1400" dirty="0">
                <a:latin typeface="+mj-lt"/>
              </a:rPr>
              <a:t>, </a:t>
            </a:r>
            <a:r>
              <a:rPr lang="en-US" sz="1400" kern="50" dirty="0">
                <a:solidFill>
                  <a:srgbClr val="00000A"/>
                </a:solidFill>
                <a:effectLst/>
                <a:latin typeface="+mj-lt"/>
                <a:ea typeface="Times New Roman" panose="02020603050405020304" pitchFamily="18" charset="0"/>
              </a:rPr>
              <a:t>Moche Cohen</a:t>
            </a:r>
            <a:r>
              <a:rPr lang="en-US" sz="1400" kern="50" dirty="0">
                <a:solidFill>
                  <a:srgbClr val="00000A"/>
                </a:solidFill>
                <a:latin typeface="+mj-lt"/>
                <a:ea typeface="Times New Roman" panose="02020603050405020304" pitchFamily="18" charset="0"/>
              </a:rPr>
              <a:t> </a:t>
            </a:r>
            <a:r>
              <a:rPr lang="en-US" altLang="en-US" sz="1400" dirty="0">
                <a:latin typeface="+mj-lt"/>
              </a:rPr>
              <a:t>(Apple)</a:t>
            </a:r>
          </a:p>
          <a:p>
            <a:pPr>
              <a:spcBef>
                <a:spcPts val="600"/>
              </a:spcBef>
            </a:pPr>
            <a:r>
              <a:rPr lang="en-US" altLang="en-US" sz="1400" b="1" dirty="0">
                <a:solidFill>
                  <a:schemeClr val="tx2"/>
                </a:solidFill>
              </a:rPr>
              <a:t>Address</a:t>
            </a:r>
            <a:r>
              <a:rPr lang="en-US" altLang="en-US" sz="1400" dirty="0">
                <a:solidFill>
                  <a:schemeClr val="tx2"/>
                </a:solidFill>
              </a:rPr>
              <a:t>: 	One Apple Park Way, Cupertino, CA 95104, USA</a:t>
            </a:r>
          </a:p>
          <a:p>
            <a:pPr>
              <a:spcBef>
                <a:spcPts val="600"/>
              </a:spcBef>
            </a:pPr>
            <a:r>
              <a:rPr lang="en-US" altLang="en-US" sz="1400" b="1" dirty="0">
                <a:solidFill>
                  <a:schemeClr val="tx2"/>
                </a:solidFill>
              </a:rPr>
              <a:t>E-Mails</a:t>
            </a:r>
            <a:r>
              <a:rPr lang="en-US" altLang="en-US" sz="1400" dirty="0">
                <a:solidFill>
                  <a:schemeClr val="tx2"/>
                </a:solidFill>
              </a:rPr>
              <a:t>:</a:t>
            </a:r>
            <a:r>
              <a:rPr lang="en-US" altLang="en-US" sz="1400" dirty="0">
                <a:solidFill>
                  <a:schemeClr val="tx2"/>
                </a:solidFill>
                <a:hlinkClick r:id="rId2"/>
              </a:rPr>
              <a:t> </a:t>
            </a:r>
            <a:r>
              <a:rPr lang="en-US" altLang="en-US" sz="1400" dirty="0">
                <a:solidFill>
                  <a:schemeClr val="tx2"/>
                </a:solidFill>
              </a:rPr>
              <a:t>	</a:t>
            </a:r>
            <a:r>
              <a:rPr lang="en-US" altLang="en-US" sz="1400" dirty="0" err="1">
                <a:solidFill>
                  <a:schemeClr val="tx2"/>
                </a:solidFill>
              </a:rPr>
              <a:t>xiliang_luo@apple.com</a:t>
            </a:r>
            <a:endParaRPr lang="en-US" altLang="en-US" sz="1400" dirty="0">
              <a:solidFill>
                <a:schemeClr val="tx2"/>
              </a:solidFill>
            </a:endParaRPr>
          </a:p>
          <a:p>
            <a:pPr>
              <a:spcBef>
                <a:spcPts val="600"/>
              </a:spcBef>
              <a:spcAft>
                <a:spcPts val="600"/>
              </a:spcAft>
            </a:pPr>
            <a:r>
              <a:rPr lang="en-US" altLang="en-US" sz="1400" b="1" dirty="0"/>
              <a:t>Abstract:</a:t>
            </a:r>
            <a:r>
              <a:rPr lang="en-US" altLang="en-US" sz="1400" dirty="0"/>
              <a:t>	Clarify the number of MMRS symbols in each RSF.</a:t>
            </a:r>
          </a:p>
          <a:p>
            <a:pPr>
              <a:spcBef>
                <a:spcPts val="600"/>
              </a:spcBef>
              <a:spcAft>
                <a:spcPts val="600"/>
              </a:spcAft>
            </a:pPr>
            <a:r>
              <a:rPr lang="en-US" altLang="en-US" sz="1400" b="1" dirty="0"/>
              <a:t>Purpose:   	</a:t>
            </a:r>
            <a:r>
              <a:rPr lang="en-US" altLang="en-US" sz="1400" dirty="0"/>
              <a:t>Provide more details on the MMS UWB.</a:t>
            </a:r>
          </a:p>
          <a:p>
            <a:pPr>
              <a:spcBef>
                <a:spcPts val="600"/>
              </a:spcBef>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pPr>
            <a:r>
              <a:rPr lang="en-US" altLang="en-US" sz="1400" b="1" dirty="0"/>
              <a:t>Release:</a:t>
            </a:r>
            <a:r>
              <a:rPr lang="en-US" altLang="en-US" sz="14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15-23-0017-00-04ab</a:t>
            </a:r>
            <a:endParaRPr lang="en-US" alt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267206706"/>
              </p:ext>
            </p:extLst>
          </p:nvPr>
        </p:nvGraphicFramePr>
        <p:xfrm>
          <a:off x="685800" y="908723"/>
          <a:ext cx="7774632" cy="5265711"/>
        </p:xfrm>
        <a:graphic>
          <a:graphicData uri="http://schemas.openxmlformats.org/drawingml/2006/table">
            <a:tbl>
              <a:tblPr firstRow="1" bandRow="1">
                <a:tableStyleId>{5940675A-B579-460E-94D1-54222C63F5DA}</a:tableStyleId>
              </a:tblPr>
              <a:tblGrid>
                <a:gridCol w="4267200">
                  <a:extLst>
                    <a:ext uri="{9D8B030D-6E8A-4147-A177-3AD203B41FA5}">
                      <a16:colId xmlns:a16="http://schemas.microsoft.com/office/drawing/2014/main" val="1745747388"/>
                    </a:ext>
                  </a:extLst>
                </a:gridCol>
                <a:gridCol w="35074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solidFill>
                      <a:schemeClr val="accent2">
                        <a:lumMod val="20000"/>
                        <a:lumOff val="80000"/>
                      </a:schemeClr>
                    </a:solidFill>
                  </a:tcPr>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Periodicity-Division Multiple Access</a:t>
                      </a:r>
                    </a:p>
                  </a:txBody>
                  <a:tcPr marL="62197" marR="62197" marT="0" marB="0">
                    <a:solidFill>
                      <a:schemeClr val="accent2">
                        <a:lumMod val="20000"/>
                        <a:lumOff val="80000"/>
                      </a:schemeClr>
                    </a:solidFill>
                  </a:tcPr>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Other coexistence improvement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Improved link budget and/or reduced air-time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solidFill>
                      <a:schemeClr val="accent2">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MMS</a:t>
                      </a:r>
                    </a:p>
                  </a:txBody>
                  <a:tcPr marL="62197" marR="62197" marT="0" marB="0">
                    <a:solidFill>
                      <a:schemeClr val="accent2">
                        <a:lumMod val="20000"/>
                        <a:lumOff val="80000"/>
                      </a:schemeClr>
                    </a:solidFill>
                  </a:tcPr>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Additional channels and operating frequencies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solidFill>
                      <a:schemeClr val="accent2">
                        <a:lumMod val="20000"/>
                        <a:lumOff val="80000"/>
                      </a:schemeClr>
                    </a:solidFill>
                  </a:tcPr>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MMS for high-integrity ranging</a:t>
                      </a:r>
                    </a:p>
                  </a:txBody>
                  <a:tcPr marL="62197" marR="62197" marT="0" marB="0">
                    <a:solidFill>
                      <a:schemeClr val="accent2">
                        <a:lumMod val="20000"/>
                        <a:lumOff val="80000"/>
                      </a:schemeClr>
                    </a:solidFill>
                  </a:tcPr>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latin typeface="Calibri" panose="020F0502020204030204" pitchFamily="34" charset="0"/>
                          <a:cs typeface="Calibri" panose="020F0502020204030204" pitchFamily="34" charset="0"/>
                        </a:rPr>
                        <a:t>Reduced complexity and power consumption</a:t>
                      </a: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Hybrid operation with narrowband signaling to assist UWB</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solidFill>
                      <a:schemeClr val="accent2">
                        <a:lumMod val="20000"/>
                        <a:lumOff val="80000"/>
                      </a:schemeClr>
                    </a:solidFill>
                  </a:tcPr>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NBA-MMS</a:t>
                      </a:r>
                    </a:p>
                  </a:txBody>
                  <a:tcPr marL="62197" marR="62197" marT="0" marB="0">
                    <a:solidFill>
                      <a:schemeClr val="accent2">
                        <a:lumMod val="20000"/>
                        <a:lumOff val="80000"/>
                      </a:schemeClr>
                    </a:solidFill>
                  </a:tcPr>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41787244"/>
                  </a:ext>
                </a:extLst>
              </a:tr>
            </a:tbl>
          </a:graphicData>
        </a:graphic>
      </p:graphicFrame>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2" name="Date Placeholder 1">
            <a:extLst>
              <a:ext uri="{FF2B5EF4-FFF2-40B4-BE49-F238E27FC236}">
                <a16:creationId xmlns:a16="http://schemas.microsoft.com/office/drawing/2014/main" id="{FE6FE90C-885B-C1A7-F54B-A5BB432BBDCA}"/>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3" name="Rectangle 7">
            <a:extLst>
              <a:ext uri="{FF2B5EF4-FFF2-40B4-BE49-F238E27FC236}">
                <a16:creationId xmlns:a16="http://schemas.microsoft.com/office/drawing/2014/main" id="{58EF4B98-102E-C33B-1405-9B5DB6B39964}"/>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15-23-0017-00-04ab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ectangle 120">
            <a:extLst>
              <a:ext uri="{FF2B5EF4-FFF2-40B4-BE49-F238E27FC236}">
                <a16:creationId xmlns:a16="http://schemas.microsoft.com/office/drawing/2014/main" id="{C501DF32-F47F-6FA1-0C1C-03DCF8ECE63A}"/>
              </a:ext>
            </a:extLst>
          </p:cNvPr>
          <p:cNvSpPr/>
          <p:nvPr/>
        </p:nvSpPr>
        <p:spPr bwMode="auto">
          <a:xfrm>
            <a:off x="1655543" y="2846109"/>
            <a:ext cx="7413095" cy="1377834"/>
          </a:xfrm>
          <a:prstGeom prst="rect">
            <a:avLst/>
          </a:prstGeom>
          <a:solidFill>
            <a:schemeClr val="accent5">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Illustration of MMS Packets</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3</a:t>
            </a:fld>
            <a:endParaRPr lang="en-US" altLang="en-US"/>
          </a:p>
        </p:txBody>
      </p:sp>
      <p:sp>
        <p:nvSpPr>
          <p:cNvPr id="82" name="Rectangle 81">
            <a:extLst>
              <a:ext uri="{FF2B5EF4-FFF2-40B4-BE49-F238E27FC236}">
                <a16:creationId xmlns:a16="http://schemas.microsoft.com/office/drawing/2014/main" id="{EA42F816-0658-5502-1B55-03202725C4BB}"/>
              </a:ext>
            </a:extLst>
          </p:cNvPr>
          <p:cNvSpPr/>
          <p:nvPr/>
        </p:nvSpPr>
        <p:spPr bwMode="auto">
          <a:xfrm>
            <a:off x="736586" y="1976044"/>
            <a:ext cx="457200" cy="685799"/>
          </a:xfrm>
          <a:prstGeom prst="rect">
            <a:avLst/>
          </a:prstGeom>
          <a:solidFill>
            <a:schemeClr val="accent3">
              <a:lumMod val="85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NB</a:t>
            </a:r>
            <a:endParaRPr kumimoji="0" lang="en-US" sz="16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84" name="Rectangle 83">
            <a:extLst>
              <a:ext uri="{FF2B5EF4-FFF2-40B4-BE49-F238E27FC236}">
                <a16:creationId xmlns:a16="http://schemas.microsoft.com/office/drawing/2014/main" id="{F618D707-1F7B-0114-80AB-237063726D9F}"/>
              </a:ext>
            </a:extLst>
          </p:cNvPr>
          <p:cNvSpPr/>
          <p:nvPr/>
        </p:nvSpPr>
        <p:spPr bwMode="auto">
          <a:xfrm>
            <a:off x="712569" y="1943453"/>
            <a:ext cx="516166" cy="771399"/>
          </a:xfrm>
          <a:prstGeom prst="rect">
            <a:avLst/>
          </a:prstGeom>
          <a:noFill/>
          <a:ln w="1905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85" name="TextBox 84">
            <a:extLst>
              <a:ext uri="{FF2B5EF4-FFF2-40B4-BE49-F238E27FC236}">
                <a16:creationId xmlns:a16="http://schemas.microsoft.com/office/drawing/2014/main" id="{33C1DAB3-3762-D283-73D7-97058BC69A94}"/>
              </a:ext>
            </a:extLst>
          </p:cNvPr>
          <p:cNvSpPr txBox="1"/>
          <p:nvPr/>
        </p:nvSpPr>
        <p:spPr>
          <a:xfrm>
            <a:off x="133692" y="2692220"/>
            <a:ext cx="437940" cy="307777"/>
          </a:xfrm>
          <a:prstGeom prst="rect">
            <a:avLst/>
          </a:prstGeom>
          <a:noFill/>
        </p:spPr>
        <p:txBody>
          <a:bodyPr wrap="none" rtlCol="0">
            <a:spAutoFit/>
          </a:bodyPr>
          <a:lstStyle/>
          <a:p>
            <a:r>
              <a:rPr lang="en-US" sz="1400" dirty="0">
                <a:latin typeface="+mj-lt"/>
                <a:ea typeface="Helvetica Neue Light" panose="02000403000000020004" pitchFamily="2" charset="0"/>
              </a:rPr>
              <a:t>OR</a:t>
            </a:r>
          </a:p>
        </p:txBody>
      </p:sp>
      <p:cxnSp>
        <p:nvCxnSpPr>
          <p:cNvPr id="86" name="Straight Arrow Connector 85">
            <a:extLst>
              <a:ext uri="{FF2B5EF4-FFF2-40B4-BE49-F238E27FC236}">
                <a16:creationId xmlns:a16="http://schemas.microsoft.com/office/drawing/2014/main" id="{69A455DC-DCB4-3940-0C62-A48897A105AE}"/>
              </a:ext>
            </a:extLst>
          </p:cNvPr>
          <p:cNvCxnSpPr>
            <a:cxnSpLocks/>
            <a:stCxn id="85" idx="0"/>
            <a:endCxn id="84" idx="1"/>
          </p:cNvCxnSpPr>
          <p:nvPr/>
        </p:nvCxnSpPr>
        <p:spPr bwMode="auto">
          <a:xfrm flipV="1">
            <a:off x="352662" y="2329153"/>
            <a:ext cx="359907" cy="363067"/>
          </a:xfrm>
          <a:prstGeom prst="straightConnector1">
            <a:avLst/>
          </a:prstGeom>
          <a:solidFill>
            <a:schemeClr val="accent1"/>
          </a:solidFill>
          <a:ln w="9525"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a:extLst>
              <a:ext uri="{FF2B5EF4-FFF2-40B4-BE49-F238E27FC236}">
                <a16:creationId xmlns:a16="http://schemas.microsoft.com/office/drawing/2014/main" id="{9257630A-6FD7-47C7-D2F1-24911F81B5D1}"/>
              </a:ext>
            </a:extLst>
          </p:cNvPr>
          <p:cNvCxnSpPr>
            <a:stCxn id="85" idx="2"/>
            <a:endCxn id="118" idx="1"/>
          </p:cNvCxnSpPr>
          <p:nvPr/>
        </p:nvCxnSpPr>
        <p:spPr bwMode="auto">
          <a:xfrm>
            <a:off x="352662" y="2999997"/>
            <a:ext cx="324488" cy="666733"/>
          </a:xfrm>
          <a:prstGeom prst="straightConnector1">
            <a:avLst/>
          </a:prstGeom>
          <a:solidFill>
            <a:schemeClr val="accent1"/>
          </a:solidFill>
          <a:ln w="9525"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Preamble…">
            <a:extLst>
              <a:ext uri="{FF2B5EF4-FFF2-40B4-BE49-F238E27FC236}">
                <a16:creationId xmlns:a16="http://schemas.microsoft.com/office/drawing/2014/main" id="{CEA5CBC9-1074-6005-61B7-7E840EDF8C23}"/>
              </a:ext>
            </a:extLst>
          </p:cNvPr>
          <p:cNvSpPr/>
          <p:nvPr/>
        </p:nvSpPr>
        <p:spPr>
          <a:xfrm>
            <a:off x="1804355" y="3385847"/>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RSF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1</a:t>
            </a:r>
          </a:p>
        </p:txBody>
      </p:sp>
      <p:sp>
        <p:nvSpPr>
          <p:cNvPr id="91" name="Preamble…">
            <a:extLst>
              <a:ext uri="{FF2B5EF4-FFF2-40B4-BE49-F238E27FC236}">
                <a16:creationId xmlns:a16="http://schemas.microsoft.com/office/drawing/2014/main" id="{D17454E7-F19E-3D9E-E005-3A2844AD674A}"/>
              </a:ext>
            </a:extLst>
          </p:cNvPr>
          <p:cNvSpPr/>
          <p:nvPr/>
        </p:nvSpPr>
        <p:spPr>
          <a:xfrm>
            <a:off x="2897980" y="3385847"/>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RSF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2</a:t>
            </a:r>
          </a:p>
        </p:txBody>
      </p:sp>
      <p:sp>
        <p:nvSpPr>
          <p:cNvPr id="92" name="Preamble…">
            <a:extLst>
              <a:ext uri="{FF2B5EF4-FFF2-40B4-BE49-F238E27FC236}">
                <a16:creationId xmlns:a16="http://schemas.microsoft.com/office/drawing/2014/main" id="{ACE727A8-D019-62B3-06A7-72BDD0B3397C}"/>
              </a:ext>
            </a:extLst>
          </p:cNvPr>
          <p:cNvSpPr/>
          <p:nvPr/>
        </p:nvSpPr>
        <p:spPr>
          <a:xfrm>
            <a:off x="4422285" y="3385847"/>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RSF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X</a:t>
            </a:r>
          </a:p>
        </p:txBody>
      </p:sp>
      <p:sp>
        <p:nvSpPr>
          <p:cNvPr id="93" name="STS/SEC…">
            <a:extLst>
              <a:ext uri="{FF2B5EF4-FFF2-40B4-BE49-F238E27FC236}">
                <a16:creationId xmlns:a16="http://schemas.microsoft.com/office/drawing/2014/main" id="{31854B1B-4CBB-D7F6-B194-52C3DF870B9E}"/>
              </a:ext>
            </a:extLst>
          </p:cNvPr>
          <p:cNvSpPr/>
          <p:nvPr/>
        </p:nvSpPr>
        <p:spPr>
          <a:xfrm>
            <a:off x="5497685" y="3385847"/>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RIF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1</a:t>
            </a:r>
          </a:p>
        </p:txBody>
      </p:sp>
      <p:sp>
        <p:nvSpPr>
          <p:cNvPr id="94" name="STS/SEC…">
            <a:extLst>
              <a:ext uri="{FF2B5EF4-FFF2-40B4-BE49-F238E27FC236}">
                <a16:creationId xmlns:a16="http://schemas.microsoft.com/office/drawing/2014/main" id="{9292D498-74DA-0FDC-5204-95B89213CB27}"/>
              </a:ext>
            </a:extLst>
          </p:cNvPr>
          <p:cNvSpPr/>
          <p:nvPr/>
        </p:nvSpPr>
        <p:spPr>
          <a:xfrm>
            <a:off x="6578849" y="3385847"/>
            <a:ext cx="622556"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RIF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2</a:t>
            </a:r>
          </a:p>
        </p:txBody>
      </p:sp>
      <p:sp>
        <p:nvSpPr>
          <p:cNvPr id="95" name="STS/SEC…">
            <a:extLst>
              <a:ext uri="{FF2B5EF4-FFF2-40B4-BE49-F238E27FC236}">
                <a16:creationId xmlns:a16="http://schemas.microsoft.com/office/drawing/2014/main" id="{9DBA2774-0312-03E5-CD74-91F0C7FC6303}"/>
              </a:ext>
            </a:extLst>
          </p:cNvPr>
          <p:cNvSpPr/>
          <p:nvPr/>
        </p:nvSpPr>
        <p:spPr>
          <a:xfrm>
            <a:off x="8333506" y="3385847"/>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RIF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Y</a:t>
            </a:r>
          </a:p>
        </p:txBody>
      </p:sp>
      <p:sp>
        <p:nvSpPr>
          <p:cNvPr id="96" name="Line">
            <a:extLst>
              <a:ext uri="{FF2B5EF4-FFF2-40B4-BE49-F238E27FC236}">
                <a16:creationId xmlns:a16="http://schemas.microsoft.com/office/drawing/2014/main" id="{24913ABD-F304-582B-D64A-A591F1CB882A}"/>
              </a:ext>
            </a:extLst>
          </p:cNvPr>
          <p:cNvSpPr/>
          <p:nvPr/>
        </p:nvSpPr>
        <p:spPr>
          <a:xfrm>
            <a:off x="720726" y="3190232"/>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97" name="Line">
            <a:extLst>
              <a:ext uri="{FF2B5EF4-FFF2-40B4-BE49-F238E27FC236}">
                <a16:creationId xmlns:a16="http://schemas.microsoft.com/office/drawing/2014/main" id="{A0F5795E-79A5-891C-4DCD-9279ECF73BDB}"/>
              </a:ext>
            </a:extLst>
          </p:cNvPr>
          <p:cNvSpPr/>
          <p:nvPr/>
        </p:nvSpPr>
        <p:spPr>
          <a:xfrm flipV="1">
            <a:off x="723889"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98" name="Line">
            <a:extLst>
              <a:ext uri="{FF2B5EF4-FFF2-40B4-BE49-F238E27FC236}">
                <a16:creationId xmlns:a16="http://schemas.microsoft.com/office/drawing/2014/main" id="{34EF8F8C-0A7E-0AB6-1AD0-D628B6F383B1}"/>
              </a:ext>
            </a:extLst>
          </p:cNvPr>
          <p:cNvSpPr/>
          <p:nvPr/>
        </p:nvSpPr>
        <p:spPr>
          <a:xfrm flipV="1">
            <a:off x="1803413"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99" name="Line">
            <a:extLst>
              <a:ext uri="{FF2B5EF4-FFF2-40B4-BE49-F238E27FC236}">
                <a16:creationId xmlns:a16="http://schemas.microsoft.com/office/drawing/2014/main" id="{74252410-5459-F48C-E4F1-080B1F0C7E52}"/>
              </a:ext>
            </a:extLst>
          </p:cNvPr>
          <p:cNvSpPr/>
          <p:nvPr/>
        </p:nvSpPr>
        <p:spPr>
          <a:xfrm>
            <a:off x="1818074" y="3190232"/>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00" name="Line">
            <a:extLst>
              <a:ext uri="{FF2B5EF4-FFF2-40B4-BE49-F238E27FC236}">
                <a16:creationId xmlns:a16="http://schemas.microsoft.com/office/drawing/2014/main" id="{4510A338-0D2D-7735-0803-B6C5B7F8E676}"/>
              </a:ext>
            </a:extLst>
          </p:cNvPr>
          <p:cNvSpPr/>
          <p:nvPr/>
        </p:nvSpPr>
        <p:spPr>
          <a:xfrm flipV="1">
            <a:off x="4419402"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01" name="Line">
            <a:extLst>
              <a:ext uri="{FF2B5EF4-FFF2-40B4-BE49-F238E27FC236}">
                <a16:creationId xmlns:a16="http://schemas.microsoft.com/office/drawing/2014/main" id="{4B918A20-A676-2116-5D68-6FDE215CE1F4}"/>
              </a:ext>
            </a:extLst>
          </p:cNvPr>
          <p:cNvSpPr/>
          <p:nvPr/>
        </p:nvSpPr>
        <p:spPr>
          <a:xfrm flipV="1">
            <a:off x="2900761"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02" name="Line">
            <a:extLst>
              <a:ext uri="{FF2B5EF4-FFF2-40B4-BE49-F238E27FC236}">
                <a16:creationId xmlns:a16="http://schemas.microsoft.com/office/drawing/2014/main" id="{9D435DDD-2603-B7FB-EC52-F3932697ED94}"/>
              </a:ext>
            </a:extLst>
          </p:cNvPr>
          <p:cNvSpPr/>
          <p:nvPr/>
        </p:nvSpPr>
        <p:spPr>
          <a:xfrm>
            <a:off x="4415079" y="3190232"/>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03" name="Line">
            <a:extLst>
              <a:ext uri="{FF2B5EF4-FFF2-40B4-BE49-F238E27FC236}">
                <a16:creationId xmlns:a16="http://schemas.microsoft.com/office/drawing/2014/main" id="{BC22F148-50C5-1C45-8550-2A6DF61A3897}"/>
              </a:ext>
            </a:extLst>
          </p:cNvPr>
          <p:cNvSpPr/>
          <p:nvPr/>
        </p:nvSpPr>
        <p:spPr>
          <a:xfrm flipV="1">
            <a:off x="5497764"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04" name="Line">
            <a:extLst>
              <a:ext uri="{FF2B5EF4-FFF2-40B4-BE49-F238E27FC236}">
                <a16:creationId xmlns:a16="http://schemas.microsoft.com/office/drawing/2014/main" id="{438A7014-FB00-1B64-3140-DFE7717AE391}"/>
              </a:ext>
            </a:extLst>
          </p:cNvPr>
          <p:cNvSpPr/>
          <p:nvPr/>
        </p:nvSpPr>
        <p:spPr>
          <a:xfrm>
            <a:off x="5496323" y="3187423"/>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05" name="Line">
            <a:extLst>
              <a:ext uri="{FF2B5EF4-FFF2-40B4-BE49-F238E27FC236}">
                <a16:creationId xmlns:a16="http://schemas.microsoft.com/office/drawing/2014/main" id="{2ADB3685-2383-EB03-330A-B13C287A0FEC}"/>
              </a:ext>
            </a:extLst>
          </p:cNvPr>
          <p:cNvSpPr/>
          <p:nvPr/>
        </p:nvSpPr>
        <p:spPr>
          <a:xfrm flipV="1">
            <a:off x="6577288"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06" name="1ms">
            <a:extLst>
              <a:ext uri="{FF2B5EF4-FFF2-40B4-BE49-F238E27FC236}">
                <a16:creationId xmlns:a16="http://schemas.microsoft.com/office/drawing/2014/main" id="{E72AC6FA-E9DC-18B9-CF21-61F44CEAFA99}"/>
              </a:ext>
            </a:extLst>
          </p:cNvPr>
          <p:cNvSpPr txBox="1"/>
          <p:nvPr/>
        </p:nvSpPr>
        <p:spPr>
          <a:xfrm>
            <a:off x="931633" y="2950060"/>
            <a:ext cx="516167"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lang="en-US" sz="1100" dirty="0">
                <a:latin typeface="Calibri" panose="020F0502020204030204" pitchFamily="34" charset="0"/>
                <a:cs typeface="Calibri" panose="020F0502020204030204" pitchFamily="34" charset="0"/>
              </a:rPr>
              <a:t>~2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107" name="Line">
            <a:extLst>
              <a:ext uri="{FF2B5EF4-FFF2-40B4-BE49-F238E27FC236}">
                <a16:creationId xmlns:a16="http://schemas.microsoft.com/office/drawing/2014/main" id="{A4B679A3-85C5-31F9-72A5-800A9C3FF45E}"/>
              </a:ext>
            </a:extLst>
          </p:cNvPr>
          <p:cNvSpPr/>
          <p:nvPr/>
        </p:nvSpPr>
        <p:spPr>
          <a:xfrm>
            <a:off x="3732164" y="3674105"/>
            <a:ext cx="459673"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108" name="Line">
            <a:extLst>
              <a:ext uri="{FF2B5EF4-FFF2-40B4-BE49-F238E27FC236}">
                <a16:creationId xmlns:a16="http://schemas.microsoft.com/office/drawing/2014/main" id="{DC66FAF2-0F48-42B7-FE48-D7F384BD7550}"/>
              </a:ext>
            </a:extLst>
          </p:cNvPr>
          <p:cNvSpPr/>
          <p:nvPr/>
        </p:nvSpPr>
        <p:spPr>
          <a:xfrm>
            <a:off x="7500150" y="3674105"/>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109" name="1ms">
            <a:extLst>
              <a:ext uri="{FF2B5EF4-FFF2-40B4-BE49-F238E27FC236}">
                <a16:creationId xmlns:a16="http://schemas.microsoft.com/office/drawing/2014/main" id="{C9BA95C6-570F-7B5C-FAE6-21E198036BD9}"/>
              </a:ext>
            </a:extLst>
          </p:cNvPr>
          <p:cNvSpPr txBox="1"/>
          <p:nvPr/>
        </p:nvSpPr>
        <p:spPr>
          <a:xfrm>
            <a:off x="2143913" y="2942846"/>
            <a:ext cx="359559" cy="2862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1ms</a:t>
            </a:r>
          </a:p>
        </p:txBody>
      </p:sp>
      <p:sp>
        <p:nvSpPr>
          <p:cNvPr id="110" name="(1+Z) ms">
            <a:extLst>
              <a:ext uri="{FF2B5EF4-FFF2-40B4-BE49-F238E27FC236}">
                <a16:creationId xmlns:a16="http://schemas.microsoft.com/office/drawing/2014/main" id="{68193E48-3779-C3B2-0F6A-8A79A29974CD}"/>
              </a:ext>
            </a:extLst>
          </p:cNvPr>
          <p:cNvSpPr txBox="1"/>
          <p:nvPr/>
        </p:nvSpPr>
        <p:spPr>
          <a:xfrm>
            <a:off x="4696363" y="2942846"/>
            <a:ext cx="627963" cy="2862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sz="1100" dirty="0">
                <a:solidFill>
                  <a:srgbClr val="FF2600"/>
                </a:solidFill>
                <a:latin typeface="Calibri" panose="020F0502020204030204" pitchFamily="34" charset="0"/>
                <a:cs typeface="Calibri" panose="020F0502020204030204" pitchFamily="34" charset="0"/>
              </a:rPr>
              <a:t>Z</a:t>
            </a:r>
            <a:r>
              <a:rPr sz="1100" dirty="0">
                <a:latin typeface="Calibri" panose="020F0502020204030204" pitchFamily="34" charset="0"/>
                <a:cs typeface="Calibri" panose="020F0502020204030204" pitchFamily="34" charset="0"/>
              </a:rPr>
              <a:t>)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111" name="1ms">
            <a:extLst>
              <a:ext uri="{FF2B5EF4-FFF2-40B4-BE49-F238E27FC236}">
                <a16:creationId xmlns:a16="http://schemas.microsoft.com/office/drawing/2014/main" id="{7BB464FF-10F4-B51C-F053-CAD5BEC7F8EE}"/>
              </a:ext>
            </a:extLst>
          </p:cNvPr>
          <p:cNvSpPr txBox="1"/>
          <p:nvPr/>
        </p:nvSpPr>
        <p:spPr>
          <a:xfrm>
            <a:off x="5867681" y="2942846"/>
            <a:ext cx="359559" cy="2862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112" name="Line">
            <a:extLst>
              <a:ext uri="{FF2B5EF4-FFF2-40B4-BE49-F238E27FC236}">
                <a16:creationId xmlns:a16="http://schemas.microsoft.com/office/drawing/2014/main" id="{5527F02A-9BC8-3457-5F5E-F50255A8AA61}"/>
              </a:ext>
            </a:extLst>
          </p:cNvPr>
          <p:cNvSpPr/>
          <p:nvPr/>
        </p:nvSpPr>
        <p:spPr>
          <a:xfrm>
            <a:off x="2896437" y="3190232"/>
            <a:ext cx="1527807"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13" name="(X-2) ms">
            <a:extLst>
              <a:ext uri="{FF2B5EF4-FFF2-40B4-BE49-F238E27FC236}">
                <a16:creationId xmlns:a16="http://schemas.microsoft.com/office/drawing/2014/main" id="{DBB6E397-572B-A97A-E8D7-7B73CB872988}"/>
              </a:ext>
            </a:extLst>
          </p:cNvPr>
          <p:cNvSpPr txBox="1"/>
          <p:nvPr/>
        </p:nvSpPr>
        <p:spPr>
          <a:xfrm>
            <a:off x="3368843" y="2942846"/>
            <a:ext cx="607706" cy="2862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(X-2) ms</a:t>
            </a:r>
          </a:p>
        </p:txBody>
      </p:sp>
      <p:sp>
        <p:nvSpPr>
          <p:cNvPr id="114" name="Line">
            <a:extLst>
              <a:ext uri="{FF2B5EF4-FFF2-40B4-BE49-F238E27FC236}">
                <a16:creationId xmlns:a16="http://schemas.microsoft.com/office/drawing/2014/main" id="{75584B26-56B5-51FC-EAD2-FFFF93ED61D2}"/>
              </a:ext>
            </a:extLst>
          </p:cNvPr>
          <p:cNvSpPr/>
          <p:nvPr/>
        </p:nvSpPr>
        <p:spPr>
          <a:xfrm flipV="1">
            <a:off x="8331434"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15" name="Line">
            <a:extLst>
              <a:ext uri="{FF2B5EF4-FFF2-40B4-BE49-F238E27FC236}">
                <a16:creationId xmlns:a16="http://schemas.microsoft.com/office/drawing/2014/main" id="{83A818DF-356E-C59A-D258-41BE341CDCA8}"/>
              </a:ext>
            </a:extLst>
          </p:cNvPr>
          <p:cNvSpPr/>
          <p:nvPr/>
        </p:nvSpPr>
        <p:spPr>
          <a:xfrm>
            <a:off x="6592467" y="3190232"/>
            <a:ext cx="1737559"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16" name="(Y-2) ms">
            <a:extLst>
              <a:ext uri="{FF2B5EF4-FFF2-40B4-BE49-F238E27FC236}">
                <a16:creationId xmlns:a16="http://schemas.microsoft.com/office/drawing/2014/main" id="{65461B54-0089-43BF-DBD7-738F311C6491}"/>
              </a:ext>
            </a:extLst>
          </p:cNvPr>
          <p:cNvSpPr txBox="1"/>
          <p:nvPr/>
        </p:nvSpPr>
        <p:spPr>
          <a:xfrm>
            <a:off x="7128997" y="2942846"/>
            <a:ext cx="602643" cy="2862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(Y-2) ms</a:t>
            </a:r>
          </a:p>
        </p:txBody>
      </p:sp>
      <p:sp>
        <p:nvSpPr>
          <p:cNvPr id="117" name="UWB">
            <a:extLst>
              <a:ext uri="{FF2B5EF4-FFF2-40B4-BE49-F238E27FC236}">
                <a16:creationId xmlns:a16="http://schemas.microsoft.com/office/drawing/2014/main" id="{65BEFDDA-6330-4B03-A9A5-B38EF1FA4D42}"/>
              </a:ext>
            </a:extLst>
          </p:cNvPr>
          <p:cNvSpPr txBox="1"/>
          <p:nvPr/>
        </p:nvSpPr>
        <p:spPr>
          <a:xfrm>
            <a:off x="81487" y="3507711"/>
            <a:ext cx="522579" cy="3180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400" dirty="0">
                <a:latin typeface="+mj-lt"/>
                <a:ea typeface="Helvetica Neue Light" panose="02000403000000020004" pitchFamily="2" charset="0"/>
              </a:rPr>
              <a:t>UWB</a:t>
            </a:r>
            <a:endParaRPr dirty="0">
              <a:latin typeface="+mj-lt"/>
              <a:ea typeface="Helvetica Neue Light" panose="02000403000000020004" pitchFamily="2" charset="0"/>
            </a:endParaRPr>
          </a:p>
        </p:txBody>
      </p:sp>
      <p:sp>
        <p:nvSpPr>
          <p:cNvPr id="118" name="Rectangle 117">
            <a:extLst>
              <a:ext uri="{FF2B5EF4-FFF2-40B4-BE49-F238E27FC236}">
                <a16:creationId xmlns:a16="http://schemas.microsoft.com/office/drawing/2014/main" id="{D6B90865-B41C-B281-D0AB-814A86927B2D}"/>
              </a:ext>
            </a:extLst>
          </p:cNvPr>
          <p:cNvSpPr/>
          <p:nvPr/>
        </p:nvSpPr>
        <p:spPr bwMode="auto">
          <a:xfrm>
            <a:off x="677150" y="3338115"/>
            <a:ext cx="827513" cy="657229"/>
          </a:xfrm>
          <a:prstGeom prst="rect">
            <a:avLst/>
          </a:prstGeom>
          <a:noFill/>
          <a:ln w="1905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19" name="Z = {0, 1}">
            <a:extLst>
              <a:ext uri="{FF2B5EF4-FFF2-40B4-BE49-F238E27FC236}">
                <a16:creationId xmlns:a16="http://schemas.microsoft.com/office/drawing/2014/main" id="{AD186F6E-FAD4-0D03-A191-DA8ED1EEF109}"/>
              </a:ext>
            </a:extLst>
          </p:cNvPr>
          <p:cNvSpPr txBox="1"/>
          <p:nvPr/>
        </p:nvSpPr>
        <p:spPr>
          <a:xfrm>
            <a:off x="4487169" y="3978828"/>
            <a:ext cx="719917"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a:solidFill>
                  <a:srgbClr val="FF2600"/>
                </a:solidFill>
                <a:latin typeface="Helvetica Light"/>
                <a:ea typeface="Helvetica Light"/>
                <a:cs typeface="Helvetica Light"/>
                <a:sym typeface="Helvetica Light"/>
              </a:defRPr>
            </a:lvl1pPr>
          </a:lstStyle>
          <a:p>
            <a:pPr>
              <a:defRPr>
                <a:solidFill>
                  <a:srgbClr val="000000"/>
                </a:solidFill>
              </a:defRPr>
            </a:pPr>
            <a:r>
              <a:rPr sz="1100" dirty="0">
                <a:solidFill>
                  <a:srgbClr val="FF2600"/>
                </a:solidFill>
              </a:rPr>
              <a:t>Z = {0, 1}</a:t>
            </a:r>
          </a:p>
        </p:txBody>
      </p:sp>
      <p:cxnSp>
        <p:nvCxnSpPr>
          <p:cNvPr id="123" name="Straight Connector 122">
            <a:extLst>
              <a:ext uri="{FF2B5EF4-FFF2-40B4-BE49-F238E27FC236}">
                <a16:creationId xmlns:a16="http://schemas.microsoft.com/office/drawing/2014/main" id="{3F0778D9-196F-12BD-D2F3-841499B39DE2}"/>
              </a:ext>
            </a:extLst>
          </p:cNvPr>
          <p:cNvCxnSpPr/>
          <p:nvPr/>
        </p:nvCxnSpPr>
        <p:spPr bwMode="auto">
          <a:xfrm flipH="1">
            <a:off x="559576" y="3968450"/>
            <a:ext cx="1247605" cy="1255368"/>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Straight Connector 123">
            <a:extLst>
              <a:ext uri="{FF2B5EF4-FFF2-40B4-BE49-F238E27FC236}">
                <a16:creationId xmlns:a16="http://schemas.microsoft.com/office/drawing/2014/main" id="{BBF61012-9295-A17C-A234-53B3FDE08947}"/>
              </a:ext>
            </a:extLst>
          </p:cNvPr>
          <p:cNvCxnSpPr/>
          <p:nvPr/>
        </p:nvCxnSpPr>
        <p:spPr bwMode="auto">
          <a:xfrm>
            <a:off x="2426910" y="3952762"/>
            <a:ext cx="76562" cy="1259695"/>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Straight Connector 127">
            <a:extLst>
              <a:ext uri="{FF2B5EF4-FFF2-40B4-BE49-F238E27FC236}">
                <a16:creationId xmlns:a16="http://schemas.microsoft.com/office/drawing/2014/main" id="{E2070287-B590-77FC-BF21-C3CD340BC441}"/>
              </a:ext>
            </a:extLst>
          </p:cNvPr>
          <p:cNvCxnSpPr/>
          <p:nvPr/>
        </p:nvCxnSpPr>
        <p:spPr bwMode="auto">
          <a:xfrm flipH="1">
            <a:off x="5029993" y="3959727"/>
            <a:ext cx="465927" cy="1175981"/>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Straight Connector 128">
            <a:extLst>
              <a:ext uri="{FF2B5EF4-FFF2-40B4-BE49-F238E27FC236}">
                <a16:creationId xmlns:a16="http://schemas.microsoft.com/office/drawing/2014/main" id="{6B35A50B-25D5-D176-07E2-88E3F72FE058}"/>
              </a:ext>
            </a:extLst>
          </p:cNvPr>
          <p:cNvCxnSpPr/>
          <p:nvPr/>
        </p:nvCxnSpPr>
        <p:spPr bwMode="auto">
          <a:xfrm>
            <a:off x="6115649" y="3959727"/>
            <a:ext cx="368787" cy="1175980"/>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3" name="Group 12">
            <a:extLst>
              <a:ext uri="{FF2B5EF4-FFF2-40B4-BE49-F238E27FC236}">
                <a16:creationId xmlns:a16="http://schemas.microsoft.com/office/drawing/2014/main" id="{9AB6B16F-03FE-BD5D-712E-25C20B7DF6AD}"/>
              </a:ext>
            </a:extLst>
          </p:cNvPr>
          <p:cNvGrpSpPr/>
          <p:nvPr/>
        </p:nvGrpSpPr>
        <p:grpSpPr>
          <a:xfrm>
            <a:off x="990600" y="5170492"/>
            <a:ext cx="1123422" cy="304800"/>
            <a:chOff x="1010178" y="5289948"/>
            <a:chExt cx="1123422" cy="304800"/>
          </a:xfrm>
        </p:grpSpPr>
        <p:sp>
          <p:nvSpPr>
            <p:cNvPr id="133" name="Rectangle 132">
              <a:extLst>
                <a:ext uri="{FF2B5EF4-FFF2-40B4-BE49-F238E27FC236}">
                  <a16:creationId xmlns:a16="http://schemas.microsoft.com/office/drawing/2014/main" id="{F5B18AB5-471B-E0D1-EB23-E9A28592ABD0}"/>
                </a:ext>
              </a:extLst>
            </p:cNvPr>
            <p:cNvSpPr/>
            <p:nvPr/>
          </p:nvSpPr>
          <p:spPr bwMode="auto">
            <a:xfrm>
              <a:off x="1010178" y="5289948"/>
              <a:ext cx="561711"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p:txBody>
        </p:sp>
        <p:sp>
          <p:nvSpPr>
            <p:cNvPr id="142" name="Rectangle 141">
              <a:extLst>
                <a:ext uri="{FF2B5EF4-FFF2-40B4-BE49-F238E27FC236}">
                  <a16:creationId xmlns:a16="http://schemas.microsoft.com/office/drawing/2014/main" id="{DE5A96F4-7C50-8934-39EB-E61E1690F181}"/>
                </a:ext>
              </a:extLst>
            </p:cNvPr>
            <p:cNvSpPr/>
            <p:nvPr/>
          </p:nvSpPr>
          <p:spPr bwMode="auto">
            <a:xfrm>
              <a:off x="1571889" y="5289948"/>
              <a:ext cx="561711"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p:txBody>
        </p:sp>
      </p:grpSp>
      <p:sp>
        <p:nvSpPr>
          <p:cNvPr id="143" name="Line">
            <a:extLst>
              <a:ext uri="{FF2B5EF4-FFF2-40B4-BE49-F238E27FC236}">
                <a16:creationId xmlns:a16="http://schemas.microsoft.com/office/drawing/2014/main" id="{AFE902B9-AC1A-ABDC-EA29-85A4F965E6E2}"/>
              </a:ext>
            </a:extLst>
          </p:cNvPr>
          <p:cNvSpPr/>
          <p:nvPr/>
        </p:nvSpPr>
        <p:spPr>
          <a:xfrm>
            <a:off x="685800" y="5322892"/>
            <a:ext cx="28299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144" name="Line">
            <a:extLst>
              <a:ext uri="{FF2B5EF4-FFF2-40B4-BE49-F238E27FC236}">
                <a16:creationId xmlns:a16="http://schemas.microsoft.com/office/drawing/2014/main" id="{F029426B-1CFE-2ECC-7009-8B32B89110BE}"/>
              </a:ext>
            </a:extLst>
          </p:cNvPr>
          <p:cNvSpPr/>
          <p:nvPr/>
        </p:nvSpPr>
        <p:spPr>
          <a:xfrm>
            <a:off x="2182193" y="5322892"/>
            <a:ext cx="28299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145" name="Rectangle 144">
            <a:extLst>
              <a:ext uri="{FF2B5EF4-FFF2-40B4-BE49-F238E27FC236}">
                <a16:creationId xmlns:a16="http://schemas.microsoft.com/office/drawing/2014/main" id="{EF6D0510-AE29-4E6A-8E86-92AFCBEACE72}"/>
              </a:ext>
            </a:extLst>
          </p:cNvPr>
          <p:cNvSpPr/>
          <p:nvPr/>
        </p:nvSpPr>
        <p:spPr bwMode="auto">
          <a:xfrm>
            <a:off x="5047287" y="5165727"/>
            <a:ext cx="1429713"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STS</a:t>
            </a:r>
          </a:p>
        </p:txBody>
      </p:sp>
      <p:cxnSp>
        <p:nvCxnSpPr>
          <p:cNvPr id="7" name="Straight Connector 6">
            <a:extLst>
              <a:ext uri="{FF2B5EF4-FFF2-40B4-BE49-F238E27FC236}">
                <a16:creationId xmlns:a16="http://schemas.microsoft.com/office/drawing/2014/main" id="{6B1E134A-09DD-8912-6D5B-63B34F14DC16}"/>
              </a:ext>
            </a:extLst>
          </p:cNvPr>
          <p:cNvCxnSpPr/>
          <p:nvPr/>
        </p:nvCxnSpPr>
        <p:spPr bwMode="auto">
          <a:xfrm flipH="1">
            <a:off x="2749332" y="3949177"/>
            <a:ext cx="145289" cy="1263280"/>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a:extLst>
              <a:ext uri="{FF2B5EF4-FFF2-40B4-BE49-F238E27FC236}">
                <a16:creationId xmlns:a16="http://schemas.microsoft.com/office/drawing/2014/main" id="{43E430FD-7F09-1624-E204-33EF1F10E11B}"/>
              </a:ext>
            </a:extLst>
          </p:cNvPr>
          <p:cNvCxnSpPr/>
          <p:nvPr/>
        </p:nvCxnSpPr>
        <p:spPr bwMode="auto">
          <a:xfrm>
            <a:off x="3512566" y="3952762"/>
            <a:ext cx="1123338" cy="1212965"/>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Line">
            <a:extLst>
              <a:ext uri="{FF2B5EF4-FFF2-40B4-BE49-F238E27FC236}">
                <a16:creationId xmlns:a16="http://schemas.microsoft.com/office/drawing/2014/main" id="{9F056BE7-AE7A-DDF4-F916-E7DB86043D57}"/>
              </a:ext>
            </a:extLst>
          </p:cNvPr>
          <p:cNvSpPr/>
          <p:nvPr/>
        </p:nvSpPr>
        <p:spPr>
          <a:xfrm>
            <a:off x="2819400" y="5318127"/>
            <a:ext cx="28299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dirty="0"/>
          </a:p>
        </p:txBody>
      </p:sp>
      <p:sp>
        <p:nvSpPr>
          <p:cNvPr id="12" name="Line">
            <a:extLst>
              <a:ext uri="{FF2B5EF4-FFF2-40B4-BE49-F238E27FC236}">
                <a16:creationId xmlns:a16="http://schemas.microsoft.com/office/drawing/2014/main" id="{B4070136-E034-BCC6-A17A-B3715498C1B1}"/>
              </a:ext>
            </a:extLst>
          </p:cNvPr>
          <p:cNvSpPr/>
          <p:nvPr/>
        </p:nvSpPr>
        <p:spPr>
          <a:xfrm>
            <a:off x="4365203" y="5322893"/>
            <a:ext cx="28299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grpSp>
        <p:nvGrpSpPr>
          <p:cNvPr id="15" name="Group 14">
            <a:extLst>
              <a:ext uri="{FF2B5EF4-FFF2-40B4-BE49-F238E27FC236}">
                <a16:creationId xmlns:a16="http://schemas.microsoft.com/office/drawing/2014/main" id="{BC55B5A3-5CF3-03A0-475E-650ED8D49AB7}"/>
              </a:ext>
            </a:extLst>
          </p:cNvPr>
          <p:cNvGrpSpPr/>
          <p:nvPr/>
        </p:nvGrpSpPr>
        <p:grpSpPr>
          <a:xfrm>
            <a:off x="3143778" y="5165727"/>
            <a:ext cx="1123422" cy="304800"/>
            <a:chOff x="1010178" y="5289948"/>
            <a:chExt cx="1123422" cy="304800"/>
          </a:xfrm>
        </p:grpSpPr>
        <p:sp>
          <p:nvSpPr>
            <p:cNvPr id="16" name="Rectangle 15">
              <a:extLst>
                <a:ext uri="{FF2B5EF4-FFF2-40B4-BE49-F238E27FC236}">
                  <a16:creationId xmlns:a16="http://schemas.microsoft.com/office/drawing/2014/main" id="{A31A31AF-BFBB-8224-C216-E184F8939AA3}"/>
                </a:ext>
              </a:extLst>
            </p:cNvPr>
            <p:cNvSpPr/>
            <p:nvPr/>
          </p:nvSpPr>
          <p:spPr bwMode="auto">
            <a:xfrm>
              <a:off x="1010178" y="5289948"/>
              <a:ext cx="561711"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p:txBody>
        </p:sp>
        <p:sp>
          <p:nvSpPr>
            <p:cNvPr id="17" name="Rectangle 16">
              <a:extLst>
                <a:ext uri="{FF2B5EF4-FFF2-40B4-BE49-F238E27FC236}">
                  <a16:creationId xmlns:a16="http://schemas.microsoft.com/office/drawing/2014/main" id="{749AD455-A659-9694-9FA4-482CF6F4F26D}"/>
                </a:ext>
              </a:extLst>
            </p:cNvPr>
            <p:cNvSpPr/>
            <p:nvPr/>
          </p:nvSpPr>
          <p:spPr bwMode="auto">
            <a:xfrm>
              <a:off x="1571889" y="5289948"/>
              <a:ext cx="561711"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p:txBody>
        </p:sp>
      </p:grpSp>
      <p:cxnSp>
        <p:nvCxnSpPr>
          <p:cNvPr id="24" name="Straight Connector 23">
            <a:extLst>
              <a:ext uri="{FF2B5EF4-FFF2-40B4-BE49-F238E27FC236}">
                <a16:creationId xmlns:a16="http://schemas.microsoft.com/office/drawing/2014/main" id="{317A8916-49B9-E944-C5AC-EC57E7F01A95}"/>
              </a:ext>
            </a:extLst>
          </p:cNvPr>
          <p:cNvCxnSpPr/>
          <p:nvPr/>
        </p:nvCxnSpPr>
        <p:spPr bwMode="auto">
          <a:xfrm>
            <a:off x="6576947" y="3963701"/>
            <a:ext cx="208346" cy="1141697"/>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a:extLst>
              <a:ext uri="{FF2B5EF4-FFF2-40B4-BE49-F238E27FC236}">
                <a16:creationId xmlns:a16="http://schemas.microsoft.com/office/drawing/2014/main" id="{12B74484-798E-EA2C-46DA-19592A5C1A57}"/>
              </a:ext>
            </a:extLst>
          </p:cNvPr>
          <p:cNvCxnSpPr/>
          <p:nvPr/>
        </p:nvCxnSpPr>
        <p:spPr bwMode="auto">
          <a:xfrm>
            <a:off x="7196676" y="3963701"/>
            <a:ext cx="1094849" cy="1141697"/>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Rectangle 25">
            <a:extLst>
              <a:ext uri="{FF2B5EF4-FFF2-40B4-BE49-F238E27FC236}">
                <a16:creationId xmlns:a16="http://schemas.microsoft.com/office/drawing/2014/main" id="{20EA59E0-BFBE-4276-BDCE-A73B690294F3}"/>
              </a:ext>
            </a:extLst>
          </p:cNvPr>
          <p:cNvSpPr/>
          <p:nvPr/>
        </p:nvSpPr>
        <p:spPr bwMode="auto">
          <a:xfrm>
            <a:off x="6851564" y="5165727"/>
            <a:ext cx="1429713"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STS</a:t>
            </a:r>
          </a:p>
        </p:txBody>
      </p:sp>
      <p:cxnSp>
        <p:nvCxnSpPr>
          <p:cNvPr id="30" name="Straight Connector 29">
            <a:extLst>
              <a:ext uri="{FF2B5EF4-FFF2-40B4-BE49-F238E27FC236}">
                <a16:creationId xmlns:a16="http://schemas.microsoft.com/office/drawing/2014/main" id="{8014AE49-CE60-126A-3EEF-C70BFE4A1296}"/>
              </a:ext>
            </a:extLst>
          </p:cNvPr>
          <p:cNvCxnSpPr>
            <a:stCxn id="44" idx="0"/>
            <a:endCxn id="142" idx="2"/>
          </p:cNvCxnSpPr>
          <p:nvPr/>
        </p:nvCxnSpPr>
        <p:spPr bwMode="auto">
          <a:xfrm flipH="1" flipV="1">
            <a:off x="1833167" y="5475292"/>
            <a:ext cx="939093" cy="496108"/>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Connector 31">
            <a:extLst>
              <a:ext uri="{FF2B5EF4-FFF2-40B4-BE49-F238E27FC236}">
                <a16:creationId xmlns:a16="http://schemas.microsoft.com/office/drawing/2014/main" id="{9C02CAB2-2B84-E01A-7A90-0FE5FB68283F}"/>
              </a:ext>
            </a:extLst>
          </p:cNvPr>
          <p:cNvCxnSpPr>
            <a:stCxn id="44" idx="0"/>
            <a:endCxn id="16" idx="2"/>
          </p:cNvCxnSpPr>
          <p:nvPr/>
        </p:nvCxnSpPr>
        <p:spPr bwMode="auto">
          <a:xfrm flipV="1">
            <a:off x="2772260" y="5470527"/>
            <a:ext cx="652374" cy="500873"/>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a:extLst>
              <a:ext uri="{FF2B5EF4-FFF2-40B4-BE49-F238E27FC236}">
                <a16:creationId xmlns:a16="http://schemas.microsoft.com/office/drawing/2014/main" id="{9B0A3EA8-2655-1A23-339F-CCB21528056D}"/>
              </a:ext>
            </a:extLst>
          </p:cNvPr>
          <p:cNvCxnSpPr>
            <a:stCxn id="45" idx="0"/>
            <a:endCxn id="26" idx="2"/>
          </p:cNvCxnSpPr>
          <p:nvPr/>
        </p:nvCxnSpPr>
        <p:spPr bwMode="auto">
          <a:xfrm flipV="1">
            <a:off x="6951780" y="5470527"/>
            <a:ext cx="614641" cy="500874"/>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a:extLst>
              <a:ext uri="{FF2B5EF4-FFF2-40B4-BE49-F238E27FC236}">
                <a16:creationId xmlns:a16="http://schemas.microsoft.com/office/drawing/2014/main" id="{C81AC6A8-3470-7A6F-545B-266AA0E0B2EC}"/>
              </a:ext>
            </a:extLst>
          </p:cNvPr>
          <p:cNvCxnSpPr>
            <a:stCxn id="45" idx="0"/>
            <a:endCxn id="145" idx="2"/>
          </p:cNvCxnSpPr>
          <p:nvPr/>
        </p:nvCxnSpPr>
        <p:spPr bwMode="auto">
          <a:xfrm flipH="1" flipV="1">
            <a:off x="5762144" y="5470527"/>
            <a:ext cx="1189636" cy="500874"/>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TextBox 43">
            <a:extLst>
              <a:ext uri="{FF2B5EF4-FFF2-40B4-BE49-F238E27FC236}">
                <a16:creationId xmlns:a16="http://schemas.microsoft.com/office/drawing/2014/main" id="{BBF7BC13-B2B4-3317-8E40-9ECA415A181A}"/>
              </a:ext>
            </a:extLst>
          </p:cNvPr>
          <p:cNvSpPr txBox="1"/>
          <p:nvPr/>
        </p:nvSpPr>
        <p:spPr>
          <a:xfrm>
            <a:off x="2157348" y="5971400"/>
            <a:ext cx="1229824" cy="276999"/>
          </a:xfrm>
          <a:prstGeom prst="rect">
            <a:avLst/>
          </a:prstGeom>
          <a:noFill/>
        </p:spPr>
        <p:txBody>
          <a:bodyPr wrap="none" rtlCol="0">
            <a:spAutoFit/>
          </a:bodyPr>
          <a:lstStyle/>
          <a:p>
            <a:r>
              <a:rPr lang="en-US" dirty="0"/>
              <a:t>Same sequences</a:t>
            </a:r>
          </a:p>
        </p:txBody>
      </p:sp>
      <p:sp>
        <p:nvSpPr>
          <p:cNvPr id="45" name="TextBox 44">
            <a:extLst>
              <a:ext uri="{FF2B5EF4-FFF2-40B4-BE49-F238E27FC236}">
                <a16:creationId xmlns:a16="http://schemas.microsoft.com/office/drawing/2014/main" id="{13A7E485-6975-FB1A-D2A1-708CA0BFF338}"/>
              </a:ext>
            </a:extLst>
          </p:cNvPr>
          <p:cNvSpPr txBox="1"/>
          <p:nvPr/>
        </p:nvSpPr>
        <p:spPr>
          <a:xfrm>
            <a:off x="5704259" y="5971401"/>
            <a:ext cx="2495042" cy="276999"/>
          </a:xfrm>
          <a:prstGeom prst="rect">
            <a:avLst/>
          </a:prstGeom>
          <a:noFill/>
        </p:spPr>
        <p:txBody>
          <a:bodyPr wrap="none" rtlCol="0">
            <a:spAutoFit/>
          </a:bodyPr>
          <a:lstStyle/>
          <a:p>
            <a:r>
              <a:rPr lang="en-US" dirty="0"/>
              <a:t>Different STS sequences for integrity</a:t>
            </a:r>
          </a:p>
        </p:txBody>
      </p:sp>
      <p:sp>
        <p:nvSpPr>
          <p:cNvPr id="46" name="Rectangle 45">
            <a:extLst>
              <a:ext uri="{FF2B5EF4-FFF2-40B4-BE49-F238E27FC236}">
                <a16:creationId xmlns:a16="http://schemas.microsoft.com/office/drawing/2014/main" id="{67B4A7E8-148D-EB8C-C49A-4F70A8A96F0E}"/>
              </a:ext>
            </a:extLst>
          </p:cNvPr>
          <p:cNvSpPr/>
          <p:nvPr/>
        </p:nvSpPr>
        <p:spPr bwMode="auto">
          <a:xfrm>
            <a:off x="727051" y="3389852"/>
            <a:ext cx="416784" cy="569876"/>
          </a:xfrm>
          <a:prstGeom prst="rect">
            <a:avLst/>
          </a:prstGeom>
          <a:solidFill>
            <a:schemeClr val="accent2">
              <a:lumMod val="20000"/>
              <a:lumOff val="8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C</a:t>
            </a:r>
            <a:endParaRPr kumimoji="0" lang="en-US" sz="11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47" name="Rectangle 46">
            <a:extLst>
              <a:ext uri="{FF2B5EF4-FFF2-40B4-BE49-F238E27FC236}">
                <a16:creationId xmlns:a16="http://schemas.microsoft.com/office/drawing/2014/main" id="{2B6E81A0-FD47-DA47-5690-AE904C3161C8}"/>
              </a:ext>
            </a:extLst>
          </p:cNvPr>
          <p:cNvSpPr/>
          <p:nvPr/>
        </p:nvSpPr>
        <p:spPr bwMode="auto">
          <a:xfrm>
            <a:off x="1144049" y="3389851"/>
            <a:ext cx="323434" cy="569876"/>
          </a:xfrm>
          <a:prstGeom prst="rect">
            <a:avLst/>
          </a:prstGeom>
          <a:solidFill>
            <a:schemeClr val="accent2">
              <a:lumMod val="20000"/>
              <a:lumOff val="8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FD</a:t>
            </a:r>
            <a:endParaRPr kumimoji="0" lang="en-US" sz="11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endParaRPr>
          </a:p>
        </p:txBody>
      </p:sp>
      <p:cxnSp>
        <p:nvCxnSpPr>
          <p:cNvPr id="3" name="Straight Connector 2">
            <a:extLst>
              <a:ext uri="{FF2B5EF4-FFF2-40B4-BE49-F238E27FC236}">
                <a16:creationId xmlns:a16="http://schemas.microsoft.com/office/drawing/2014/main" id="{49B488F8-1F44-C55B-3382-5B5C41B01B12}"/>
              </a:ext>
            </a:extLst>
          </p:cNvPr>
          <p:cNvCxnSpPr>
            <a:stCxn id="44" idx="0"/>
          </p:cNvCxnSpPr>
          <p:nvPr/>
        </p:nvCxnSpPr>
        <p:spPr bwMode="auto">
          <a:xfrm flipH="1" flipV="1">
            <a:off x="1262992" y="5522860"/>
            <a:ext cx="1509268" cy="448540"/>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a:extLst>
              <a:ext uri="{FF2B5EF4-FFF2-40B4-BE49-F238E27FC236}">
                <a16:creationId xmlns:a16="http://schemas.microsoft.com/office/drawing/2014/main" id="{6D53F8A9-30D1-4A30-8360-96A7ADD2DDC6}"/>
              </a:ext>
            </a:extLst>
          </p:cNvPr>
          <p:cNvCxnSpPr>
            <a:stCxn id="44" idx="0"/>
            <a:endCxn id="17" idx="2"/>
          </p:cNvCxnSpPr>
          <p:nvPr/>
        </p:nvCxnSpPr>
        <p:spPr bwMode="auto">
          <a:xfrm flipV="1">
            <a:off x="2772260" y="5470527"/>
            <a:ext cx="1214085" cy="500873"/>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Date Placeholder 1">
            <a:extLst>
              <a:ext uri="{FF2B5EF4-FFF2-40B4-BE49-F238E27FC236}">
                <a16:creationId xmlns:a16="http://schemas.microsoft.com/office/drawing/2014/main" id="{32922838-71A2-6EF1-9552-0D43B509480F}"/>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10" name="Rectangle 7">
            <a:extLst>
              <a:ext uri="{FF2B5EF4-FFF2-40B4-BE49-F238E27FC236}">
                <a16:creationId xmlns:a16="http://schemas.microsoft.com/office/drawing/2014/main" id="{4837EFFB-CD43-B4BF-5027-030F6C620B43}"/>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15-23-0017-00-04ab</a:t>
            </a:r>
            <a:endParaRPr lang="en-US" altLang="en-US" sz="1400" b="1" dirty="0"/>
          </a:p>
        </p:txBody>
      </p:sp>
    </p:spTree>
    <p:extLst>
      <p:ext uri="{BB962C8B-B14F-4D97-AF65-F5344CB8AC3E}">
        <p14:creationId xmlns:p14="http://schemas.microsoft.com/office/powerpoint/2010/main" val="3222659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MMRS Symbol and Repetitions</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604332"/>
            <a:ext cx="7772400" cy="4796468"/>
          </a:xfrm>
        </p:spPr>
        <p:txBody>
          <a:bodyPr/>
          <a:lstStyle/>
          <a:p>
            <a:pPr marL="231775" lvl="1" indent="-225425">
              <a:spcBef>
                <a:spcPts val="600"/>
              </a:spcBef>
              <a:buFont typeface="Arial" panose="020B0604020202020204" pitchFamily="34" charset="0"/>
              <a:buChar char="•"/>
            </a:pPr>
            <a:r>
              <a:rPr lang="en-US" sz="1800" dirty="0"/>
              <a:t>MMRS symbol construction </a:t>
            </a:r>
          </a:p>
          <a:p>
            <a:pPr marL="517525" lvl="2" indent="-285750">
              <a:spcBef>
                <a:spcPts val="600"/>
              </a:spcBef>
              <a:buFont typeface="System Font Regular"/>
              <a:buChar char="-"/>
            </a:pPr>
            <a:r>
              <a:rPr lang="en-US" sz="1600" dirty="0"/>
              <a:t>Complementary set based MMRS</a:t>
            </a:r>
          </a:p>
          <a:p>
            <a:pPr marL="860425" lvl="3" indent="-285750">
              <a:spcBef>
                <a:spcPts val="600"/>
              </a:spcBef>
              <a:buFont typeface="System Font Regular"/>
              <a:buChar char="-"/>
            </a:pPr>
            <a:r>
              <a:rPr lang="en-US" sz="1400" dirty="0">
                <a:solidFill>
                  <a:srgbClr val="000000"/>
                </a:solidFill>
              </a:rPr>
              <a:t>1. Determine MMRS without gap: MMRS without gap before spreading: </a:t>
            </a:r>
            <a:r>
              <a:rPr lang="en-US" sz="1400" dirty="0">
                <a:solidFill>
                  <a:srgbClr val="000000"/>
                </a:solidFill>
                <a:sym typeface="Wingdings" pitchFamily="2" charset="2"/>
              </a:rPr>
              <a:t>[A, B], where A and B are of length 64</a:t>
            </a:r>
            <a:endParaRPr lang="en-US" sz="1400" dirty="0">
              <a:solidFill>
                <a:srgbClr val="000000"/>
              </a:solidFill>
            </a:endParaRPr>
          </a:p>
          <a:p>
            <a:pPr marL="860425" lvl="3" indent="-285750">
              <a:spcBef>
                <a:spcPts val="600"/>
              </a:spcBef>
              <a:buFont typeface="System Font Regular"/>
              <a:buChar char="-"/>
            </a:pPr>
            <a:r>
              <a:rPr lang="en-US" sz="1400" dirty="0">
                <a:solidFill>
                  <a:srgbClr val="000000"/>
                </a:solidFill>
              </a:rPr>
              <a:t>2. Determine the gap </a:t>
            </a:r>
            <a:r>
              <a:rPr lang="en-US" sz="1400" dirty="0">
                <a:solidFill>
                  <a:srgbClr val="0432FF"/>
                </a:solidFill>
              </a:rPr>
              <a:t>G</a:t>
            </a:r>
            <a:r>
              <a:rPr lang="en-US" sz="1400" dirty="0">
                <a:solidFill>
                  <a:srgbClr val="000000"/>
                </a:solidFill>
              </a:rPr>
              <a:t>: MMRS with gap before spreading: S=</a:t>
            </a:r>
            <a:r>
              <a:rPr lang="en-US" sz="1400" dirty="0">
                <a:solidFill>
                  <a:srgbClr val="000000"/>
                </a:solidFill>
                <a:sym typeface="Wingdings" pitchFamily="2" charset="2"/>
              </a:rPr>
              <a:t>[A, </a:t>
            </a:r>
            <a:r>
              <a:rPr lang="en-US" sz="1400" dirty="0">
                <a:solidFill>
                  <a:srgbClr val="0432FF"/>
                </a:solidFill>
                <a:sym typeface="Wingdings" pitchFamily="2" charset="2"/>
              </a:rPr>
              <a:t>G</a:t>
            </a:r>
            <a:r>
              <a:rPr lang="en-US" sz="1400" dirty="0">
                <a:solidFill>
                  <a:srgbClr val="000000"/>
                </a:solidFill>
                <a:sym typeface="Wingdings" pitchFamily="2" charset="2"/>
              </a:rPr>
              <a:t>, B, </a:t>
            </a:r>
            <a:r>
              <a:rPr lang="en-US" sz="1400" dirty="0">
                <a:solidFill>
                  <a:srgbClr val="0432FF"/>
                </a:solidFill>
                <a:sym typeface="Wingdings" pitchFamily="2" charset="2"/>
              </a:rPr>
              <a:t>G</a:t>
            </a:r>
            <a:r>
              <a:rPr lang="en-US" sz="1400" dirty="0">
                <a:solidFill>
                  <a:srgbClr val="000000"/>
                </a:solidFill>
                <a:sym typeface="Wingdings" pitchFamily="2" charset="2"/>
              </a:rPr>
              <a:t>], where </a:t>
            </a:r>
            <a:r>
              <a:rPr lang="en-US" sz="1400" dirty="0">
                <a:solidFill>
                  <a:srgbClr val="0432FF"/>
                </a:solidFill>
                <a:sym typeface="Wingdings" pitchFamily="2" charset="2"/>
              </a:rPr>
              <a:t>the gap G</a:t>
            </a:r>
            <a:r>
              <a:rPr lang="en-US" sz="1400" dirty="0">
                <a:solidFill>
                  <a:srgbClr val="000000"/>
                </a:solidFill>
                <a:sym typeface="Wingdings" pitchFamily="2" charset="2"/>
              </a:rPr>
              <a:t> contains 0~64 zeros</a:t>
            </a:r>
          </a:p>
          <a:p>
            <a:pPr marL="860425" lvl="3" indent="-285750">
              <a:spcBef>
                <a:spcPts val="600"/>
              </a:spcBef>
              <a:buFont typeface="System Font Regular"/>
              <a:buChar char="-"/>
            </a:pPr>
            <a:r>
              <a:rPr lang="en-US" sz="1400" dirty="0">
                <a:solidFill>
                  <a:srgbClr val="000000"/>
                </a:solidFill>
                <a:sym typeface="Wingdings" pitchFamily="2" charset="2"/>
              </a:rPr>
              <a:t>3. Spread S=[A, </a:t>
            </a:r>
            <a:r>
              <a:rPr lang="en-US" sz="1400" dirty="0">
                <a:solidFill>
                  <a:srgbClr val="0432FF"/>
                </a:solidFill>
                <a:sym typeface="Wingdings" pitchFamily="2" charset="2"/>
              </a:rPr>
              <a:t>G</a:t>
            </a:r>
            <a:r>
              <a:rPr lang="en-US" sz="1400" dirty="0">
                <a:solidFill>
                  <a:srgbClr val="000000"/>
                </a:solidFill>
                <a:sym typeface="Wingdings" pitchFamily="2" charset="2"/>
              </a:rPr>
              <a:t>, B, </a:t>
            </a:r>
            <a:r>
              <a:rPr lang="en-US" sz="1400" dirty="0">
                <a:solidFill>
                  <a:srgbClr val="0432FF"/>
                </a:solidFill>
                <a:sym typeface="Wingdings" pitchFamily="2" charset="2"/>
              </a:rPr>
              <a:t>G</a:t>
            </a:r>
            <a:r>
              <a:rPr lang="en-US" sz="1400" dirty="0">
                <a:solidFill>
                  <a:srgbClr val="000000"/>
                </a:solidFill>
                <a:sym typeface="Wingdings" pitchFamily="2" charset="2"/>
              </a:rPr>
              <a:t>] and get a MMRS symbol S’=[A’, </a:t>
            </a:r>
            <a:r>
              <a:rPr lang="en-US" sz="1400" dirty="0">
                <a:solidFill>
                  <a:srgbClr val="0432FF"/>
                </a:solidFill>
                <a:sym typeface="Wingdings" pitchFamily="2" charset="2"/>
              </a:rPr>
              <a:t>G’</a:t>
            </a:r>
            <a:r>
              <a:rPr lang="en-US" sz="1400" dirty="0">
                <a:solidFill>
                  <a:srgbClr val="000000"/>
                </a:solidFill>
                <a:sym typeface="Wingdings" pitchFamily="2" charset="2"/>
              </a:rPr>
              <a:t>, B’, </a:t>
            </a:r>
            <a:r>
              <a:rPr lang="en-US" sz="1400" dirty="0">
                <a:solidFill>
                  <a:srgbClr val="0432FF"/>
                </a:solidFill>
                <a:sym typeface="Wingdings" pitchFamily="2" charset="2"/>
              </a:rPr>
              <a:t>G’</a:t>
            </a:r>
            <a:r>
              <a:rPr lang="en-US" sz="1400" dirty="0">
                <a:solidFill>
                  <a:srgbClr val="000000"/>
                </a:solidFill>
                <a:sym typeface="Wingdings" pitchFamily="2" charset="2"/>
              </a:rPr>
              <a:t>] with L=4</a:t>
            </a:r>
          </a:p>
          <a:p>
            <a:pPr marL="517525" lvl="2" indent="-285750">
              <a:spcBef>
                <a:spcPts val="600"/>
              </a:spcBef>
              <a:buFont typeface="System Font Regular"/>
              <a:buChar char="-"/>
            </a:pPr>
            <a:r>
              <a:rPr lang="en-US" sz="1600" dirty="0" err="1"/>
              <a:t>Ipatov</a:t>
            </a:r>
            <a:r>
              <a:rPr lang="en-US" sz="1600" dirty="0"/>
              <a:t> sequence for MMRS</a:t>
            </a:r>
          </a:p>
          <a:p>
            <a:pPr marL="860425" lvl="3" indent="-285750">
              <a:spcBef>
                <a:spcPts val="600"/>
              </a:spcBef>
              <a:buFont typeface="System Font Regular"/>
              <a:buChar char="-"/>
            </a:pPr>
            <a:r>
              <a:rPr lang="en-US" sz="1400" dirty="0">
                <a:solidFill>
                  <a:srgbClr val="000000"/>
                </a:solidFill>
              </a:rPr>
              <a:t>1. Determine the </a:t>
            </a:r>
            <a:r>
              <a:rPr lang="en-US" sz="1400" dirty="0" err="1">
                <a:solidFill>
                  <a:srgbClr val="000000"/>
                </a:solidFill>
              </a:rPr>
              <a:t>Ipatov</a:t>
            </a:r>
            <a:r>
              <a:rPr lang="en-US" sz="1400" dirty="0">
                <a:solidFill>
                  <a:srgbClr val="000000"/>
                </a:solidFill>
              </a:rPr>
              <a:t> sequence to use: S</a:t>
            </a:r>
          </a:p>
          <a:p>
            <a:pPr marL="860425" lvl="3" indent="-285750">
              <a:spcBef>
                <a:spcPts val="600"/>
              </a:spcBef>
              <a:buFont typeface="System Font Regular"/>
              <a:buChar char="-"/>
            </a:pPr>
            <a:r>
              <a:rPr lang="en-US" sz="1400" dirty="0">
                <a:solidFill>
                  <a:srgbClr val="000000"/>
                </a:solidFill>
                <a:sym typeface="Wingdings" pitchFamily="2" charset="2"/>
              </a:rPr>
              <a:t>3. Spread the and get a MMRS symbol S’ with L=4</a:t>
            </a:r>
            <a:endParaRPr lang="en-US" sz="1400" dirty="0"/>
          </a:p>
          <a:p>
            <a:pPr marL="231775" lvl="1" indent="-225425">
              <a:spcBef>
                <a:spcPts val="1200"/>
              </a:spcBef>
              <a:spcAft>
                <a:spcPts val="0"/>
              </a:spcAft>
              <a:buFont typeface="Arial" panose="020B0604020202020204" pitchFamily="34" charset="0"/>
              <a:buChar char="•"/>
            </a:pPr>
            <a:r>
              <a:rPr lang="en-US" sz="1800" dirty="0"/>
              <a:t>MMRS symbol repetitions</a:t>
            </a:r>
          </a:p>
          <a:p>
            <a:pPr marL="517525" lvl="2" indent="-285750">
              <a:spcBef>
                <a:spcPts val="600"/>
              </a:spcBef>
              <a:buFont typeface="System Font Regular"/>
              <a:buChar char="-"/>
            </a:pPr>
            <a:r>
              <a:rPr lang="en-US" sz="1600" dirty="0"/>
              <a:t>We repeat the MMRS symbol for N_MSR times within each RSF</a:t>
            </a:r>
          </a:p>
          <a:p>
            <a:pPr marL="860425" lvl="3" indent="-285750">
              <a:spcBef>
                <a:spcPts val="600"/>
              </a:spcBef>
              <a:buFont typeface="System Font Regular"/>
              <a:buChar char="-"/>
            </a:pPr>
            <a:r>
              <a:rPr lang="en-US" sz="1400" dirty="0">
                <a:solidFill>
                  <a:srgbClr val="FF0000"/>
                </a:solidFill>
              </a:rPr>
              <a:t>Baseline values of N_MSR: {32, 40, 64, 128, 256} </a:t>
            </a:r>
          </a:p>
          <a:p>
            <a:pPr marL="860425" lvl="3" indent="-285750">
              <a:spcBef>
                <a:spcPts val="600"/>
              </a:spcBef>
              <a:buFont typeface="System Font Regular"/>
              <a:buChar char="-"/>
            </a:pPr>
            <a:r>
              <a:rPr lang="en-US" sz="1400" dirty="0"/>
              <a:t>Note: a small number facilitates co-existence, while a large number enables full energy usage (Europe 10dB higher power --&gt; increase N_MSR)</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4</a:t>
            </a:fld>
            <a:endParaRPr lang="en-US" altLang="en-US"/>
          </a:p>
        </p:txBody>
      </p:sp>
      <p:sp>
        <p:nvSpPr>
          <p:cNvPr id="4" name="Date Placeholder 1">
            <a:extLst>
              <a:ext uri="{FF2B5EF4-FFF2-40B4-BE49-F238E27FC236}">
                <a16:creationId xmlns:a16="http://schemas.microsoft.com/office/drawing/2014/main" id="{10FE5CF6-554A-78EB-2F67-3F7B6D57BF65}"/>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7" name="Rectangle 7">
            <a:extLst>
              <a:ext uri="{FF2B5EF4-FFF2-40B4-BE49-F238E27FC236}">
                <a16:creationId xmlns:a16="http://schemas.microsoft.com/office/drawing/2014/main" id="{DD15B2EA-3744-6BA0-BC66-136F5995AE9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15-23-0017-00-04ab</a:t>
            </a:r>
            <a:endParaRPr lang="en-US" altLang="en-US" sz="1400" b="1" dirty="0"/>
          </a:p>
        </p:txBody>
      </p:sp>
    </p:spTree>
    <p:extLst>
      <p:ext uri="{BB962C8B-B14F-4D97-AF65-F5344CB8AC3E}">
        <p14:creationId xmlns:p14="http://schemas.microsoft.com/office/powerpoint/2010/main" val="406850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MMRS Symbol and Repetitions</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5</a:t>
            </a:fld>
            <a:endParaRPr lang="en-US" altLang="en-US"/>
          </a:p>
        </p:txBody>
      </p:sp>
      <p:sp>
        <p:nvSpPr>
          <p:cNvPr id="8" name="Preamble…">
            <a:extLst>
              <a:ext uri="{FF2B5EF4-FFF2-40B4-BE49-F238E27FC236}">
                <a16:creationId xmlns:a16="http://schemas.microsoft.com/office/drawing/2014/main" id="{9442D554-6612-9BAF-1099-335DF13FDB95}"/>
              </a:ext>
            </a:extLst>
          </p:cNvPr>
          <p:cNvSpPr/>
          <p:nvPr/>
        </p:nvSpPr>
        <p:spPr>
          <a:xfrm>
            <a:off x="1600200" y="2209800"/>
            <a:ext cx="1287125" cy="687664"/>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sz="2000" dirty="0">
                <a:latin typeface="Courier New" panose="02070309020205020404" pitchFamily="49" charset="0"/>
                <a:cs typeface="Courier New" panose="02070309020205020404" pitchFamily="49" charset="0"/>
              </a:rPr>
              <a:t>RSF</a:t>
            </a:r>
            <a:endParaRPr sz="1400" dirty="0">
              <a:latin typeface="Courier New" panose="02070309020205020404" pitchFamily="49" charset="0"/>
              <a:cs typeface="Courier New" panose="02070309020205020404" pitchFamily="49" charset="0"/>
            </a:endParaRPr>
          </a:p>
        </p:txBody>
      </p:sp>
      <p:cxnSp>
        <p:nvCxnSpPr>
          <p:cNvPr id="9" name="Straight Connector 8">
            <a:extLst>
              <a:ext uri="{FF2B5EF4-FFF2-40B4-BE49-F238E27FC236}">
                <a16:creationId xmlns:a16="http://schemas.microsoft.com/office/drawing/2014/main" id="{9259F657-B815-48F3-D823-25D87B532F03}"/>
              </a:ext>
            </a:extLst>
          </p:cNvPr>
          <p:cNvCxnSpPr/>
          <p:nvPr/>
        </p:nvCxnSpPr>
        <p:spPr bwMode="auto">
          <a:xfrm flipH="1">
            <a:off x="832110" y="2910915"/>
            <a:ext cx="768090" cy="1069360"/>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a:extLst>
              <a:ext uri="{FF2B5EF4-FFF2-40B4-BE49-F238E27FC236}">
                <a16:creationId xmlns:a16="http://schemas.microsoft.com/office/drawing/2014/main" id="{95A11BE8-16A9-BF8C-D931-990BC32A650F}"/>
              </a:ext>
            </a:extLst>
          </p:cNvPr>
          <p:cNvCxnSpPr/>
          <p:nvPr/>
        </p:nvCxnSpPr>
        <p:spPr bwMode="auto">
          <a:xfrm>
            <a:off x="2887325" y="2897464"/>
            <a:ext cx="5257508" cy="917477"/>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Line">
            <a:extLst>
              <a:ext uri="{FF2B5EF4-FFF2-40B4-BE49-F238E27FC236}">
                <a16:creationId xmlns:a16="http://schemas.microsoft.com/office/drawing/2014/main" id="{F2E88007-5C7D-E409-0821-FE3B5BA7E734}"/>
              </a:ext>
            </a:extLst>
          </p:cNvPr>
          <p:cNvSpPr/>
          <p:nvPr/>
        </p:nvSpPr>
        <p:spPr>
          <a:xfrm>
            <a:off x="894801" y="4213341"/>
            <a:ext cx="45691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sz="1400"/>
          </a:p>
        </p:txBody>
      </p:sp>
      <p:sp>
        <p:nvSpPr>
          <p:cNvPr id="15" name="Line">
            <a:extLst>
              <a:ext uri="{FF2B5EF4-FFF2-40B4-BE49-F238E27FC236}">
                <a16:creationId xmlns:a16="http://schemas.microsoft.com/office/drawing/2014/main" id="{6142CF34-A48B-B727-0747-8FB4C25639EB}"/>
              </a:ext>
            </a:extLst>
          </p:cNvPr>
          <p:cNvSpPr/>
          <p:nvPr/>
        </p:nvSpPr>
        <p:spPr>
          <a:xfrm>
            <a:off x="7448001" y="4213341"/>
            <a:ext cx="657149"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sz="1400"/>
          </a:p>
        </p:txBody>
      </p:sp>
      <p:grpSp>
        <p:nvGrpSpPr>
          <p:cNvPr id="24" name="Group 23">
            <a:extLst>
              <a:ext uri="{FF2B5EF4-FFF2-40B4-BE49-F238E27FC236}">
                <a16:creationId xmlns:a16="http://schemas.microsoft.com/office/drawing/2014/main" id="{1D6CF4D0-91BE-84A9-4617-940AB3DAD2F7}"/>
              </a:ext>
            </a:extLst>
          </p:cNvPr>
          <p:cNvGrpSpPr/>
          <p:nvPr/>
        </p:nvGrpSpPr>
        <p:grpSpPr>
          <a:xfrm>
            <a:off x="1459217" y="3852225"/>
            <a:ext cx="5775609" cy="739767"/>
            <a:chOff x="1478816" y="3762763"/>
            <a:chExt cx="5775609" cy="492120"/>
          </a:xfrm>
        </p:grpSpPr>
        <p:sp>
          <p:nvSpPr>
            <p:cNvPr id="12" name="Rectangle 11">
              <a:extLst>
                <a:ext uri="{FF2B5EF4-FFF2-40B4-BE49-F238E27FC236}">
                  <a16:creationId xmlns:a16="http://schemas.microsoft.com/office/drawing/2014/main" id="{022B2162-515F-FE5B-EC28-19E914307DDB}"/>
                </a:ext>
              </a:extLst>
            </p:cNvPr>
            <p:cNvSpPr/>
            <p:nvPr/>
          </p:nvSpPr>
          <p:spPr bwMode="auto">
            <a:xfrm>
              <a:off x="1478816" y="3762763"/>
              <a:ext cx="1287125" cy="49212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a:solidFill>
                    <a:srgbClr val="FF0000"/>
                  </a:solidFill>
                  <a:latin typeface="Courier New" panose="02070309020205020404" pitchFamily="49" charset="0"/>
                  <a:cs typeface="Courier New" panose="02070309020205020404" pitchFamily="49" charset="0"/>
                </a:rPr>
                <a:t>Symbol</a:t>
              </a:r>
              <a:endPar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endParaRPr>
            </a:p>
          </p:txBody>
        </p:sp>
        <p:sp>
          <p:nvSpPr>
            <p:cNvPr id="13" name="Rectangle 12">
              <a:extLst>
                <a:ext uri="{FF2B5EF4-FFF2-40B4-BE49-F238E27FC236}">
                  <a16:creationId xmlns:a16="http://schemas.microsoft.com/office/drawing/2014/main" id="{816FCD81-3681-118C-0CD3-4FD63E7B3A47}"/>
                </a:ext>
              </a:extLst>
            </p:cNvPr>
            <p:cNvSpPr/>
            <p:nvPr/>
          </p:nvSpPr>
          <p:spPr bwMode="auto">
            <a:xfrm>
              <a:off x="2765941" y="3762763"/>
              <a:ext cx="1287125" cy="49212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a:solidFill>
                    <a:srgbClr val="FF0000"/>
                  </a:solidFill>
                  <a:latin typeface="Courier New" panose="02070309020205020404" pitchFamily="49" charset="0"/>
                  <a:cs typeface="Courier New" panose="02070309020205020404" pitchFamily="49" charset="0"/>
                </a:rPr>
                <a:t>Symbol</a:t>
              </a:r>
              <a:endPar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endParaRPr>
            </a:p>
          </p:txBody>
        </p:sp>
        <p:sp>
          <p:nvSpPr>
            <p:cNvPr id="18" name="Rectangle 17">
              <a:extLst>
                <a:ext uri="{FF2B5EF4-FFF2-40B4-BE49-F238E27FC236}">
                  <a16:creationId xmlns:a16="http://schemas.microsoft.com/office/drawing/2014/main" id="{4E1C8668-91D3-320E-1F37-BD31771E6834}"/>
                </a:ext>
              </a:extLst>
            </p:cNvPr>
            <p:cNvSpPr/>
            <p:nvPr/>
          </p:nvSpPr>
          <p:spPr bwMode="auto">
            <a:xfrm>
              <a:off x="5967300" y="3762763"/>
              <a:ext cx="1287125" cy="49212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a:solidFill>
                    <a:srgbClr val="FF0000"/>
                  </a:solidFill>
                  <a:latin typeface="Courier New" panose="02070309020205020404" pitchFamily="49" charset="0"/>
                  <a:cs typeface="Courier New" panose="02070309020205020404" pitchFamily="49" charset="0"/>
                </a:rPr>
                <a:t>Symbol</a:t>
              </a:r>
              <a:endPar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endParaRPr>
            </a:p>
          </p:txBody>
        </p:sp>
        <p:sp>
          <p:nvSpPr>
            <p:cNvPr id="19" name="Rectangle 18">
              <a:extLst>
                <a:ext uri="{FF2B5EF4-FFF2-40B4-BE49-F238E27FC236}">
                  <a16:creationId xmlns:a16="http://schemas.microsoft.com/office/drawing/2014/main" id="{3C372E5F-08DC-DD0E-50D9-3C94D90A9844}"/>
                </a:ext>
              </a:extLst>
            </p:cNvPr>
            <p:cNvSpPr/>
            <p:nvPr/>
          </p:nvSpPr>
          <p:spPr bwMode="auto">
            <a:xfrm>
              <a:off x="4046590" y="3762763"/>
              <a:ext cx="1920709" cy="49212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endParaRPr>
            </a:p>
          </p:txBody>
        </p:sp>
      </p:grpSp>
      <p:sp>
        <p:nvSpPr>
          <p:cNvPr id="22" name="TextBox 21">
            <a:extLst>
              <a:ext uri="{FF2B5EF4-FFF2-40B4-BE49-F238E27FC236}">
                <a16:creationId xmlns:a16="http://schemas.microsoft.com/office/drawing/2014/main" id="{9A475CC9-C3DA-9FAF-AF56-9341163327A8}"/>
              </a:ext>
            </a:extLst>
          </p:cNvPr>
          <p:cNvSpPr txBox="1"/>
          <p:nvPr/>
        </p:nvSpPr>
        <p:spPr>
          <a:xfrm>
            <a:off x="2086246" y="5172130"/>
            <a:ext cx="4882327" cy="338554"/>
          </a:xfrm>
          <a:prstGeom prst="rect">
            <a:avLst/>
          </a:prstGeom>
          <a:noFill/>
        </p:spPr>
        <p:txBody>
          <a:bodyPr wrap="square">
            <a:spAutoFit/>
          </a:bodyPr>
          <a:lstStyle/>
          <a:p>
            <a:r>
              <a:rPr lang="en-US" sz="1600" dirty="0">
                <a:solidFill>
                  <a:srgbClr val="000000"/>
                </a:solidFill>
                <a:latin typeface="+mn-lt"/>
                <a:cs typeface="Courier New" panose="02070309020205020404" pitchFamily="49" charset="0"/>
              </a:rPr>
              <a:t>N_MSR could be one from {32, 40, 64, 128, 256}</a:t>
            </a:r>
          </a:p>
        </p:txBody>
      </p:sp>
      <p:sp>
        <p:nvSpPr>
          <p:cNvPr id="27" name="Right Brace 26">
            <a:extLst>
              <a:ext uri="{FF2B5EF4-FFF2-40B4-BE49-F238E27FC236}">
                <a16:creationId xmlns:a16="http://schemas.microsoft.com/office/drawing/2014/main" id="{DCCA5695-B64C-3C96-AD63-E1C4295ADD8B}"/>
              </a:ext>
            </a:extLst>
          </p:cNvPr>
          <p:cNvSpPr/>
          <p:nvPr/>
        </p:nvSpPr>
        <p:spPr bwMode="auto">
          <a:xfrm rot="5400000">
            <a:off x="4100960" y="1943519"/>
            <a:ext cx="492122" cy="5775609"/>
          </a:xfrm>
          <a:prstGeom prst="rightBrace">
            <a:avLst>
              <a:gd name="adj1" fmla="val 8333"/>
              <a:gd name="adj2" fmla="val 4928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Times New Roman" panose="02020603050405020304" pitchFamily="18" charset="0"/>
            </a:endParaRPr>
          </a:p>
        </p:txBody>
      </p:sp>
      <p:sp>
        <p:nvSpPr>
          <p:cNvPr id="4" name="Date Placeholder 1">
            <a:extLst>
              <a:ext uri="{FF2B5EF4-FFF2-40B4-BE49-F238E27FC236}">
                <a16:creationId xmlns:a16="http://schemas.microsoft.com/office/drawing/2014/main" id="{10FE5CF6-554A-78EB-2F67-3F7B6D57BF65}"/>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7" name="Rectangle 7">
            <a:extLst>
              <a:ext uri="{FF2B5EF4-FFF2-40B4-BE49-F238E27FC236}">
                <a16:creationId xmlns:a16="http://schemas.microsoft.com/office/drawing/2014/main" id="{DD15B2EA-3744-6BA0-BC66-136F5995AE9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15-23-0017-00-04ab</a:t>
            </a:r>
            <a:endParaRPr lang="en-US" altLang="en-US" sz="1400" b="1" dirty="0"/>
          </a:p>
        </p:txBody>
      </p:sp>
      <p:sp>
        <p:nvSpPr>
          <p:cNvPr id="17" name="Line">
            <a:extLst>
              <a:ext uri="{FF2B5EF4-FFF2-40B4-BE49-F238E27FC236}">
                <a16:creationId xmlns:a16="http://schemas.microsoft.com/office/drawing/2014/main" id="{E3DE621B-B8DC-2A7B-6741-6DF9003D12A3}"/>
              </a:ext>
            </a:extLst>
          </p:cNvPr>
          <p:cNvSpPr/>
          <p:nvPr/>
        </p:nvSpPr>
        <p:spPr>
          <a:xfrm>
            <a:off x="4605592" y="4213341"/>
            <a:ext cx="861209" cy="0"/>
          </a:xfrm>
          <a:prstGeom prst="line">
            <a:avLst/>
          </a:prstGeom>
          <a:ln w="38100" cap="rnd">
            <a:solidFill>
              <a:srgbClr val="FF0000"/>
            </a:solidFill>
            <a:custDash>
              <a:ds d="100000" sp="200000"/>
            </a:custDash>
          </a:ln>
        </p:spPr>
        <p:txBody>
          <a:bodyPr lIns="0" tIns="0" rIns="0" bIns="0"/>
          <a:lstStyle/>
          <a:p>
            <a:pPr algn="ctr" defTabSz="825500">
              <a:defRPr sz="3600">
                <a:latin typeface="+mn-lt"/>
                <a:ea typeface="+mn-ea"/>
                <a:cs typeface="+mn-cs"/>
                <a:sym typeface="Helvetica Neue Light"/>
              </a:defRPr>
            </a:pPr>
            <a:endParaRPr sz="1400"/>
          </a:p>
        </p:txBody>
      </p:sp>
    </p:spTree>
    <p:extLst>
      <p:ext uri="{BB962C8B-B14F-4D97-AF65-F5344CB8AC3E}">
        <p14:creationId xmlns:p14="http://schemas.microsoft.com/office/powerpoint/2010/main" val="33469398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26380</TotalTime>
  <Words>683</Words>
  <Application>Microsoft Macintosh PowerPoint</Application>
  <PresentationFormat>On-screen Show (4:3)</PresentationFormat>
  <Paragraphs>111</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System Font Regular</vt:lpstr>
      <vt:lpstr>Arial</vt:lpstr>
      <vt:lpstr>Calibri</vt:lpstr>
      <vt:lpstr>Courier New</vt:lpstr>
      <vt:lpstr>Helvetica Light</vt:lpstr>
      <vt:lpstr>Helvetica Neue</vt:lpstr>
      <vt:lpstr>Times New Roman</vt:lpstr>
      <vt:lpstr>Office Theme</vt:lpstr>
      <vt:lpstr>PowerPoint Presentation</vt:lpstr>
      <vt:lpstr>PowerPoint Presentation</vt:lpstr>
      <vt:lpstr>Illustration of MMS Packets</vt:lpstr>
      <vt:lpstr>MMRS Symbol and Repetitions</vt:lpstr>
      <vt:lpstr>MMRS Symbol and Repetitions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Xiliang Luo</cp:lastModifiedBy>
  <cp:revision>1202</cp:revision>
  <cp:lastPrinted>1998-02-10T13:28:06Z</cp:lastPrinted>
  <dcterms:created xsi:type="dcterms:W3CDTF">2021-07-16T20:39:58Z</dcterms:created>
  <dcterms:modified xsi:type="dcterms:W3CDTF">2023-01-13T23:51:54Z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