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3"/>
  </p:notesMasterIdLst>
  <p:handoutMasterIdLst>
    <p:handoutMasterId r:id="rId24"/>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34" r:id="rId15"/>
    <p:sldId id="1040" r:id="rId16"/>
    <p:sldId id="1041" r:id="rId17"/>
    <p:sldId id="1042" r:id="rId18"/>
    <p:sldId id="1039" r:id="rId19"/>
    <p:sldId id="256" r:id="rId20"/>
    <p:sldId id="965" r:id="rId21"/>
    <p:sldId id="985" r:id="rId2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12" d="100"/>
          <a:sy n="112" d="100"/>
        </p:scale>
        <p:origin x="528" y="63"/>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doc.:IEEE802.15-23-0024r3</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revise-document?t=8897200040%7F0" TargetMode="External"/><Relationship Id="rId2" Type="http://schemas.openxmlformats.org/officeDocument/2006/relationships/hyperlink" Target="https://mentor.ieee.org/802.15/dcn/23/15-23-0074-00-016t-p802-15-16t-d0-3-review.doc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8897100040%7F0" TargetMode="External"/><Relationship Id="rId4" Type="http://schemas.openxmlformats.org/officeDocument/2006/relationships/hyperlink" Target="https://mentor.ieee.org/802.15/dcn/23/15-23-0073-00-016t-draft-0-2-document-review.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hyperlink" Target="https://grouper.ieee.org/groups/802/15/private/Draft/TG16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Interim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2023-01-14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 Interim</a:t>
            </a:r>
          </a:p>
        </p:txBody>
      </p:sp>
      <p:graphicFrame>
        <p:nvGraphicFramePr>
          <p:cNvPr id="3" name="Table 2">
            <a:extLst>
              <a:ext uri="{FF2B5EF4-FFF2-40B4-BE49-F238E27FC236}">
                <a16:creationId xmlns:a16="http://schemas.microsoft.com/office/drawing/2014/main" id="{900DF2D5-E8CB-066E-CA47-2BCBC68854A0}"/>
              </a:ext>
            </a:extLst>
          </p:cNvPr>
          <p:cNvGraphicFramePr>
            <a:graphicFrameLocks noGrp="1"/>
          </p:cNvGraphicFramePr>
          <p:nvPr/>
        </p:nvGraphicFramePr>
        <p:xfrm>
          <a:off x="838200" y="2812574"/>
          <a:ext cx="10515600" cy="2377440"/>
        </p:xfrm>
        <a:graphic>
          <a:graphicData uri="http://schemas.openxmlformats.org/drawingml/2006/table">
            <a:tbl>
              <a:tblPr/>
              <a:tblGrid>
                <a:gridCol w="1168400">
                  <a:extLst>
                    <a:ext uri="{9D8B030D-6E8A-4147-A177-3AD203B41FA5}">
                      <a16:colId xmlns:a16="http://schemas.microsoft.com/office/drawing/2014/main" val="1383306980"/>
                    </a:ext>
                  </a:extLst>
                </a:gridCol>
                <a:gridCol w="1168400">
                  <a:extLst>
                    <a:ext uri="{9D8B030D-6E8A-4147-A177-3AD203B41FA5}">
                      <a16:colId xmlns:a16="http://schemas.microsoft.com/office/drawing/2014/main" val="4055913772"/>
                    </a:ext>
                  </a:extLst>
                </a:gridCol>
                <a:gridCol w="1168400">
                  <a:extLst>
                    <a:ext uri="{9D8B030D-6E8A-4147-A177-3AD203B41FA5}">
                      <a16:colId xmlns:a16="http://schemas.microsoft.com/office/drawing/2014/main" val="498704912"/>
                    </a:ext>
                  </a:extLst>
                </a:gridCol>
                <a:gridCol w="1168400">
                  <a:extLst>
                    <a:ext uri="{9D8B030D-6E8A-4147-A177-3AD203B41FA5}">
                      <a16:colId xmlns:a16="http://schemas.microsoft.com/office/drawing/2014/main" val="4218336800"/>
                    </a:ext>
                  </a:extLst>
                </a:gridCol>
                <a:gridCol w="1168400">
                  <a:extLst>
                    <a:ext uri="{9D8B030D-6E8A-4147-A177-3AD203B41FA5}">
                      <a16:colId xmlns:a16="http://schemas.microsoft.com/office/drawing/2014/main" val="2120336378"/>
                    </a:ext>
                  </a:extLst>
                </a:gridCol>
                <a:gridCol w="1168400">
                  <a:extLst>
                    <a:ext uri="{9D8B030D-6E8A-4147-A177-3AD203B41FA5}">
                      <a16:colId xmlns:a16="http://schemas.microsoft.com/office/drawing/2014/main" val="945174974"/>
                    </a:ext>
                  </a:extLst>
                </a:gridCol>
                <a:gridCol w="1168400">
                  <a:extLst>
                    <a:ext uri="{9D8B030D-6E8A-4147-A177-3AD203B41FA5}">
                      <a16:colId xmlns:a16="http://schemas.microsoft.com/office/drawing/2014/main" val="3499147948"/>
                    </a:ext>
                  </a:extLst>
                </a:gridCol>
                <a:gridCol w="1168400">
                  <a:extLst>
                    <a:ext uri="{9D8B030D-6E8A-4147-A177-3AD203B41FA5}">
                      <a16:colId xmlns:a16="http://schemas.microsoft.com/office/drawing/2014/main" val="1798060101"/>
                    </a:ext>
                  </a:extLst>
                </a:gridCol>
                <a:gridCol w="1168400">
                  <a:extLst>
                    <a:ext uri="{9D8B030D-6E8A-4147-A177-3AD203B41FA5}">
                      <a16:colId xmlns:a16="http://schemas.microsoft.com/office/drawing/2014/main" val="2931943091"/>
                    </a:ext>
                  </a:extLst>
                </a:gridCol>
              </a:tblGrid>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74</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P802.15.16t D0.3 Review</a:t>
                      </a:r>
                    </a:p>
                  </a:txBody>
                  <a:tcPr anchor="ctr">
                    <a:lnL>
                      <a:noFill/>
                    </a:lnL>
                    <a:lnR>
                      <a:noFill/>
                    </a:lnR>
                    <a:lnT>
                      <a:noFill/>
                    </a:lnT>
                    <a:lnB>
                      <a:noFill/>
                    </a:lnB>
                  </a:tcPr>
                </a:tc>
                <a:tc>
                  <a:txBody>
                    <a:bodyPr/>
                    <a:lstStyle/>
                    <a:p>
                      <a:r>
                        <a:rPr lang="en-US" dirty="0"/>
                        <a:t>Vishal Kalkundrikar (</a:t>
                      </a:r>
                      <a:r>
                        <a:rPr lang="en-US" dirty="0" err="1"/>
                        <a:t>Ondas</a:t>
                      </a:r>
                      <a:r>
                        <a:rPr lang="en-US" dirty="0"/>
                        <a:t>)</a:t>
                      </a:r>
                    </a:p>
                  </a:txBody>
                  <a:tcPr anchor="ctr">
                    <a:lnL>
                      <a:noFill/>
                    </a:lnL>
                    <a:lnR>
                      <a:noFill/>
                    </a:lnR>
                    <a:lnT>
                      <a:noFill/>
                    </a:lnT>
                    <a:lnB>
                      <a:noFill/>
                    </a:lnB>
                  </a:tcPr>
                </a:tc>
                <a:tc>
                  <a:txBody>
                    <a:bodyPr/>
                    <a:lstStyle/>
                    <a:p>
                      <a:r>
                        <a:rPr lang="en-US"/>
                        <a:t>18-Jan-2023 11:25:05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3650721514"/>
                  </a:ext>
                </a:extLst>
              </a:tr>
              <a:tr h="0">
                <a:tc>
                  <a:txBody>
                    <a:bodyPr/>
                    <a:lstStyle/>
                    <a:p>
                      <a:r>
                        <a:rPr lang="en-US"/>
                        <a:t>18-Jan-2023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73</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Draft 0.2 document review</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18-Jan-2023 10:51:19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2919911023"/>
                  </a:ext>
                </a:extLst>
              </a:tr>
            </a:tbl>
          </a:graphicData>
        </a:graphic>
      </p:graphicFrame>
      <p:sp>
        <p:nvSpPr>
          <p:cNvPr id="4" name="TextBox 3">
            <a:extLst>
              <a:ext uri="{FF2B5EF4-FFF2-40B4-BE49-F238E27FC236}">
                <a16:creationId xmlns:a16="http://schemas.microsoft.com/office/drawing/2014/main" id="{21712C50-6676-8119-3ED4-88D415C9C1BB}"/>
              </a:ext>
            </a:extLst>
          </p:cNvPr>
          <p:cNvSpPr txBox="1"/>
          <p:nvPr/>
        </p:nvSpPr>
        <p:spPr>
          <a:xfrm>
            <a:off x="1219200" y="1219200"/>
            <a:ext cx="9489073" cy="646331"/>
          </a:xfrm>
          <a:prstGeom prst="rect">
            <a:avLst/>
          </a:prstGeom>
          <a:noFill/>
        </p:spPr>
        <p:txBody>
          <a:bodyPr wrap="none" rtlCol="0">
            <a:spAutoFit/>
          </a:bodyPr>
          <a:lstStyle/>
          <a:p>
            <a:r>
              <a:rPr lang="en-US" dirty="0"/>
              <a:t>Note: Drafts from private area on server are available locally at the meeting at ieee802.linespeed.io</a:t>
            </a:r>
          </a:p>
          <a:p>
            <a:endParaRPr lang="en-US" dirty="0"/>
          </a:p>
        </p:txBody>
      </p:sp>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335D-7BE6-4F66-B85E-331F63679821}"/>
              </a:ext>
            </a:extLst>
          </p:cNvPr>
          <p:cNvSpPr>
            <a:spLocks noGrp="1"/>
          </p:cNvSpPr>
          <p:nvPr>
            <p:ph type="title"/>
          </p:nvPr>
        </p:nvSpPr>
        <p:spPr/>
        <p:txBody>
          <a:bodyPr/>
          <a:lstStyle/>
          <a:p>
            <a:r>
              <a:rPr lang="en-US" dirty="0"/>
              <a:t>December 2022 Teleconference Notes</a:t>
            </a:r>
          </a:p>
        </p:txBody>
      </p:sp>
      <p:sp>
        <p:nvSpPr>
          <p:cNvPr id="3" name="Content Placeholder 2">
            <a:extLst>
              <a:ext uri="{FF2B5EF4-FFF2-40B4-BE49-F238E27FC236}">
                <a16:creationId xmlns:a16="http://schemas.microsoft.com/office/drawing/2014/main" id="{5D6522B4-A4E7-42F4-9B8C-1579EB55AA2B}"/>
              </a:ext>
            </a:extLst>
          </p:cNvPr>
          <p:cNvSpPr>
            <a:spLocks noGrp="1"/>
          </p:cNvSpPr>
          <p:nvPr>
            <p:ph idx="1"/>
          </p:nvPr>
        </p:nvSpPr>
        <p:spPr/>
        <p:txBody>
          <a:bodyPr/>
          <a:lstStyle/>
          <a:p>
            <a:r>
              <a:rPr lang="en-US" dirty="0"/>
              <a:t>Menashe, Vishal, and Juha will review and provide comments on pre-draft 0.2 to Harry. </a:t>
            </a:r>
          </a:p>
          <a:p>
            <a:pPr lvl="1"/>
            <a:r>
              <a:rPr lang="en-US" dirty="0"/>
              <a:t>See MAC document 0692r0 for updates to section 11 on Subchannel group relocation</a:t>
            </a:r>
          </a:p>
          <a:p>
            <a:r>
              <a:rPr lang="en-US" dirty="0"/>
              <a:t>Direct Peer to Peer will be provided in a contribution for January – not to be part of D0.2. </a:t>
            </a:r>
          </a:p>
          <a:p>
            <a:r>
              <a:rPr lang="en-US" dirty="0"/>
              <a:t>Harry will revise and post draft 0.2 to members area. </a:t>
            </a:r>
          </a:p>
          <a:p>
            <a:r>
              <a:rPr lang="en-US" dirty="0"/>
              <a:t>The full task Group will review D0.2 (and DPP contribution) in Baltimore</a:t>
            </a:r>
          </a:p>
          <a:p>
            <a:endParaRPr lang="en-US" dirty="0"/>
          </a:p>
          <a:p>
            <a:pPr lvl="1"/>
            <a:endParaRPr lang="en-US" dirty="0"/>
          </a:p>
        </p:txBody>
      </p:sp>
      <p:sp>
        <p:nvSpPr>
          <p:cNvPr id="4" name="Date Placeholder 3">
            <a:extLst>
              <a:ext uri="{FF2B5EF4-FFF2-40B4-BE49-F238E27FC236}">
                <a16:creationId xmlns:a16="http://schemas.microsoft.com/office/drawing/2014/main" id="{4A944049-715D-4B1E-8EE8-9221C6985624}"/>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609D1B3C-3308-42BD-A2CA-8F43AD28ADB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F04E2-0B51-4334-A9FD-4E0A198444C1}"/>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857805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CE46-1AD2-AAC3-7CB2-6D5690D02A5E}"/>
              </a:ext>
            </a:extLst>
          </p:cNvPr>
          <p:cNvSpPr>
            <a:spLocks noGrp="1"/>
          </p:cNvSpPr>
          <p:nvPr>
            <p:ph type="title"/>
          </p:nvPr>
        </p:nvSpPr>
        <p:spPr/>
        <p:txBody>
          <a:bodyPr/>
          <a:lstStyle/>
          <a:p>
            <a:r>
              <a:rPr lang="en-US" dirty="0"/>
              <a:t>January 2023 Discussions</a:t>
            </a:r>
          </a:p>
        </p:txBody>
      </p:sp>
      <p:sp>
        <p:nvSpPr>
          <p:cNvPr id="3" name="Content Placeholder 2">
            <a:extLst>
              <a:ext uri="{FF2B5EF4-FFF2-40B4-BE49-F238E27FC236}">
                <a16:creationId xmlns:a16="http://schemas.microsoft.com/office/drawing/2014/main" id="{4F2A0641-89FE-A21A-D9BF-4D423A15A848}"/>
              </a:ext>
            </a:extLst>
          </p:cNvPr>
          <p:cNvSpPr>
            <a:spLocks noGrp="1"/>
          </p:cNvSpPr>
          <p:nvPr>
            <p:ph idx="1"/>
          </p:nvPr>
        </p:nvSpPr>
        <p:spPr/>
        <p:txBody>
          <a:bodyPr>
            <a:normAutofit fontScale="85000" lnSpcReduction="20000"/>
          </a:bodyPr>
          <a:lstStyle/>
          <a:p>
            <a:r>
              <a:rPr lang="en-US" dirty="0"/>
              <a:t>Tuesday</a:t>
            </a:r>
          </a:p>
          <a:p>
            <a:pPr lvl="1"/>
            <a:r>
              <a:rPr lang="en-US" dirty="0"/>
              <a:t>Review D0.2 version with embedded comments (post to private area)</a:t>
            </a:r>
          </a:p>
          <a:p>
            <a:pPr lvl="2"/>
            <a:endParaRPr lang="en-US" dirty="0"/>
          </a:p>
          <a:p>
            <a:pPr lvl="1"/>
            <a:r>
              <a:rPr lang="en-US" dirty="0"/>
              <a:t>Generate D0.3 for further comments in separate contributions. </a:t>
            </a:r>
          </a:p>
          <a:p>
            <a:endParaRPr lang="en-US" dirty="0"/>
          </a:p>
          <a:p>
            <a:r>
              <a:rPr lang="en-US" dirty="0"/>
              <a:t>Wednesday</a:t>
            </a:r>
          </a:p>
          <a:p>
            <a:pPr lvl="1"/>
            <a:r>
              <a:rPr lang="en-US" dirty="0"/>
              <a:t>Comments resolution from “15-23-0073-00-016t-draft-0-2-document-review” compared to D0.3   (D0.3 is textually the same except for missing clause 8)</a:t>
            </a:r>
          </a:p>
          <a:p>
            <a:pPr lvl="2"/>
            <a:r>
              <a:rPr lang="en-US" dirty="0"/>
              <a:t>Need to add a title to 6.37  NB-MAC</a:t>
            </a:r>
          </a:p>
          <a:p>
            <a:pPr lvl="2"/>
            <a:r>
              <a:rPr lang="en-US" dirty="0"/>
              <a:t>Explain that the NB-MAC is the same as prior in clause 6, except for these difference. </a:t>
            </a:r>
          </a:p>
          <a:p>
            <a:pPr lvl="1"/>
            <a:r>
              <a:rPr lang="en-US" dirty="0"/>
              <a:t>Comment resolutions captured in “15-23-0073-</a:t>
            </a:r>
            <a:r>
              <a:rPr lang="en-US" dirty="0">
                <a:highlight>
                  <a:srgbClr val="FFFF00"/>
                </a:highlight>
              </a:rPr>
              <a:t>01</a:t>
            </a:r>
            <a:r>
              <a:rPr lang="en-US" dirty="0"/>
              <a:t>-016t-draft-0-2-document-review”</a:t>
            </a:r>
          </a:p>
          <a:p>
            <a:pPr lvl="1"/>
            <a:r>
              <a:rPr lang="en-US" dirty="0"/>
              <a:t>Comments on D0.3 – in 15-23-0074-00-016t-p802-15-16t-d0-3-review. </a:t>
            </a:r>
          </a:p>
          <a:p>
            <a:pPr lvl="2"/>
            <a:r>
              <a:rPr lang="en-US" dirty="0"/>
              <a:t>Line numbers – every page should start with line 1. </a:t>
            </a:r>
          </a:p>
          <a:p>
            <a:pPr lvl="2"/>
            <a:r>
              <a:rPr lang="en-US" dirty="0"/>
              <a:t>Accept changes in this document as a whole. </a:t>
            </a:r>
          </a:p>
          <a:p>
            <a:pPr lvl="1"/>
            <a:r>
              <a:rPr lang="en-US" dirty="0"/>
              <a:t>Harry will prepare D0.4 for review</a:t>
            </a:r>
          </a:p>
          <a:p>
            <a:endParaRPr lang="en-US" dirty="0"/>
          </a:p>
          <a:p>
            <a:pPr lvl="1"/>
            <a:endParaRPr lang="en-US" dirty="0"/>
          </a:p>
          <a:p>
            <a:pPr lvl="2"/>
            <a:endParaRPr lang="en-US" dirty="0"/>
          </a:p>
          <a:p>
            <a:pPr lvl="1"/>
            <a:endParaRPr lang="en-US" dirty="0"/>
          </a:p>
        </p:txBody>
      </p:sp>
      <p:sp>
        <p:nvSpPr>
          <p:cNvPr id="4" name="Date Placeholder 3">
            <a:extLst>
              <a:ext uri="{FF2B5EF4-FFF2-40B4-BE49-F238E27FC236}">
                <a16:creationId xmlns:a16="http://schemas.microsoft.com/office/drawing/2014/main" id="{8FCF304A-B48E-894E-524B-C9F373A9778A}"/>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F40D906E-6834-6093-D135-C06D284F54C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80D434A-71BC-386F-CDD4-C6E3DD89BB2C}"/>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34576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DFD8-9054-7692-2AC5-F42131CA93BB}"/>
              </a:ext>
            </a:extLst>
          </p:cNvPr>
          <p:cNvSpPr>
            <a:spLocks noGrp="1"/>
          </p:cNvSpPr>
          <p:nvPr>
            <p:ph type="title"/>
          </p:nvPr>
        </p:nvSpPr>
        <p:spPr/>
        <p:txBody>
          <a:bodyPr/>
          <a:lstStyle/>
          <a:p>
            <a:r>
              <a:rPr lang="en-US" dirty="0"/>
              <a:t>Thursday 2023-01-19 discussion</a:t>
            </a:r>
          </a:p>
        </p:txBody>
      </p:sp>
      <p:sp>
        <p:nvSpPr>
          <p:cNvPr id="3" name="Content Placeholder 2">
            <a:extLst>
              <a:ext uri="{FF2B5EF4-FFF2-40B4-BE49-F238E27FC236}">
                <a16:creationId xmlns:a16="http://schemas.microsoft.com/office/drawing/2014/main" id="{D66854EA-AE0E-46CF-1247-AB9F125BFD6C}"/>
              </a:ext>
            </a:extLst>
          </p:cNvPr>
          <p:cNvSpPr>
            <a:spLocks noGrp="1"/>
          </p:cNvSpPr>
          <p:nvPr>
            <p:ph idx="1"/>
          </p:nvPr>
        </p:nvSpPr>
        <p:spPr/>
        <p:txBody>
          <a:bodyPr>
            <a:normAutofit fontScale="92500"/>
          </a:bodyPr>
          <a:lstStyle/>
          <a:p>
            <a:r>
              <a:rPr lang="en-US" dirty="0"/>
              <a:t>Discussion on 15-22-0643-01-016t-direct-peer-to-peer.</a:t>
            </a:r>
          </a:p>
          <a:p>
            <a:pPr lvl="1"/>
            <a:r>
              <a:rPr lang="en-US" dirty="0"/>
              <a:t>Need to have an introductory section in 802.16 to explain DPP mode must be independent (in location and/or frequency) from Multipoint mode. </a:t>
            </a:r>
          </a:p>
          <a:p>
            <a:pPr lvl="1"/>
            <a:r>
              <a:rPr lang="en-US" dirty="0"/>
              <a:t>Create introductory section 1.10 to explain conditions and requirements for use of DPP   (to be created by Menashe and Vishal) </a:t>
            </a:r>
          </a:p>
          <a:p>
            <a:pPr lvl="2"/>
            <a:r>
              <a:rPr lang="en-US" dirty="0"/>
              <a:t>Describe how the equipment provisioning and keying is accomplished. </a:t>
            </a:r>
          </a:p>
          <a:p>
            <a:pPr lvl="2"/>
            <a:r>
              <a:rPr lang="en-US" dirty="0"/>
              <a:t>Describe how DPP discovery is accomplished. Offline / operational / association. </a:t>
            </a:r>
          </a:p>
          <a:p>
            <a:pPr lvl="1"/>
            <a:r>
              <a:rPr lang="en-US" dirty="0"/>
              <a:t>MAC function in new clause 6.5  describing CSMA operation for NB</a:t>
            </a:r>
          </a:p>
          <a:p>
            <a:pPr lvl="2"/>
            <a:r>
              <a:rPr lang="en-US" dirty="0"/>
              <a:t>Inherit from 802.15.4</a:t>
            </a:r>
          </a:p>
          <a:p>
            <a:pPr lvl="1"/>
            <a:r>
              <a:rPr lang="en-US" dirty="0"/>
              <a:t>Add text to clause 8.6 for DPP PHY</a:t>
            </a:r>
          </a:p>
          <a:p>
            <a:pPr lvl="1"/>
            <a:r>
              <a:rPr lang="en-US" dirty="0"/>
              <a:t>Add to clause 7.11 for security   (7.5 of DPP contribution goes into 7.11 in draft)</a:t>
            </a:r>
          </a:p>
          <a:p>
            <a:pPr lvl="1"/>
            <a:r>
              <a:rPr lang="en-US" dirty="0"/>
              <a:t>TG agrees on this content and division of sections into the draft</a:t>
            </a:r>
          </a:p>
          <a:p>
            <a:pPr lvl="1"/>
            <a:endParaRPr lang="en-US" dirty="0"/>
          </a:p>
        </p:txBody>
      </p:sp>
      <p:sp>
        <p:nvSpPr>
          <p:cNvPr id="4" name="Date Placeholder 3">
            <a:extLst>
              <a:ext uri="{FF2B5EF4-FFF2-40B4-BE49-F238E27FC236}">
                <a16:creationId xmlns:a16="http://schemas.microsoft.com/office/drawing/2014/main" id="{7F1CF2FD-58F3-3059-4698-4E0BBB3A9002}"/>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ABB76F37-88B5-3F63-7CD6-6294BBA4556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DD626F1-A282-960C-95BF-5E9F09F7FB67}"/>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6931135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January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p:txBody>
          <a:bodyPr/>
          <a:lstStyle/>
          <a:p>
            <a:pPr lvl="1"/>
            <a:r>
              <a:rPr lang="en-US" dirty="0"/>
              <a:t>Review D0.2 version with embedded comments (posted to private area)</a:t>
            </a:r>
          </a:p>
          <a:p>
            <a:pPr lvl="2"/>
            <a:endParaRPr lang="en-US" dirty="0"/>
          </a:p>
          <a:p>
            <a:pPr lvl="1"/>
            <a:r>
              <a:rPr lang="en-US" dirty="0"/>
              <a:t>Generate D0.3 for further comments in separate contributions. </a:t>
            </a:r>
          </a:p>
          <a:p>
            <a:pPr lvl="1"/>
            <a:r>
              <a:rPr lang="en-US" dirty="0"/>
              <a:t>Contribution of comments on draft in “15-23-0073-00-016t-draft-0-2-document-review” compared to D0.3   Discussed and captured resolutions in “15-23-0073-</a:t>
            </a:r>
            <a:r>
              <a:rPr lang="en-US" dirty="0">
                <a:highlight>
                  <a:srgbClr val="FFFF00"/>
                </a:highlight>
              </a:rPr>
              <a:t>01</a:t>
            </a:r>
            <a:r>
              <a:rPr lang="en-US" dirty="0"/>
              <a:t>-016t-draft-0-2-document-review”</a:t>
            </a:r>
          </a:p>
          <a:p>
            <a:pPr lvl="1"/>
            <a:endParaRPr lang="en-US" dirty="0"/>
          </a:p>
          <a:p>
            <a:pPr lvl="1"/>
            <a:r>
              <a:rPr lang="en-US" dirty="0"/>
              <a:t>Discussion on contribution “15-22-0643-01-016t-direct-peer-to-peer” and identification of clause locations in draft.</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a:t>Jan_2023</a:t>
            </a:r>
            <a:endParaRPr lang="en-US" dirty="0"/>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E8808-D53C-4B32-9197-9A96479FEB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7608CD61-D17D-470E-B921-EDA3FC72D406}"/>
              </a:ext>
            </a:extLst>
          </p:cNvPr>
          <p:cNvSpPr>
            <a:spLocks noGrp="1"/>
          </p:cNvSpPr>
          <p:nvPr>
            <p:ph idx="1"/>
          </p:nvPr>
        </p:nvSpPr>
        <p:spPr>
          <a:xfrm>
            <a:off x="838200" y="1825625"/>
            <a:ext cx="10668000" cy="4351338"/>
          </a:xfrm>
        </p:spPr>
        <p:txBody>
          <a:bodyPr>
            <a:normAutofit lnSpcReduction="10000"/>
          </a:bodyPr>
          <a:lstStyle/>
          <a:p>
            <a:r>
              <a:rPr lang="en-US" dirty="0"/>
              <a:t>Harry will combine output materials into Draft D0.4 and put in Members Area</a:t>
            </a:r>
          </a:p>
          <a:p>
            <a:pPr lvl="1"/>
            <a:r>
              <a:rPr lang="en-US" dirty="0">
                <a:hlinkClick r:id="rId2"/>
              </a:rPr>
              <a:t>https://grouper.ieee.org/groups/802/15/private/Draft/TG16t/</a:t>
            </a:r>
            <a:endParaRPr lang="en-US" dirty="0"/>
          </a:p>
          <a:p>
            <a:pPr lvl="1"/>
            <a:r>
              <a:rPr lang="en-US" dirty="0"/>
              <a:t>Note that drafts are available to non-voters while on-site at IEEE802 meetings from </a:t>
            </a:r>
            <a:r>
              <a:rPr lang="en-US" dirty="0">
                <a:hlinkClick r:id="rId3"/>
              </a:rPr>
              <a:t>http://ieee802.linespeed.io</a:t>
            </a:r>
            <a:endParaRPr lang="en-US" dirty="0"/>
          </a:p>
          <a:p>
            <a:pPr lvl="1"/>
            <a:endParaRPr lang="en-US" dirty="0"/>
          </a:p>
          <a:p>
            <a:r>
              <a:rPr lang="en-US" dirty="0"/>
              <a:t>Teleconferences</a:t>
            </a:r>
          </a:p>
          <a:p>
            <a:pPr lvl="1"/>
            <a:r>
              <a:rPr lang="en-US" dirty="0"/>
              <a:t>Friday 2/10  3pm ET, noon PT</a:t>
            </a:r>
          </a:p>
          <a:p>
            <a:pPr lvl="1"/>
            <a:r>
              <a:rPr lang="en-US" dirty="0"/>
              <a:t>Friday 2/24  3:30pm ET, 12:30 PT</a:t>
            </a:r>
          </a:p>
          <a:p>
            <a:pPr lvl="1"/>
            <a:endParaRPr lang="en-US" dirty="0"/>
          </a:p>
          <a:p>
            <a:r>
              <a:rPr lang="en-US" dirty="0"/>
              <a:t>5 or 6 meeting slots for March 2023 </a:t>
            </a:r>
          </a:p>
          <a:p>
            <a:pPr lvl="1"/>
            <a:endParaRPr lang="en-US" dirty="0"/>
          </a:p>
          <a:p>
            <a:endParaRPr lang="en-US" dirty="0"/>
          </a:p>
        </p:txBody>
      </p:sp>
      <p:sp>
        <p:nvSpPr>
          <p:cNvPr id="4" name="Date Placeholder 3">
            <a:extLst>
              <a:ext uri="{FF2B5EF4-FFF2-40B4-BE49-F238E27FC236}">
                <a16:creationId xmlns:a16="http://schemas.microsoft.com/office/drawing/2014/main" id="{F34C5724-E589-464D-8E38-4131CC3F7FDC}"/>
              </a:ext>
            </a:extLst>
          </p:cNvPr>
          <p:cNvSpPr>
            <a:spLocks noGrp="1"/>
          </p:cNvSpPr>
          <p:nvPr>
            <p:ph type="dt" sz="half" idx="10"/>
          </p:nvPr>
        </p:nvSpPr>
        <p:spPr/>
        <p:txBody>
          <a:bodyPr/>
          <a:lstStyle/>
          <a:p>
            <a:r>
              <a:rPr lang="en-US" dirty="0"/>
              <a:t>Jan_2023</a:t>
            </a:r>
          </a:p>
        </p:txBody>
      </p:sp>
      <p:sp>
        <p:nvSpPr>
          <p:cNvPr id="5" name="Footer Placeholder 4">
            <a:extLst>
              <a:ext uri="{FF2B5EF4-FFF2-40B4-BE49-F238E27FC236}">
                <a16:creationId xmlns:a16="http://schemas.microsoft.com/office/drawing/2014/main" id="{AB99272A-2A8E-45F6-9B97-9284901FD95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80AF512-0AFA-4CAF-BCB2-7CCFA94196D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643401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Jan_2023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a:t>
            </a:r>
          </a:p>
          <a:p>
            <a:pPr lvl="1"/>
            <a:r>
              <a:rPr lang="en-US" dirty="0"/>
              <a:t>Vishal</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Jan_2023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March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March 13-16, 2023	Atlanta, GA, USA</a:t>
            </a:r>
            <a:endParaRPr lang="en-US" sz="2000" dirty="0">
              <a:effectLst/>
              <a:latin typeface="Calibri" panose="020F0502020204030204" pitchFamily="34" charset="0"/>
              <a:ea typeface="Times New Roman" panose="02020603050405020304" pitchFamily="18" charset="0"/>
            </a:endParaRPr>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b="1"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b="1" dirty="0">
                <a:effectLst/>
                <a:latin typeface="Calibri" panose="020F0502020204030204" pitchFamily="34" charset="0"/>
                <a:ea typeface="Times New Roman" panose="02020603050405020304" pitchFamily="18" charset="0"/>
              </a:rPr>
              <a:t>July 10-13, 2023	Berlin, Germany</a:t>
            </a:r>
            <a:endParaRPr lang="en-US" sz="2000" dirty="0">
              <a:effectLst/>
              <a:latin typeface="Calibri" panose="020F0502020204030204" pitchFamily="34" charset="0"/>
              <a:ea typeface="Times New Roman" panose="02020603050405020304" pitchFamily="18" charset="0"/>
            </a:endParaRPr>
          </a:p>
          <a:p>
            <a:endParaRPr lang="en-US" dirty="0"/>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Jan_2023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27514</TotalTime>
  <Words>2286</Words>
  <Application>Microsoft Office PowerPoint</Application>
  <PresentationFormat>Widescreen</PresentationFormat>
  <Paragraphs>274</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January Interim</vt:lpstr>
      <vt:lpstr>December 2022 Teleconference Notes</vt:lpstr>
      <vt:lpstr>January 2023 Discussions</vt:lpstr>
      <vt:lpstr>Thursday 2023-01-19 discussion</vt:lpstr>
      <vt:lpstr>Summary of TG16t progress January 2023</vt:lpstr>
      <vt:lpstr>Next Steps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653</cp:revision>
  <cp:lastPrinted>1998-02-10T13:28:06Z</cp:lastPrinted>
  <dcterms:created xsi:type="dcterms:W3CDTF">2020-01-06T16:34:14Z</dcterms:created>
  <dcterms:modified xsi:type="dcterms:W3CDTF">2023-01-19T21:46:47Z</dcterms:modified>
</cp:coreProperties>
</file>