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9" r:id="rId2"/>
    <p:sldId id="260" r:id="rId3"/>
    <p:sldId id="4945" r:id="rId4"/>
    <p:sldId id="5092" r:id="rId5"/>
    <p:sldId id="5097" r:id="rId6"/>
    <p:sldId id="256" r:id="rId7"/>
    <p:sldId id="296" r:id="rId8"/>
    <p:sldId id="5099" r:id="rId9"/>
    <p:sldId id="5100" r:id="rId10"/>
    <p:sldId id="5101" r:id="rId11"/>
    <p:sldId id="299" r:id="rId12"/>
    <p:sldId id="301" r:id="rId13"/>
    <p:sldId id="285" r:id="rId14"/>
    <p:sldId id="283" r:id="rId15"/>
    <p:sldId id="26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3718" autoAdjust="0"/>
  </p:normalViewPr>
  <p:slideViewPr>
    <p:cSldViewPr snapToGrid="0">
      <p:cViewPr varScale="1">
        <p:scale>
          <a:sx n="54" d="100"/>
          <a:sy n="54" d="100"/>
        </p:scale>
        <p:origin x="1128" y="60"/>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March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Draft Doc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WG Letter Ballot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Sponsor Ballot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18175">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201481">
        <dgm:presLayoutVars>
          <dgm:bulletEnabled val="1"/>
        </dgm:presLayoutVars>
      </dgm:prSet>
      <dgm:spPr/>
    </dgm:pt>
    <dgm:pt modelId="{01120116-719B-4992-859E-7E99317DF6F1}" type="pres">
      <dgm:prSet presAssocID="{B50C7770-3AAA-45E1-9B85-C7E02FA1CEB1}" presName="circleB" presStyleLbl="node1" presStyleIdx="3" presStyleCnt="1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52" y="0"/>
          <a:ext cx="6402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252" y="0"/>
        <a:ext cx="640202" cy="1398944"/>
      </dsp:txXfrm>
    </dsp:sp>
    <dsp:sp modelId="{3BB2CCC1-E6C9-4883-B630-A1033B3E0DAB}">
      <dsp:nvSpPr>
        <dsp:cNvPr id="0" name=""/>
        <dsp:cNvSpPr/>
      </dsp:nvSpPr>
      <dsp:spPr>
        <a:xfrm>
          <a:off x="145485"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67542" y="2098416"/>
          <a:ext cx="784673"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667542" y="2098416"/>
        <a:ext cx="784673" cy="1398944"/>
      </dsp:txXfrm>
    </dsp:sp>
    <dsp:sp modelId="{197C936F-2DF8-4315-9A24-FDA0667A3BDF}">
      <dsp:nvSpPr>
        <dsp:cNvPr id="0" name=""/>
        <dsp:cNvSpPr/>
      </dsp:nvSpPr>
      <dsp:spPr>
        <a:xfrm>
          <a:off x="885011"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479303" y="0"/>
          <a:ext cx="89883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March 2023</a:t>
          </a:r>
        </a:p>
      </dsp:txBody>
      <dsp:txXfrm>
        <a:off x="1479303" y="0"/>
        <a:ext cx="898834" cy="1398944"/>
      </dsp:txXfrm>
    </dsp:sp>
    <dsp:sp modelId="{E422D386-843F-4630-AE02-DC9104B57C87}">
      <dsp:nvSpPr>
        <dsp:cNvPr id="0" name=""/>
        <dsp:cNvSpPr/>
      </dsp:nvSpPr>
      <dsp:spPr>
        <a:xfrm>
          <a:off x="1753852"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405224" y="2098416"/>
          <a:ext cx="109150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405224" y="2098416"/>
        <a:ext cx="1091504" cy="1398944"/>
      </dsp:txXfrm>
    </dsp:sp>
    <dsp:sp modelId="{01120116-719B-4992-859E-7E99317DF6F1}">
      <dsp:nvSpPr>
        <dsp:cNvPr id="0" name=""/>
        <dsp:cNvSpPr/>
      </dsp:nvSpPr>
      <dsp:spPr>
        <a:xfrm>
          <a:off x="2776109" y="1573812"/>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523817" y="0"/>
          <a:ext cx="7219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Draft Doc </a:t>
          </a:r>
          <a:r>
            <a:rPr lang="en-US" sz="1400" b="1" kern="1200" dirty="0">
              <a:solidFill>
                <a:srgbClr val="000000">
                  <a:hueOff val="0"/>
                  <a:satOff val="0"/>
                  <a:lumOff val="0"/>
                  <a:alphaOff val="0"/>
                </a:srgbClr>
              </a:solidFill>
              <a:latin typeface="Times New Roman"/>
              <a:ea typeface="+mn-ea"/>
              <a:cs typeface="+mn-cs"/>
            </a:rPr>
            <a:t>March 2023</a:t>
          </a:r>
        </a:p>
      </dsp:txBody>
      <dsp:txXfrm>
        <a:off x="3523817" y="0"/>
        <a:ext cx="721902" cy="1398944"/>
      </dsp:txXfrm>
    </dsp:sp>
    <dsp:sp modelId="{1B97E0B9-8A63-4AB3-9DAD-20983A4CD0BC}">
      <dsp:nvSpPr>
        <dsp:cNvPr id="0" name=""/>
        <dsp:cNvSpPr/>
      </dsp:nvSpPr>
      <dsp:spPr>
        <a:xfrm>
          <a:off x="3709900" y="15738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272806" y="2098416"/>
          <a:ext cx="54174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WG Letter Ballot </a:t>
          </a:r>
          <a:r>
            <a:rPr lang="en-US" sz="1400" b="1" kern="1200" dirty="0">
              <a:solidFill>
                <a:srgbClr val="000000">
                  <a:hueOff val="0"/>
                  <a:satOff val="0"/>
                  <a:lumOff val="0"/>
                  <a:alphaOff val="0"/>
                </a:srgbClr>
              </a:solidFill>
              <a:latin typeface="Times New Roman"/>
              <a:ea typeface="+mn-ea"/>
              <a:cs typeface="+mn-cs"/>
            </a:rPr>
            <a:t>May 2023</a:t>
          </a:r>
        </a:p>
      </dsp:txBody>
      <dsp:txXfrm>
        <a:off x="4272806" y="2098416"/>
        <a:ext cx="541740" cy="1398944"/>
      </dsp:txXfrm>
    </dsp:sp>
    <dsp:sp modelId="{9274AD82-2A5D-4DDD-AA45-AB5FA2B78337}">
      <dsp:nvSpPr>
        <dsp:cNvPr id="0" name=""/>
        <dsp:cNvSpPr/>
      </dsp:nvSpPr>
      <dsp:spPr>
        <a:xfrm>
          <a:off x="4368808"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841634" y="0"/>
          <a:ext cx="81989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Sept 2023</a:t>
          </a:r>
        </a:p>
      </dsp:txBody>
      <dsp:txXfrm>
        <a:off x="4841634" y="0"/>
        <a:ext cx="819892" cy="1398944"/>
      </dsp:txXfrm>
    </dsp:sp>
    <dsp:sp modelId="{3DFAC0D4-B585-416E-BA8C-03C5D13220CE}">
      <dsp:nvSpPr>
        <dsp:cNvPr id="0" name=""/>
        <dsp:cNvSpPr/>
      </dsp:nvSpPr>
      <dsp:spPr>
        <a:xfrm>
          <a:off x="5076712"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688613" y="2098416"/>
          <a:ext cx="69079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Sponsor Ballot </a:t>
          </a:r>
          <a:r>
            <a:rPr lang="en-US" sz="1400" b="1" kern="1200" dirty="0">
              <a:solidFill>
                <a:srgbClr val="000000">
                  <a:hueOff val="0"/>
                  <a:satOff val="0"/>
                  <a:lumOff val="0"/>
                  <a:alphaOff val="0"/>
                </a:srgbClr>
              </a:solidFill>
              <a:latin typeface="Times New Roman"/>
              <a:ea typeface="+mn-ea"/>
              <a:cs typeface="+mn-cs"/>
            </a:rPr>
            <a:t>Nov 2023</a:t>
          </a:r>
        </a:p>
      </dsp:txBody>
      <dsp:txXfrm>
        <a:off x="5688613" y="2098416"/>
        <a:ext cx="690795" cy="1398944"/>
      </dsp:txXfrm>
    </dsp:sp>
    <dsp:sp modelId="{5A703FB3-1B09-4F5D-8E28-0259DD2BFFBB}">
      <dsp:nvSpPr>
        <dsp:cNvPr id="0" name=""/>
        <dsp:cNvSpPr/>
      </dsp:nvSpPr>
      <dsp:spPr>
        <a:xfrm>
          <a:off x="5859143"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406496" y="0"/>
          <a:ext cx="93353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Mar 2024</a:t>
          </a:r>
        </a:p>
      </dsp:txBody>
      <dsp:txXfrm>
        <a:off x="6406496" y="0"/>
        <a:ext cx="933538" cy="1398944"/>
      </dsp:txXfrm>
    </dsp:sp>
    <dsp:sp modelId="{49180514-5299-44DE-8924-B99464286F34}">
      <dsp:nvSpPr>
        <dsp:cNvPr id="0" name=""/>
        <dsp:cNvSpPr/>
      </dsp:nvSpPr>
      <dsp:spPr>
        <a:xfrm>
          <a:off x="6698397" y="1573812"/>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367122" y="2098416"/>
          <a:ext cx="68696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May 2024</a:t>
          </a:r>
        </a:p>
      </dsp:txBody>
      <dsp:txXfrm>
        <a:off x="7367122" y="2098416"/>
        <a:ext cx="686965" cy="1398944"/>
      </dsp:txXfrm>
    </dsp:sp>
    <dsp:sp modelId="{29685473-F6F0-4A7C-B6D7-24CF95A5E9D1}">
      <dsp:nvSpPr>
        <dsp:cNvPr id="0" name=""/>
        <dsp:cNvSpPr/>
      </dsp:nvSpPr>
      <dsp:spPr>
        <a:xfrm>
          <a:off x="7535736" y="1573812"/>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2023/1/20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3732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15</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January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802.15-23-0075-02-06ma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2.xlsx"/><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ieeesa.webex.com/ieeesa/j.php?MTID=mdbdbe2adba4d30747cdbe88505bafe53"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1.xlsx"/><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January 2023]	</a:t>
            </a:r>
          </a:p>
          <a:p>
            <a:r>
              <a:rPr lang="en-US" altLang="ja-JP" sz="1600" b="1" dirty="0">
                <a:ea typeface="ＭＳ Ｐゴシック" charset="-128"/>
              </a:rPr>
              <a:t>Date Submitted: </a:t>
            </a:r>
            <a:r>
              <a:rPr lang="en-US" altLang="ja-JP" sz="1600" dirty="0">
                <a:ea typeface="ＭＳ Ｐゴシック" charset="-128"/>
              </a:rPr>
              <a:t>[19</a:t>
            </a:r>
            <a:r>
              <a:rPr lang="en-US" altLang="ja-JP" sz="1600" baseline="30000" dirty="0">
                <a:ea typeface="ＭＳ Ｐゴシック" charset="-128"/>
              </a:rPr>
              <a:t>th</a:t>
            </a:r>
            <a:r>
              <a:rPr lang="en-US" altLang="ja-JP" sz="1600" dirty="0">
                <a:ea typeface="ＭＳ Ｐゴシック" charset="-128"/>
              </a:rPr>
              <a:t>  January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40F8497-B602-E1F0-A7E6-5119DA3F5B4D}"/>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5" name="日付プレースホルダー 4">
            <a:extLst>
              <a:ext uri="{FF2B5EF4-FFF2-40B4-BE49-F238E27FC236}">
                <a16:creationId xmlns:a16="http://schemas.microsoft.com/office/drawing/2014/main" id="{8E4C544E-908E-ADDD-CE65-892616D2F87F}"/>
              </a:ext>
            </a:extLst>
          </p:cNvPr>
          <p:cNvSpPr>
            <a:spLocks noGrp="1"/>
          </p:cNvSpPr>
          <p:nvPr>
            <p:ph type="dt" sz="half" idx="2"/>
          </p:nvPr>
        </p:nvSpPr>
        <p:spPr/>
        <p:txBody>
          <a:bodyPr/>
          <a:lstStyle/>
          <a:p>
            <a:r>
              <a:rPr lang="en-US" altLang="ja-JP"/>
              <a:t>January 2023</a:t>
            </a:r>
            <a:endParaRPr lang="en-US" altLang="ja-JP" dirty="0"/>
          </a:p>
        </p:txBody>
      </p:sp>
      <p:sp>
        <p:nvSpPr>
          <p:cNvPr id="3" name="タイトル 2">
            <a:extLst>
              <a:ext uri="{FF2B5EF4-FFF2-40B4-BE49-F238E27FC236}">
                <a16:creationId xmlns:a16="http://schemas.microsoft.com/office/drawing/2014/main" id="{7E454950-36B9-BD37-7FCF-8301B5EB1421}"/>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Report(3/3)</a:t>
            </a:r>
            <a:endParaRPr kumimoji="1" lang="ja-JP" altLang="en-US" sz="2400" b="1" dirty="0"/>
          </a:p>
        </p:txBody>
      </p:sp>
      <p:graphicFrame>
        <p:nvGraphicFramePr>
          <p:cNvPr id="2" name="オブジェクト 1">
            <a:extLst>
              <a:ext uri="{FF2B5EF4-FFF2-40B4-BE49-F238E27FC236}">
                <a16:creationId xmlns:a16="http://schemas.microsoft.com/office/drawing/2014/main" id="{19E52945-3123-9E58-8D8A-838BD6A6091B}"/>
              </a:ext>
            </a:extLst>
          </p:cNvPr>
          <p:cNvGraphicFramePr>
            <a:graphicFrameLocks noChangeAspect="1"/>
          </p:cNvGraphicFramePr>
          <p:nvPr>
            <p:extLst>
              <p:ext uri="{D42A27DB-BD31-4B8C-83A1-F6EECF244321}">
                <p14:modId xmlns:p14="http://schemas.microsoft.com/office/powerpoint/2010/main" val="505169808"/>
              </p:ext>
            </p:extLst>
          </p:nvPr>
        </p:nvGraphicFramePr>
        <p:xfrm>
          <a:off x="375920" y="981554"/>
          <a:ext cx="8514080" cy="5372274"/>
        </p:xfrm>
        <a:graphic>
          <a:graphicData uri="http://schemas.openxmlformats.org/presentationml/2006/ole">
            <mc:AlternateContent xmlns:mc="http://schemas.openxmlformats.org/markup-compatibility/2006">
              <mc:Choice xmlns:v="urn:schemas-microsoft-com:vml" Requires="v">
                <p:oleObj name="Worksheet" r:id="rId2" imgW="11595256" imgH="8471085" progId="Excel.Sheet.12">
                  <p:embed/>
                </p:oleObj>
              </mc:Choice>
              <mc:Fallback>
                <p:oleObj name="Worksheet" r:id="rId2" imgW="11595256" imgH="8471085" progId="Excel.Sheet.12">
                  <p:embed/>
                  <p:pic>
                    <p:nvPicPr>
                      <p:cNvPr id="0" name=""/>
                      <p:cNvPicPr/>
                      <p:nvPr/>
                    </p:nvPicPr>
                    <p:blipFill>
                      <a:blip r:embed="rId3"/>
                      <a:stretch>
                        <a:fillRect/>
                      </a:stretch>
                    </p:blipFill>
                    <p:spPr>
                      <a:xfrm>
                        <a:off x="375920" y="981554"/>
                        <a:ext cx="8514080" cy="5372274"/>
                      </a:xfrm>
                      <a:prstGeom prst="rect">
                        <a:avLst/>
                      </a:prstGeom>
                    </p:spPr>
                  </p:pic>
                </p:oleObj>
              </mc:Fallback>
            </mc:AlternateContent>
          </a:graphicData>
        </a:graphic>
      </p:graphicFrame>
    </p:spTree>
    <p:extLst>
      <p:ext uri="{BB962C8B-B14F-4D97-AF65-F5344CB8AC3E}">
        <p14:creationId xmlns:p14="http://schemas.microsoft.com/office/powerpoint/2010/main" val="1865741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a:t>January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11</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921822" y="6079990"/>
            <a:ext cx="3220519" cy="323165"/>
          </a:xfrm>
          <a:prstGeom prst="rect">
            <a:avLst/>
          </a:prstGeom>
          <a:noFill/>
        </p:spPr>
        <p:txBody>
          <a:bodyPr wrap="square" rtlCol="0">
            <a:spAutoFit/>
          </a:bodyPr>
          <a:lstStyle/>
          <a:p>
            <a:r>
              <a:rPr lang="en-US" sz="1500" dirty="0">
                <a:solidFill>
                  <a:srgbClr val="FF0000"/>
                </a:solidFill>
              </a:rPr>
              <a:t>All dates indicate deadlines</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2741767004"/>
              </p:ext>
            </p:extLst>
          </p:nvPr>
        </p:nvGraphicFramePr>
        <p:xfrm>
          <a:off x="270933" y="1732989"/>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586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200"/>
              <a:t>January 2023</a:t>
            </a:r>
            <a:endParaRPr lang="en-US" sz="12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12</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01784"/>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1008525275"/>
              </p:ext>
            </p:extLst>
          </p:nvPr>
        </p:nvGraphicFramePr>
        <p:xfrm>
          <a:off x="772833" y="1439631"/>
          <a:ext cx="7865532" cy="4858564"/>
        </p:xfrm>
        <a:graphic>
          <a:graphicData uri="http://schemas.openxmlformats.org/presentationml/2006/ole">
            <mc:AlternateContent xmlns:mc="http://schemas.openxmlformats.org/markup-compatibility/2006">
              <mc:Choice xmlns:v="urn:schemas-microsoft-com:vml" Requires="v">
                <p:oleObj name="Document" r:id="rId2" imgW="6133719" imgH="4178021" progId="Word.Document.12">
                  <p:embed/>
                </p:oleObj>
              </mc:Choice>
              <mc:Fallback>
                <p:oleObj name="Document" r:id="rId2" imgW="6133719" imgH="4178021"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772833" y="1439631"/>
                        <a:ext cx="7865532" cy="4858564"/>
                      </a:xfrm>
                      <a:prstGeom prst="rect">
                        <a:avLst/>
                      </a:prstGeom>
                    </p:spPr>
                  </p:pic>
                </p:oleObj>
              </mc:Fallback>
            </mc:AlternateContent>
          </a:graphicData>
        </a:graphic>
      </p:graphicFrame>
      <p:sp>
        <p:nvSpPr>
          <p:cNvPr id="3" name="TextBox 7">
            <a:extLst>
              <a:ext uri="{FF2B5EF4-FFF2-40B4-BE49-F238E27FC236}">
                <a16:creationId xmlns:a16="http://schemas.microsoft.com/office/drawing/2014/main" id="{0E687580-B60A-2870-4F13-80A6690CFE4D}"/>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Tree>
    <p:extLst>
      <p:ext uri="{BB962C8B-B14F-4D97-AF65-F5344CB8AC3E}">
        <p14:creationId xmlns:p14="http://schemas.microsoft.com/office/powerpoint/2010/main" val="2991594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024883"/>
            <a:ext cx="8969829" cy="5462774"/>
          </a:xfrm>
        </p:spPr>
        <p:txBody>
          <a:bodyPr/>
          <a:lstStyle/>
          <a:p>
            <a:pPr marL="0" indent="0">
              <a:lnSpc>
                <a:spcPts val="1100"/>
              </a:lnSpc>
              <a:buNone/>
            </a:pPr>
            <a:r>
              <a:rPr lang="ja-JP" altLang="en-US" sz="1400" dirty="0"/>
              <a:t>・</a:t>
            </a:r>
            <a:r>
              <a:rPr lang="is-IS" altLang="ja-JP" sz="1400" dirty="0"/>
              <a:t>TG15.6ma opening report for November 2022 meeting                                               15-22-0557-02-06ma</a:t>
            </a:r>
          </a:p>
          <a:p>
            <a:pPr marL="0" indent="0">
              <a:lnSpc>
                <a:spcPts val="1100"/>
              </a:lnSpc>
              <a:buNone/>
            </a:pPr>
            <a:r>
              <a:rPr lang="ja-JP" altLang="en-US" sz="1400" dirty="0"/>
              <a:t>・</a:t>
            </a:r>
            <a:r>
              <a:rPr lang="is-IS" altLang="ja-JP" sz="1400" dirty="0"/>
              <a:t>TG15.6ma Agenda of November Meeting in 2022                                                       15-22-0556-08-06ma</a:t>
            </a:r>
          </a:p>
          <a:p>
            <a:pPr marL="0" indent="0">
              <a:lnSpc>
                <a:spcPts val="1100"/>
              </a:lnSpc>
              <a:buNone/>
            </a:pPr>
            <a:r>
              <a:rPr kumimoji="1" lang="ja-JP" altLang="en-US" sz="1600" b="0" i="0" u="none" strike="noStrike" kern="0" cap="none" spc="0" normalizeH="0" baseline="0" noProof="0" dirty="0">
                <a:ln>
                  <a:noFill/>
                </a:ln>
                <a:solidFill>
                  <a:srgbClr val="000000"/>
                </a:solidFill>
                <a:effectLst/>
                <a:uLnTx/>
                <a:uFillTx/>
                <a:latin typeface="Verdana" panose="020B0604030504040204" pitchFamily="34" charset="0"/>
              </a:rPr>
              <a:t>・</a:t>
            </a:r>
            <a:r>
              <a:rPr lang="en-US" altLang="ja-JP" sz="1400" dirty="0">
                <a:solidFill>
                  <a:srgbClr val="000000"/>
                </a:solidFill>
                <a:latin typeface="Arial"/>
                <a:cs typeface="Times New Roman" pitchFamily="18" charset="0"/>
              </a:rPr>
              <a:t>Definition of Coexistence Levels and How to Support Higher Levels                          15-22-0631-01-06ma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environment(Level 1)                                 15-22-0639-01-06ma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Using Negotiation among Coordinators in Coexistence of Multiple Wireless BANs  0633-01-06</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proposal for coexisting dependable BANs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15-22-0594-00106ma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harmonization with 4ab: MAC operation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15-22-0634-01-06m</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QoS-aware Hybrid ARQ Scheme Utilizing Decomposable Error Correcting Codes for Wireless Body Area Networks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15-22-0561-01-06ma </a:t>
            </a:r>
            <a:r>
              <a:rPr lang="ja-JP" altLang="en-US" sz="1400" dirty="0">
                <a:solidFill>
                  <a:srgbClr val="000000"/>
                </a:solidFill>
                <a:latin typeface="Arial"/>
                <a:cs typeface="Times New Roman" pitchFamily="18" charset="0"/>
              </a:rPr>
              <a:t>・</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400" dirty="0">
                <a:solidFill>
                  <a:srgbClr val="000000"/>
                </a:solidFill>
                <a:latin typeface="Arial"/>
                <a:cs typeface="Times New Roman" pitchFamily="18" charset="0"/>
              </a:rPr>
              <a:t>                                                                                                                               15-22-0562-01-06ma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Harmonization with 4ab: data rates &amp; FEC                                                                   15-22-0610-01-06ma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FEC proposals for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15-22-0611-01-06ma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HBAN Use Cases   23-0018-00-06ma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VBAN  Use Cases  23-0019-00-06ma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Simulations of UWB Communication Applications for HBAN and VBAN Use Cases 23-0020-00</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of Channel and Environmental Modeling Activities for BANs on TG15.6ma     5-22-0091-005-06ma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Table of Channel and Environmental Modeling Activities for BANs on TG15.6madoc.23-0045-00 </a:t>
            </a:r>
          </a:p>
          <a:p>
            <a:pPr marL="0" marR="0" lvl="1" indent="0" algn="l" defTabSz="914400" rtl="0" eaLnBrk="1" fontAlgn="base" latinLnBrk="0" hangingPunct="1">
              <a:lnSpc>
                <a:spcPts val="11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Interference reduction technique under coexistence with other wireless and EMI for HBAN and VBAN on UWB using code and pulse orthogonality                                                                          15-22-0575-00-06ma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Evaluation of IEEE 802.15.6ma Ultra-wideband Physical Layer Utilizing Super Orthogonal Convolutional Code                                                                                                                                  </a:t>
            </a:r>
            <a:r>
              <a:rPr lang="en-US" altLang="ja-JP" sz="1600" dirty="0">
                <a:effectLst/>
                <a:latin typeface="Times New Roman" panose="02020603050405020304" pitchFamily="18" charset="0"/>
                <a:ea typeface="ＭＳ 明朝" panose="02020609040205080304" pitchFamily="17" charset="-128"/>
              </a:rPr>
              <a:t>15-22-0562-01-06ma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QoS-aware Hybrid ARQ Scheme Utilizing Decomposable Error Correcting Codes for Wireless Body Area Networks                                                                                                                            15-22-0561-01-06ma </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802.15.6ma                                           15-22-0024-03-06ma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Preliminary MAC simulation results for the Nagoya Institute of Technology and YRP-IAI proposal 23-0070-00</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Updates of Channel Model Document for TG6ma                                        15-22-0091-05-06ma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Coding Proposals for Dependable BANs on TG15.6ma                 15-22-0611-01-06ma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Overview of  MAC Protocol Proposals                                                                              15-22-0656-01-06ma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Remained Issues in Determined all specification of new standard 802.15.6ma               15.22-0663-01-06ma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 15.6ma timeline</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15-22-0522-03-06ma</a:t>
            </a:r>
          </a:p>
          <a:p>
            <a:pPr marL="0" indent="0">
              <a:lnSpc>
                <a:spcPts val="1100"/>
              </a:lnSpc>
              <a:buNone/>
            </a:pPr>
            <a:r>
              <a:rPr lang="ja-JP" altLang="en-US" sz="1400" dirty="0"/>
              <a:t>・</a:t>
            </a:r>
            <a:r>
              <a:rPr lang="en-US" altLang="ja-JP" sz="1400" dirty="0"/>
              <a:t>TG15.6ma Meeting Minutes for January 2023                                                              </a:t>
            </a:r>
            <a:r>
              <a:rPr lang="ja-JP" altLang="en-US" sz="1400" dirty="0"/>
              <a:t>　</a:t>
            </a:r>
            <a:r>
              <a:rPr lang="en-US" altLang="ja-JP" sz="1400" dirty="0"/>
              <a:t>15-23-0076-00-06ma</a:t>
            </a:r>
          </a:p>
          <a:p>
            <a:pPr marL="0" indent="0">
              <a:lnSpc>
                <a:spcPts val="1100"/>
              </a:lnSpc>
              <a:buNone/>
            </a:pPr>
            <a:r>
              <a:rPr lang="ja-JP" altLang="en-US" sz="1400" dirty="0"/>
              <a:t>・</a:t>
            </a:r>
            <a:r>
              <a:rPr lang="en-US" altLang="ja-JP" sz="1400" dirty="0"/>
              <a:t>TG15.6ma Closing Report for January 2023                                                                 </a:t>
            </a:r>
            <a:r>
              <a:rPr lang="ja-JP" altLang="en-US" sz="1400" dirty="0"/>
              <a:t>　</a:t>
            </a:r>
            <a:r>
              <a:rPr lang="en-US" altLang="ja-JP" sz="1400" dirty="0"/>
              <a:t>15-23-0075-00-06ma </a:t>
            </a:r>
            <a:endParaRPr lang="fi-FI" altLang="ja-JP" sz="1400" dirty="0"/>
          </a:p>
          <a:p>
            <a:pPr>
              <a:lnSpc>
                <a:spcPts val="11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765826"/>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457200" indent="-457200">
              <a:buAutoNum type="arabicPeriod" startAt="3"/>
            </a:pPr>
            <a:r>
              <a:rPr lang="en-US" altLang="ja-JP" sz="2400" dirty="0"/>
              <a:t>Secretary;      Daisuke </a:t>
            </a:r>
            <a:r>
              <a:rPr lang="en-US" altLang="ja-JP" sz="2400" dirty="0" err="1"/>
              <a:t>Anzai</a:t>
            </a:r>
            <a:r>
              <a:rPr lang="en-US" altLang="ja-JP" sz="2400" dirty="0"/>
              <a:t>, NIT</a:t>
            </a:r>
          </a:p>
          <a:p>
            <a:pPr marL="0" indent="0">
              <a:buNone/>
            </a:pPr>
            <a:r>
              <a:rPr lang="en-US" altLang="ja-JP" sz="2400" dirty="0"/>
              <a:t>       anzai@nitech.ac.jp</a:t>
            </a:r>
          </a:p>
          <a:p>
            <a:pPr marL="0" indent="0">
              <a:buNone/>
            </a:pPr>
            <a:r>
              <a:rPr lang="en-US" altLang="ja-JP" sz="2400" dirty="0"/>
              <a:t>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15</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a:t>
            </a:r>
            <a:r>
              <a:rPr lang="en-US" altLang="ja-JP" sz="2800" dirty="0" err="1">
                <a:ea typeface="ＭＳ Ｐゴシック" pitchFamily="50" charset="-128"/>
              </a:rPr>
              <a:t>Inerim</a:t>
            </a:r>
            <a:r>
              <a:rPr lang="en-US" altLang="ja-JP" sz="2800" dirty="0">
                <a:ea typeface="ＭＳ Ｐゴシック" pitchFamily="50" charset="-128"/>
              </a:rPr>
              <a:t> Session</a:t>
            </a:r>
            <a:br>
              <a:rPr lang="en-US" altLang="ja-JP" sz="2800" dirty="0">
                <a:ea typeface="ＭＳ Ｐゴシック" pitchFamily="50" charset="-128"/>
              </a:rPr>
            </a:br>
            <a:r>
              <a:rPr lang="en-US" altLang="ja-JP" sz="2800" dirty="0">
                <a:ea typeface="ＭＳ Ｐゴシック" pitchFamily="50" charset="-128"/>
              </a:rPr>
              <a:t>Baltimore, MD, USA</a:t>
            </a:r>
            <a:br>
              <a:rPr lang="en-US" altLang="ja-JP" sz="2800" dirty="0">
                <a:ea typeface="ＭＳ Ｐゴシック" pitchFamily="50" charset="-128"/>
              </a:rPr>
            </a:br>
            <a:r>
              <a:rPr lang="en-US" altLang="ja-JP" sz="2800" dirty="0">
                <a:ea typeface="ＭＳ Ｐゴシック" pitchFamily="50" charset="-128"/>
              </a:rPr>
              <a:t>January 19</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Objective</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Enhancements to the BAN Ultra Wideband (UWB) physical layer (PHY) and media access control (MAC) to support enhanced dependability to a human BAN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HBAN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and adds support for vehicle body area networks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VBAN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 coordinator in a vehicle with devices around the vehicular cabin.</a:t>
            </a: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Action: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highlight>
                  <a:srgbClr val="FFFF00"/>
                </a:highlight>
                <a:uLnTx/>
                <a:uFillTx/>
                <a:latin typeface="Arial"/>
                <a:ea typeface="+mn-ea"/>
                <a:cs typeface="+mn-cs"/>
              </a:rPr>
              <a:t>Submission of Draft Proposals Corresponding Call for Proposals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Channel and Coexisting Models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and satisfaction in market of the TRD</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of TSN of 802.1 in MAC and interference mitigation in PHY and MAC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Next Things to Do</a:t>
            </a:r>
            <a:r>
              <a:rPr kumimoji="1" lang="ja-JP" altLang="en-US" sz="2000" b="1" i="0" u="none" strike="noStrike" kern="0" cap="none" spc="0" normalizeH="0" baseline="0" noProof="0" dirty="0">
                <a:ln>
                  <a:noFill/>
                </a:ln>
                <a:solidFill>
                  <a:srgbClr val="000000"/>
                </a:solidFill>
                <a:effectLst/>
                <a:uLnTx/>
                <a:uFillTx/>
                <a:latin typeface="Arial"/>
                <a:ea typeface="+mn-ea"/>
                <a:cs typeface="+mn-cs"/>
              </a:rPr>
              <a:t>：</a:t>
            </a:r>
            <a:endParaRPr kumimoji="1" lang="en-US" altLang="ja-JP" sz="2000" b="1"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22" name="表 21">
            <a:extLst>
              <a:ext uri="{FF2B5EF4-FFF2-40B4-BE49-F238E27FC236}">
                <a16:creationId xmlns:a16="http://schemas.microsoft.com/office/drawing/2014/main" id="{276B8D65-DD83-B462-C267-27259A5684F3}"/>
              </a:ext>
            </a:extLst>
          </p:cNvPr>
          <p:cNvGraphicFramePr>
            <a:graphicFrameLocks noGrp="1"/>
          </p:cNvGraphicFramePr>
          <p:nvPr>
            <p:extLst>
              <p:ext uri="{D42A27DB-BD31-4B8C-83A1-F6EECF244321}">
                <p14:modId xmlns:p14="http://schemas.microsoft.com/office/powerpoint/2010/main" val="583712774"/>
              </p:ext>
            </p:extLst>
          </p:nvPr>
        </p:nvGraphicFramePr>
        <p:xfrm>
          <a:off x="88712" y="2135879"/>
          <a:ext cx="8807825" cy="4262288"/>
        </p:xfrm>
        <a:graphic>
          <a:graphicData uri="http://schemas.openxmlformats.org/drawingml/2006/table">
            <a:tbl>
              <a:tblPr/>
              <a:tblGrid>
                <a:gridCol w="336079">
                  <a:extLst>
                    <a:ext uri="{9D8B030D-6E8A-4147-A177-3AD203B41FA5}">
                      <a16:colId xmlns:a16="http://schemas.microsoft.com/office/drawing/2014/main" val="221283650"/>
                    </a:ext>
                  </a:extLst>
                </a:gridCol>
                <a:gridCol w="367785">
                  <a:extLst>
                    <a:ext uri="{9D8B030D-6E8A-4147-A177-3AD203B41FA5}">
                      <a16:colId xmlns:a16="http://schemas.microsoft.com/office/drawing/2014/main" val="2065570707"/>
                    </a:ext>
                  </a:extLst>
                </a:gridCol>
                <a:gridCol w="500949">
                  <a:extLst>
                    <a:ext uri="{9D8B030D-6E8A-4147-A177-3AD203B41FA5}">
                      <a16:colId xmlns:a16="http://schemas.microsoft.com/office/drawing/2014/main" val="3562121059"/>
                    </a:ext>
                  </a:extLst>
                </a:gridCol>
                <a:gridCol w="380468">
                  <a:extLst>
                    <a:ext uri="{9D8B030D-6E8A-4147-A177-3AD203B41FA5}">
                      <a16:colId xmlns:a16="http://schemas.microsoft.com/office/drawing/2014/main" val="3749595751"/>
                    </a:ext>
                  </a:extLst>
                </a:gridCol>
                <a:gridCol w="469243">
                  <a:extLst>
                    <a:ext uri="{9D8B030D-6E8A-4147-A177-3AD203B41FA5}">
                      <a16:colId xmlns:a16="http://schemas.microsoft.com/office/drawing/2014/main" val="256331061"/>
                    </a:ext>
                  </a:extLst>
                </a:gridCol>
                <a:gridCol w="374126">
                  <a:extLst>
                    <a:ext uri="{9D8B030D-6E8A-4147-A177-3AD203B41FA5}">
                      <a16:colId xmlns:a16="http://schemas.microsoft.com/office/drawing/2014/main" val="4102858163"/>
                    </a:ext>
                  </a:extLst>
                </a:gridCol>
                <a:gridCol w="342421">
                  <a:extLst>
                    <a:ext uri="{9D8B030D-6E8A-4147-A177-3AD203B41FA5}">
                      <a16:colId xmlns:a16="http://schemas.microsoft.com/office/drawing/2014/main" val="848702382"/>
                    </a:ext>
                  </a:extLst>
                </a:gridCol>
                <a:gridCol w="380468">
                  <a:extLst>
                    <a:ext uri="{9D8B030D-6E8A-4147-A177-3AD203B41FA5}">
                      <a16:colId xmlns:a16="http://schemas.microsoft.com/office/drawing/2014/main" val="3375169180"/>
                    </a:ext>
                  </a:extLst>
                </a:gridCol>
                <a:gridCol w="380468">
                  <a:extLst>
                    <a:ext uri="{9D8B030D-6E8A-4147-A177-3AD203B41FA5}">
                      <a16:colId xmlns:a16="http://schemas.microsoft.com/office/drawing/2014/main" val="918435838"/>
                    </a:ext>
                  </a:extLst>
                </a:gridCol>
                <a:gridCol w="367785">
                  <a:extLst>
                    <a:ext uri="{9D8B030D-6E8A-4147-A177-3AD203B41FA5}">
                      <a16:colId xmlns:a16="http://schemas.microsoft.com/office/drawing/2014/main" val="3202708698"/>
                    </a:ext>
                  </a:extLst>
                </a:gridCol>
                <a:gridCol w="367785">
                  <a:extLst>
                    <a:ext uri="{9D8B030D-6E8A-4147-A177-3AD203B41FA5}">
                      <a16:colId xmlns:a16="http://schemas.microsoft.com/office/drawing/2014/main" val="3610505383"/>
                    </a:ext>
                  </a:extLst>
                </a:gridCol>
                <a:gridCol w="367785">
                  <a:extLst>
                    <a:ext uri="{9D8B030D-6E8A-4147-A177-3AD203B41FA5}">
                      <a16:colId xmlns:a16="http://schemas.microsoft.com/office/drawing/2014/main" val="912910571"/>
                    </a:ext>
                  </a:extLst>
                </a:gridCol>
                <a:gridCol w="418515">
                  <a:extLst>
                    <a:ext uri="{9D8B030D-6E8A-4147-A177-3AD203B41FA5}">
                      <a16:colId xmlns:a16="http://schemas.microsoft.com/office/drawing/2014/main" val="1791472104"/>
                    </a:ext>
                  </a:extLst>
                </a:gridCol>
                <a:gridCol w="367785">
                  <a:extLst>
                    <a:ext uri="{9D8B030D-6E8A-4147-A177-3AD203B41FA5}">
                      <a16:colId xmlns:a16="http://schemas.microsoft.com/office/drawing/2014/main" val="427811895"/>
                    </a:ext>
                  </a:extLst>
                </a:gridCol>
                <a:gridCol w="386809">
                  <a:extLst>
                    <a:ext uri="{9D8B030D-6E8A-4147-A177-3AD203B41FA5}">
                      <a16:colId xmlns:a16="http://schemas.microsoft.com/office/drawing/2014/main" val="211924514"/>
                    </a:ext>
                  </a:extLst>
                </a:gridCol>
                <a:gridCol w="336079">
                  <a:extLst>
                    <a:ext uri="{9D8B030D-6E8A-4147-A177-3AD203B41FA5}">
                      <a16:colId xmlns:a16="http://schemas.microsoft.com/office/drawing/2014/main" val="84566016"/>
                    </a:ext>
                  </a:extLst>
                </a:gridCol>
                <a:gridCol w="329738">
                  <a:extLst>
                    <a:ext uri="{9D8B030D-6E8A-4147-A177-3AD203B41FA5}">
                      <a16:colId xmlns:a16="http://schemas.microsoft.com/office/drawing/2014/main" val="3396761037"/>
                    </a:ext>
                  </a:extLst>
                </a:gridCol>
                <a:gridCol w="126122">
                  <a:extLst>
                    <a:ext uri="{9D8B030D-6E8A-4147-A177-3AD203B41FA5}">
                      <a16:colId xmlns:a16="http://schemas.microsoft.com/office/drawing/2014/main" val="4039887488"/>
                    </a:ext>
                  </a:extLst>
                </a:gridCol>
                <a:gridCol w="241663">
                  <a:extLst>
                    <a:ext uri="{9D8B030D-6E8A-4147-A177-3AD203B41FA5}">
                      <a16:colId xmlns:a16="http://schemas.microsoft.com/office/drawing/2014/main" val="1299424082"/>
                    </a:ext>
                  </a:extLst>
                </a:gridCol>
                <a:gridCol w="418515">
                  <a:extLst>
                    <a:ext uri="{9D8B030D-6E8A-4147-A177-3AD203B41FA5}">
                      <a16:colId xmlns:a16="http://schemas.microsoft.com/office/drawing/2014/main" val="3153840746"/>
                    </a:ext>
                  </a:extLst>
                </a:gridCol>
                <a:gridCol w="329738">
                  <a:extLst>
                    <a:ext uri="{9D8B030D-6E8A-4147-A177-3AD203B41FA5}">
                      <a16:colId xmlns:a16="http://schemas.microsoft.com/office/drawing/2014/main" val="1683002291"/>
                    </a:ext>
                  </a:extLst>
                </a:gridCol>
                <a:gridCol w="405833">
                  <a:extLst>
                    <a:ext uri="{9D8B030D-6E8A-4147-A177-3AD203B41FA5}">
                      <a16:colId xmlns:a16="http://schemas.microsoft.com/office/drawing/2014/main" val="3232256501"/>
                    </a:ext>
                  </a:extLst>
                </a:gridCol>
                <a:gridCol w="405833">
                  <a:extLst>
                    <a:ext uri="{9D8B030D-6E8A-4147-A177-3AD203B41FA5}">
                      <a16:colId xmlns:a16="http://schemas.microsoft.com/office/drawing/2014/main" val="4001033296"/>
                    </a:ext>
                  </a:extLst>
                </a:gridCol>
                <a:gridCol w="405833">
                  <a:extLst>
                    <a:ext uri="{9D8B030D-6E8A-4147-A177-3AD203B41FA5}">
                      <a16:colId xmlns:a16="http://schemas.microsoft.com/office/drawing/2014/main" val="3619333985"/>
                    </a:ext>
                  </a:extLst>
                </a:gridCol>
              </a:tblGrid>
              <a:tr h="0">
                <a:tc rowSpan="6">
                  <a:txBody>
                    <a:bodyPr/>
                    <a:lstStyle/>
                    <a:p>
                      <a:pPr algn="ctr" fontAlgn="b"/>
                      <a:r>
                        <a:rPr lang="en-US" sz="400" b="1" i="0" u="none" strike="noStrike">
                          <a:effectLst/>
                          <a:latin typeface="Arial" panose="020B0604020202020204" pitchFamily="34" charset="0"/>
                        </a:rPr>
                        <a: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PST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UTC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JST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600" b="1" i="0" u="none" strike="noStrike">
                          <a:effectLst/>
                          <a:latin typeface="Arial" panose="020B0604020202020204" pitchFamily="34" charset="0"/>
                        </a:rPr>
                        <a:t>R6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fontAlgn="ctr"/>
                      <a:r>
                        <a:rPr lang="en-US" sz="800" b="1" i="0" u="none" strike="noStrike">
                          <a:effectLst/>
                          <a:latin typeface="Arial" panose="020B0604020202020204" pitchFamily="34" charset="0"/>
                        </a:rPr>
                        <a:t>141st IEEE 802.15 WSN MEETING</a:t>
                      </a:r>
                    </a:p>
                  </a:txBody>
                  <a:tcPr marL="100722"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gridSpan="2">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3516488689"/>
                  </a:ext>
                </a:extLst>
              </a:tr>
              <a:tr h="1347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b"/>
                      <a:r>
                        <a:rPr lang="en-US" sz="800" b="1" i="0" u="none" strike="noStrike">
                          <a:effectLst/>
                          <a:latin typeface="Arial" panose="020B0604020202020204" pitchFamily="34" charset="0"/>
                        </a:rPr>
                        <a:t>Hilton Inner Harbor</a:t>
                      </a:r>
                    </a:p>
                  </a:txBody>
                  <a:tcPr marL="100722" marR="0" marT="0"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gridSpan="2">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hMerge="1">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extLst>
                  <a:ext uri="{0D108BD9-81ED-4DB2-BD59-A6C34878D82A}">
                    <a16:rowId xmlns:a16="http://schemas.microsoft.com/office/drawing/2014/main" val="622447213"/>
                  </a:ext>
                </a:extLst>
              </a:tr>
              <a:tr h="1347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sz="800" b="1" i="0" u="none" strike="noStrike">
                          <a:solidFill>
                            <a:srgbClr val="000000"/>
                          </a:solidFill>
                          <a:effectLst/>
                          <a:latin typeface="Arial" panose="020B0604020202020204" pitchFamily="34" charset="0"/>
                        </a:rPr>
                        <a:t>Baltimore, Maryland</a:t>
                      </a:r>
                    </a:p>
                  </a:txBody>
                  <a:tcPr marL="100722" marR="0" marT="0"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gridSpan="2">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hMerge="1">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extLst>
                  <a:ext uri="{0D108BD9-81ED-4DB2-BD59-A6C34878D82A}">
                    <a16:rowId xmlns:a16="http://schemas.microsoft.com/office/drawing/2014/main" val="3624875755"/>
                  </a:ext>
                </a:extLst>
              </a:tr>
              <a:tr h="1215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1">
                  <a:txBody>
                    <a:bodyPr/>
                    <a:lstStyle/>
                    <a:p>
                      <a:pPr algn="l" fontAlgn="ctr"/>
                      <a:r>
                        <a:rPr lang="en-US" sz="400" b="1" i="0" u="none" strike="noStrike">
                          <a:effectLst/>
                          <a:latin typeface="Arial" panose="020B0604020202020204" pitchFamily="34" charset="0"/>
                        </a:rPr>
                        <a:t>The graphic below describes the weekly session of the IEEE P802.15 WG in graphic format. All local times are Baltimore time.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ctr"/>
                      <a:r>
                        <a:rPr lang="ja-JP" altLang="en-US" sz="400" b="1" i="0" u="none" strike="noStrike" dirty="0">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978112542"/>
                  </a:ext>
                </a:extLst>
              </a:tr>
              <a:tr h="14840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Mtg. Local 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400" b="1" i="0" u="none" strike="noStrike">
                          <a:effectLst/>
                          <a:latin typeface="Arial" panose="020B0604020202020204" pitchFamily="34" charset="0"/>
                        </a:rPr>
                        <a:t>SUNDAY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MONDAY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TUESDAY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WEDNESDAY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THURSDAY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4191286"/>
                  </a:ext>
                </a:extLst>
              </a:tr>
              <a:tr h="782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Baltimore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400" b="1" i="0" u="none" strike="noStrike">
                          <a:effectLst/>
                          <a:latin typeface="Arial" panose="020B0604020202020204" pitchFamily="34" charset="0"/>
                        </a:rPr>
                        <a:t>15-Jan-2023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16-Jan-2023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17-Jan-2023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18-Jan-2023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19-Jan-2023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1166705"/>
                  </a:ext>
                </a:extLst>
              </a:tr>
              <a:tr h="236519">
                <a:tc gridSpan="4">
                  <a:txBody>
                    <a:bodyPr/>
                    <a:lstStyle/>
                    <a:p>
                      <a:pPr algn="ctr"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8689843"/>
                  </a:ext>
                </a:extLst>
              </a:tr>
              <a:tr h="92752">
                <a:tc>
                  <a:txBody>
                    <a:bodyPr/>
                    <a:lstStyle/>
                    <a:p>
                      <a:pPr algn="ctr" fontAlgn="b"/>
                      <a:r>
                        <a:rPr lang="en-US" altLang="ja-JP" sz="5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07:00-07:30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024037618"/>
                  </a:ext>
                </a:extLst>
              </a:tr>
              <a:tr h="92752">
                <a:tc>
                  <a:txBody>
                    <a:bodyPr/>
                    <a:lstStyle/>
                    <a:p>
                      <a:pPr algn="ctr" fontAlgn="b"/>
                      <a:r>
                        <a:rPr lang="en-US" altLang="ja-JP" sz="500" b="1" i="0" u="none" strike="noStrike">
                          <a:effectLst/>
                          <a:latin typeface="Arial" panose="020B0604020202020204" pitchFamily="34" charset="0"/>
                        </a:rPr>
                        <a:t>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07:30-08:00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l" fontAlgn="b"/>
                      <a:r>
                        <a:rPr lang="ja-JP" altLang="en-US" sz="400" b="1" i="0" u="none" strike="noStrike">
                          <a:solidFill>
                            <a:srgbClr val="99CC00"/>
                          </a:solidFill>
                          <a:effectLst/>
                          <a:latin typeface="Arial" panose="020B0604020202020204" pitchFamily="34" charset="0"/>
                        </a:rPr>
                        <a:t>　</a:t>
                      </a:r>
                      <a:endParaRPr lang="ja-JP" altLang="en-US" sz="4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5">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626852208"/>
                  </a:ext>
                </a:extLst>
              </a:tr>
              <a:tr h="92752">
                <a:tc>
                  <a:txBody>
                    <a:bodyPr/>
                    <a:lstStyle/>
                    <a:p>
                      <a:pPr algn="ctr" fontAlgn="b"/>
                      <a:r>
                        <a:rPr lang="en-US" altLang="ja-JP" sz="5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08:00-08:30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000000"/>
                          </a:solidFill>
                          <a:effectLst/>
                          <a:latin typeface="Arial" panose="020B0604020202020204" pitchFamily="34" charset="0"/>
                        </a:rPr>
                        <a:t>802 WIRELESS</a:t>
                      </a:r>
                      <a:br>
                        <a:rPr lang="en-US" sz="400" b="1" i="0" u="none" strike="noStrike">
                          <a:solidFill>
                            <a:srgbClr val="000000"/>
                          </a:solidFill>
                          <a:effectLst/>
                          <a:latin typeface="Arial" panose="020B0604020202020204" pitchFamily="34" charset="0"/>
                        </a:rPr>
                      </a:br>
                      <a:r>
                        <a:rPr lang="en-US" sz="400" b="1" i="0" u="none" strike="noStrike">
                          <a:solidFill>
                            <a:srgbClr val="000000"/>
                          </a:solidFill>
                          <a:effectLst/>
                          <a:latin typeface="Arial" panose="020B0604020202020204" pitchFamily="34" charset="0"/>
                        </a:rPr>
                        <a:t>OPENING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783443033"/>
                  </a:ext>
                </a:extLst>
              </a:tr>
              <a:tr h="92752">
                <a:tc>
                  <a:txBody>
                    <a:bodyPr/>
                    <a:lstStyle/>
                    <a:p>
                      <a:pPr algn="ctr" fontAlgn="b"/>
                      <a:r>
                        <a:rPr lang="en-US" altLang="ja-JP" sz="500" b="1" i="0" u="none" strike="noStrike">
                          <a:effectLst/>
                          <a:latin typeface="Arial" panose="020B0604020202020204" pitchFamily="34" charset="0"/>
                        </a:rPr>
                        <a:t>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08:30-09:00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gridSpan="2">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hMerge="1">
                  <a:txBody>
                    <a:bodyPr/>
                    <a:lstStyle/>
                    <a:p>
                      <a:pPr algn="l" fontAlgn="ctr"/>
                      <a:endParaRPr lang="ja-JP" altLang="en-US" sz="400" b="1" i="0" u="none" strike="noStrike">
                        <a:solidFill>
                          <a:srgbClr val="FFFF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47742800"/>
                  </a:ext>
                </a:extLst>
              </a:tr>
              <a:tr h="92752">
                <a:tc>
                  <a:txBody>
                    <a:bodyPr/>
                    <a:lstStyle/>
                    <a:p>
                      <a:pPr algn="ctr" fontAlgn="b"/>
                      <a:r>
                        <a:rPr lang="en-US" altLang="ja-JP" sz="5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09:00-09:30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Opening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grid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hMerge="1">
                  <a:txBody>
                    <a:bodyPr/>
                    <a:lstStyle/>
                    <a:p>
                      <a:pPr algn="ctr" fontAlgn="ct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7779027"/>
                  </a:ext>
                </a:extLst>
              </a:tr>
              <a:tr h="311430">
                <a:tc>
                  <a:txBody>
                    <a:bodyPr/>
                    <a:lstStyle/>
                    <a:p>
                      <a:pPr algn="ctr" fontAlgn="b"/>
                      <a:r>
                        <a:rPr lang="en-US" altLang="ja-JP" sz="500" b="1" i="0" u="none" strike="noStrike">
                          <a:effectLst/>
                          <a:latin typeface="Arial" panose="020B0604020202020204" pitchFamily="34" charset="0"/>
                        </a:rPr>
                        <a:t>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09:30-10:00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85444540"/>
                  </a:ext>
                </a:extLst>
              </a:tr>
              <a:tr h="92752">
                <a:tc>
                  <a:txBody>
                    <a:bodyPr/>
                    <a:lstStyle/>
                    <a:p>
                      <a:pPr algn="ctr" fontAlgn="b"/>
                      <a:r>
                        <a:rPr lang="en-US" altLang="ja-JP" sz="5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10:00-10:30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74158556"/>
                  </a:ext>
                </a:extLst>
              </a:tr>
              <a:tr h="92752">
                <a:tc>
                  <a:txBody>
                    <a:bodyPr/>
                    <a:lstStyle/>
                    <a:p>
                      <a:pPr algn="ctr" fontAlgn="b"/>
                      <a:r>
                        <a:rPr lang="en-US" altLang="ja-JP" sz="500" b="1" i="0" u="none" strike="noStrike">
                          <a:effectLst/>
                          <a:latin typeface="Arial" panose="020B0604020202020204" pitchFamily="34" charset="0"/>
                        </a:rPr>
                        <a:t>10:30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10:30-11:00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5">
                  <a:txBody>
                    <a:bodyPr/>
                    <a:lstStyle/>
                    <a:p>
                      <a:pPr algn="ctr" fontAlgn="ctr"/>
                      <a:r>
                        <a:rPr lang="en-US" sz="400" b="1" i="0" u="none" strike="noStrike">
                          <a:solidFill>
                            <a:srgbClr val="FFFFFF"/>
                          </a:solidFill>
                          <a:effectLst/>
                          <a:latin typeface="Arial" panose="020B0604020202020204" pitchFamily="34" charset="0"/>
                        </a:rPr>
                        <a:t>802.15 WG Midweek Plenary (Virtual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658636018"/>
                  </a:ext>
                </a:extLst>
              </a:tr>
              <a:tr h="92752">
                <a:tc>
                  <a:txBody>
                    <a:bodyPr/>
                    <a:lstStyle/>
                    <a:p>
                      <a:pPr algn="ctr" fontAlgn="b"/>
                      <a:r>
                        <a:rPr lang="en-US" altLang="ja-JP" sz="5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11:00-11:30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dirty="0">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28239586"/>
                  </a:ext>
                </a:extLst>
              </a:tr>
              <a:tr h="92752">
                <a:tc>
                  <a:txBody>
                    <a:bodyPr/>
                    <a:lstStyle/>
                    <a:p>
                      <a:pPr algn="ctr" fontAlgn="b"/>
                      <a:r>
                        <a:rPr lang="en-US" altLang="ja-JP" sz="500" b="1" i="0" u="none" strike="noStrike">
                          <a:effectLst/>
                          <a:latin typeface="Arial" panose="020B0604020202020204" pitchFamily="34" charset="0"/>
                        </a:rPr>
                        <a:t>11:30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11:30-12:00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5">
                  <a:txBody>
                    <a:bodyPr/>
                    <a:lstStyle/>
                    <a:p>
                      <a:pPr algn="ctr" fontAlgn="ctr"/>
                      <a:r>
                        <a:rPr lang="en-US" sz="500" b="1" i="0" u="none" strike="noStrike" dirty="0">
                          <a:solidFill>
                            <a:srgbClr val="FFFFFF"/>
                          </a:solidFill>
                          <a:effectLst/>
                          <a:latin typeface="Arial" panose="020B0604020202020204" pitchFamily="34" charset="0"/>
                        </a:rPr>
                        <a:t>WNG</a:t>
                      </a:r>
                      <a:br>
                        <a:rPr lang="en-US" sz="500" b="1" i="0" u="none" strike="noStrike" dirty="0">
                          <a:solidFill>
                            <a:srgbClr val="FFFFFF"/>
                          </a:solidFill>
                          <a:effectLst/>
                          <a:latin typeface="Arial" panose="020B0604020202020204" pitchFamily="34" charset="0"/>
                        </a:rPr>
                      </a:br>
                      <a:r>
                        <a:rPr lang="en-US" sz="500" b="1" i="0" u="none" strike="noStrike" dirty="0">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51337135"/>
                  </a:ext>
                </a:extLst>
              </a:tr>
              <a:tr h="125926">
                <a:tc>
                  <a:txBody>
                    <a:bodyPr/>
                    <a:lstStyle/>
                    <a:p>
                      <a:pPr algn="ctr" fontAlgn="b"/>
                      <a:r>
                        <a:rPr lang="en-US" altLang="ja-JP" sz="5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12:00-12:30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26435870"/>
                  </a:ext>
                </a:extLst>
              </a:tr>
              <a:tr h="92752">
                <a:tc>
                  <a:txBody>
                    <a:bodyPr/>
                    <a:lstStyle/>
                    <a:p>
                      <a:pPr algn="ctr" fontAlgn="b"/>
                      <a:r>
                        <a:rPr lang="en-US" altLang="ja-JP" sz="500" b="1" i="0" u="none" strike="noStrike">
                          <a:effectLst/>
                          <a:latin typeface="Arial" panose="020B0604020202020204" pitchFamily="34" charset="0"/>
                        </a:rPr>
                        <a:t>12:30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12:30-13:00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5">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dirty="0">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883482103"/>
                  </a:ext>
                </a:extLst>
              </a:tr>
              <a:tr h="92752">
                <a:tc>
                  <a:txBody>
                    <a:bodyPr/>
                    <a:lstStyle/>
                    <a:p>
                      <a:pPr algn="ctr" fontAlgn="b"/>
                      <a:r>
                        <a:rPr lang="en-US" altLang="ja-JP" sz="5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13:00-13:30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234437762"/>
                  </a:ext>
                </a:extLst>
              </a:tr>
              <a:tr h="92752">
                <a:tc>
                  <a:txBody>
                    <a:bodyPr/>
                    <a:lstStyle/>
                    <a:p>
                      <a:pPr algn="ctr" fontAlgn="b"/>
                      <a:r>
                        <a:rPr lang="en-US" altLang="ja-JP" sz="500" b="1" i="0" u="none" strike="noStrike">
                          <a:effectLst/>
                          <a:latin typeface="Arial" panose="020B0604020202020204" pitchFamily="34" charset="0"/>
                        </a:rPr>
                        <a:t>13:30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13:30-14:00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gridSpan="2">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hMerge="1">
                  <a:txBody>
                    <a:bodyPr/>
                    <a:lstStyle/>
                    <a:p>
                      <a:pPr algn="ctr" fontAlgn="ct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078852117"/>
                  </a:ext>
                </a:extLst>
              </a:tr>
              <a:tr h="92752">
                <a:tc>
                  <a:txBody>
                    <a:bodyPr/>
                    <a:lstStyle/>
                    <a:p>
                      <a:pPr algn="ctr" fontAlgn="b"/>
                      <a:r>
                        <a:rPr lang="en-US" altLang="ja-JP" sz="5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14:00-14:30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4465840"/>
                  </a:ext>
                </a:extLst>
              </a:tr>
              <a:tr h="92752">
                <a:tc>
                  <a:txBody>
                    <a:bodyPr/>
                    <a:lstStyle/>
                    <a:p>
                      <a:pPr algn="ctr" fontAlgn="b"/>
                      <a:r>
                        <a:rPr lang="en-US" altLang="ja-JP" sz="500" b="1" i="0" u="none" strike="noStrike">
                          <a:effectLst/>
                          <a:latin typeface="Arial" panose="020B0604020202020204" pitchFamily="34" charset="0"/>
                        </a:rPr>
                        <a:t>14:30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14:30-15:00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78175129"/>
                  </a:ext>
                </a:extLst>
              </a:tr>
              <a:tr h="125926">
                <a:tc>
                  <a:txBody>
                    <a:bodyPr/>
                    <a:lstStyle/>
                    <a:p>
                      <a:pPr algn="ctr" fontAlgn="b"/>
                      <a:r>
                        <a:rPr lang="en-US" altLang="ja-JP" sz="5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15:00-15:30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18706256"/>
                  </a:ext>
                </a:extLst>
              </a:tr>
              <a:tr h="92752">
                <a:tc>
                  <a:txBody>
                    <a:bodyPr/>
                    <a:lstStyle/>
                    <a:p>
                      <a:pPr algn="ctr" fontAlgn="b"/>
                      <a:r>
                        <a:rPr lang="en-US" altLang="ja-JP" sz="500" b="1" i="0" u="none" strike="noStrike">
                          <a:effectLst/>
                          <a:latin typeface="Arial" panose="020B0604020202020204" pitchFamily="34" charset="0"/>
                        </a:rPr>
                        <a:t>15:30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15:30-16:00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33344122"/>
                  </a:ext>
                </a:extLst>
              </a:tr>
              <a:tr h="92752">
                <a:tc>
                  <a:txBody>
                    <a:bodyPr/>
                    <a:lstStyle/>
                    <a:p>
                      <a:pPr algn="ctr" fontAlgn="b"/>
                      <a:r>
                        <a:rPr lang="en-US" altLang="ja-JP" sz="5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16:00-16:30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gridSpan="2">
                  <a:txBody>
                    <a:bodyPr/>
                    <a:lstStyle/>
                    <a:p>
                      <a:pPr algn="ctr" fontAlgn="ctr"/>
                      <a:r>
                        <a:rPr lang="en-US" sz="400" b="1" i="0" u="none" strike="noStrike">
                          <a:solidFill>
                            <a:srgbClr val="FFFFFF"/>
                          </a:solidFill>
                          <a:effectLst/>
                          <a:latin typeface="Arial" panose="020B0604020202020204" pitchFamily="34" charset="0"/>
                        </a:rPr>
                        <a:t>TG13  OWC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hMerge="1">
                  <a:txBody>
                    <a:bodyPr/>
                    <a:lstStyle/>
                    <a:p>
                      <a:pPr algn="ctr" fontAlgn="ctr"/>
                      <a:endParaRPr lang="en-US" sz="400" b="1" i="0" u="none" strike="noStrike">
                        <a:solidFill>
                          <a:srgbClr val="FFFF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400" b="1" i="0" u="none" strike="noStrike">
                          <a:solidFill>
                            <a:srgbClr val="FFFFFF"/>
                          </a:solidFill>
                          <a:effectLst/>
                          <a:latin typeface="Arial" panose="020B0604020202020204" pitchFamily="34" charset="0"/>
                        </a:rPr>
                        <a:t>802.15 WG Closing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799252452"/>
                  </a:ext>
                </a:extLst>
              </a:tr>
              <a:tr h="92752">
                <a:tc>
                  <a:txBody>
                    <a:bodyPr/>
                    <a:lstStyle/>
                    <a:p>
                      <a:pPr algn="ctr" fontAlgn="b"/>
                      <a:r>
                        <a:rPr lang="en-US" altLang="ja-JP" sz="500" b="1" i="0" u="none" strike="noStrike">
                          <a:effectLst/>
                          <a:latin typeface="Arial" panose="020B0604020202020204" pitchFamily="34" charset="0"/>
                        </a:rPr>
                        <a:t>16:30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16:30-17:00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702424147"/>
                  </a:ext>
                </a:extLst>
              </a:tr>
              <a:tr h="92752">
                <a:tc>
                  <a:txBody>
                    <a:bodyPr/>
                    <a:lstStyle/>
                    <a:p>
                      <a:pPr algn="ctr" fontAlgn="b"/>
                      <a:r>
                        <a:rPr lang="en-US" altLang="ja-JP" sz="5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17:00-17:30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87145885"/>
                  </a:ext>
                </a:extLst>
              </a:tr>
              <a:tr h="125926">
                <a:tc>
                  <a:txBody>
                    <a:bodyPr/>
                    <a:lstStyle/>
                    <a:p>
                      <a:pPr algn="ctr" fontAlgn="b"/>
                      <a:r>
                        <a:rPr lang="en-US" altLang="ja-JP" sz="500" b="1" i="0" u="none" strike="noStrike">
                          <a:effectLst/>
                          <a:latin typeface="Arial" panose="020B0604020202020204" pitchFamily="34" charset="0"/>
                        </a:rPr>
                        <a:t>17:30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17:30-18:00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718814462"/>
                  </a:ext>
                </a:extLst>
              </a:tr>
              <a:tr h="92752">
                <a:tc>
                  <a:txBody>
                    <a:bodyPr/>
                    <a:lstStyle/>
                    <a:p>
                      <a:pPr algn="ctr" fontAlgn="b"/>
                      <a:r>
                        <a:rPr lang="en-US" altLang="ja-JP" sz="5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18:00-18:30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4657316"/>
                  </a:ext>
                </a:extLst>
              </a:tr>
              <a:tr h="92752">
                <a:tc>
                  <a:txBody>
                    <a:bodyPr/>
                    <a:lstStyle/>
                    <a:p>
                      <a:pPr algn="ctr" fontAlgn="b"/>
                      <a:r>
                        <a:rPr lang="en-US" altLang="ja-JP" sz="500" b="1" i="0" u="none" strike="noStrike">
                          <a:effectLst/>
                          <a:latin typeface="Arial" panose="020B0604020202020204" pitchFamily="34" charset="0"/>
                        </a:rPr>
                        <a:t>18:30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18:30-19:00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5">
                  <a:txBody>
                    <a:bodyPr/>
                    <a:lstStyle/>
                    <a:p>
                      <a:pPr algn="ctr" fontAlgn="ctr"/>
                      <a:r>
                        <a:rPr lang="en-US" sz="500" b="1" i="0" u="none" strike="noStrike">
                          <a:effectLst/>
                          <a:latin typeface="Arial" panose="020B0604020202020204" pitchFamily="34" charset="0"/>
                        </a:rPr>
                        <a:t>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3505980284"/>
                  </a:ext>
                </a:extLst>
              </a:tr>
              <a:tr h="92752">
                <a:tc>
                  <a:txBody>
                    <a:bodyPr/>
                    <a:lstStyle/>
                    <a:p>
                      <a:pPr algn="ctr" fontAlgn="b"/>
                      <a:r>
                        <a:rPr lang="en-US" altLang="ja-JP" sz="5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19:00-19:30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22817127"/>
                  </a:ext>
                </a:extLst>
              </a:tr>
              <a:tr h="92752">
                <a:tc>
                  <a:txBody>
                    <a:bodyPr/>
                    <a:lstStyle/>
                    <a:p>
                      <a:pPr algn="ctr" fontAlgn="b"/>
                      <a:r>
                        <a:rPr lang="en-US" altLang="ja-JP" sz="500" b="1" i="0" u="none" strike="noStrike">
                          <a:effectLst/>
                          <a:latin typeface="Arial" panose="020B0604020202020204" pitchFamily="34" charset="0"/>
                        </a:rPr>
                        <a:t>19:30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19:30-20:00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7034504"/>
                  </a:ext>
                </a:extLst>
              </a:tr>
              <a:tr h="92752">
                <a:tc>
                  <a:txBody>
                    <a:bodyPr/>
                    <a:lstStyle/>
                    <a:p>
                      <a:pPr algn="ctr" fontAlgn="b"/>
                      <a:r>
                        <a:rPr lang="en-US" altLang="ja-JP" sz="5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20:00-20:30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184152645"/>
                  </a:ext>
                </a:extLst>
              </a:tr>
              <a:tr h="92752">
                <a:tc>
                  <a:txBody>
                    <a:bodyPr/>
                    <a:lstStyle/>
                    <a:p>
                      <a:pPr algn="ctr" fontAlgn="b"/>
                      <a:r>
                        <a:rPr lang="en-US" altLang="ja-JP" sz="500" b="1" i="0" u="none" strike="noStrike">
                          <a:effectLst/>
                          <a:latin typeface="Arial" panose="020B0604020202020204" pitchFamily="34" charset="0"/>
                        </a:rPr>
                        <a:t>20:30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20:30-21:00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5">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79587601"/>
                  </a:ext>
                </a:extLst>
              </a:tr>
              <a:tr h="92752">
                <a:tc>
                  <a:txBody>
                    <a:bodyPr/>
                    <a:lstStyle/>
                    <a:p>
                      <a:pPr algn="ctr" fontAlgn="b"/>
                      <a:r>
                        <a:rPr lang="en-US" altLang="ja-JP" sz="5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21:00-21:30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21008677"/>
                  </a:ext>
                </a:extLst>
              </a:tr>
              <a:tr h="92752">
                <a:tc>
                  <a:txBody>
                    <a:bodyPr/>
                    <a:lstStyle/>
                    <a:p>
                      <a:pPr algn="ctr" fontAlgn="b"/>
                      <a:r>
                        <a:rPr lang="en-US" altLang="ja-JP" sz="500" b="1" i="0" u="none" strike="noStrike">
                          <a:effectLst/>
                          <a:latin typeface="Arial" panose="020B0604020202020204" pitchFamily="34" charset="0"/>
                        </a:rPr>
                        <a:t>21:30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21:30-22:00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94813260"/>
                  </a:ext>
                </a:extLst>
              </a:tr>
              <a:tr h="92752">
                <a:tc>
                  <a:txBody>
                    <a:bodyPr/>
                    <a:lstStyle/>
                    <a:p>
                      <a:pPr algn="ctr" fontAlgn="b"/>
                      <a:r>
                        <a:rPr lang="en-US" altLang="ja-JP" sz="5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22:00-22:30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639722372"/>
                  </a:ext>
                </a:extLst>
              </a:tr>
              <a:tr h="92752">
                <a:tc>
                  <a:txBody>
                    <a:bodyPr/>
                    <a:lstStyle/>
                    <a:p>
                      <a:pPr algn="ctr" fontAlgn="b"/>
                      <a:r>
                        <a:rPr lang="en-US" altLang="ja-JP" sz="500" b="1" i="0" u="none" strike="noStrike">
                          <a:effectLst/>
                          <a:latin typeface="Arial" panose="020B0604020202020204" pitchFamily="34" charset="0"/>
                        </a:rPr>
                        <a:t>22:30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22:30-23:00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01765083"/>
                  </a:ext>
                </a:extLst>
              </a:tr>
            </a:tbl>
          </a:graphicData>
        </a:graphic>
      </p:graphicFrame>
      <p:sp>
        <p:nvSpPr>
          <p:cNvPr id="24" name="正方形/長方形 23">
            <a:extLst>
              <a:ext uri="{FF2B5EF4-FFF2-40B4-BE49-F238E27FC236}">
                <a16:creationId xmlns:a16="http://schemas.microsoft.com/office/drawing/2014/main" id="{A3E36B0F-0F13-4FC8-9EAE-311139BF3911}"/>
              </a:ext>
            </a:extLst>
          </p:cNvPr>
          <p:cNvSpPr/>
          <p:nvPr/>
        </p:nvSpPr>
        <p:spPr bwMode="auto">
          <a:xfrm>
            <a:off x="3588851"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29" name="図 2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2751138" y="3505200"/>
            <a:ext cx="1649412" cy="376607"/>
          </a:xfrm>
          <a:prstGeom prst="rect">
            <a:avLst/>
          </a:prstGeom>
        </p:spPr>
      </p:pic>
      <p:sp>
        <p:nvSpPr>
          <p:cNvPr id="30" name="正方形/長方形 29">
            <a:extLst>
              <a:ext uri="{FF2B5EF4-FFF2-40B4-BE49-F238E27FC236}">
                <a16:creationId xmlns:a16="http://schemas.microsoft.com/office/drawing/2014/main" id="{8798C2A0-3CCF-C458-5F0C-681DA7687623}"/>
              </a:ext>
            </a:extLst>
          </p:cNvPr>
          <p:cNvSpPr/>
          <p:nvPr/>
        </p:nvSpPr>
        <p:spPr bwMode="auto">
          <a:xfrm>
            <a:off x="5103557"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31" name="正方形/長方形 30">
            <a:extLst>
              <a:ext uri="{FF2B5EF4-FFF2-40B4-BE49-F238E27FC236}">
                <a16:creationId xmlns:a16="http://schemas.microsoft.com/office/drawing/2014/main" id="{A3899912-4041-60E1-AEDB-0710CB0DC501}"/>
              </a:ext>
            </a:extLst>
          </p:cNvPr>
          <p:cNvSpPr/>
          <p:nvPr/>
        </p:nvSpPr>
        <p:spPr bwMode="auto">
          <a:xfrm>
            <a:off x="8065601"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32" name="図 31">
            <a:extLst>
              <a:ext uri="{FF2B5EF4-FFF2-40B4-BE49-F238E27FC236}">
                <a16:creationId xmlns:a16="http://schemas.microsoft.com/office/drawing/2014/main" id="{ADE0486E-117B-019D-CFD5-E50554008D9C}"/>
              </a:ext>
            </a:extLst>
          </p:cNvPr>
          <p:cNvPicPr>
            <a:picLocks noChangeAspect="1"/>
          </p:cNvPicPr>
          <p:nvPr/>
        </p:nvPicPr>
        <p:blipFill>
          <a:blip r:embed="rId7"/>
          <a:stretch>
            <a:fillRect/>
          </a:stretch>
        </p:blipFill>
        <p:spPr>
          <a:xfrm>
            <a:off x="5793557" y="3998862"/>
            <a:ext cx="1649412" cy="376607"/>
          </a:xfrm>
          <a:prstGeom prst="rect">
            <a:avLst/>
          </a:prstGeom>
        </p:spPr>
      </p:pic>
      <p:pic>
        <p:nvPicPr>
          <p:cNvPr id="33" name="図 32">
            <a:extLst>
              <a:ext uri="{FF2B5EF4-FFF2-40B4-BE49-F238E27FC236}">
                <a16:creationId xmlns:a16="http://schemas.microsoft.com/office/drawing/2014/main" id="{50F12E7B-2F55-6723-A1A5-B1B3EE1F3A4A}"/>
              </a:ext>
            </a:extLst>
          </p:cNvPr>
          <p:cNvPicPr>
            <a:picLocks noChangeAspect="1"/>
          </p:cNvPicPr>
          <p:nvPr/>
        </p:nvPicPr>
        <p:blipFill>
          <a:blip r:embed="rId7"/>
          <a:stretch>
            <a:fillRect/>
          </a:stretch>
        </p:blipFill>
        <p:spPr>
          <a:xfrm>
            <a:off x="7291973" y="5105401"/>
            <a:ext cx="1649412" cy="386132"/>
          </a:xfrm>
          <a:prstGeom prst="rect">
            <a:avLst/>
          </a:prstGeom>
        </p:spPr>
      </p:pic>
    </p:spTree>
    <p:extLst>
      <p:ext uri="{BB962C8B-B14F-4D97-AF65-F5344CB8AC3E}">
        <p14:creationId xmlns:p14="http://schemas.microsoft.com/office/powerpoint/2010/main" val="1331062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a:t>
            </a:r>
            <a:b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b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for 15-19th, January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5</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C7BEC6C6-5863-6274-BCE9-698D5A1CD52B}"/>
              </a:ext>
            </a:extLst>
          </p:cNvPr>
          <p:cNvSpPr txBox="1"/>
          <p:nvPr/>
        </p:nvSpPr>
        <p:spPr>
          <a:xfrm>
            <a:off x="66675" y="1828800"/>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F4C04077-7F2C-0EBD-82A0-7001237EAD13}"/>
              </a:ext>
            </a:extLst>
          </p:cNvPr>
          <p:cNvGraphicFramePr>
            <a:graphicFrameLocks noGrp="1"/>
          </p:cNvGraphicFramePr>
          <p:nvPr/>
        </p:nvGraphicFramePr>
        <p:xfrm>
          <a:off x="169644" y="2675421"/>
          <a:ext cx="9547761" cy="2676233"/>
        </p:xfrm>
        <a:graphic>
          <a:graphicData uri="http://schemas.openxmlformats.org/drawingml/2006/table">
            <a:tbl>
              <a:tblPr/>
              <a:tblGrid>
                <a:gridCol w="236331">
                  <a:extLst>
                    <a:ext uri="{9D8B030D-6E8A-4147-A177-3AD203B41FA5}">
                      <a16:colId xmlns:a16="http://schemas.microsoft.com/office/drawing/2014/main" val="1621893597"/>
                    </a:ext>
                  </a:extLst>
                </a:gridCol>
                <a:gridCol w="504173">
                  <a:extLst>
                    <a:ext uri="{9D8B030D-6E8A-4147-A177-3AD203B41FA5}">
                      <a16:colId xmlns:a16="http://schemas.microsoft.com/office/drawing/2014/main" val="2273219939"/>
                    </a:ext>
                  </a:extLst>
                </a:gridCol>
                <a:gridCol w="157554">
                  <a:extLst>
                    <a:ext uri="{9D8B030D-6E8A-4147-A177-3AD203B41FA5}">
                      <a16:colId xmlns:a16="http://schemas.microsoft.com/office/drawing/2014/main" val="1763515812"/>
                    </a:ext>
                  </a:extLst>
                </a:gridCol>
                <a:gridCol w="4222441">
                  <a:extLst>
                    <a:ext uri="{9D8B030D-6E8A-4147-A177-3AD203B41FA5}">
                      <a16:colId xmlns:a16="http://schemas.microsoft.com/office/drawing/2014/main" val="454471757"/>
                    </a:ext>
                  </a:extLst>
                </a:gridCol>
                <a:gridCol w="913813">
                  <a:extLst>
                    <a:ext uri="{9D8B030D-6E8A-4147-A177-3AD203B41FA5}">
                      <a16:colId xmlns:a16="http://schemas.microsoft.com/office/drawing/2014/main" val="4052378758"/>
                    </a:ext>
                  </a:extLst>
                </a:gridCol>
                <a:gridCol w="3513449">
                  <a:extLst>
                    <a:ext uri="{9D8B030D-6E8A-4147-A177-3AD203B41FA5}">
                      <a16:colId xmlns:a16="http://schemas.microsoft.com/office/drawing/2014/main" val="1990250449"/>
                    </a:ext>
                  </a:extLst>
                </a:gridCol>
              </a:tblGrid>
              <a:tr h="313621">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r>
                        <a:rPr lang="en-US" sz="1100" b="0" i="0" u="none" strike="noStrike">
                          <a:effectLst/>
                          <a:latin typeface="Arial" panose="020B0604020202020204" pitchFamily="34" charset="0"/>
                        </a:rPr>
                        <a:t>CISCO Webex  </a:t>
                      </a: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extLst>
                  <a:ext uri="{0D108BD9-81ED-4DB2-BD59-A6C34878D82A}">
                    <a16:rowId xmlns:a16="http://schemas.microsoft.com/office/drawing/2014/main" val="1478213409"/>
                  </a:ext>
                </a:extLst>
              </a:tr>
              <a:tr h="324075">
                <a:tc gridSpan="5">
                  <a:txBody>
                    <a:bodyPr/>
                    <a:lstStyle/>
                    <a:p>
                      <a:pPr algn="l" fontAlgn="b"/>
                      <a:r>
                        <a:rPr lang="en-US" sz="1600" b="1" i="0" u="none" strike="noStrike" dirty="0">
                          <a:effectLst/>
                          <a:latin typeface="Arial" panose="020B0604020202020204" pitchFamily="34" charset="0"/>
                        </a:rPr>
                        <a:t>  TG 15.6ma</a:t>
                      </a:r>
                      <a:r>
                        <a:rPr lang="en-US" sz="1600" b="1" i="0" u="none" strike="noStrike" dirty="0">
                          <a:effectLst/>
                          <a:latin typeface="ＭＳ ゴシック" panose="020B0609070205080204" pitchFamily="49" charset="-128"/>
                          <a:ea typeface="ＭＳ ゴシック" panose="020B0609070205080204" pitchFamily="49" charset="-128"/>
                        </a:rPr>
                        <a:t>　</a:t>
                      </a:r>
                      <a:r>
                        <a:rPr lang="en-US" sz="1600" b="1" i="0" u="none" strike="noStrike" dirty="0">
                          <a:effectLst/>
                          <a:latin typeface="Arial" panose="020B0604020202020204" pitchFamily="34" charset="0"/>
                        </a:rPr>
                        <a:t>  Session1, 2, and 3,   AM2  (</a:t>
                      </a:r>
                      <a:r>
                        <a:rPr lang="en-US" sz="1600" b="1" i="0" u="none" strike="noStrike" dirty="0">
                          <a:solidFill>
                            <a:srgbClr val="FF33CC"/>
                          </a:solidFill>
                          <a:effectLst/>
                          <a:latin typeface="Arial" panose="020B0604020202020204" pitchFamily="34" charset="0"/>
                        </a:rPr>
                        <a:t>Virtual Room #3</a:t>
                      </a:r>
                      <a:r>
                        <a:rPr lang="en-US" sz="1600" b="1" i="0" u="none" strike="noStrike" dirty="0">
                          <a:effectLst/>
                          <a:latin typeface="Arial" panose="020B0604020202020204" pitchFamily="34" charset="0"/>
                        </a:rPr>
                        <a: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44929856"/>
                  </a:ext>
                </a:extLst>
              </a:tr>
              <a:tr h="324075">
                <a:tc gridSpan="5">
                  <a:txBody>
                    <a:bodyPr/>
                    <a:lstStyle/>
                    <a:p>
                      <a:pPr algn="l" fontAlgn="b"/>
                      <a:r>
                        <a:rPr lang="en-US" sz="1600" b="1" i="0" u="none" strike="noStrike" dirty="0">
                          <a:effectLst/>
                          <a:latin typeface="Arial" panose="020B0604020202020204" pitchFamily="34" charset="0"/>
                        </a:rPr>
                        <a:t>       10:30 AM - 12:30   in Local </a:t>
                      </a:r>
                      <a:r>
                        <a:rPr lang="en-US" sz="1600" b="1" i="0" u="none" strike="noStrike" dirty="0" err="1">
                          <a:effectLst/>
                          <a:latin typeface="Arial" panose="020B0604020202020204" pitchFamily="34" charset="0"/>
                        </a:rPr>
                        <a:t>BaltimoreTime</a:t>
                      </a:r>
                      <a:r>
                        <a:rPr lang="en-US" sz="1600" b="1" i="0" u="none" strike="noStrike" dirty="0">
                          <a:effectLst/>
                          <a:latin typeface="Arial" panose="020B0604020202020204" pitchFamily="34" charset="0"/>
                        </a:rPr>
                        <a:t>(EST)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431666149"/>
                  </a:ext>
                </a:extLst>
              </a:tr>
              <a:tr h="324075">
                <a:tc gridSpan="6">
                  <a:txBody>
                    <a:bodyPr/>
                    <a:lstStyle/>
                    <a:p>
                      <a:pPr algn="l" fontAlgn="b"/>
                      <a:r>
                        <a:rPr lang="en-US" sz="1600" b="1" i="0" u="none" strike="noStrike" dirty="0">
                          <a:solidFill>
                            <a:srgbClr val="FF0000"/>
                          </a:solidFill>
                          <a:effectLst/>
                          <a:latin typeface="Arial" panose="020B0604020202020204" pitchFamily="34" charset="0"/>
                        </a:rPr>
                        <a:t>         0:30  AM - 02:30  AM  + One day  in  Japan &amp; Korea Time, </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43922752"/>
                  </a:ext>
                </a:extLst>
              </a:tr>
              <a:tr h="418162">
                <a:tc gridSpan="4">
                  <a:txBody>
                    <a:bodyPr/>
                    <a:lstStyle/>
                    <a:p>
                      <a:pPr algn="l" fontAlgn="b"/>
                      <a:r>
                        <a:rPr lang="fr-FR" sz="1600" b="1" i="0" u="none" strike="noStrike" dirty="0">
                          <a:effectLst/>
                          <a:latin typeface="Arial" panose="020B0604020202020204" pitchFamily="34" charset="0"/>
                        </a:rPr>
                        <a:t>       15:30 - 17:30 in UTC</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944647051"/>
                  </a:ext>
                </a:extLst>
              </a:tr>
              <a:tr h="324075">
                <a:tc gridSpan="6">
                  <a:txBody>
                    <a:bodyPr/>
                    <a:lstStyle/>
                    <a:p>
                      <a:pPr algn="l" fontAlgn="b"/>
                      <a:r>
                        <a:rPr lang="en-US" sz="1800" b="0" i="0" u="none"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https://ieeesa.webex.com/ieeesa/j.php?MTID=mdbdbe2adba4d30747cdbe88505bafe53</a:t>
                      </a:r>
                      <a:endParaRPr lang="en-US" sz="1800" b="0" i="0" u="none" strike="noStrike" dirty="0">
                        <a:solidFill>
                          <a:srgbClr val="0070C0"/>
                        </a:solidFill>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77125"/>
                  </a:ext>
                </a:extLst>
              </a:tr>
              <a:tr h="324075">
                <a:tc gridSpan="4">
                  <a:txBody>
                    <a:bodyPr/>
                    <a:lstStyle/>
                    <a:p>
                      <a:pPr algn="l" fontAlgn="b"/>
                      <a:r>
                        <a:rPr lang="en-US" sz="1600" b="1" i="0" u="none" strike="noStrike">
                          <a:effectLst/>
                          <a:latin typeface="Arial" panose="020B0604020202020204" pitchFamily="34" charset="0"/>
                        </a:rPr>
                        <a:t>Meeting number: 2339 575 9856</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428484263"/>
                  </a:ext>
                </a:extLst>
              </a:tr>
              <a:tr h="324075">
                <a:tc gridSpan="4">
                  <a:txBody>
                    <a:bodyPr/>
                    <a:lstStyle/>
                    <a:p>
                      <a:pPr algn="l" fontAlgn="b"/>
                      <a:r>
                        <a:rPr lang="en-US" sz="1600" b="1" i="0" u="none" strike="noStrike">
                          <a:effectLst/>
                          <a:latin typeface="Arial" panose="020B0604020202020204" pitchFamily="34" charset="0"/>
                        </a:rPr>
                        <a:t>Password:</a:t>
                      </a:r>
                      <a:r>
                        <a:rPr lang="en-US" sz="1600" b="1" i="0" u="none" strike="noStrike">
                          <a:solidFill>
                            <a:srgbClr val="FF33CC"/>
                          </a:solidFill>
                          <a:effectLst/>
                          <a:latin typeface="Arial" panose="020B0604020202020204" pitchFamily="34" charset="0"/>
                        </a:rPr>
                        <a:t> 80215mtgrm3</a:t>
                      </a:r>
                      <a:endParaRPr 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dirty="0">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470730843"/>
                  </a:ext>
                </a:extLst>
              </a:tr>
            </a:tbl>
          </a:graphicData>
        </a:graphic>
      </p:graphicFrame>
    </p:spTree>
    <p:extLst>
      <p:ext uri="{BB962C8B-B14F-4D97-AF65-F5344CB8AC3E}">
        <p14:creationId xmlns:p14="http://schemas.microsoft.com/office/powerpoint/2010/main" val="1233729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130381"/>
            <a:ext cx="8928992" cy="5517434"/>
          </a:xfrm>
          <a:ln/>
        </p:spPr>
        <p:txBody>
          <a:bodyPr>
            <a:noAutofit/>
          </a:bodyPr>
          <a:lstStyle/>
          <a:p>
            <a:pPr>
              <a:lnSpc>
                <a:spcPts val="1000"/>
              </a:lnSpc>
            </a:pPr>
            <a:r>
              <a:rPr lang="en-US" altLang="ja-JP" sz="1200" dirty="0"/>
              <a:t>TG15.6ma meeting call to order</a:t>
            </a:r>
          </a:p>
          <a:p>
            <a:pPr>
              <a:lnSpc>
                <a:spcPts val="1000"/>
              </a:lnSpc>
            </a:pPr>
            <a:r>
              <a:rPr lang="en-US" altLang="ja-JP" sz="1200" dirty="0"/>
              <a:t>Call for essential patents and policies &amp; procedures reminder </a:t>
            </a:r>
          </a:p>
          <a:p>
            <a:pPr>
              <a:lnSpc>
                <a:spcPts val="1000"/>
              </a:lnSpc>
            </a:pPr>
            <a:r>
              <a:rPr lang="en-US" altLang="ja-JP" sz="1200" dirty="0"/>
              <a:t>Approve last meeting minutes: TG 15.6ma Meeting Minutes for Nov. 2022                                  doc.#15-22-0670-00-06ma</a:t>
            </a:r>
          </a:p>
          <a:p>
            <a:pPr>
              <a:lnSpc>
                <a:spcPts val="1000"/>
              </a:lnSpc>
            </a:pPr>
            <a:r>
              <a:rPr lang="en-US" altLang="ja-JP" sz="1200" dirty="0"/>
              <a:t>Agenda of TG15.6ma September Meeting                                                                                    doc.#15-23-0005-08-06ma   </a:t>
            </a:r>
          </a:p>
          <a:p>
            <a:pPr>
              <a:lnSpc>
                <a:spcPts val="1000"/>
              </a:lnSpc>
            </a:pPr>
            <a:r>
              <a:rPr lang="en-US" altLang="ja-JP" sz="1200" dirty="0"/>
              <a:t>Review and Summary</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3.   Call for Proposals                                                                                                                 doc.#15-22-0488-03-06ma          </a:t>
            </a:r>
          </a:p>
          <a:p>
            <a:pPr marL="171450" lvl="1" indent="-171450">
              <a:lnSpc>
                <a:spcPts val="10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environment(Level 1)                                            doc.#15-22-0639-01-06ma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coexisting dependable BANs                                     </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doc.#15-22-0594-00106ma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doc.#15-22-0610-01-06ma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Overview of FEC proposals for 15.6ma                                                                                 doc.#15-22-0611-01-06ma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HBAN Use Cases     doc.#15-23-0018-00-06ma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VBAN  Use Cases     doc.#15-23-0019-00-06ma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Propagation Simulations of UWB Communication Applications for HBAN and VBAN Use Cases      23-0020-00-06ma         </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Channel and Environmental Modeling Activities for BANs on TG15.6ma          doc.#15-22-0091-005-06ma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Table of Channel and Environmental Modeling Activities for BANs on TG15.6madoc.#15-23-0045-00-06ma </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Miti</a:t>
            </a:r>
            <a:r>
              <a:rPr lang="en-US" altLang="ja-JP" sz="1200" dirty="0" err="1">
                <a:solidFill>
                  <a:srgbClr val="000000"/>
                </a:solidFill>
                <a:cs typeface="Times New Roman" pitchFamily="18" charset="0"/>
              </a:rPr>
              <a:t>gation</a:t>
            </a:r>
            <a:r>
              <a:rPr lang="en-US" altLang="ja-JP" sz="1200" dirty="0">
                <a:solidFill>
                  <a:srgbClr val="000000"/>
                </a:solidFill>
                <a:cs typeface="Times New Roman" pitchFamily="18" charset="0"/>
              </a:rPr>
              <a:t> with Orthogonal Matched Filters in Time and Space Domains         doc.#15-22-0575-01-06ma</a:t>
            </a:r>
          </a:p>
          <a:p>
            <a:pPr lvl="1" indent="-228600">
              <a:lnSpc>
                <a:spcPts val="1000"/>
              </a:lnSpc>
              <a:spcBef>
                <a:spcPts val="0"/>
              </a:spcBef>
              <a:spcAft>
                <a:spcPts val="0"/>
              </a:spcAft>
              <a:buAutoNum type="arabicPeriod" startAt="4"/>
              <a:defRPr/>
            </a:pPr>
            <a:r>
              <a:rPr lang="en-US" altLang="ja-JP" sz="1200" dirty="0">
                <a:solidFill>
                  <a:srgbClr val="000000"/>
                </a:solidFill>
                <a:cs typeface="Times New Roman" pitchFamily="18" charset="0"/>
              </a:rPr>
              <a:t>Soft Spectrum Adaptation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MAC Bridging for Time-Sensitive Networking of 802.15.6ma                                                doc.#15-22-0024-03-06ma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Preliminary MAC simulation results for the Nagoya Institute of Technology and YRP-IAI proposal     23-0070-00-06ma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lvl="1" indent="-228600">
              <a:lnSpc>
                <a:spcPts val="10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Summary of Updates of Channel Model Document for TG6ma                                             doc.#15-22-0091-05-06ma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Summary of Channel Coding Proposals for Dependable BANs on TG15.6ma                       doc.#15-22-0611-01-06ma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Overview of  MAC Protocol Proposals                                                                                   doc.#15-22-0656-01-06ma</a:t>
            </a:r>
          </a:p>
          <a:p>
            <a:pPr lvl="1" indent="-228600">
              <a:lnSpc>
                <a:spcPts val="10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Remained Issues in Determined all specification of new standard 802.15.6ma                     doc.#15.22-0663-01-06ma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Progress report of 802.15.6ma                                                                                               doc#15-23-0056-00-06ma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a:lnSpc>
                <a:spcPts val="1000"/>
              </a:lnSpc>
            </a:pPr>
            <a:r>
              <a:rPr lang="en-US" altLang="ja-JP" sz="1400" dirty="0"/>
              <a:t>Discussion</a:t>
            </a:r>
          </a:p>
          <a:p>
            <a:pPr marL="0" indent="0">
              <a:lnSpc>
                <a:spcPts val="1000"/>
              </a:lnSpc>
              <a:buNone/>
            </a:pPr>
            <a:r>
              <a:rPr lang="en-US" altLang="ja-JP" sz="1400" dirty="0"/>
              <a:t>           1. . </a:t>
            </a:r>
            <a:r>
              <a:rPr lang="en-US" altLang="ja-JP" sz="1200" dirty="0"/>
              <a:t>Draft Summary of PHY and MAC Specification of Dependable BAN for IEEE802.15.6ma</a:t>
            </a:r>
          </a:p>
          <a:p>
            <a:pPr marL="0" indent="0">
              <a:lnSpc>
                <a:spcPts val="1000"/>
              </a:lnSpc>
              <a:buNone/>
            </a:pPr>
            <a:r>
              <a:rPr lang="en-US" altLang="ja-JP" sz="1200" dirty="0"/>
              <a:t>             2.   Timeline for next meetings after January 2023                                                                       doc.#15-22-0522-01-06ma</a:t>
            </a:r>
          </a:p>
          <a:p>
            <a:pPr marL="0" indent="0">
              <a:lnSpc>
                <a:spcPts val="1000"/>
              </a:lnSpc>
              <a:buNone/>
            </a:pPr>
            <a:r>
              <a:rPr lang="en-US" altLang="ja-JP" sz="1400" dirty="0"/>
              <a:t>                                                                      </a:t>
            </a:r>
          </a:p>
          <a:p>
            <a:pPr marL="0" indent="0">
              <a:lnSpc>
                <a:spcPts val="10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745170"/>
            <a:ext cx="7772400" cy="1559377"/>
          </a:xfrm>
          <a:prstGeom prst="rect">
            <a:avLst/>
          </a:prstGeom>
        </p:spPr>
        <p:txBody>
          <a:bodyPr/>
          <a:lstStyle/>
          <a:p>
            <a:pPr marL="25400" indent="0">
              <a:buNone/>
            </a:pPr>
            <a:r>
              <a:rPr kumimoji="1" lang="en-US" altLang="ja-JP" sz="1800" dirty="0"/>
              <a:t>In this table, BAN means only the dependable BAN defined by IEEE802.15 TG6ma and the BAN of Std. 802.15.6-2012, while non-BAN UWB systems include other standard UWB systems of IEEE 802.15, ESTI </a:t>
            </a:r>
            <a:r>
              <a:rPr kumimoji="1" lang="en-US" altLang="ja-JP" sz="1800" dirty="0" err="1"/>
              <a:t>SmartBAN</a:t>
            </a:r>
            <a:r>
              <a:rPr kumimoji="1" lang="en-US" altLang="ja-JP" sz="1800" dirty="0"/>
              <a:t> and non-standard UWB systems.</a:t>
            </a:r>
          </a:p>
          <a:p>
            <a:endParaRPr lang="en-US" sz="1800" dirty="0"/>
          </a:p>
        </p:txBody>
      </p:sp>
      <p:graphicFrame>
        <p:nvGraphicFramePr>
          <p:cNvPr id="7" name="Table 7">
            <a:extLst>
              <a:ext uri="{FF2B5EF4-FFF2-40B4-BE49-F238E27FC236}">
                <a16:creationId xmlns:a16="http://schemas.microsoft.com/office/drawing/2014/main" id="{CF194B73-D6D7-6499-D097-D98A40364251}"/>
              </a:ext>
            </a:extLst>
          </p:cNvPr>
          <p:cNvGraphicFramePr>
            <a:graphicFrameLocks noGrp="1"/>
          </p:cNvGraphicFramePr>
          <p:nvPr/>
        </p:nvGraphicFramePr>
        <p:xfrm>
          <a:off x="685799" y="1844674"/>
          <a:ext cx="7772402" cy="2900496"/>
        </p:xfrm>
        <a:graphic>
          <a:graphicData uri="http://schemas.openxmlformats.org/drawingml/2006/table">
            <a:tbl>
              <a:tblPr firstRow="1" bandRow="1">
                <a:tableStyleId>{073A0DAA-6AF3-43AB-8588-CEC1D06C72B9}</a:tableStyleId>
              </a:tblPr>
              <a:tblGrid>
                <a:gridCol w="1418789">
                  <a:extLst>
                    <a:ext uri="{9D8B030D-6E8A-4147-A177-3AD203B41FA5}">
                      <a16:colId xmlns:a16="http://schemas.microsoft.com/office/drawing/2014/main" val="2788544110"/>
                    </a:ext>
                  </a:extLst>
                </a:gridCol>
                <a:gridCol w="1418789">
                  <a:extLst>
                    <a:ext uri="{9D8B030D-6E8A-4147-A177-3AD203B41FA5}">
                      <a16:colId xmlns:a16="http://schemas.microsoft.com/office/drawing/2014/main" val="3050215582"/>
                    </a:ext>
                  </a:extLst>
                </a:gridCol>
                <a:gridCol w="2467412">
                  <a:extLst>
                    <a:ext uri="{9D8B030D-6E8A-4147-A177-3AD203B41FA5}">
                      <a16:colId xmlns:a16="http://schemas.microsoft.com/office/drawing/2014/main" val="825358593"/>
                    </a:ext>
                  </a:extLst>
                </a:gridCol>
                <a:gridCol w="2467412">
                  <a:extLst>
                    <a:ext uri="{9D8B030D-6E8A-4147-A177-3AD203B41FA5}">
                      <a16:colId xmlns:a16="http://schemas.microsoft.com/office/drawing/2014/main" val="3745213228"/>
                    </a:ext>
                  </a:extLst>
                </a:gridCol>
              </a:tblGrid>
              <a:tr h="227966">
                <a:tc gridSpan="2">
                  <a:txBody>
                    <a:bodyPr/>
                    <a:lstStyle/>
                    <a:p>
                      <a:pPr algn="ctr"/>
                      <a:r>
                        <a:rPr lang="en-US" sz="1600" dirty="0"/>
                        <a:t>Level</a:t>
                      </a:r>
                    </a:p>
                  </a:txBody>
                  <a:tcPr anchor="ctr"/>
                </a:tc>
                <a:tc hMerge="1">
                  <a:txBody>
                    <a:bodyPr/>
                    <a:lstStyle/>
                    <a:p>
                      <a:endParaRPr lang="en-US"/>
                    </a:p>
                  </a:txBody>
                  <a:tcPr/>
                </a:tc>
                <a:tc gridSpan="2">
                  <a:txBody>
                    <a:bodyPr/>
                    <a:lstStyle/>
                    <a:p>
                      <a:pPr algn="ctr"/>
                      <a:r>
                        <a:rPr lang="en-US" sz="1600" dirty="0"/>
                        <a:t>Coexistence support</a:t>
                      </a:r>
                    </a:p>
                  </a:txBody>
                  <a:tcPr anchor="ctr"/>
                </a:tc>
                <a:tc hMerge="1">
                  <a:txBody>
                    <a:bodyPr/>
                    <a:lstStyle/>
                    <a:p>
                      <a:endParaRPr lang="en-US"/>
                    </a:p>
                  </a:txBody>
                  <a:tcPr/>
                </a:tc>
                <a:extLst>
                  <a:ext uri="{0D108BD9-81ED-4DB2-BD59-A6C34878D82A}">
                    <a16:rowId xmlns:a16="http://schemas.microsoft.com/office/drawing/2014/main" val="3869936066"/>
                  </a:ext>
                </a:extLst>
              </a:tr>
              <a:tr h="0">
                <a:tc gridSpan="2">
                  <a:txBody>
                    <a:bodyPr/>
                    <a:lstStyle/>
                    <a:p>
                      <a:pPr algn="ctr"/>
                      <a:r>
                        <a:rPr lang="en-US" sz="1600" dirty="0"/>
                        <a:t>0</a:t>
                      </a:r>
                    </a:p>
                  </a:txBody>
                  <a:tcPr anchor="ctr"/>
                </a:tc>
                <a:tc hMerge="1">
                  <a:txBody>
                    <a:bodyPr/>
                    <a:lstStyle/>
                    <a:p>
                      <a:endParaRPr lang="en-US"/>
                    </a:p>
                  </a:txBody>
                  <a:tcPr/>
                </a:tc>
                <a:tc gridSpan="2">
                  <a:txBody>
                    <a:bodyPr/>
                    <a:lstStyle/>
                    <a:p>
                      <a:pPr algn="ctr"/>
                      <a:r>
                        <a:rPr lang="en-US" sz="1600" dirty="0"/>
                        <a:t>Not exists (single isolated BAN)</a:t>
                      </a:r>
                    </a:p>
                  </a:txBody>
                  <a:tcPr anchor="ctr"/>
                </a:tc>
                <a:tc hMerge="1">
                  <a:txBody>
                    <a:bodyPr/>
                    <a:lstStyle/>
                    <a:p>
                      <a:endParaRPr lang="en-US"/>
                    </a:p>
                  </a:txBody>
                  <a:tcPr/>
                </a:tc>
                <a:extLst>
                  <a:ext uri="{0D108BD9-81ED-4DB2-BD59-A6C34878D82A}">
                    <a16:rowId xmlns:a16="http://schemas.microsoft.com/office/drawing/2014/main" val="2810062906"/>
                  </a:ext>
                </a:extLst>
              </a:tr>
              <a:tr h="371656">
                <a:tc rowSpan="2">
                  <a:txBody>
                    <a:bodyPr/>
                    <a:lstStyle/>
                    <a:p>
                      <a:pPr algn="ctr"/>
                      <a:r>
                        <a:rPr lang="en-US" sz="1800" dirty="0"/>
                        <a:t>1</a:t>
                      </a:r>
                    </a:p>
                  </a:txBody>
                  <a:tcPr anchor="ctr"/>
                </a:tc>
                <a:tc>
                  <a:txBody>
                    <a:bodyPr/>
                    <a:lstStyle/>
                    <a:p>
                      <a:pPr algn="ctr"/>
                      <a:r>
                        <a:rPr lang="en-US" sz="1600" dirty="0"/>
                        <a:t>1-a</a:t>
                      </a:r>
                    </a:p>
                  </a:txBody>
                  <a:tcPr anchor="ctr"/>
                </a:tc>
                <a:tc rowSpan="2">
                  <a:txBody>
                    <a:bodyPr/>
                    <a:lstStyle/>
                    <a:p>
                      <a:pPr algn="ctr"/>
                      <a:r>
                        <a:rPr lang="en-US" sz="1600" dirty="0"/>
                        <a:t>Multiple BANs</a:t>
                      </a:r>
                    </a:p>
                    <a:p>
                      <a:pPr algn="ctr"/>
                      <a:r>
                        <a:rPr lang="en-US" sz="1600" dirty="0"/>
                        <a:t>(legacy and revision)</a:t>
                      </a:r>
                    </a:p>
                  </a:txBody>
                  <a:tcPr anchor="ctr"/>
                </a:tc>
                <a:tc>
                  <a:txBody>
                    <a:bodyPr/>
                    <a:lstStyle/>
                    <a:p>
                      <a:pPr algn="ctr"/>
                      <a:r>
                        <a:rPr lang="en-US" sz="1600" dirty="0"/>
                        <a:t>with only 6ma BANs</a:t>
                      </a:r>
                    </a:p>
                  </a:txBody>
                  <a:tcPr anchor="ctr"/>
                </a:tc>
                <a:extLst>
                  <a:ext uri="{0D108BD9-81ED-4DB2-BD59-A6C34878D82A}">
                    <a16:rowId xmlns:a16="http://schemas.microsoft.com/office/drawing/2014/main" val="1357677567"/>
                  </a:ext>
                </a:extLst>
              </a:tr>
              <a:tr h="371656">
                <a:tc vMerge="1">
                  <a:txBody>
                    <a:bodyPr/>
                    <a:lstStyle/>
                    <a:p>
                      <a:endParaRPr lang="en-US"/>
                    </a:p>
                  </a:txBody>
                  <a:tcPr/>
                </a:tc>
                <a:tc>
                  <a:txBody>
                    <a:bodyPr/>
                    <a:lstStyle/>
                    <a:p>
                      <a:pPr algn="ctr"/>
                      <a:r>
                        <a:rPr lang="en-US" sz="1600" dirty="0"/>
                        <a:t>1-b</a:t>
                      </a:r>
                    </a:p>
                  </a:txBody>
                  <a:tcPr anchor="ctr"/>
                </a:tc>
                <a:tc vMerge="1">
                  <a:txBody>
                    <a:bodyPr/>
                    <a:lstStyle/>
                    <a:p>
                      <a:endParaRPr lang="en-US"/>
                    </a:p>
                  </a:txBody>
                  <a:tcPr/>
                </a:tc>
                <a:tc>
                  <a:txBody>
                    <a:bodyPr/>
                    <a:lstStyle/>
                    <a:p>
                      <a:pPr algn="ctr"/>
                      <a:r>
                        <a:rPr lang="en-US" sz="1600" dirty="0"/>
                        <a:t>with 6 and 6ma BANs</a:t>
                      </a:r>
                    </a:p>
                  </a:txBody>
                  <a:tcPr anchor="ctr"/>
                </a:tc>
                <a:extLst>
                  <a:ext uri="{0D108BD9-81ED-4DB2-BD59-A6C34878D82A}">
                    <a16:rowId xmlns:a16="http://schemas.microsoft.com/office/drawing/2014/main" val="2079957994"/>
                  </a:ext>
                </a:extLst>
              </a:tr>
              <a:tr h="371656">
                <a:tc rowSpan="2">
                  <a:txBody>
                    <a:bodyPr/>
                    <a:lstStyle/>
                    <a:p>
                      <a:pPr algn="ctr"/>
                      <a:r>
                        <a:rPr lang="en-US" sz="1800" dirty="0"/>
                        <a:t>2</a:t>
                      </a:r>
                    </a:p>
                  </a:txBody>
                  <a:tcPr anchor="ctr"/>
                </a:tc>
                <a:tc>
                  <a:txBody>
                    <a:bodyPr/>
                    <a:lstStyle/>
                    <a:p>
                      <a:pPr algn="ctr"/>
                      <a:r>
                        <a:rPr lang="en-US" sz="1600" dirty="0"/>
                        <a:t>2-a</a:t>
                      </a:r>
                    </a:p>
                  </a:txBody>
                  <a:tcPr anchor="ctr"/>
                </a:tc>
                <a:tc rowSpan="2">
                  <a:txBody>
                    <a:bodyPr/>
                    <a:lstStyle/>
                    <a:p>
                      <a:pPr algn="ctr"/>
                      <a:r>
                        <a:rPr lang="en-US" sz="1600" dirty="0"/>
                        <a:t>Multiple BANs and</a:t>
                      </a:r>
                    </a:p>
                    <a:p>
                      <a:pPr algn="ctr"/>
                      <a:r>
                        <a:rPr lang="en-US" sz="1600" dirty="0"/>
                        <a:t>non-BAN UWB systems</a:t>
                      </a:r>
                    </a:p>
                  </a:txBody>
                  <a:tcPr anchor="ctr"/>
                </a:tc>
                <a:tc>
                  <a:txBody>
                    <a:bodyPr/>
                    <a:lstStyle/>
                    <a:p>
                      <a:pPr algn="ctr"/>
                      <a:r>
                        <a:rPr lang="en-US" sz="1600" dirty="0"/>
                        <a:t>with other 802.15 UWB</a:t>
                      </a:r>
                    </a:p>
                  </a:txBody>
                  <a:tcPr anchor="ctr"/>
                </a:tc>
                <a:extLst>
                  <a:ext uri="{0D108BD9-81ED-4DB2-BD59-A6C34878D82A}">
                    <a16:rowId xmlns:a16="http://schemas.microsoft.com/office/drawing/2014/main" val="46785322"/>
                  </a:ext>
                </a:extLst>
              </a:tr>
              <a:tr h="371656">
                <a:tc vMerge="1">
                  <a:txBody>
                    <a:bodyPr/>
                    <a:lstStyle/>
                    <a:p>
                      <a:endParaRPr lang="en-US"/>
                    </a:p>
                  </a:txBody>
                  <a:tcPr/>
                </a:tc>
                <a:tc>
                  <a:txBody>
                    <a:bodyPr/>
                    <a:lstStyle/>
                    <a:p>
                      <a:pPr algn="ctr"/>
                      <a:r>
                        <a:rPr lang="en-US" sz="1600" dirty="0"/>
                        <a:t>2-b</a:t>
                      </a:r>
                    </a:p>
                  </a:txBody>
                  <a:tcPr anchor="ctr"/>
                </a:tc>
                <a:tc vMerge="1">
                  <a:txBody>
                    <a:bodyPr/>
                    <a:lstStyle/>
                    <a:p>
                      <a:endParaRPr lang="en-US"/>
                    </a:p>
                  </a:txBody>
                  <a:tcPr/>
                </a:tc>
                <a:tc>
                  <a:txBody>
                    <a:bodyPr/>
                    <a:lstStyle/>
                    <a:p>
                      <a:pPr algn="ctr"/>
                      <a:r>
                        <a:rPr lang="en-US" sz="1600" dirty="0"/>
                        <a:t>with non-802.15 UWB</a:t>
                      </a:r>
                    </a:p>
                  </a:txBody>
                  <a:tcPr anchor="ctr"/>
                </a:tc>
                <a:extLst>
                  <a:ext uri="{0D108BD9-81ED-4DB2-BD59-A6C34878D82A}">
                    <a16:rowId xmlns:a16="http://schemas.microsoft.com/office/drawing/2014/main" val="1636299767"/>
                  </a:ext>
                </a:extLst>
              </a:tr>
              <a:tr h="371656">
                <a:tc rowSpan="2">
                  <a:txBody>
                    <a:bodyPr/>
                    <a:lstStyle/>
                    <a:p>
                      <a:pPr algn="ctr"/>
                      <a:r>
                        <a:rPr lang="en-US" sz="1800" dirty="0"/>
                        <a:t>3</a:t>
                      </a:r>
                    </a:p>
                  </a:txBody>
                  <a:tcPr anchor="ctr"/>
                </a:tc>
                <a:tc>
                  <a:txBody>
                    <a:bodyPr/>
                    <a:lstStyle/>
                    <a:p>
                      <a:pPr algn="ctr"/>
                      <a:r>
                        <a:rPr lang="en-US" sz="1600" dirty="0"/>
                        <a:t>3-a</a:t>
                      </a:r>
                    </a:p>
                  </a:txBody>
                  <a:tcPr anchor="ctr"/>
                </a:tc>
                <a:tc rowSpan="2">
                  <a:txBody>
                    <a:bodyPr/>
                    <a:lstStyle/>
                    <a:p>
                      <a:pPr algn="ctr"/>
                      <a:r>
                        <a:rPr lang="en-US" sz="1600" dirty="0"/>
                        <a:t>Multiple BANs and</a:t>
                      </a:r>
                    </a:p>
                    <a:p>
                      <a:pPr algn="ctr"/>
                      <a:r>
                        <a:rPr lang="en-US" sz="1600" dirty="0"/>
                        <a:t>other wireless systems</a:t>
                      </a:r>
                    </a:p>
                  </a:txBody>
                  <a:tcPr anchor="ctr"/>
                </a:tc>
                <a:tc>
                  <a:txBody>
                    <a:bodyPr/>
                    <a:lstStyle/>
                    <a:p>
                      <a:pPr algn="ctr"/>
                      <a:r>
                        <a:rPr lang="en-US" sz="1600" dirty="0"/>
                        <a:t>with other 802.15 UWB</a:t>
                      </a:r>
                    </a:p>
                  </a:txBody>
                  <a:tcPr anchor="ctr"/>
                </a:tc>
                <a:extLst>
                  <a:ext uri="{0D108BD9-81ED-4DB2-BD59-A6C34878D82A}">
                    <a16:rowId xmlns:a16="http://schemas.microsoft.com/office/drawing/2014/main" val="558798373"/>
                  </a:ext>
                </a:extLst>
              </a:tr>
              <a:tr h="371656">
                <a:tc vMerge="1">
                  <a:txBody>
                    <a:bodyPr/>
                    <a:lstStyle/>
                    <a:p>
                      <a:endParaRPr lang="en-US"/>
                    </a:p>
                  </a:txBody>
                  <a:tcPr/>
                </a:tc>
                <a:tc>
                  <a:txBody>
                    <a:bodyPr/>
                    <a:lstStyle/>
                    <a:p>
                      <a:pPr algn="ctr"/>
                      <a:r>
                        <a:rPr lang="en-US" sz="1600" dirty="0"/>
                        <a:t>3-b</a:t>
                      </a:r>
                    </a:p>
                  </a:txBody>
                  <a:tcPr anchor="ctr"/>
                </a:tc>
                <a:tc vMerge="1">
                  <a:txBody>
                    <a:bodyPr/>
                    <a:lstStyle/>
                    <a:p>
                      <a:endParaRPr lang="en-US"/>
                    </a:p>
                  </a:txBody>
                  <a:tcPr/>
                </a:tc>
                <a:tc>
                  <a:txBody>
                    <a:bodyPr/>
                    <a:lstStyle/>
                    <a:p>
                      <a:pPr algn="ctr"/>
                      <a:r>
                        <a:rPr lang="en-US" sz="1600" dirty="0"/>
                        <a:t>with non-802.15 UWB</a:t>
                      </a:r>
                    </a:p>
                  </a:txBody>
                  <a:tcPr anchor="ctr"/>
                </a:tc>
                <a:extLst>
                  <a:ext uri="{0D108BD9-81ED-4DB2-BD59-A6C34878D82A}">
                    <a16:rowId xmlns:a16="http://schemas.microsoft.com/office/drawing/2014/main" val="3840613699"/>
                  </a:ext>
                </a:extLst>
              </a:tr>
            </a:tbl>
          </a:graphicData>
        </a:graphic>
      </p:graphicFrame>
    </p:spTree>
    <p:extLst>
      <p:ext uri="{BB962C8B-B14F-4D97-AF65-F5344CB8AC3E}">
        <p14:creationId xmlns:p14="http://schemas.microsoft.com/office/powerpoint/2010/main" val="2772481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40F8497-B602-E1F0-A7E6-5119DA3F5B4D}"/>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8E4C544E-908E-ADDD-CE65-892616D2F87F}"/>
              </a:ext>
            </a:extLst>
          </p:cNvPr>
          <p:cNvSpPr>
            <a:spLocks noGrp="1"/>
          </p:cNvSpPr>
          <p:nvPr>
            <p:ph type="dt" sz="half" idx="2"/>
          </p:nvPr>
        </p:nvSpPr>
        <p:spPr/>
        <p:txBody>
          <a:bodyPr/>
          <a:lstStyle/>
          <a:p>
            <a:r>
              <a:rPr lang="en-US" altLang="ja-JP"/>
              <a:t>January 2023</a:t>
            </a:r>
            <a:endParaRPr lang="en-US" altLang="ja-JP" dirty="0"/>
          </a:p>
        </p:txBody>
      </p:sp>
      <p:sp>
        <p:nvSpPr>
          <p:cNvPr id="3" name="タイトル 2">
            <a:extLst>
              <a:ext uri="{FF2B5EF4-FFF2-40B4-BE49-F238E27FC236}">
                <a16:creationId xmlns:a16="http://schemas.microsoft.com/office/drawing/2014/main" id="{7E454950-36B9-BD37-7FCF-8301B5EB1421}"/>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Report(1/3)</a:t>
            </a:r>
            <a:endParaRPr kumimoji="1" lang="ja-JP" altLang="en-US" sz="2400" b="1" dirty="0"/>
          </a:p>
        </p:txBody>
      </p:sp>
      <p:graphicFrame>
        <p:nvGraphicFramePr>
          <p:cNvPr id="2" name="オブジェクト 1">
            <a:extLst>
              <a:ext uri="{FF2B5EF4-FFF2-40B4-BE49-F238E27FC236}">
                <a16:creationId xmlns:a16="http://schemas.microsoft.com/office/drawing/2014/main" id="{936B387C-8292-78D3-561F-41BC7E9A3FE0}"/>
              </a:ext>
            </a:extLst>
          </p:cNvPr>
          <p:cNvGraphicFramePr>
            <a:graphicFrameLocks noChangeAspect="1"/>
          </p:cNvGraphicFramePr>
          <p:nvPr>
            <p:extLst>
              <p:ext uri="{D42A27DB-BD31-4B8C-83A1-F6EECF244321}">
                <p14:modId xmlns:p14="http://schemas.microsoft.com/office/powerpoint/2010/main" val="4090563054"/>
              </p:ext>
            </p:extLst>
          </p:nvPr>
        </p:nvGraphicFramePr>
        <p:xfrm>
          <a:off x="386080" y="961390"/>
          <a:ext cx="8636000" cy="5408930"/>
        </p:xfrm>
        <a:graphic>
          <a:graphicData uri="http://schemas.openxmlformats.org/presentationml/2006/ole">
            <mc:AlternateContent xmlns:mc="http://schemas.openxmlformats.org/markup-compatibility/2006">
              <mc:Choice xmlns:v="urn:schemas-microsoft-com:vml" Requires="v">
                <p:oleObj name="Worksheet" r:id="rId2" imgW="11595256" imgH="6642285" progId="Excel.Sheet.12">
                  <p:embed/>
                </p:oleObj>
              </mc:Choice>
              <mc:Fallback>
                <p:oleObj name="Worksheet" r:id="rId2" imgW="11595256" imgH="6642285" progId="Excel.Sheet.12">
                  <p:embed/>
                  <p:pic>
                    <p:nvPicPr>
                      <p:cNvPr id="0" name=""/>
                      <p:cNvPicPr/>
                      <p:nvPr/>
                    </p:nvPicPr>
                    <p:blipFill>
                      <a:blip r:embed="rId3"/>
                      <a:stretch>
                        <a:fillRect/>
                      </a:stretch>
                    </p:blipFill>
                    <p:spPr>
                      <a:xfrm>
                        <a:off x="386080" y="961390"/>
                        <a:ext cx="8636000" cy="5408930"/>
                      </a:xfrm>
                      <a:prstGeom prst="rect">
                        <a:avLst/>
                      </a:prstGeom>
                    </p:spPr>
                  </p:pic>
                </p:oleObj>
              </mc:Fallback>
            </mc:AlternateContent>
          </a:graphicData>
        </a:graphic>
      </p:graphicFrame>
    </p:spTree>
    <p:extLst>
      <p:ext uri="{BB962C8B-B14F-4D97-AF65-F5344CB8AC3E}">
        <p14:creationId xmlns:p14="http://schemas.microsoft.com/office/powerpoint/2010/main" val="1347423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40F8497-B602-E1F0-A7E6-5119DA3F5B4D}"/>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5" name="日付プレースホルダー 4">
            <a:extLst>
              <a:ext uri="{FF2B5EF4-FFF2-40B4-BE49-F238E27FC236}">
                <a16:creationId xmlns:a16="http://schemas.microsoft.com/office/drawing/2014/main" id="{8E4C544E-908E-ADDD-CE65-892616D2F87F}"/>
              </a:ext>
            </a:extLst>
          </p:cNvPr>
          <p:cNvSpPr>
            <a:spLocks noGrp="1"/>
          </p:cNvSpPr>
          <p:nvPr>
            <p:ph type="dt" sz="half" idx="2"/>
          </p:nvPr>
        </p:nvSpPr>
        <p:spPr/>
        <p:txBody>
          <a:bodyPr/>
          <a:lstStyle/>
          <a:p>
            <a:r>
              <a:rPr lang="en-US" altLang="ja-JP"/>
              <a:t>January 2023</a:t>
            </a:r>
            <a:endParaRPr lang="en-US" altLang="ja-JP" dirty="0"/>
          </a:p>
        </p:txBody>
      </p:sp>
      <p:sp>
        <p:nvSpPr>
          <p:cNvPr id="3" name="タイトル 2">
            <a:extLst>
              <a:ext uri="{FF2B5EF4-FFF2-40B4-BE49-F238E27FC236}">
                <a16:creationId xmlns:a16="http://schemas.microsoft.com/office/drawing/2014/main" id="{7E454950-36B9-BD37-7FCF-8301B5EB1421}"/>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Report(2/3)</a:t>
            </a:r>
            <a:endParaRPr kumimoji="1" lang="ja-JP" altLang="en-US" sz="2400" b="1" dirty="0"/>
          </a:p>
        </p:txBody>
      </p:sp>
      <p:graphicFrame>
        <p:nvGraphicFramePr>
          <p:cNvPr id="6" name="オブジェクト 5">
            <a:extLst>
              <a:ext uri="{FF2B5EF4-FFF2-40B4-BE49-F238E27FC236}">
                <a16:creationId xmlns:a16="http://schemas.microsoft.com/office/drawing/2014/main" id="{75426EB3-F1F4-DE0A-3BED-E3892E3B61C7}"/>
              </a:ext>
            </a:extLst>
          </p:cNvPr>
          <p:cNvGraphicFramePr>
            <a:graphicFrameLocks noChangeAspect="1"/>
          </p:cNvGraphicFramePr>
          <p:nvPr>
            <p:extLst>
              <p:ext uri="{D42A27DB-BD31-4B8C-83A1-F6EECF244321}">
                <p14:modId xmlns:p14="http://schemas.microsoft.com/office/powerpoint/2010/main" val="1842137062"/>
              </p:ext>
            </p:extLst>
          </p:nvPr>
        </p:nvGraphicFramePr>
        <p:xfrm>
          <a:off x="398780" y="910771"/>
          <a:ext cx="8422640" cy="5483490"/>
        </p:xfrm>
        <a:graphic>
          <a:graphicData uri="http://schemas.openxmlformats.org/presentationml/2006/ole">
            <mc:AlternateContent xmlns:mc="http://schemas.openxmlformats.org/markup-compatibility/2006">
              <mc:Choice xmlns:v="urn:schemas-microsoft-com:vml" Requires="v">
                <p:oleObj name="Worksheet" r:id="rId2" imgW="11595256" imgH="7550035" progId="Excel.Sheet.12">
                  <p:embed/>
                </p:oleObj>
              </mc:Choice>
              <mc:Fallback>
                <p:oleObj name="Worksheet" r:id="rId2" imgW="11595256" imgH="7550035" progId="Excel.Sheet.12">
                  <p:embed/>
                  <p:pic>
                    <p:nvPicPr>
                      <p:cNvPr id="0" name=""/>
                      <p:cNvPicPr/>
                      <p:nvPr/>
                    </p:nvPicPr>
                    <p:blipFill>
                      <a:blip r:embed="rId3"/>
                      <a:stretch>
                        <a:fillRect/>
                      </a:stretch>
                    </p:blipFill>
                    <p:spPr>
                      <a:xfrm>
                        <a:off x="398780" y="910771"/>
                        <a:ext cx="8422640" cy="5483490"/>
                      </a:xfrm>
                      <a:prstGeom prst="rect">
                        <a:avLst/>
                      </a:prstGeom>
                    </p:spPr>
                  </p:pic>
                </p:oleObj>
              </mc:Fallback>
            </mc:AlternateContent>
          </a:graphicData>
        </a:graphic>
      </p:graphicFrame>
    </p:spTree>
    <p:extLst>
      <p:ext uri="{BB962C8B-B14F-4D97-AF65-F5344CB8AC3E}">
        <p14:creationId xmlns:p14="http://schemas.microsoft.com/office/powerpoint/2010/main" val="128199798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19845</TotalTime>
  <Words>2641</Words>
  <Application>Microsoft Office PowerPoint</Application>
  <PresentationFormat>画面に合わせる (4:3)</PresentationFormat>
  <Paragraphs>591</Paragraphs>
  <Slides>15</Slides>
  <Notes>8</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15</vt:i4>
      </vt:variant>
    </vt:vector>
  </HeadingPairs>
  <TitlesOfParts>
    <vt:vector size="25" baseType="lpstr">
      <vt:lpstr>ＭＳ Ｐゴシック</vt:lpstr>
      <vt:lpstr>ＭＳ ゴシック</vt:lpstr>
      <vt:lpstr>游ゴシック</vt:lpstr>
      <vt:lpstr>Arial</vt:lpstr>
      <vt:lpstr>Calibri</vt:lpstr>
      <vt:lpstr>Times New Roman</vt:lpstr>
      <vt:lpstr>Verdana</vt:lpstr>
      <vt:lpstr>IEEE-P802_15</vt:lpstr>
      <vt:lpstr>Document</vt:lpstr>
      <vt:lpstr>Microsoft Excel ワークシート</vt:lpstr>
      <vt:lpstr>PowerPoint プレゼンテーション</vt:lpstr>
      <vt:lpstr>IEEE 802.15 TG6ma  (Revision of IEEE802.15.6-2012)   Closing Report  In Personal and Virtual Hybrid Inerim Session Baltimore, MD, USA January 19th, 2023 Ryuji Kohno Yokohama National University(YNU), YRP International Alliance Institute(YRP-IAI) </vt:lpstr>
      <vt:lpstr>Objectives of TG 6ma – Enhanced Dependability Body Area Network (ED-BAN)</vt:lpstr>
      <vt:lpstr>TG15.6ma Interim Session Schedule for 15-19th, January 2023</vt:lpstr>
      <vt:lpstr>TG15.6ma Interim Session Schedule  for 15-19th, January 2023</vt:lpstr>
      <vt:lpstr>Agenda items for the week</vt:lpstr>
      <vt:lpstr>Definition of Coexistence Environment Levels</vt:lpstr>
      <vt:lpstr>Progress Report(1/3)</vt:lpstr>
      <vt:lpstr>Progress Report(2/3)</vt:lpstr>
      <vt:lpstr>Progress Report(3/3)</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203</cp:revision>
  <dcterms:created xsi:type="dcterms:W3CDTF">2018-03-06T17:15:04Z</dcterms:created>
  <dcterms:modified xsi:type="dcterms:W3CDTF">2023-01-19T21:37:23Z</dcterms:modified>
</cp:coreProperties>
</file>