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4.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5.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7"/>
  </p:notesMasterIdLst>
  <p:handoutMasterIdLst>
    <p:handoutMasterId r:id="rId8"/>
  </p:handoutMasterIdLst>
  <p:sldIdLst>
    <p:sldId id="259" r:id="rId2"/>
    <p:sldId id="258" r:id="rId3"/>
    <p:sldId id="285" r:id="rId4"/>
    <p:sldId id="296" r:id="rId5"/>
    <p:sldId id="297"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78977-A3E9-42DC-ABF7-A20BBCA246B0}" v="1" dt="2023-01-19T02:44:53.5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94660"/>
  </p:normalViewPr>
  <p:slideViewPr>
    <p:cSldViewPr>
      <p:cViewPr varScale="1">
        <p:scale>
          <a:sx n="106" d="100"/>
          <a:sy n="106" d="100"/>
        </p:scale>
        <p:origin x="2358" y="11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80" d="100"/>
          <a:sy n="80" d="100"/>
        </p:scale>
        <p:origin x="389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custDataLst>
              <p:tags r:id="rId2"/>
            </p:custDataLst>
          </p:nvPr>
        </p:nvSpPr>
        <p:spPr bwMode="auto">
          <a:xfrm>
            <a:off x="0" y="252026"/>
            <a:ext cx="693420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sz="900" b="0" dirty="0">
                <a:solidFill>
                  <a:srgbClr val="000000"/>
                </a:solidFill>
                <a:latin typeface="Arial" panose="020B0604020202020204" pitchFamily="34" charset="0"/>
              </a:rPr>
              <a:t>Classification | </a:t>
            </a:r>
            <a:r>
              <a:rPr lang="en-US" altLang="en-US" sz="900" b="0" dirty="0">
                <a:solidFill>
                  <a:srgbClr val="00A1E0"/>
                </a:solidFill>
                <a:latin typeface="Arial" panose="020B0604020202020204" pitchFamily="34" charset="0"/>
              </a:rPr>
              <a:t>PRIVATE</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custDataLst>
              <p:tags r:id="rId3"/>
            </p:custDataLst>
          </p:nvPr>
        </p:nvSpPr>
        <p:spPr bwMode="auto">
          <a:xfrm>
            <a:off x="0" y="8982075"/>
            <a:ext cx="6934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pPr algn="ctr"/>
            <a:r>
              <a:rPr lang="en-US" altLang="en-US" sz="900" dirty="0">
                <a:solidFill>
                  <a:srgbClr val="000000"/>
                </a:solidFill>
                <a:latin typeface="Arial" panose="020B0604020202020204" pitchFamily="34" charset="0"/>
              </a:rPr>
              <a:t>© 2022 Qorvo US, Inc.
Qorvo Confidential &amp; Proprietary Information</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CCBA9A43-F75F-447A-8B31-62323A831A8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custDataLst>
              <p:tags r:id="rId2"/>
            </p:custDataLst>
          </p:nvPr>
        </p:nvSpPr>
        <p:spPr bwMode="auto">
          <a:xfrm>
            <a:off x="0" y="172651"/>
            <a:ext cx="693420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lang="en-US"/>
            </a:lvl1pPr>
          </a:lstStyle>
          <a:p>
            <a:r>
              <a:rPr lang="en-US" sz="900" dirty="0">
                <a:solidFill>
                  <a:srgbClr val="000000"/>
                </a:solidFill>
                <a:latin typeface="Arial" panose="020B0604020202020204" pitchFamily="34" charset="0"/>
              </a:rPr>
              <a:t>Classification | </a:t>
            </a:r>
            <a:r>
              <a:rPr lang="en-US" sz="900" dirty="0">
                <a:solidFill>
                  <a:srgbClr val="00A1E0"/>
                </a:solidFill>
                <a:latin typeface="Arial" panose="020B0604020202020204" pitchFamily="34" charset="0"/>
              </a:rPr>
              <a:t>PRIVATE</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custDataLst>
              <p:tags r:id="rId3"/>
            </p:custDataLst>
          </p:nvPr>
        </p:nvSpPr>
        <p:spPr bwMode="auto">
          <a:xfrm>
            <a:off x="0" y="8985250"/>
            <a:ext cx="6934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ctr" defTabSz="933450">
              <a:defRPr lang="en-US" sz="900" b="0" i="0" u="none">
                <a:solidFill>
                  <a:srgbClr val="000000"/>
                </a:solidFill>
                <a:latin typeface="Arial" panose="020B0604020202020204" pitchFamily="34" charset="0"/>
              </a:defRPr>
            </a:lvl5pPr>
          </a:lstStyle>
          <a:p>
            <a:pPr lvl="4"/>
            <a:r>
              <a:rPr lang="en-US" dirty="0"/>
              <a:t>© 2022 Qorvo US, Inc.
Qorvo Confidential &amp; Proprietary Information</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954B88C7-B19C-4B0E-BE72-ED637AA66BF1}"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custDataLst>
              <p:tags r:id="rId1"/>
            </p:custDataLst>
          </p:nvPr>
        </p:nvSpPr>
        <p:spPr>
          <a:xfrm>
            <a:off x="0" y="172651"/>
            <a:ext cx="6934200" cy="138499"/>
          </a:xfrm>
        </p:spPr>
        <p:txBody>
          <a:bodyPr/>
          <a:lstStyle/>
          <a:p>
            <a:r>
              <a:rPr lang="en-US" sz="900" dirty="0">
                <a:solidFill>
                  <a:srgbClr val="000000"/>
                </a:solidFill>
                <a:latin typeface="Arial" panose="020B0604020202020204" pitchFamily="34" charset="0"/>
              </a:rPr>
              <a:t>Classification | </a:t>
            </a:r>
            <a:r>
              <a:rPr lang="en-US" sz="900" dirty="0">
                <a:solidFill>
                  <a:srgbClr val="00A1E0"/>
                </a:solidFill>
                <a:latin typeface="Arial" panose="020B0604020202020204" pitchFamily="34" charset="0"/>
              </a:rPr>
              <a:t>PRIVATE</a:t>
            </a:r>
          </a:p>
        </p:txBody>
      </p:sp>
      <p:sp>
        <p:nvSpPr>
          <p:cNvPr id="5" name="Date Placeholder 4"/>
          <p:cNvSpPr>
            <a:spLocks noGrp="1"/>
          </p:cNvSpPr>
          <p:nvPr>
            <p:ph type="dt" idx="1"/>
          </p:nvPr>
        </p:nvSpPr>
        <p:spPr/>
        <p:txBody>
          <a:bodyPr/>
          <a:lstStyle/>
          <a:p>
            <a:r>
              <a:rPr lang="en-US" altLang="en-US" dirty="0"/>
              <a:t>&lt;month year&gt;</a:t>
            </a:r>
          </a:p>
        </p:txBody>
      </p:sp>
      <p:sp>
        <p:nvSpPr>
          <p:cNvPr id="6" name="Footer Placeholder 5"/>
          <p:cNvSpPr>
            <a:spLocks noGrp="1"/>
          </p:cNvSpPr>
          <p:nvPr>
            <p:ph type="ftr" sz="quarter" idx="4"/>
            <p:custDataLst>
              <p:tags r:id="rId2"/>
            </p:custDataLst>
          </p:nvPr>
        </p:nvSpPr>
        <p:spPr>
          <a:xfrm>
            <a:off x="0" y="8985250"/>
            <a:ext cx="6934200" cy="276999"/>
          </a:xfrm>
        </p:spPr>
        <p:txBody>
          <a:bodyPr/>
          <a:lstStyle/>
          <a:p>
            <a:pPr lvl="4"/>
            <a:r>
              <a:rPr lang="en-US" dirty="0"/>
              <a:t>© 2022 Qorvo US, Inc.
Qorvo Confidential &amp; Proprietary Information</a:t>
            </a:r>
          </a:p>
        </p:txBody>
      </p:sp>
      <p:sp>
        <p:nvSpPr>
          <p:cNvPr id="7" name="Slide Number Placeholder 6"/>
          <p:cNvSpPr>
            <a:spLocks noGrp="1"/>
          </p:cNvSpPr>
          <p:nvPr>
            <p:ph type="sldNum" sz="quarter" idx="5"/>
          </p:nvPr>
        </p:nvSpPr>
        <p:spPr/>
        <p:txBody>
          <a:bodyPr/>
          <a:lstStyle/>
          <a:p>
            <a:r>
              <a:rPr lang="en-US" altLang="en-US" dirty="0"/>
              <a:t>Page </a:t>
            </a:r>
            <a:fld id="{954B88C7-B19C-4B0E-BE72-ED637AA66BF1}" type="slidenum">
              <a:rPr lang="en-US" altLang="en-US" smtClean="0"/>
              <a:pPr/>
              <a:t>1</a:t>
            </a:fld>
            <a:endParaRPr lang="en-US" altLang="en-US" dirty="0"/>
          </a:p>
        </p:txBody>
      </p:sp>
    </p:spTree>
    <p:extLst>
      <p:ext uri="{BB962C8B-B14F-4D97-AF65-F5344CB8AC3E}">
        <p14:creationId xmlns:p14="http://schemas.microsoft.com/office/powerpoint/2010/main" val="3927331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custDataLst>
              <p:tags r:id="rId1"/>
            </p:custDataLst>
          </p:nvPr>
        </p:nvSpPr>
        <p:spPr>
          <a:xfrm>
            <a:off x="0" y="172651"/>
            <a:ext cx="6934200" cy="138499"/>
          </a:xfrm>
        </p:spPr>
        <p:txBody>
          <a:bodyPr/>
          <a:lstStyle/>
          <a:p>
            <a:r>
              <a:rPr lang="en-US" sz="900" dirty="0">
                <a:solidFill>
                  <a:srgbClr val="000000"/>
                </a:solidFill>
                <a:latin typeface="Arial" panose="020B0604020202020204" pitchFamily="34" charset="0"/>
              </a:rPr>
              <a:t>Classification | </a:t>
            </a:r>
            <a:r>
              <a:rPr lang="en-US" sz="900" dirty="0">
                <a:solidFill>
                  <a:srgbClr val="00A1E0"/>
                </a:solidFill>
                <a:latin typeface="Arial" panose="020B0604020202020204" pitchFamily="34" charset="0"/>
              </a:rPr>
              <a:t>PRIVATE</a:t>
            </a:r>
          </a:p>
        </p:txBody>
      </p:sp>
      <p:sp>
        <p:nvSpPr>
          <p:cNvPr id="5" name="Date Placeholder 4"/>
          <p:cNvSpPr>
            <a:spLocks noGrp="1"/>
          </p:cNvSpPr>
          <p:nvPr>
            <p:ph type="dt" idx="1"/>
          </p:nvPr>
        </p:nvSpPr>
        <p:spPr/>
        <p:txBody>
          <a:bodyPr/>
          <a:lstStyle/>
          <a:p>
            <a:r>
              <a:rPr lang="en-US" altLang="en-US" dirty="0"/>
              <a:t>&lt;month year&gt;</a:t>
            </a:r>
          </a:p>
        </p:txBody>
      </p:sp>
      <p:sp>
        <p:nvSpPr>
          <p:cNvPr id="6" name="Footer Placeholder 5"/>
          <p:cNvSpPr>
            <a:spLocks noGrp="1"/>
          </p:cNvSpPr>
          <p:nvPr>
            <p:ph type="ftr" sz="quarter" idx="4"/>
            <p:custDataLst>
              <p:tags r:id="rId2"/>
            </p:custDataLst>
          </p:nvPr>
        </p:nvSpPr>
        <p:spPr>
          <a:xfrm>
            <a:off x="0" y="8985250"/>
            <a:ext cx="6934200" cy="276999"/>
          </a:xfrm>
        </p:spPr>
        <p:txBody>
          <a:bodyPr/>
          <a:lstStyle/>
          <a:p>
            <a:pPr lvl="4"/>
            <a:r>
              <a:rPr lang="en-US" dirty="0"/>
              <a:t>© 2022 Qorvo US, Inc.
Qorvo Confidential &amp; Proprietary Information</a:t>
            </a:r>
          </a:p>
        </p:txBody>
      </p:sp>
      <p:sp>
        <p:nvSpPr>
          <p:cNvPr id="7" name="Slide Number Placeholder 6"/>
          <p:cNvSpPr>
            <a:spLocks noGrp="1"/>
          </p:cNvSpPr>
          <p:nvPr>
            <p:ph type="sldNum" sz="quarter" idx="5"/>
          </p:nvPr>
        </p:nvSpPr>
        <p:spPr/>
        <p:txBody>
          <a:bodyPr/>
          <a:lstStyle/>
          <a:p>
            <a:r>
              <a:rPr lang="en-US" altLang="en-US" dirty="0"/>
              <a:t>Page </a:t>
            </a:r>
            <a:fld id="{954B88C7-B19C-4B0E-BE72-ED637AA66BF1}" type="slidenum">
              <a:rPr lang="en-US" altLang="en-US" smtClean="0"/>
              <a:pPr/>
              <a:t>2</a:t>
            </a:fld>
            <a:endParaRPr lang="en-US" altLang="en-US" dirty="0"/>
          </a:p>
        </p:txBody>
      </p:sp>
    </p:spTree>
    <p:extLst>
      <p:ext uri="{BB962C8B-B14F-4D97-AF65-F5344CB8AC3E}">
        <p14:creationId xmlns:p14="http://schemas.microsoft.com/office/powerpoint/2010/main" val="1292666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custDataLst>
              <p:tags r:id="rId1"/>
            </p:custDataLst>
          </p:nvPr>
        </p:nvSpPr>
        <p:spPr>
          <a:xfrm>
            <a:off x="0" y="172651"/>
            <a:ext cx="6934200" cy="138499"/>
          </a:xfrm>
        </p:spPr>
        <p:txBody>
          <a:bodyPr/>
          <a:lstStyle/>
          <a:p>
            <a:r>
              <a:rPr lang="en-US" sz="900" dirty="0">
                <a:solidFill>
                  <a:srgbClr val="000000"/>
                </a:solidFill>
                <a:latin typeface="Arial" panose="020B0604020202020204" pitchFamily="34" charset="0"/>
              </a:rPr>
              <a:t>Classification | </a:t>
            </a:r>
            <a:r>
              <a:rPr lang="en-US" sz="900" dirty="0">
                <a:solidFill>
                  <a:srgbClr val="00A1E0"/>
                </a:solidFill>
                <a:latin typeface="Arial" panose="020B0604020202020204" pitchFamily="34" charset="0"/>
              </a:rPr>
              <a:t>PRIVATE</a:t>
            </a:r>
          </a:p>
        </p:txBody>
      </p:sp>
      <p:sp>
        <p:nvSpPr>
          <p:cNvPr id="5" name="Date Placeholder 4"/>
          <p:cNvSpPr>
            <a:spLocks noGrp="1"/>
          </p:cNvSpPr>
          <p:nvPr>
            <p:ph type="dt" idx="1"/>
          </p:nvPr>
        </p:nvSpPr>
        <p:spPr/>
        <p:txBody>
          <a:bodyPr/>
          <a:lstStyle/>
          <a:p>
            <a:r>
              <a:rPr lang="en-US" altLang="en-US" dirty="0"/>
              <a:t>&lt;month year&gt;</a:t>
            </a:r>
          </a:p>
        </p:txBody>
      </p:sp>
      <p:sp>
        <p:nvSpPr>
          <p:cNvPr id="6" name="Footer Placeholder 5"/>
          <p:cNvSpPr>
            <a:spLocks noGrp="1"/>
          </p:cNvSpPr>
          <p:nvPr>
            <p:ph type="ftr" sz="quarter" idx="4"/>
            <p:custDataLst>
              <p:tags r:id="rId2"/>
            </p:custDataLst>
          </p:nvPr>
        </p:nvSpPr>
        <p:spPr>
          <a:xfrm>
            <a:off x="0" y="8985250"/>
            <a:ext cx="6934200" cy="276999"/>
          </a:xfrm>
        </p:spPr>
        <p:txBody>
          <a:bodyPr/>
          <a:lstStyle/>
          <a:p>
            <a:pPr lvl="4"/>
            <a:r>
              <a:rPr lang="en-US" dirty="0"/>
              <a:t>© 2022 Qorvo US, Inc.
Qorvo Confidential &amp; Proprietary Information</a:t>
            </a:r>
          </a:p>
        </p:txBody>
      </p:sp>
      <p:sp>
        <p:nvSpPr>
          <p:cNvPr id="7" name="Slide Number Placeholder 6"/>
          <p:cNvSpPr>
            <a:spLocks noGrp="1"/>
          </p:cNvSpPr>
          <p:nvPr>
            <p:ph type="sldNum" sz="quarter" idx="5"/>
          </p:nvPr>
        </p:nvSpPr>
        <p:spPr/>
        <p:txBody>
          <a:bodyPr/>
          <a:lstStyle/>
          <a:p>
            <a:r>
              <a:rPr lang="en-US" altLang="en-US" dirty="0"/>
              <a:t>Page </a:t>
            </a:r>
            <a:fld id="{954B88C7-B19C-4B0E-BE72-ED637AA66BF1}" type="slidenum">
              <a:rPr lang="en-US" altLang="en-US" smtClean="0"/>
              <a:pPr/>
              <a:t>3</a:t>
            </a:fld>
            <a:endParaRPr lang="en-US" altLang="en-US" dirty="0"/>
          </a:p>
        </p:txBody>
      </p:sp>
    </p:spTree>
    <p:extLst>
      <p:ext uri="{BB962C8B-B14F-4D97-AF65-F5344CB8AC3E}">
        <p14:creationId xmlns:p14="http://schemas.microsoft.com/office/powerpoint/2010/main" val="32871582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custDataLst>
              <p:tags r:id="rId1"/>
            </p:custDataLst>
          </p:nvPr>
        </p:nvSpPr>
        <p:spPr>
          <a:xfrm>
            <a:off x="0" y="172651"/>
            <a:ext cx="6934200" cy="138499"/>
          </a:xfrm>
          <a:ln/>
        </p:spPr>
        <p:txBody>
          <a:bodyPr/>
          <a:lstStyle/>
          <a:p>
            <a:r>
              <a:rPr lang="en-US" altLang="en-US" sz="900" dirty="0">
                <a:solidFill>
                  <a:srgbClr val="000000"/>
                </a:solidFill>
                <a:latin typeface="Arial" panose="020B0604020202020204" pitchFamily="34" charset="0"/>
              </a:rPr>
              <a:t>Classification | </a:t>
            </a:r>
            <a:r>
              <a:rPr lang="en-US" altLang="en-US" sz="900" dirty="0">
                <a:solidFill>
                  <a:srgbClr val="00A1E0"/>
                </a:solidFill>
                <a:latin typeface="Arial" panose="020B0604020202020204" pitchFamily="34" charset="0"/>
              </a:rPr>
              <a:t>PRIVATE</a:t>
            </a:r>
          </a:p>
        </p:txBody>
      </p:sp>
      <p:sp>
        <p:nvSpPr>
          <p:cNvPr id="5" name="Rectangle 3"/>
          <p:cNvSpPr>
            <a:spLocks noGrp="1" noChangeArrowheads="1"/>
          </p:cNvSpPr>
          <p:nvPr>
            <p:ph type="dt" idx="1"/>
          </p:nvPr>
        </p:nvSpPr>
        <p:spPr>
          <a:ln/>
        </p:spPr>
        <p:txBody>
          <a:bodyPr/>
          <a:lstStyle/>
          <a:p>
            <a:r>
              <a:rPr lang="en-US" altLang="en-US" dirty="0"/>
              <a:t>&lt;month year&gt;</a:t>
            </a:r>
          </a:p>
        </p:txBody>
      </p:sp>
      <p:sp>
        <p:nvSpPr>
          <p:cNvPr id="6" name="Rectangle 6"/>
          <p:cNvSpPr>
            <a:spLocks noGrp="1" noChangeArrowheads="1"/>
          </p:cNvSpPr>
          <p:nvPr>
            <p:ph type="ftr" sz="quarter" idx="4"/>
            <p:custDataLst>
              <p:tags r:id="rId2"/>
            </p:custDataLst>
          </p:nvPr>
        </p:nvSpPr>
        <p:spPr>
          <a:xfrm>
            <a:off x="0" y="8985250"/>
            <a:ext cx="6934200" cy="276999"/>
          </a:xfrm>
          <a:ln/>
        </p:spPr>
        <p:txBody>
          <a:bodyPr/>
          <a:lstStyle/>
          <a:p>
            <a:pPr lvl="4"/>
            <a:r>
              <a:rPr lang="en-US" altLang="en-US" dirty="0"/>
              <a:t>© 2022 Qorvo US, Inc.
Qorvo Confidential &amp; Proprietary Information</a:t>
            </a:r>
          </a:p>
        </p:txBody>
      </p:sp>
      <p:sp>
        <p:nvSpPr>
          <p:cNvPr id="7" name="Rectangle 7"/>
          <p:cNvSpPr>
            <a:spLocks noGrp="1" noChangeArrowheads="1"/>
          </p:cNvSpPr>
          <p:nvPr>
            <p:ph type="sldNum" sz="quarter" idx="5"/>
          </p:nvPr>
        </p:nvSpPr>
        <p:spPr>
          <a:ln/>
        </p:spPr>
        <p:txBody>
          <a:bodyPr/>
          <a:lstStyle/>
          <a:p>
            <a:r>
              <a:rPr lang="en-US" altLang="en-US" dirty="0"/>
              <a:t>Page </a:t>
            </a:r>
            <a:fld id="{9B773C6E-6DE4-4819-A5CE-E0AC5510890C}" type="slidenum">
              <a:rPr lang="en-US" altLang="en-US"/>
              <a:pPr/>
              <a:t>4</a:t>
            </a:fld>
            <a:endParaRPr lang="en-US" altLang="en-US"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053866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custDataLst>
              <p:tags r:id="rId1"/>
            </p:custDataLst>
          </p:nvPr>
        </p:nvSpPr>
        <p:spPr>
          <a:xfrm>
            <a:off x="0" y="172651"/>
            <a:ext cx="6934200" cy="138499"/>
          </a:xfrm>
          <a:ln/>
        </p:spPr>
        <p:txBody>
          <a:bodyPr/>
          <a:lstStyle/>
          <a:p>
            <a:r>
              <a:rPr lang="en-US" altLang="en-US" sz="900" dirty="0">
                <a:solidFill>
                  <a:srgbClr val="000000"/>
                </a:solidFill>
                <a:latin typeface="Arial" panose="020B0604020202020204" pitchFamily="34" charset="0"/>
              </a:rPr>
              <a:t>Classification | </a:t>
            </a:r>
            <a:r>
              <a:rPr lang="en-US" altLang="en-US" sz="900" dirty="0">
                <a:solidFill>
                  <a:srgbClr val="00A1E0"/>
                </a:solidFill>
                <a:latin typeface="Arial" panose="020B0604020202020204" pitchFamily="34" charset="0"/>
              </a:rPr>
              <a:t>PRIVATE</a:t>
            </a:r>
          </a:p>
        </p:txBody>
      </p:sp>
      <p:sp>
        <p:nvSpPr>
          <p:cNvPr id="5" name="Rectangle 3"/>
          <p:cNvSpPr>
            <a:spLocks noGrp="1" noChangeArrowheads="1"/>
          </p:cNvSpPr>
          <p:nvPr>
            <p:ph type="dt" idx="1"/>
          </p:nvPr>
        </p:nvSpPr>
        <p:spPr>
          <a:ln/>
        </p:spPr>
        <p:txBody>
          <a:bodyPr/>
          <a:lstStyle/>
          <a:p>
            <a:r>
              <a:rPr lang="en-US" altLang="en-US" dirty="0"/>
              <a:t>&lt;month year&gt;</a:t>
            </a:r>
          </a:p>
        </p:txBody>
      </p:sp>
      <p:sp>
        <p:nvSpPr>
          <p:cNvPr id="6" name="Rectangle 6"/>
          <p:cNvSpPr>
            <a:spLocks noGrp="1" noChangeArrowheads="1"/>
          </p:cNvSpPr>
          <p:nvPr>
            <p:ph type="ftr" sz="quarter" idx="4"/>
            <p:custDataLst>
              <p:tags r:id="rId2"/>
            </p:custDataLst>
          </p:nvPr>
        </p:nvSpPr>
        <p:spPr>
          <a:xfrm>
            <a:off x="0" y="8985250"/>
            <a:ext cx="6934200" cy="276999"/>
          </a:xfrm>
          <a:ln/>
        </p:spPr>
        <p:txBody>
          <a:bodyPr/>
          <a:lstStyle/>
          <a:p>
            <a:pPr lvl="4"/>
            <a:r>
              <a:rPr lang="en-US" altLang="en-US" dirty="0"/>
              <a:t>© 2022 Qorvo US, Inc.
Qorvo Confidential &amp; Proprietary Information</a:t>
            </a:r>
          </a:p>
        </p:txBody>
      </p:sp>
      <p:sp>
        <p:nvSpPr>
          <p:cNvPr id="7" name="Rectangle 7"/>
          <p:cNvSpPr>
            <a:spLocks noGrp="1" noChangeArrowheads="1"/>
          </p:cNvSpPr>
          <p:nvPr>
            <p:ph type="sldNum" sz="quarter" idx="5"/>
          </p:nvPr>
        </p:nvSpPr>
        <p:spPr>
          <a:ln/>
        </p:spPr>
        <p:txBody>
          <a:bodyPr/>
          <a:lstStyle/>
          <a:p>
            <a:r>
              <a:rPr lang="en-US" altLang="en-US" dirty="0"/>
              <a:t>Page </a:t>
            </a:r>
            <a:fld id="{9B773C6E-6DE4-4819-A5CE-E0AC5510890C}" type="slidenum">
              <a:rPr lang="en-US" altLang="en-US"/>
              <a:pPr/>
              <a:t>5</a:t>
            </a:fld>
            <a:endParaRPr lang="en-US" altLang="en-US"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564003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
        <p:nvSpPr>
          <p:cNvPr id="7" name="Rectangle 4">
            <a:extLst>
              <a:ext uri="{FF2B5EF4-FFF2-40B4-BE49-F238E27FC236}">
                <a16:creationId xmlns:a16="http://schemas.microsoft.com/office/drawing/2014/main" id="{244E6AE3-1B03-4C37-9C43-7E664071239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FF325E13-D3B1-41EE-AB0C-BDEADE89260B}" type="slidenum">
              <a:rPr lang="en-US" altLang="en-US"/>
              <a:pPr/>
              <a:t>‹#›</a:t>
            </a:fld>
            <a:endParaRPr lang="en-US" altLang="en-US" dirty="0"/>
          </a:p>
        </p:txBody>
      </p:sp>
      <p:sp>
        <p:nvSpPr>
          <p:cNvPr id="8" name="Rectangle 4">
            <a:extLst>
              <a:ext uri="{FF2B5EF4-FFF2-40B4-BE49-F238E27FC236}">
                <a16:creationId xmlns:a16="http://schemas.microsoft.com/office/drawing/2014/main" id="{B0538709-4FFC-48BC-B4C1-4635CFC485F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March 2022</a:t>
            </a:r>
          </a:p>
        </p:txBody>
      </p:sp>
      <p:sp>
        <p:nvSpPr>
          <p:cNvPr id="9" name="Rectangle 5">
            <a:extLst>
              <a:ext uri="{FF2B5EF4-FFF2-40B4-BE49-F238E27FC236}">
                <a16:creationId xmlns:a16="http://schemas.microsoft.com/office/drawing/2014/main" id="{8E8C1E2C-3035-4740-8300-68C2C52B19E6}"/>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Wisland (Novelda), Leong (NXP), et al.</a:t>
            </a:r>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
        <p:nvSpPr>
          <p:cNvPr id="8" name="Rectangle 4">
            <a:extLst>
              <a:ext uri="{FF2B5EF4-FFF2-40B4-BE49-F238E27FC236}">
                <a16:creationId xmlns:a16="http://schemas.microsoft.com/office/drawing/2014/main" id="{03B1A7FA-2BD1-409C-845E-A4A0B42094C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March 2022</a:t>
            </a:r>
          </a:p>
        </p:txBody>
      </p:sp>
      <p:sp>
        <p:nvSpPr>
          <p:cNvPr id="9" name="Rectangle 5">
            <a:extLst>
              <a:ext uri="{FF2B5EF4-FFF2-40B4-BE49-F238E27FC236}">
                <a16:creationId xmlns:a16="http://schemas.microsoft.com/office/drawing/2014/main" id="{127FFFFC-72DD-4392-95BA-388A5F69C5B7}"/>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Wisland (Novelda), Leong (NXP), et al.</a:t>
            </a:r>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
        <p:nvSpPr>
          <p:cNvPr id="7" name="Rectangle 4">
            <a:extLst>
              <a:ext uri="{FF2B5EF4-FFF2-40B4-BE49-F238E27FC236}">
                <a16:creationId xmlns:a16="http://schemas.microsoft.com/office/drawing/2014/main" id="{6C59363F-AED4-46DA-9E07-4CCE80BB56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076CA46-368E-45B2-88E4-FE21628E599F}" type="slidenum">
              <a:rPr lang="en-US" altLang="en-US"/>
              <a:pPr/>
              <a:t>‹#›</a:t>
            </a:fld>
            <a:endParaRPr lang="en-US" altLang="en-US" dirty="0"/>
          </a:p>
        </p:txBody>
      </p:sp>
      <p:sp>
        <p:nvSpPr>
          <p:cNvPr id="7" name="Rectangle 4">
            <a:extLst>
              <a:ext uri="{FF2B5EF4-FFF2-40B4-BE49-F238E27FC236}">
                <a16:creationId xmlns:a16="http://schemas.microsoft.com/office/drawing/2014/main" id="{FD9D39A0-9331-45F4-AD9D-4FB457A3C03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
        <p:nvSpPr>
          <p:cNvPr id="8" name="Rectangle 5">
            <a:extLst>
              <a:ext uri="{FF2B5EF4-FFF2-40B4-BE49-F238E27FC236}">
                <a16:creationId xmlns:a16="http://schemas.microsoft.com/office/drawing/2014/main" id="{1B7B6464-F6BA-408B-B776-8B24EB84098F}"/>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Aldana (Meta), et al.</a:t>
            </a:r>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FE76D7C-B58F-4F71-803D-2003B07B78A2}" type="slidenum">
              <a:rPr lang="en-US" altLang="en-US"/>
              <a:pPr/>
              <a:t>‹#›</a:t>
            </a:fld>
            <a:endParaRPr lang="en-US" altLang="en-US" dirty="0"/>
          </a:p>
        </p:txBody>
      </p:sp>
      <p:sp>
        <p:nvSpPr>
          <p:cNvPr id="8" name="Rectangle 4">
            <a:extLst>
              <a:ext uri="{FF2B5EF4-FFF2-40B4-BE49-F238E27FC236}">
                <a16:creationId xmlns:a16="http://schemas.microsoft.com/office/drawing/2014/main" id="{CF9CA967-0A85-4351-BE67-0CA4F2D45323}"/>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
        <p:nvSpPr>
          <p:cNvPr id="9" name="Rectangle 5">
            <a:extLst>
              <a:ext uri="{FF2B5EF4-FFF2-40B4-BE49-F238E27FC236}">
                <a16:creationId xmlns:a16="http://schemas.microsoft.com/office/drawing/2014/main" id="{44C63391-1F63-4437-B768-58721770B4F0}"/>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Aldana (Meta), et al.</a:t>
            </a:r>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a:lvl1pPr>
          </a:lstStyle>
          <a:p>
            <a:r>
              <a:rPr lang="en-US" altLang="en-US" dirty="0"/>
              <a:t>Slide </a:t>
            </a:r>
            <a:fld id="{3681BF77-6EB1-47C7-B002-47253239B1AA}" type="slidenum">
              <a:rPr lang="en-US" altLang="en-US"/>
              <a:pPr/>
              <a:t>‹#›</a:t>
            </a:fld>
            <a:endParaRPr lang="en-US" altLang="en-US" dirty="0"/>
          </a:p>
        </p:txBody>
      </p:sp>
      <p:sp>
        <p:nvSpPr>
          <p:cNvPr id="10" name="Rectangle 4">
            <a:extLst>
              <a:ext uri="{FF2B5EF4-FFF2-40B4-BE49-F238E27FC236}">
                <a16:creationId xmlns:a16="http://schemas.microsoft.com/office/drawing/2014/main" id="{D0271787-73D3-4C1B-BDDE-1A94B2366A97}"/>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
        <p:nvSpPr>
          <p:cNvPr id="11" name="Rectangle 5">
            <a:extLst>
              <a:ext uri="{FF2B5EF4-FFF2-40B4-BE49-F238E27FC236}">
                <a16:creationId xmlns:a16="http://schemas.microsoft.com/office/drawing/2014/main" id="{C53AC9BC-C5A5-4B8C-B39B-A7533ECD2E22}"/>
              </a:ext>
            </a:extLst>
          </p:cNvPr>
          <p:cNvSpPr>
            <a:spLocks noGrp="1" noChangeArrowheads="1"/>
          </p:cNvSpPr>
          <p:nvPr>
            <p:ph type="ftr" sz="quarter" idx="14"/>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Aldana (Meta), et al.</a:t>
            </a:r>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a:lvl1pPr>
          </a:lstStyle>
          <a:p>
            <a:r>
              <a:rPr lang="en-US" altLang="en-US" dirty="0"/>
              <a:t>Slide </a:t>
            </a:r>
            <a:fld id="{CA3A8BFF-9C7C-44C4-9364-A9BB01D83082}" type="slidenum">
              <a:rPr lang="en-US" altLang="en-US"/>
              <a:pPr/>
              <a:t>‹#›</a:t>
            </a:fld>
            <a:endParaRPr lang="en-US" altLang="en-US" dirty="0"/>
          </a:p>
        </p:txBody>
      </p:sp>
      <p:sp>
        <p:nvSpPr>
          <p:cNvPr id="7" name="Rectangle 4">
            <a:extLst>
              <a:ext uri="{FF2B5EF4-FFF2-40B4-BE49-F238E27FC236}">
                <a16:creationId xmlns:a16="http://schemas.microsoft.com/office/drawing/2014/main" id="{D1BF44BE-DB26-4F3D-9863-00F3A55F943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
        <p:nvSpPr>
          <p:cNvPr id="8" name="Rectangle 5">
            <a:extLst>
              <a:ext uri="{FF2B5EF4-FFF2-40B4-BE49-F238E27FC236}">
                <a16:creationId xmlns:a16="http://schemas.microsoft.com/office/drawing/2014/main" id="{2109E842-BC62-437B-B5E3-824D7D143F71}"/>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Aldana (Meta), et al.</a:t>
            </a:r>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altLang="en-US" dirty="0"/>
              <a:t>Slide </a:t>
            </a:r>
            <a:fld id="{77849D27-6DDF-4CEA-A842-3715DABEA1B1}" type="slidenum">
              <a:rPr lang="en-US" altLang="en-US"/>
              <a:pPr/>
              <a:t>‹#›</a:t>
            </a:fld>
            <a:endParaRPr lang="en-US" altLang="en-US" dirty="0"/>
          </a:p>
        </p:txBody>
      </p:sp>
      <p:sp>
        <p:nvSpPr>
          <p:cNvPr id="6" name="Rectangle 4">
            <a:extLst>
              <a:ext uri="{FF2B5EF4-FFF2-40B4-BE49-F238E27FC236}">
                <a16:creationId xmlns:a16="http://schemas.microsoft.com/office/drawing/2014/main" id="{858211E2-FBD6-46D0-9D5A-28EA5F56C43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E334093B-6B9D-4C48-B075-5513B2B936EC}" type="slidenum">
              <a:rPr lang="en-US" altLang="en-US"/>
              <a:pPr/>
              <a:t>‹#›</a:t>
            </a:fld>
            <a:endParaRPr lang="en-US" altLang="en-US" dirty="0"/>
          </a:p>
        </p:txBody>
      </p:sp>
      <p:sp>
        <p:nvSpPr>
          <p:cNvPr id="9" name="Rectangle 4">
            <a:extLst>
              <a:ext uri="{FF2B5EF4-FFF2-40B4-BE49-F238E27FC236}">
                <a16:creationId xmlns:a16="http://schemas.microsoft.com/office/drawing/2014/main" id="{F7FE0A1B-5BAF-4D4D-B721-14021B958109}"/>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March 2022</a:t>
            </a:r>
          </a:p>
        </p:txBody>
      </p:sp>
      <p:sp>
        <p:nvSpPr>
          <p:cNvPr id="10" name="Rectangle 5">
            <a:extLst>
              <a:ext uri="{FF2B5EF4-FFF2-40B4-BE49-F238E27FC236}">
                <a16:creationId xmlns:a16="http://schemas.microsoft.com/office/drawing/2014/main" id="{6CE1327E-A107-4989-B34D-C2DBC71BDCB6}"/>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Carlos Aldana (Meta)</a:t>
            </a:r>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8FF09C1-D547-44F6-8A3A-D3BD0F4915B0}" type="slidenum">
              <a:rPr lang="en-US" altLang="en-US"/>
              <a:pPr/>
              <a:t>‹#›</a:t>
            </a:fld>
            <a:endParaRPr lang="en-US" altLang="en-US" dirty="0"/>
          </a:p>
        </p:txBody>
      </p:sp>
      <p:sp>
        <p:nvSpPr>
          <p:cNvPr id="9" name="Rectangle 4">
            <a:extLst>
              <a:ext uri="{FF2B5EF4-FFF2-40B4-BE49-F238E27FC236}">
                <a16:creationId xmlns:a16="http://schemas.microsoft.com/office/drawing/2014/main" id="{372223FF-6FD3-4D6A-8BCD-29AE8E6B4A02}"/>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March 2022</a:t>
            </a:r>
          </a:p>
        </p:txBody>
      </p:sp>
      <p:sp>
        <p:nvSpPr>
          <p:cNvPr id="10" name="Rectangle 5">
            <a:extLst>
              <a:ext uri="{FF2B5EF4-FFF2-40B4-BE49-F238E27FC236}">
                <a16:creationId xmlns:a16="http://schemas.microsoft.com/office/drawing/2014/main" id="{211977F4-ED85-4688-B1D6-CE891664B96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Wisland (Novelda), Leong (NXP), et al.</a:t>
            </a:r>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43A0C1D6-706E-4838-95A6-0943C43B1ADD}" type="slidenum">
              <a:rPr lang="en-US" altLang="en-US"/>
              <a:pPr/>
              <a:t>‹#›</a:t>
            </a:fld>
            <a:endParaRPr lang="en-US" altLang="en-US" dirty="0"/>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400" b="1" dirty="0"/>
              <a:t>15-23-0078-00-04ab</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2"/>
          </p:nvPr>
        </p:nvSpPr>
        <p:spPr>
          <a:xfrm>
            <a:off x="685800" y="378281"/>
            <a:ext cx="1600200" cy="215444"/>
          </a:xfrm>
        </p:spPr>
        <p:txBody>
          <a:bodyPr/>
          <a:lstStyle/>
          <a:p>
            <a:r>
              <a:rPr lang="en-US" altLang="en-US" dirty="0"/>
              <a:t>January 2023</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52400" y="609600"/>
            <a:ext cx="874008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[Further consensus on data communications topic]	</a:t>
            </a:r>
          </a:p>
          <a:p>
            <a:r>
              <a:rPr lang="en-US" altLang="en-US" sz="1600" b="1" dirty="0"/>
              <a:t>Date Submitted: </a:t>
            </a:r>
            <a:r>
              <a:rPr lang="en-US" altLang="en-US" sz="1600" dirty="0"/>
              <a:t>[18 January 2023]	</a:t>
            </a:r>
          </a:p>
          <a:p>
            <a:r>
              <a:rPr lang="en-US" altLang="en-US" sz="1600" b="1" dirty="0"/>
              <a:t>Source:</a:t>
            </a:r>
            <a:r>
              <a:rPr lang="en-US" altLang="en-US" sz="1600" dirty="0"/>
              <a:t> [Carlos Aldana, Chunyu Hu, Kangjin Yoon, Claudio da Silva (Meta), Billy Verso, Jarek Niewczas, Carl Murray, Michael McLaughlin (Qorvo), Frank Leong, Riku Pirhonen, Wolfgang Küchler, Abdul Wahid Abdul Kareem, Jianxuan Du (NXP Semiconductors),  Lei Huang, Bin Qian, Chenchen Liu, Wei Lin, Rani Keren (Huawei), Bin Tian, Koorosh Akhavan, Pooria Pakrooh, Ehsan Hosseini (Qualcomm), Xiliang Luo, Vinod Kristem (Apple)]</a:t>
            </a:r>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[Presentation, UWB in 802.15, about consensus on data comm topic]</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dirty="0"/>
              <a:t>Slide </a:t>
            </a:r>
            <a:fld id="{CEC4BC45-39E3-4AF4-A985-1621094AE46F}" type="slidenum">
              <a:rPr lang="en-US" altLang="en-US"/>
              <a:pPr/>
              <a:t>2</a:t>
            </a:fld>
            <a:endParaRPr lang="en-US" altLang="en-US" dirty="0"/>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4139497783"/>
              </p:ext>
            </p:extLst>
          </p:nvPr>
        </p:nvGraphicFramePr>
        <p:xfrm>
          <a:off x="685800" y="908720"/>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effectLst/>
                        </a:rPr>
                        <a:t>Other coexistence improvement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rPr>
                        <a:t>Re-use of existing PHY elements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effectLst/>
                        </a:rPr>
                        <a:t>Improved link budget and/or reduced air-time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rPr>
                        <a:t>Reduced air-time via high data rates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effectLst/>
                        </a:rPr>
                        <a:t>Additional channels and operating frequencies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dirty="0">
                          <a:effectLst/>
                        </a:rPr>
                        <a:t>Reduced complexity and power consumption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effectLst/>
                        </a:rPr>
                        <a:t>Hybrid operation with narrowband signaling to assist UWB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dirty="0">
                          <a:effectLst/>
                        </a:rPr>
                        <a:t>Enhanced native discovery and connection setup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rPr>
                        <a:t>Low latency via high data rates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dirty="0">
                          <a:effectLst/>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Data rates higher than 50 Mbit/s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3" name="Date Placeholder 1">
            <a:extLst>
              <a:ext uri="{FF2B5EF4-FFF2-40B4-BE49-F238E27FC236}">
                <a16:creationId xmlns:a16="http://schemas.microsoft.com/office/drawing/2014/main" id="{6573BB14-380D-694E-6767-C78B24DAC9CB}"/>
              </a:ext>
            </a:extLst>
          </p:cNvPr>
          <p:cNvSpPr>
            <a:spLocks noGrp="1"/>
          </p:cNvSpPr>
          <p:nvPr>
            <p:ph type="dt" sz="half" idx="2"/>
          </p:nvPr>
        </p:nvSpPr>
        <p:spPr>
          <a:xfrm>
            <a:off x="685800" y="378281"/>
            <a:ext cx="1600200" cy="215444"/>
          </a:xfrm>
        </p:spPr>
        <p:txBody>
          <a:bodyPr/>
          <a:lstStyle/>
          <a:p>
            <a:r>
              <a:rPr lang="en-US" altLang="en-US" dirty="0"/>
              <a:t>January 2023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dirty="0"/>
              <a:t>Slide </a:t>
            </a:r>
            <a:fld id="{CEC4BC45-39E3-4AF4-A985-1621094AE46F}" type="slidenum">
              <a:rPr lang="en-US" altLang="en-US"/>
              <a:pPr/>
              <a:t>3</a:t>
            </a:fld>
            <a:endParaRPr lang="en-US" altLang="en-US" dirty="0"/>
          </a:p>
        </p:txBody>
      </p:sp>
      <p:sp>
        <p:nvSpPr>
          <p:cNvPr id="26626" name="Rectangle 2"/>
          <p:cNvSpPr>
            <a:spLocks noGrp="1" noChangeArrowheads="1"/>
          </p:cNvSpPr>
          <p:nvPr>
            <p:ph type="ctrTitle"/>
          </p:nvPr>
        </p:nvSpPr>
        <p:spPr>
          <a:xfrm>
            <a:off x="685800" y="2286000"/>
            <a:ext cx="7772400" cy="3735288"/>
          </a:xfrm>
        </p:spPr>
        <p:txBody>
          <a:bodyPr/>
          <a:lstStyle/>
          <a:p>
            <a:r>
              <a:rPr lang="en-US" altLang="en-US" dirty="0"/>
              <a:t>Data Communications</a:t>
            </a:r>
            <a:br>
              <a:rPr lang="en-US" altLang="en-US" dirty="0"/>
            </a:br>
            <a:br>
              <a:rPr lang="en-US" altLang="en-US" dirty="0"/>
            </a:br>
            <a:endParaRPr lang="en-US" altLang="en-US" sz="1800" dirty="0"/>
          </a:p>
        </p:txBody>
      </p:sp>
      <p:sp>
        <p:nvSpPr>
          <p:cNvPr id="3" name="Date Placeholder 1">
            <a:extLst>
              <a:ext uri="{FF2B5EF4-FFF2-40B4-BE49-F238E27FC236}">
                <a16:creationId xmlns:a16="http://schemas.microsoft.com/office/drawing/2014/main" id="{4E56BB34-C27F-71D9-8520-CB025CB50609}"/>
              </a:ext>
            </a:extLst>
          </p:cNvPr>
          <p:cNvSpPr>
            <a:spLocks noGrp="1"/>
          </p:cNvSpPr>
          <p:nvPr>
            <p:ph type="dt" sz="half" idx="2"/>
          </p:nvPr>
        </p:nvSpPr>
        <p:spPr>
          <a:xfrm>
            <a:off x="685800" y="378281"/>
            <a:ext cx="1600200" cy="215444"/>
          </a:xfrm>
        </p:spPr>
        <p:txBody>
          <a:bodyPr/>
          <a:lstStyle/>
          <a:p>
            <a:r>
              <a:rPr lang="en-US" altLang="en-US" dirty="0"/>
              <a:t>January 2023</a:t>
            </a:r>
          </a:p>
        </p:txBody>
      </p:sp>
    </p:spTree>
    <p:extLst>
      <p:ext uri="{BB962C8B-B14F-4D97-AF65-F5344CB8AC3E}">
        <p14:creationId xmlns:p14="http://schemas.microsoft.com/office/powerpoint/2010/main" val="3101212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dirty="0"/>
              <a:t>Slide </a:t>
            </a:r>
            <a:fld id="{825FF3E2-E949-4C4C-AB9C-2EE82B1DF989}" type="slidenum">
              <a:rPr lang="en-US" altLang="en-US"/>
              <a:pPr/>
              <a:t>4</a:t>
            </a:fld>
            <a:endParaRPr lang="en-US" altLang="en-US" dirty="0"/>
          </a:p>
        </p:txBody>
      </p:sp>
      <p:sp>
        <p:nvSpPr>
          <p:cNvPr id="4098" name="Rectangle 2"/>
          <p:cNvSpPr>
            <a:spLocks noGrp="1" noChangeArrowheads="1"/>
          </p:cNvSpPr>
          <p:nvPr>
            <p:ph type="title"/>
          </p:nvPr>
        </p:nvSpPr>
        <p:spPr>
          <a:ln/>
        </p:spPr>
        <p:txBody>
          <a:bodyPr/>
          <a:lstStyle/>
          <a:p>
            <a:r>
              <a:rPr lang="en-US" altLang="en-US" sz="3200" dirty="0"/>
              <a:t>Consensus among Co-authors (I)</a:t>
            </a:r>
          </a:p>
        </p:txBody>
      </p:sp>
      <p:sp>
        <p:nvSpPr>
          <p:cNvPr id="4099" name="Rectangle 3"/>
          <p:cNvSpPr>
            <a:spLocks noGrp="1" noChangeArrowheads="1"/>
          </p:cNvSpPr>
          <p:nvPr>
            <p:ph type="body" idx="1"/>
          </p:nvPr>
        </p:nvSpPr>
        <p:spPr>
          <a:xfrm>
            <a:off x="685800" y="1752237"/>
            <a:ext cx="8278688" cy="4343400"/>
          </a:xfrm>
          <a:ln/>
        </p:spPr>
        <p:txBody>
          <a:bodyPr/>
          <a:lstStyle/>
          <a:p>
            <a:pPr marL="342900" lvl="0" indent="-342900">
              <a:buSzPts val="1000"/>
              <a:buFont typeface="Symbol" panose="05050102010706020507" pitchFamily="18" charset="2"/>
              <a:buChar char=""/>
              <a:tabLst>
                <a:tab pos="457200" algn="l"/>
              </a:tabLst>
            </a:pPr>
            <a:r>
              <a:rPr lang="en-US" sz="1800" dirty="0">
                <a:effectLst/>
                <a:ea typeface="Times New Roman" panose="02020603050405020304" pitchFamily="18" charset="0"/>
              </a:rPr>
              <a:t>We agree to the following about PHR </a:t>
            </a:r>
          </a:p>
          <a:p>
            <a:pPr lvl="1" indent="-342900">
              <a:buSzPts val="1000"/>
              <a:buFont typeface="Symbol" panose="05050102010706020507" pitchFamily="18" charset="2"/>
              <a:buChar char=""/>
              <a:tabLst>
                <a:tab pos="457200" algn="l"/>
              </a:tabLst>
            </a:pPr>
            <a:r>
              <a:rPr lang="en-US" sz="1800" dirty="0">
                <a:effectLst/>
                <a:ea typeface="Times New Roman" panose="02020603050405020304" pitchFamily="18" charset="0"/>
              </a:rPr>
              <a:t>PHR is composed of 2 parts : PHR1 and PHR2</a:t>
            </a:r>
          </a:p>
          <a:p>
            <a:pPr lvl="1" indent="-342900">
              <a:buSzPts val="1000"/>
              <a:buFont typeface="Symbol" panose="05050102010706020507" pitchFamily="18" charset="2"/>
              <a:buChar char=""/>
              <a:tabLst>
                <a:tab pos="457200" algn="l"/>
              </a:tabLst>
            </a:pPr>
            <a:r>
              <a:rPr lang="en-US" sz="1800" dirty="0">
                <a:ea typeface="Times New Roman" panose="02020603050405020304" pitchFamily="18" charset="0"/>
              </a:rPr>
              <a:t>PHR2 is encoded using k=7 BCC and PHR1 encoding is sequenced based, using 14 sequences, with sequence length 20, 10 of them satisfying SNR criteria for all agreed PSDU PHY rates w/ LDPC enabled and disabled.</a:t>
            </a:r>
          </a:p>
          <a:p>
            <a:pPr lvl="1" indent="-342900">
              <a:buSzPts val="1000"/>
              <a:buFont typeface="Symbol" panose="05050102010706020507" pitchFamily="18" charset="2"/>
              <a:buChar char=""/>
              <a:tabLst>
                <a:tab pos="457200" algn="l"/>
              </a:tabLst>
            </a:pPr>
            <a:r>
              <a:rPr lang="en-US" sz="1800" dirty="0">
                <a:effectLst/>
                <a:ea typeface="Times New Roman" panose="02020603050405020304" pitchFamily="18" charset="0"/>
              </a:rPr>
              <a:t>the data rate of PHR1 is 1.95 Mbps and the data rate of PHR2 is as follows</a:t>
            </a:r>
          </a:p>
          <a:p>
            <a:pPr lvl="2">
              <a:spcBef>
                <a:spcPts val="0"/>
              </a:spcBef>
            </a:pPr>
            <a:r>
              <a:rPr lang="en-US" altLang="zh-CN" sz="1800" dirty="0"/>
              <a:t>When LDPC is applied, the PHR2 date rate is half of the PSDU data rate</a:t>
            </a:r>
          </a:p>
          <a:p>
            <a:pPr lvl="2">
              <a:spcBef>
                <a:spcPts val="0"/>
              </a:spcBef>
            </a:pPr>
            <a:r>
              <a:rPr lang="en-US" altLang="zh-CN" sz="1800" dirty="0"/>
              <a:t>When BCC is applied, the PHR2 data rate is the same as the PSDU date rate</a:t>
            </a:r>
          </a:p>
          <a:p>
            <a:pPr lvl="1">
              <a:spcBef>
                <a:spcPts val="0"/>
              </a:spcBef>
              <a:buFont typeface="Arial" panose="020B0604020202020204" pitchFamily="34" charset="0"/>
              <a:buChar char="•"/>
            </a:pPr>
            <a:r>
              <a:rPr lang="en-US" sz="1800" dirty="0">
                <a:effectLst/>
                <a:ea typeface="Times New Roman" panose="02020603050405020304" pitchFamily="18" charset="0"/>
              </a:rPr>
              <a:t>the </a:t>
            </a:r>
            <a:r>
              <a:rPr lang="en-US" sz="1800" dirty="0">
                <a:ea typeface="Times New Roman" panose="02020603050405020304" pitchFamily="18" charset="0"/>
              </a:rPr>
              <a:t>zero-padding between PHR1 and PHR2 is 512 chips </a:t>
            </a:r>
            <a:endParaRPr lang="en-US" altLang="zh-CN" sz="2600" dirty="0"/>
          </a:p>
          <a:p>
            <a:pPr>
              <a:spcBef>
                <a:spcPts val="0"/>
              </a:spcBef>
            </a:pPr>
            <a:r>
              <a:rPr lang="en-US" sz="1800" dirty="0">
                <a:ea typeface="Times New Roman" panose="02020603050405020304" pitchFamily="18" charset="0"/>
              </a:rPr>
              <a:t>We agree to use Ipatov length 91 as SYNC sequences</a:t>
            </a:r>
          </a:p>
          <a:p>
            <a:pPr>
              <a:spcBef>
                <a:spcPts val="0"/>
              </a:spcBef>
            </a:pPr>
            <a:r>
              <a:rPr lang="en-US" sz="1800" dirty="0">
                <a:ea typeface="Times New Roman" panose="02020603050405020304" pitchFamily="18" charset="0"/>
              </a:rPr>
              <a:t>We agree to use already defined 802.11n LDPC matrices</a:t>
            </a:r>
            <a:endParaRPr lang="en-US" sz="1800" strike="sngStrike" dirty="0">
              <a:ea typeface="Times New Roman" panose="02020603050405020304" pitchFamily="18" charset="0"/>
            </a:endParaRPr>
          </a:p>
          <a:p>
            <a:pPr marL="0" marR="0" indent="0">
              <a:spcBef>
                <a:spcPts val="0"/>
              </a:spcBef>
              <a:spcAft>
                <a:spcPts val="0"/>
              </a:spcAft>
              <a:buNone/>
            </a:pPr>
            <a:endParaRPr lang="en-US" sz="1200" dirty="0">
              <a:highlight>
                <a:srgbClr val="FFFF00"/>
              </a:highlight>
              <a:ea typeface="Calibri" panose="020F0502020204030204" pitchFamily="34" charset="0"/>
            </a:endParaRPr>
          </a:p>
          <a:p>
            <a:pPr marL="0" marR="0" indent="0">
              <a:spcBef>
                <a:spcPts val="0"/>
              </a:spcBef>
              <a:spcAft>
                <a:spcPts val="0"/>
              </a:spcAft>
              <a:buNone/>
            </a:pPr>
            <a:endParaRPr lang="en-US" sz="1200" dirty="0">
              <a:effectLst/>
              <a:highlight>
                <a:srgbClr val="FFFF00"/>
              </a:highlight>
              <a:ea typeface="Calibri" panose="020F0502020204030204" pitchFamily="34" charset="0"/>
            </a:endParaRPr>
          </a:p>
          <a:p>
            <a:pPr>
              <a:spcBef>
                <a:spcPts val="0"/>
              </a:spcBef>
            </a:pPr>
            <a:endParaRPr lang="en-US" sz="1600" dirty="0">
              <a:effectLst/>
              <a:ea typeface="Times New Roman" panose="02020603050405020304" pitchFamily="18" charset="0"/>
            </a:endParaRPr>
          </a:p>
          <a:p>
            <a:pPr lvl="1" indent="-342900">
              <a:buSzPts val="1000"/>
              <a:buFont typeface="Symbol" panose="05050102010706020507" pitchFamily="18" charset="2"/>
              <a:buChar char=""/>
              <a:tabLst>
                <a:tab pos="457200" algn="l"/>
              </a:tabLst>
            </a:pPr>
            <a:endParaRPr lang="en-US" sz="1200" dirty="0">
              <a:effectLst/>
              <a:ea typeface="Times New Roman" panose="02020603050405020304" pitchFamily="18" charset="0"/>
            </a:endParaRPr>
          </a:p>
          <a:p>
            <a:pPr marL="342900" lvl="0" indent="-342900">
              <a:buSzPts val="1000"/>
              <a:buFont typeface="Symbol" panose="05050102010706020507" pitchFamily="18" charset="2"/>
              <a:buChar char=""/>
              <a:tabLst>
                <a:tab pos="457200" algn="l"/>
              </a:tabLst>
            </a:pPr>
            <a:endParaRPr lang="en-US" sz="1600" dirty="0">
              <a:effectLst/>
              <a:ea typeface="Times New Roman" panose="02020603050405020304" pitchFamily="18" charset="0"/>
            </a:endParaRPr>
          </a:p>
          <a:p>
            <a:pPr marL="342900" lvl="0" indent="-342900">
              <a:buSzPts val="1000"/>
              <a:buFont typeface="Symbol" panose="05050102010706020507" pitchFamily="18" charset="2"/>
              <a:buChar char=""/>
              <a:tabLst>
                <a:tab pos="457200" algn="l"/>
              </a:tabLst>
            </a:pPr>
            <a:endParaRPr lang="en-US" sz="1600" dirty="0">
              <a:ea typeface="Times New Roman" panose="02020603050405020304" pitchFamily="18" charset="0"/>
            </a:endParaRPr>
          </a:p>
          <a:p>
            <a:pPr marL="342900" lvl="0" indent="-342900">
              <a:buSzPts val="1000"/>
              <a:buFont typeface="Symbol" panose="05050102010706020507" pitchFamily="18" charset="2"/>
              <a:buChar char=""/>
              <a:tabLst>
                <a:tab pos="457200" algn="l"/>
              </a:tabLst>
            </a:pPr>
            <a:endParaRPr lang="en-US" sz="1600" dirty="0">
              <a:effectLst/>
              <a:ea typeface="Times New Roman" panose="02020603050405020304" pitchFamily="18" charset="0"/>
            </a:endParaRPr>
          </a:p>
          <a:p>
            <a:pPr indent="-285750">
              <a:buSzPts val="1000"/>
              <a:buFont typeface="Symbol" panose="05050102010706020507" pitchFamily="18" charset="2"/>
              <a:buChar char=""/>
              <a:tabLst>
                <a:tab pos="914400" algn="l"/>
              </a:tabLst>
            </a:pPr>
            <a:endParaRPr lang="en-US" sz="1400" dirty="0">
              <a:effectLst/>
              <a:latin typeface="Arial" panose="020B0604020202020204" pitchFamily="34" charset="0"/>
              <a:ea typeface="Times New Roman" panose="02020603050405020304" pitchFamily="18" charset="0"/>
            </a:endParaRPr>
          </a:p>
          <a:p>
            <a:pPr indent="-285750">
              <a:buSzPts val="1000"/>
              <a:buFont typeface="Symbol" panose="05050102010706020507" pitchFamily="18" charset="2"/>
              <a:buChar char=""/>
              <a:tabLst>
                <a:tab pos="914400" algn="l"/>
              </a:tabLst>
            </a:pPr>
            <a:endParaRPr lang="en-US" sz="1400" dirty="0">
              <a:effectLst/>
              <a:latin typeface="Calibri" panose="020F0502020204030204" pitchFamily="34" charset="0"/>
              <a:ea typeface="DengXian" panose="02010600030101010101" pitchFamily="2" charset="-122"/>
            </a:endParaRPr>
          </a:p>
        </p:txBody>
      </p:sp>
      <p:sp>
        <p:nvSpPr>
          <p:cNvPr id="3" name="Date Placeholder 1">
            <a:extLst>
              <a:ext uri="{FF2B5EF4-FFF2-40B4-BE49-F238E27FC236}">
                <a16:creationId xmlns:a16="http://schemas.microsoft.com/office/drawing/2014/main" id="{B392446A-E956-4B58-9026-1751B867AAE5}"/>
              </a:ext>
            </a:extLst>
          </p:cNvPr>
          <p:cNvSpPr>
            <a:spLocks noGrp="1"/>
          </p:cNvSpPr>
          <p:nvPr>
            <p:ph type="dt" sz="half" idx="2"/>
          </p:nvPr>
        </p:nvSpPr>
        <p:spPr>
          <a:xfrm>
            <a:off x="685800" y="378281"/>
            <a:ext cx="1600200" cy="215444"/>
          </a:xfrm>
        </p:spPr>
        <p:txBody>
          <a:bodyPr/>
          <a:lstStyle/>
          <a:p>
            <a:r>
              <a:rPr lang="en-US" altLang="en-US" dirty="0"/>
              <a:t>January 2023</a:t>
            </a:r>
          </a:p>
        </p:txBody>
      </p:sp>
    </p:spTree>
    <p:extLst>
      <p:ext uri="{BB962C8B-B14F-4D97-AF65-F5344CB8AC3E}">
        <p14:creationId xmlns:p14="http://schemas.microsoft.com/office/powerpoint/2010/main" val="577300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dirty="0"/>
              <a:t>Slide </a:t>
            </a:r>
            <a:fld id="{825FF3E2-E949-4C4C-AB9C-2EE82B1DF989}" type="slidenum">
              <a:rPr lang="en-US" altLang="en-US"/>
              <a:pPr/>
              <a:t>5</a:t>
            </a:fld>
            <a:endParaRPr lang="en-US" altLang="en-US" dirty="0"/>
          </a:p>
        </p:txBody>
      </p:sp>
      <p:sp>
        <p:nvSpPr>
          <p:cNvPr id="4098" name="Rectangle 2"/>
          <p:cNvSpPr>
            <a:spLocks noGrp="1" noChangeArrowheads="1"/>
          </p:cNvSpPr>
          <p:nvPr>
            <p:ph type="title"/>
          </p:nvPr>
        </p:nvSpPr>
        <p:spPr>
          <a:ln/>
        </p:spPr>
        <p:txBody>
          <a:bodyPr/>
          <a:lstStyle/>
          <a:p>
            <a:r>
              <a:rPr lang="en-US" altLang="en-US" sz="3200" dirty="0"/>
              <a:t>Consensus among Co-authors (II)</a:t>
            </a:r>
          </a:p>
        </p:txBody>
      </p:sp>
      <p:sp>
        <p:nvSpPr>
          <p:cNvPr id="4099" name="Rectangle 3"/>
          <p:cNvSpPr>
            <a:spLocks noGrp="1" noChangeArrowheads="1"/>
          </p:cNvSpPr>
          <p:nvPr>
            <p:ph type="body" idx="1"/>
          </p:nvPr>
        </p:nvSpPr>
        <p:spPr>
          <a:xfrm>
            <a:off x="685800" y="1752237"/>
            <a:ext cx="8350696" cy="4343400"/>
          </a:xfrm>
          <a:ln/>
        </p:spPr>
        <p:txBody>
          <a:bodyPr/>
          <a:lstStyle/>
          <a:p>
            <a:pPr marR="0" lvl="0">
              <a:spcBef>
                <a:spcPts val="0"/>
              </a:spcBef>
              <a:spcAft>
                <a:spcPts val="0"/>
              </a:spcAft>
              <a:buFont typeface="Arial" panose="020B0604020202020204" pitchFamily="34" charset="0"/>
              <a:buChar char="•"/>
            </a:pPr>
            <a:r>
              <a:rPr lang="en-US" sz="1400" dirty="0">
                <a:effectLst/>
                <a:ea typeface="Times New Roman" panose="02020603050405020304" pitchFamily="18" charset="0"/>
              </a:rPr>
              <a:t>We agree to use an OOB mode negotiation to indicate </a:t>
            </a:r>
            <a:r>
              <a:rPr lang="en-US" sz="1400" dirty="0">
                <a:ea typeface="Times New Roman" panose="02020603050405020304" pitchFamily="18" charset="0"/>
              </a:rPr>
              <a:t>preamble symbol repetition (PSR) (s)</a:t>
            </a:r>
            <a:r>
              <a:rPr lang="en-US" sz="1400" dirty="0">
                <a:effectLst/>
                <a:ea typeface="Times New Roman" panose="02020603050405020304" pitchFamily="18" charset="0"/>
              </a:rPr>
              <a:t> and that it shall remain fixed </a:t>
            </a:r>
            <a:r>
              <a:rPr lang="en-US" sz="1400" dirty="0">
                <a:ea typeface="Times New Roman" panose="02020603050405020304" pitchFamily="18" charset="0"/>
              </a:rPr>
              <a:t>until re-negotiation occurs.  In particular, </a:t>
            </a:r>
            <a:r>
              <a:rPr lang="en-US" sz="1400" dirty="0">
                <a:effectLst/>
                <a:ea typeface="Times New Roman" panose="02020603050405020304" pitchFamily="18" charset="0"/>
              </a:rPr>
              <a:t> the transmitter indicates the variable PSDU data rate range it intends to use. For example, it can indicate one of the following three options </a:t>
            </a:r>
            <a:endParaRPr lang="en-US" sz="1400" dirty="0">
              <a:effectLst/>
              <a:ea typeface="Calibri" panose="020F0502020204030204" pitchFamily="34" charset="0"/>
            </a:endParaRPr>
          </a:p>
          <a:p>
            <a:pPr lvl="2" indent="-342900">
              <a:spcBef>
                <a:spcPts val="0"/>
              </a:spcBef>
              <a:spcAft>
                <a:spcPts val="0"/>
              </a:spcAft>
              <a:buFont typeface="+mj-lt"/>
              <a:buAutoNum type="alphaLcParenR"/>
            </a:pPr>
            <a:r>
              <a:rPr lang="en-US" sz="1400" dirty="0">
                <a:ea typeface="Times New Roman" panose="02020603050405020304" pitchFamily="18" charset="0"/>
              </a:rPr>
              <a:t>PSDU</a:t>
            </a:r>
            <a:r>
              <a:rPr lang="en-US" sz="1400" dirty="0">
                <a:effectLst/>
                <a:ea typeface="Times New Roman" panose="02020603050405020304" pitchFamily="18" charset="0"/>
              </a:rPr>
              <a:t> data rate &gt;=7.8Mbps  (either LDPC or BCC can be used)</a:t>
            </a:r>
            <a:endParaRPr lang="en-US" sz="1400" dirty="0">
              <a:effectLst/>
              <a:ea typeface="Calibri" panose="020F0502020204030204" pitchFamily="34" charset="0"/>
            </a:endParaRPr>
          </a:p>
          <a:p>
            <a:pPr lvl="2" indent="-342900">
              <a:spcBef>
                <a:spcPts val="0"/>
              </a:spcBef>
              <a:spcAft>
                <a:spcPts val="0"/>
              </a:spcAft>
              <a:buFont typeface="+mj-lt"/>
              <a:buAutoNum type="alphaLcParenR"/>
            </a:pPr>
            <a:r>
              <a:rPr lang="en-US" sz="1400" dirty="0">
                <a:ea typeface="Times New Roman" panose="02020603050405020304" pitchFamily="18" charset="0"/>
              </a:rPr>
              <a:t>PSDU</a:t>
            </a:r>
            <a:r>
              <a:rPr lang="en-US" sz="1400" dirty="0">
                <a:effectLst/>
                <a:ea typeface="Times New Roman" panose="02020603050405020304" pitchFamily="18" charset="0"/>
              </a:rPr>
              <a:t> data rate &gt;=  1.95Mbps + BCC  ( For &gt;1.95Mbps, either LDPC</a:t>
            </a:r>
            <a:r>
              <a:rPr lang="en-US" sz="1400" dirty="0">
                <a:ea typeface="Times New Roman" panose="02020603050405020304" pitchFamily="18" charset="0"/>
              </a:rPr>
              <a:t> or </a:t>
            </a:r>
            <a:r>
              <a:rPr lang="en-US" sz="1400" dirty="0">
                <a:effectLst/>
                <a:ea typeface="Times New Roman" panose="02020603050405020304" pitchFamily="18" charset="0"/>
              </a:rPr>
              <a:t>BCC can be used.  For 1.95Mbps, only BCC is used)</a:t>
            </a:r>
            <a:endParaRPr lang="en-US" sz="1400" dirty="0">
              <a:effectLst/>
              <a:ea typeface="Calibri" panose="020F0502020204030204" pitchFamily="34" charset="0"/>
            </a:endParaRPr>
          </a:p>
          <a:p>
            <a:pPr lvl="2" indent="-342900">
              <a:spcBef>
                <a:spcPts val="0"/>
              </a:spcBef>
              <a:spcAft>
                <a:spcPts val="0"/>
              </a:spcAft>
              <a:buFont typeface="+mj-lt"/>
              <a:buAutoNum type="alphaLcParenR"/>
            </a:pPr>
            <a:r>
              <a:rPr lang="en-US" sz="1400" dirty="0">
                <a:ea typeface="Times New Roman" panose="02020603050405020304" pitchFamily="18" charset="0"/>
              </a:rPr>
              <a:t>PSDU</a:t>
            </a:r>
            <a:r>
              <a:rPr lang="en-US" sz="1400" dirty="0">
                <a:effectLst/>
                <a:ea typeface="Times New Roman" panose="02020603050405020304" pitchFamily="18" charset="0"/>
              </a:rPr>
              <a:t> data rate &gt;= 1.95 Mbps + LDPC (either BCC and LDPC can be used)</a:t>
            </a:r>
            <a:endParaRPr lang="en-US" sz="1400" dirty="0">
              <a:effectLst/>
              <a:ea typeface="Calibri" panose="020F0502020204030204" pitchFamily="34" charset="0"/>
            </a:endParaRPr>
          </a:p>
          <a:p>
            <a:pPr marL="0" marR="0" indent="0">
              <a:spcBef>
                <a:spcPts val="0"/>
              </a:spcBef>
              <a:spcAft>
                <a:spcPts val="0"/>
              </a:spcAft>
              <a:buNone/>
            </a:pPr>
            <a:endParaRPr lang="en-US" sz="1400" dirty="0">
              <a:ea typeface="Calibri" panose="020F0502020204030204" pitchFamily="34" charset="0"/>
            </a:endParaRPr>
          </a:p>
          <a:p>
            <a:pPr marL="0" marR="0" indent="0" defTabSz="344488">
              <a:spcBef>
                <a:spcPts val="0"/>
              </a:spcBef>
              <a:spcAft>
                <a:spcPts val="0"/>
              </a:spcAft>
              <a:buNone/>
            </a:pPr>
            <a:r>
              <a:rPr lang="en-US" sz="1400" dirty="0">
                <a:effectLst/>
                <a:ea typeface="Calibri" panose="020F0502020204030204" pitchFamily="34" charset="0"/>
              </a:rPr>
              <a:t>	The receiver shall indicate the preamble symbol repetition(s) for that option. If one </a:t>
            </a:r>
            <a:r>
              <a:rPr lang="en-US" sz="1400" dirty="0">
                <a:ea typeface="Calibri" panose="020F0502020204030204" pitchFamily="34" charset="0"/>
              </a:rPr>
              <a:t>PSR</a:t>
            </a:r>
            <a:r>
              <a:rPr lang="en-US" sz="1400" dirty="0">
                <a:effectLst/>
                <a:ea typeface="Calibri" panose="020F0502020204030204" pitchFamily="34" charset="0"/>
              </a:rPr>
              <a:t> value 	length is indicated for all </a:t>
            </a:r>
            <a:r>
              <a:rPr lang="en-US" sz="1400" dirty="0">
                <a:ea typeface="Calibri" panose="020F0502020204030204" pitchFamily="34" charset="0"/>
              </a:rPr>
              <a:t>PSDU data rates and encoding schemes</a:t>
            </a:r>
            <a:r>
              <a:rPr lang="en-US" sz="1400" dirty="0">
                <a:effectLst/>
                <a:ea typeface="Calibri" panose="020F0502020204030204" pitchFamily="34" charset="0"/>
              </a:rPr>
              <a:t>, this PSR value shall be used for 	all of the following PPDU 	transmissions. If multiple PSR values are indicated, the transmitter shall 	use a PSR value that is no less than the value indicated for the corresponding PSDU data rate and 	encoding scheme. The transmitter can re-negotiate the PSDU data rate range option to change 	different PSR value(s).</a:t>
            </a:r>
            <a:endParaRPr lang="en-US" sz="1400" dirty="0">
              <a:ea typeface="Times New Roman" panose="02020603050405020304" pitchFamily="18" charset="0"/>
            </a:endParaRPr>
          </a:p>
          <a:p>
            <a:pPr>
              <a:buSzPts val="1000"/>
              <a:buFont typeface="Symbol" panose="05050102010706020507" pitchFamily="18" charset="2"/>
              <a:buChar char=""/>
              <a:tabLst>
                <a:tab pos="457200" algn="l"/>
              </a:tabLst>
            </a:pPr>
            <a:r>
              <a:rPr lang="en-US" sz="1400" dirty="0">
                <a:ea typeface="Times New Roman" panose="02020603050405020304" pitchFamily="18" charset="0"/>
              </a:rPr>
              <a:t>We agree to include 1 bit to address the functionality of sensing and ranging.  The details of its usage is TBD.</a:t>
            </a:r>
          </a:p>
          <a:p>
            <a:pPr lvl="1">
              <a:buSzPts val="1000"/>
              <a:buFont typeface="Symbol" panose="05050102010706020507" pitchFamily="18" charset="2"/>
              <a:buChar char=""/>
              <a:tabLst>
                <a:tab pos="457200" algn="l"/>
              </a:tabLst>
            </a:pPr>
            <a:r>
              <a:rPr lang="en-US" sz="1400" dirty="0">
                <a:ea typeface="Times New Roman" panose="02020603050405020304" pitchFamily="18" charset="0"/>
              </a:rPr>
              <a:t>We agree to remove the sensing bit from the PHR as is currently described in 649-0 TFD document.</a:t>
            </a:r>
            <a:endParaRPr lang="en-US" sz="1400" strike="sngStrike" dirty="0">
              <a:ea typeface="Times New Roman" panose="02020603050405020304" pitchFamily="18" charset="0"/>
            </a:endParaRPr>
          </a:p>
        </p:txBody>
      </p:sp>
      <p:sp>
        <p:nvSpPr>
          <p:cNvPr id="3" name="Date Placeholder 1">
            <a:extLst>
              <a:ext uri="{FF2B5EF4-FFF2-40B4-BE49-F238E27FC236}">
                <a16:creationId xmlns:a16="http://schemas.microsoft.com/office/drawing/2014/main" id="{B2BDCC53-1BE1-6BDF-40E5-1005B9207C62}"/>
              </a:ext>
            </a:extLst>
          </p:cNvPr>
          <p:cNvSpPr>
            <a:spLocks noGrp="1"/>
          </p:cNvSpPr>
          <p:nvPr>
            <p:ph type="dt" sz="half" idx="2"/>
          </p:nvPr>
        </p:nvSpPr>
        <p:spPr>
          <a:xfrm>
            <a:off x="685800" y="378281"/>
            <a:ext cx="1600200" cy="215444"/>
          </a:xfrm>
        </p:spPr>
        <p:txBody>
          <a:bodyPr/>
          <a:lstStyle/>
          <a:p>
            <a:r>
              <a:rPr lang="en-US" altLang="en-US" dirty="0"/>
              <a:t>January 2023</a:t>
            </a:r>
          </a:p>
        </p:txBody>
      </p:sp>
    </p:spTree>
    <p:extLst>
      <p:ext uri="{BB962C8B-B14F-4D97-AF65-F5344CB8AC3E}">
        <p14:creationId xmlns:p14="http://schemas.microsoft.com/office/powerpoint/2010/main" val="260136612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10.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11.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12.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13.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14.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2.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3.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4.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5.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6.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7.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ags/tag8.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2022 Qorvo US, Inc.&#10;Qorvo Confidential &amp; Proprietary Information"/>
  <p:tag name="BJHEADERFOOTERTEXTMARKING" val="© 2022 Qorvo US, Inc.&#10;Qorvo Confidential &amp; Proprietary Information"/>
</p:tagLst>
</file>

<file path=ppt/tags/tag9.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Classification | PRIVATE"/>
  <p:tag name="BJHEADERFOOTERTEXTMARKING" val="Classification | PRIVATE"/>
</p:tagLst>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962</Words>
  <Application>Microsoft Office PowerPoint</Application>
  <PresentationFormat>On-screen Show (4:3)</PresentationFormat>
  <Paragraphs>88</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Symbol</vt:lpstr>
      <vt:lpstr>Times New Roman</vt:lpstr>
      <vt:lpstr>IEEE-P802_15</vt:lpstr>
      <vt:lpstr>PowerPoint Presentation</vt:lpstr>
      <vt:lpstr>PowerPoint Presentation</vt:lpstr>
      <vt:lpstr>Data Communications  </vt:lpstr>
      <vt:lpstr>Consensus among Co-authors (I)</vt:lpstr>
      <vt:lpstr>Consensus among Co-authors (II)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2022-07-14T02:24:00Z</dcterms:created>
  <dcterms:modified xsi:type="dcterms:W3CDTF">2023-01-19T02:54:51Z</dcterms:modified>
</cp:coreProperties>
</file>