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1155" r:id="rId3"/>
    <p:sldId id="2147376540" r:id="rId4"/>
    <p:sldId id="1796" r:id="rId5"/>
    <p:sldId id="1797" r:id="rId6"/>
    <p:sldId id="1798" r:id="rId7"/>
    <p:sldId id="2147376538" r:id="rId8"/>
    <p:sldId id="2147376537" r:id="rId9"/>
    <p:sldId id="178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2147376540"/>
            <p14:sldId id="1796"/>
            <p14:sldId id="1797"/>
            <p14:sldId id="1798"/>
            <p14:sldId id="2147376538"/>
            <p14:sldId id="2147376537"/>
            <p14:sldId id="17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FB311D-757C-4C5E-A1AF-B6613B6EFEBA}" v="14" dt="2023-01-19T17:11:18.8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6357" autoAdjust="0"/>
  </p:normalViewPr>
  <p:slideViewPr>
    <p:cSldViewPr>
      <p:cViewPr varScale="1">
        <p:scale>
          <a:sx n="114" d="100"/>
          <a:sy n="114" d="100"/>
        </p:scale>
        <p:origin x="1632" y="10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724392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958975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3994713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75840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Pakrooh et al. (Qualcomm)</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15-23-0079-00-04ab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Latest 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7" Type="http://schemas.openxmlformats.org/officeDocument/2006/relationships/image" Target="../media/image40.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Latest Consensus on UWB Sensing for 802.15.4ab	</a:t>
            </a:r>
          </a:p>
          <a:p>
            <a:r>
              <a:rPr lang="en-US" altLang="en-US" sz="1600" b="1" dirty="0"/>
              <a:t>Date Submitted: </a:t>
            </a:r>
            <a:r>
              <a:rPr lang="en-US" altLang="en-US" sz="1600" dirty="0"/>
              <a:t>January 19, 2023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Lei Huang, Li Sun (Huawei), Frank Leong, Wolfgang Küchler, Riku Pirhonen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Jan Roar </a:t>
            </a:r>
            <a:r>
              <a:rPr lang="en-US" sz="1600" dirty="0" err="1">
                <a:effectLst/>
                <a:latin typeface="+mj-lt"/>
                <a:ea typeface="Calibri" panose="020F0502020204030204" pitchFamily="34" charset="0"/>
                <a:cs typeface="Times New Roman" panose="02020603050405020304" pitchFamily="18" charset="0"/>
              </a:rPr>
              <a:t>Pleym</a:t>
            </a:r>
            <a:r>
              <a:rPr lang="en-US" sz="1600" dirty="0">
                <a:effectLst/>
                <a:latin typeface="+mj-lt"/>
                <a:ea typeface="Calibri" panose="020F0502020204030204" pitchFamily="34" charset="0"/>
                <a:cs typeface="Times New Roman" panose="02020603050405020304" pitchFamily="18" charset="0"/>
              </a:rPr>
              <a:t>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Mingyu Lee (Samsung)</a:t>
            </a:r>
          </a:p>
          <a:p>
            <a:endParaRPr lang="en-US" altLang="en-US" sz="1600" dirty="0"/>
          </a:p>
          <a:p>
            <a:endParaRPr lang="en-US" altLang="en-US" sz="1600" dirty="0"/>
          </a:p>
          <a:p>
            <a:pPr>
              <a:spcBef>
                <a:spcPts val="600"/>
              </a:spcBef>
              <a:spcAft>
                <a:spcPts val="600"/>
              </a:spcAft>
            </a:pPr>
            <a:r>
              <a:rPr lang="en-US" altLang="en-US" sz="1600" b="1" dirty="0"/>
              <a:t>Abstract:</a:t>
            </a:r>
            <a:r>
              <a:rPr lang="en-US" altLang="en-US" sz="1600" dirty="0"/>
              <a:t>	Latest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Time-bounded Kaiser with L=3 chips is recommended in 15.4ab as the reference pulse shape for sensing. The value of </a:t>
                </a:r>
                <a14:m>
                  <m:oMath xmlns:m="http://schemas.openxmlformats.org/officeDocument/2006/math">
                    <m:r>
                      <a:rPr kumimoji="0" lang="en-US" sz="1600" b="0" i="1" u="none" strike="noStrike" kern="1200" cap="none" spc="0" normalizeH="0" baseline="0" noProof="0" smtClean="0">
                        <a:ln>
                          <a:noFill/>
                        </a:ln>
                        <a:solidFill>
                          <a:schemeClr val="tx1"/>
                        </a:solidFill>
                        <a:effectLst/>
                        <a:uLnTx/>
                        <a:uFillTx/>
                        <a:latin typeface="Cambria Math" panose="02040503050406030204" pitchFamily="18" charset="0"/>
                        <a:ea typeface="Cambria Math" panose="02040503050406030204" pitchFamily="18" charset="0"/>
                        <a:cs typeface="Arial" panose="020B0604020202020204" pitchFamily="34" charset="0"/>
                      </a:rPr>
                      <m:t>𝛽</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r>
                  <a:rPr lang="en-US" altLang="zh-CN" sz="1600" dirty="0">
                    <a:solidFill>
                      <a:schemeClr val="tx1"/>
                    </a:solidFill>
                  </a:rPr>
                  <a:t> </a:t>
                </a:r>
                <a14:m>
                  <m:oMath xmlns:m="http://schemas.openxmlformats.org/officeDocument/2006/math">
                    <m:r>
                      <a:rPr lang="en-US" altLang="zh-CN" sz="1600" i="1" smtClean="0">
                        <a:solidFill>
                          <a:schemeClr val="tx1"/>
                        </a:solidFill>
                        <a:latin typeface="Cambria Math" panose="02040503050406030204" pitchFamily="18" charset="0"/>
                      </a:rPr>
                      <m:t>𝜋𝛼</m:t>
                    </m:r>
                    <m:r>
                      <a:rPr lang="en-US" altLang="zh-CN" sz="1600" i="1" smtClean="0">
                        <a:solidFill>
                          <a:schemeClr val="tx1"/>
                        </a:solidFill>
                        <a:latin typeface="Cambria Math" panose="02040503050406030204" pitchFamily="18" charset="0"/>
                      </a:rPr>
                      <m:t> </m:t>
                    </m:r>
                    <m:r>
                      <a:rPr lang="en-US" altLang="zh-CN" sz="1600" b="0" i="0" smtClean="0">
                        <a:solidFill>
                          <a:schemeClr val="tx1"/>
                        </a:solidFill>
                        <a:latin typeface="Cambria Math" panose="02040503050406030204" pitchFamily="18" charset="0"/>
                      </a:rPr>
                      <m:t> </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is TBD.</a:t>
                </a: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163703" lvl="1" indent="0" fontAlgn="auto">
                  <a:spcBef>
                    <a:spcPts val="0"/>
                  </a:spcBef>
                  <a:spcAft>
                    <a:spcPts val="0"/>
                  </a:spcAft>
                  <a:buClr>
                    <a:srgbClr val="000000">
                      <a:lumMod val="85000"/>
                      <a:lumOff val="15000"/>
                    </a:srgbClr>
                  </a:buClr>
                  <a:buNone/>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ea typeface="+mn-ea"/>
                    <a:cs typeface="Arial" panose="020B0604020202020204" pitchFamily="34" charset="0"/>
                  </a:rPr>
                  <a:t>A restrictive sensing “time-domain mask” and “cross-correlation metric”, need to be defined in 15.4ab. Details of the requirements are TBD.</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to use one pulse shape per 4ab packet.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Pulse shape does not change in the middle of packet. Sensing pulse shape is used for entire packet in sensing applications.  </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65870" y="1295400"/>
                <a:ext cx="8612259" cy="3831605"/>
              </a:xfrm>
              <a:blipFill>
                <a:blip r:embed="rId3"/>
                <a:stretch>
                  <a:fillRect l="-1558" t="-2070" r="-850" b="-5096"/>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sp>
            <p:nvSpPr>
              <p:cNvPr id="5" name="文本框 14">
                <a:extLst>
                  <a:ext uri="{FF2B5EF4-FFF2-40B4-BE49-F238E27FC236}">
                    <a16:creationId xmlns:a16="http://schemas.microsoft.com/office/drawing/2014/main" id="{1E625DF4-F941-3909-98B1-0A31692FFE9D}"/>
                  </a:ext>
                </a:extLst>
              </p:cNvPr>
              <p:cNvSpPr txBox="1"/>
              <p:nvPr/>
            </p:nvSpPr>
            <p:spPr>
              <a:xfrm>
                <a:off x="2323128" y="2407406"/>
                <a:ext cx="4141134" cy="110985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solidFill>
                            <a:schemeClr val="tx1"/>
                          </a:solidFill>
                          <a:latin typeface="Cambria Math" panose="02040503050406030204" pitchFamily="18" charset="0"/>
                        </a:rPr>
                        <m:t>𝑝</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𝑡</m:t>
                      </m:r>
                      <m:r>
                        <a:rPr lang="en-US" altLang="zh-CN" sz="1600" b="0" i="1" smtClean="0">
                          <a:solidFill>
                            <a:schemeClr val="tx1"/>
                          </a:solidFill>
                          <a:latin typeface="Cambria Math" panose="02040503050406030204" pitchFamily="18" charset="0"/>
                        </a:rPr>
                        <m:t>)=</m:t>
                      </m:r>
                      <m:d>
                        <m:dPr>
                          <m:begChr m:val="{"/>
                          <m:endChr m:val=""/>
                          <m:ctrlPr>
                            <a:rPr lang="en-US" altLang="zh-CN" sz="1600" b="0" i="1" smtClean="0">
                              <a:solidFill>
                                <a:schemeClr val="tx1"/>
                              </a:solidFill>
                              <a:latin typeface="Cambria Math" panose="02040503050406030204" pitchFamily="18" charset="0"/>
                            </a:rPr>
                          </m:ctrlPr>
                        </m:dPr>
                        <m:e>
                          <m:eqArr>
                            <m:eqArrPr>
                              <m:ctrlPr>
                                <a:rPr lang="en-US" altLang="zh-CN" sz="1600" b="0" i="1" smtClean="0">
                                  <a:solidFill>
                                    <a:schemeClr val="tx1"/>
                                  </a:solidFill>
                                  <a:latin typeface="Cambria Math" panose="02040503050406030204" pitchFamily="18" charset="0"/>
                                </a:rPr>
                              </m:ctrlPr>
                            </m:eqArrPr>
                            <m:e>
                              <m:f>
                                <m:fPr>
                                  <m:ctrlPr>
                                    <a:rPr lang="en-US" altLang="zh-CN" sz="1600" b="0" i="1" smtClean="0">
                                      <a:solidFill>
                                        <a:schemeClr val="tx1"/>
                                      </a:solidFill>
                                      <a:latin typeface="Cambria Math" panose="02040503050406030204" pitchFamily="18" charset="0"/>
                                    </a:rPr>
                                  </m:ctrlPr>
                                </m:fPr>
                                <m:num>
                                  <m:r>
                                    <a:rPr lang="en-US" altLang="zh-CN" sz="1600" b="0" i="1" smtClean="0">
                                      <a:solidFill>
                                        <a:schemeClr val="tx1"/>
                                      </a:solidFill>
                                      <a:latin typeface="Cambria Math" panose="02040503050406030204" pitchFamily="18" charset="0"/>
                                    </a:rPr>
                                    <m:t>1</m:t>
                                  </m:r>
                                </m:num>
                                <m:den>
                                  <m:r>
                                    <a:rPr lang="en-US" altLang="zh-CN" sz="1600" b="0" i="1" smtClean="0">
                                      <a:solidFill>
                                        <a:schemeClr val="tx1"/>
                                      </a:solidFill>
                                      <a:latin typeface="Cambria Math" panose="02040503050406030204" pitchFamily="18" charset="0"/>
                                    </a:rPr>
                                    <m:t>𝐿</m:t>
                                  </m:r>
                                </m:den>
                              </m:f>
                              <m:f>
                                <m:fPr>
                                  <m:ctrlPr>
                                    <a:rPr lang="en-US" altLang="zh-CN" sz="1600" b="0" i="1" smtClean="0">
                                      <a:solidFill>
                                        <a:schemeClr val="tx1"/>
                                      </a:solidFill>
                                      <a:latin typeface="Cambria Math" panose="02040503050406030204" pitchFamily="18" charset="0"/>
                                    </a:rPr>
                                  </m:ctrlPr>
                                </m:fPr>
                                <m:num>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rad>
                                        <m:radPr>
                                          <m:degHide m:val="on"/>
                                          <m:ctrlPr>
                                            <a:rPr lang="en-US" altLang="zh-CN" sz="1600" b="0" i="1" smtClean="0">
                                              <a:solidFill>
                                                <a:schemeClr val="tx1"/>
                                              </a:solidFill>
                                              <a:latin typeface="Cambria Math" panose="02040503050406030204" pitchFamily="18" charset="0"/>
                                            </a:rPr>
                                          </m:ctrlPr>
                                        </m:radPr>
                                        <m:deg/>
                                        <m:e>
                                          <m:r>
                                            <a:rPr lang="en-US" altLang="zh-CN" sz="1600" b="0" i="1" smtClean="0">
                                              <a:solidFill>
                                                <a:schemeClr val="tx1"/>
                                              </a:solidFill>
                                              <a:latin typeface="Cambria Math" panose="02040503050406030204" pitchFamily="18" charset="0"/>
                                            </a:rPr>
                                            <m:t>1−</m:t>
                                          </m:r>
                                          <m:sSup>
                                            <m:sSupPr>
                                              <m:ctrlPr>
                                                <a:rPr lang="en-US" altLang="zh-CN" sz="1600" b="0" i="1" smtClean="0">
                                                  <a:solidFill>
                                                    <a:schemeClr val="tx1"/>
                                                  </a:solidFill>
                                                  <a:latin typeface="Cambria Math" panose="02040503050406030204" pitchFamily="18" charset="0"/>
                                                </a:rPr>
                                              </m:ctrlPr>
                                            </m:sSupPr>
                                            <m:e>
                                              <m:d>
                                                <m:dPr>
                                                  <m:ctrlPr>
                                                    <a:rPr lang="en-US" altLang="zh-CN" sz="1600" b="0" i="1" smtClean="0">
                                                      <a:solidFill>
                                                        <a:schemeClr val="tx1"/>
                                                      </a:solidFill>
                                                      <a:latin typeface="Cambria Math" panose="02040503050406030204" pitchFamily="18" charset="0"/>
                                                    </a:rPr>
                                                  </m:ctrlPr>
                                                </m:dPr>
                                                <m:e>
                                                  <m:f>
                                                    <m:fPr>
                                                      <m:ctrlPr>
                                                        <a:rPr lang="en-US" altLang="zh-CN" sz="1600" i="1">
                                                          <a:solidFill>
                                                            <a:schemeClr val="tx1"/>
                                                          </a:solidFill>
                                                          <a:latin typeface="Cambria Math" panose="02040503050406030204" pitchFamily="18" charset="0"/>
                                                        </a:rPr>
                                                      </m:ctrlPr>
                                                    </m:fPr>
                                                    <m:num>
                                                      <m:r>
                                                        <a:rPr lang="en-US" altLang="zh-CN" sz="1600" i="1">
                                                          <a:solidFill>
                                                            <a:schemeClr val="tx1"/>
                                                          </a:solidFill>
                                                          <a:latin typeface="Cambria Math" panose="02040503050406030204" pitchFamily="18" charset="0"/>
                                                        </a:rPr>
                                                        <m:t>2</m:t>
                                                      </m:r>
                                                      <m:r>
                                                        <a:rPr lang="en-US" altLang="zh-CN" sz="1600" i="1">
                                                          <a:solidFill>
                                                            <a:schemeClr val="tx1"/>
                                                          </a:solidFill>
                                                          <a:latin typeface="Cambria Math" panose="02040503050406030204" pitchFamily="18" charset="0"/>
                                                        </a:rPr>
                                                        <m:t>𝑡</m:t>
                                                      </m:r>
                                                    </m:num>
                                                    <m:den>
                                                      <m:r>
                                                        <a:rPr lang="en-US" altLang="zh-CN" sz="1600" i="1">
                                                          <a:solidFill>
                                                            <a:schemeClr val="tx1"/>
                                                          </a:solidFill>
                                                          <a:latin typeface="Cambria Math" panose="02040503050406030204" pitchFamily="18" charset="0"/>
                                                        </a:rPr>
                                                        <m:t>𝐿</m:t>
                                                      </m:r>
                                                    </m:den>
                                                  </m:f>
                                                </m:e>
                                              </m:d>
                                            </m:e>
                                            <m:sup>
                                              <m:r>
                                                <a:rPr lang="en-US" altLang="zh-CN" sz="1600" b="0" i="1" smtClean="0">
                                                  <a:solidFill>
                                                    <a:schemeClr val="tx1"/>
                                                  </a:solidFill>
                                                  <a:latin typeface="Cambria Math" panose="02040503050406030204" pitchFamily="18" charset="0"/>
                                                </a:rPr>
                                                <m:t>2</m:t>
                                              </m:r>
                                            </m:sup>
                                          </m:sSup>
                                        </m:e>
                                      </m:rad>
                                    </m:e>
                                  </m:d>
                                </m:num>
                                <m:den>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e>
                                  </m:d>
                                </m:den>
                              </m:f>
                              <m:r>
                                <a:rPr lang="en-US" altLang="zh-CN" sz="1600" b="0" i="1" smtClean="0">
                                  <a:solidFill>
                                    <a:schemeClr val="tx1"/>
                                  </a:solidFill>
                                  <a:latin typeface="Cambria Math" panose="02040503050406030204" pitchFamily="18" charset="0"/>
                                </a:rPr>
                                <m:t>,       </m:t>
                              </m:r>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m:t>
                              </m:r>
                              <m:r>
                                <a:rPr lang="en-US" altLang="zh-CN" sz="1600" b="0" i="1" smtClean="0">
                                  <a:solidFill>
                                    <a:schemeClr val="tx1"/>
                                  </a:solidFill>
                                  <a:latin typeface="Cambria Math" panose="02040503050406030204" pitchFamily="18" charset="0"/>
                                  <a:ea typeface="Cambria Math" panose="02040503050406030204" pitchFamily="18" charset="0"/>
                                </a:rPr>
                                <m:t>𝐿</m:t>
                              </m:r>
                              <m:r>
                                <a:rPr lang="en-US" altLang="zh-CN" sz="1600" b="0" i="1" smtClean="0">
                                  <a:solidFill>
                                    <a:schemeClr val="tx1"/>
                                  </a:solidFill>
                                  <a:latin typeface="Cambria Math" panose="02040503050406030204" pitchFamily="18" charset="0"/>
                                  <a:ea typeface="Cambria Math" panose="02040503050406030204" pitchFamily="18" charset="0"/>
                                </a:rPr>
                                <m:t>/2</m:t>
                              </m:r>
                            </m:e>
                            <m:e>
                              <m:r>
                                <a:rPr lang="en-US" altLang="zh-CN" sz="1600" b="0" i="1" smtClean="0">
                                  <a:solidFill>
                                    <a:schemeClr val="tx1"/>
                                  </a:solidFill>
                                  <a:latin typeface="Cambria Math" panose="02040503050406030204" pitchFamily="18" charset="0"/>
                                </a:rPr>
                                <m:t>0,                                             </m:t>
                              </m:r>
                              <m:d>
                                <m:dPr>
                                  <m:begChr m:val="|"/>
                                  <m:endChr m:val="|"/>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&gt;</m:t>
                              </m:r>
                              <m:r>
                                <a:rPr lang="en-US" altLang="zh-CN" sz="1600" i="1">
                                  <a:solidFill>
                                    <a:schemeClr val="tx1"/>
                                  </a:solidFill>
                                  <a:latin typeface="Cambria Math" panose="02040503050406030204" pitchFamily="18" charset="0"/>
                                  <a:ea typeface="Cambria Math" panose="02040503050406030204" pitchFamily="18" charset="0"/>
                                </a:rPr>
                                <m:t>𝐿</m:t>
                              </m:r>
                              <m:r>
                                <a:rPr lang="en-US" altLang="zh-CN" sz="1600" i="1">
                                  <a:solidFill>
                                    <a:schemeClr val="tx1"/>
                                  </a:solidFill>
                                  <a:latin typeface="Cambria Math" panose="02040503050406030204" pitchFamily="18" charset="0"/>
                                  <a:ea typeface="Cambria Math" panose="02040503050406030204" pitchFamily="18" charset="0"/>
                                </a:rPr>
                                <m:t>/2</m:t>
                              </m:r>
                            </m:e>
                          </m:eqArr>
                        </m:e>
                      </m:d>
                    </m:oMath>
                  </m:oMathPara>
                </a14:m>
                <a:endParaRPr lang="zh-CN" altLang="en-US" sz="2400" dirty="0">
                  <a:solidFill>
                    <a:srgbClr val="FF0000"/>
                  </a:solidFill>
                </a:endParaRPr>
              </a:p>
            </p:txBody>
          </p:sp>
        </mc:Choice>
        <mc:Fallback xmlns="">
          <p:sp>
            <p:nvSpPr>
              <p:cNvPr id="5" name="文本框 14">
                <a:extLst>
                  <a:ext uri="{FF2B5EF4-FFF2-40B4-BE49-F238E27FC236}">
                    <a16:creationId xmlns:a16="http://schemas.microsoft.com/office/drawing/2014/main" id="{1E625DF4-F941-3909-98B1-0A31692FFE9D}"/>
                  </a:ext>
                </a:extLst>
              </p:cNvPr>
              <p:cNvSpPr txBox="1">
                <a:spLocks noRot="1" noChangeAspect="1" noMove="1" noResize="1" noEditPoints="1" noAdjustHandles="1" noChangeArrowheads="1" noChangeShapeType="1" noTextEdit="1"/>
              </p:cNvSpPr>
              <p:nvPr/>
            </p:nvSpPr>
            <p:spPr>
              <a:xfrm>
                <a:off x="2323128" y="2407406"/>
                <a:ext cx="4141134" cy="1109856"/>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the HPRF pulse pattern for sensing. </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We agree on the </a:t>
            </a:r>
            <a:r>
              <a:rPr kumimoji="0" lang="en-US" sz="1800" b="0" i="0" u="none" strike="noStrike" kern="1200" cap="none" spc="0" normalizeH="0" baseline="0" noProof="0" dirty="0" err="1">
                <a:ln>
                  <a:noFill/>
                </a:ln>
                <a:effectLst/>
                <a:uLnTx/>
                <a:uFillTx/>
                <a:ea typeface="+mn-ea"/>
                <a:cs typeface="Arial" panose="020B0604020202020204" pitchFamily="34" charset="0"/>
              </a:rPr>
              <a:t>Ipatov</a:t>
            </a:r>
            <a:r>
              <a:rPr kumimoji="0" lang="en-US" sz="1800" b="0" i="0" u="none" strike="noStrike" kern="1200" cap="none" spc="0" normalizeH="0" baseline="0" noProof="0" dirty="0">
                <a:ln>
                  <a:noFill/>
                </a:ln>
                <a:effectLst/>
                <a:uLnTx/>
                <a:uFillTx/>
                <a:ea typeface="+mn-ea"/>
                <a:cs typeface="Arial" panose="020B0604020202020204" pitchFamily="34" charset="0"/>
              </a:rPr>
              <a:t> sequences as the mandatory sequences for sensing.</a:t>
            </a: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Other sequences like SZC can be added as optional scheme upon convergence.</a:t>
            </a: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mandatory support of </a:t>
            </a:r>
            <a:r>
              <a:rPr kumimoji="0" lang="en-US" sz="1800" b="0" i="0" u="none" strike="noStrike" kern="1200" cap="none" spc="0" normalizeH="0" baseline="0" noProof="0" dirty="0" err="1">
                <a:ln>
                  <a:noFill/>
                </a:ln>
                <a:solidFill>
                  <a:srgbClr val="000000">
                    <a:lumMod val="85000"/>
                    <a:lumOff val="15000"/>
                  </a:srgbClr>
                </a:solidFill>
                <a:effectLst/>
                <a:uLnTx/>
                <a:uFillTx/>
                <a:ea typeface="+mn-ea"/>
                <a:cs typeface="Arial" panose="020B0604020202020204" pitchFamily="34" charset="0"/>
              </a:rPr>
              <a:t>Ipatov</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sequences of length 91, with spreading factor of L=4 for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err="1">
                <a:ln>
                  <a:noFill/>
                </a:ln>
                <a:solidFill>
                  <a:srgbClr val="000000">
                    <a:lumMod val="85000"/>
                    <a:lumOff val="15000"/>
                  </a:srgbClr>
                </a:solidFill>
                <a:effectLst/>
                <a:uLnTx/>
                <a:uFillTx/>
                <a:ea typeface="+mn-ea"/>
                <a:cs typeface="Arial" panose="020B0604020202020204" pitchFamily="34" charset="0"/>
              </a:rPr>
              <a:t>Ipatov</a:t>
            </a: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sequences of length 121</a:t>
            </a:r>
            <a:r>
              <a:rPr kumimoji="0" lang="en-US" sz="1600" b="0" i="0" u="none" strike="noStrike" kern="1200" cap="none" spc="0" normalizeH="0" baseline="0" noProof="0" dirty="0">
                <a:ln>
                  <a:noFill/>
                </a:ln>
                <a:effectLst/>
                <a:uLnTx/>
                <a:uFillTx/>
                <a:ea typeface="+mn-ea"/>
                <a:cs typeface="Arial" panose="020B0604020202020204" pitchFamily="34" charset="0"/>
              </a:rPr>
              <a:t> and/or spreading factors of L=8,16, 32 can be added as optional schemes upon convergence. </a:t>
            </a: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78880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 name="Group 8">
            <a:extLst>
              <a:ext uri="{FF2B5EF4-FFF2-40B4-BE49-F238E27FC236}">
                <a16:creationId xmlns:a16="http://schemas.microsoft.com/office/drawing/2014/main" id="{6D2FDB2E-E602-DCFE-031F-3205EEB7ED1B}"/>
              </a:ext>
            </a:extLst>
          </p:cNvPr>
          <p:cNvGrpSpPr/>
          <p:nvPr/>
        </p:nvGrpSpPr>
        <p:grpSpPr>
          <a:xfrm>
            <a:off x="774195" y="2814466"/>
            <a:ext cx="7239000" cy="1442746"/>
            <a:chOff x="2449096" y="4854904"/>
            <a:chExt cx="6855714" cy="2048363"/>
          </a:xfrm>
        </p:grpSpPr>
        <p:grpSp>
          <p:nvGrpSpPr>
            <p:cNvPr id="44" name="Group 43">
              <a:extLst>
                <a:ext uri="{FF2B5EF4-FFF2-40B4-BE49-F238E27FC236}">
                  <a16:creationId xmlns:a16="http://schemas.microsoft.com/office/drawing/2014/main" id="{4011F557-D74A-8180-E0A0-50AE6008BA12}"/>
                </a:ext>
              </a:extLst>
            </p:cNvPr>
            <p:cNvGrpSpPr/>
            <p:nvPr/>
          </p:nvGrpSpPr>
          <p:grpSpPr>
            <a:xfrm>
              <a:off x="2449096" y="4854904"/>
              <a:ext cx="6855714" cy="2048363"/>
              <a:chOff x="368046" y="3768749"/>
              <a:chExt cx="8407908" cy="3093270"/>
            </a:xfrm>
          </p:grpSpPr>
          <p:sp>
            <p:nvSpPr>
              <p:cNvPr id="47" name="Content Placeholder 2">
                <a:extLst>
                  <a:ext uri="{FF2B5EF4-FFF2-40B4-BE49-F238E27FC236}">
                    <a16:creationId xmlns:a16="http://schemas.microsoft.com/office/drawing/2014/main" id="{718BAB03-21C2-6963-DA2D-9B2BA087BB43}"/>
                  </a:ext>
                </a:extLst>
              </p:cNvPr>
              <p:cNvSpPr txBox="1">
                <a:spLocks/>
              </p:cNvSpPr>
              <p:nvPr/>
            </p:nvSpPr>
            <p:spPr>
              <a:xfrm>
                <a:off x="368046" y="3768749"/>
                <a:ext cx="8407908" cy="321771"/>
              </a:xfrm>
              <a:prstGeom prst="rect">
                <a:avLst/>
              </a:prstGeom>
            </p:spPr>
            <p:txBody>
              <a:bodyPr vert="horz" lIns="0" tIns="0" rIns="0" bIns="0" rtlCol="0">
                <a:noAutofit/>
              </a:bodyPr>
              <a:lstStyle>
                <a:lvl1pPr marL="173736" indent="-173736" algn="l" defTabSz="914400" rtl="0" eaLnBrk="1" latinLnBrk="0" hangingPunct="1">
                  <a:lnSpc>
                    <a:spcPct val="100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Calibri" panose="020F0502020204030204" pitchFamily="34" charset="0"/>
                    <a:ea typeface="+mn-ea"/>
                    <a:cs typeface="Calibri" panose="020F0502020204030204" pitchFamily="34" charset="0"/>
                  </a:defRPr>
                </a:lvl1pPr>
                <a:lvl2pPr marL="338328" indent="-1746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2200" kern="1200" baseline="0">
                    <a:solidFill>
                      <a:schemeClr val="tx1">
                        <a:lumMod val="85000"/>
                        <a:lumOff val="15000"/>
                      </a:schemeClr>
                    </a:solidFill>
                    <a:latin typeface="Calibri" panose="020F0502020204030204" pitchFamily="34" charset="0"/>
                    <a:ea typeface="+mn-ea"/>
                    <a:cs typeface="Calibri" panose="020F0502020204030204" pitchFamily="34" charset="0"/>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20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8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endParaRPr lang="en-US" sz="1800" dirty="0"/>
              </a:p>
            </p:txBody>
          </p:sp>
          <p:sp>
            <p:nvSpPr>
              <p:cNvPr id="48" name="TextBox 47">
                <a:extLst>
                  <a:ext uri="{FF2B5EF4-FFF2-40B4-BE49-F238E27FC236}">
                    <a16:creationId xmlns:a16="http://schemas.microsoft.com/office/drawing/2014/main" id="{D742AAC2-86DE-7DC0-3177-88A0C143EBD1}"/>
                  </a:ext>
                </a:extLst>
              </p:cNvPr>
              <p:cNvSpPr txBox="1"/>
              <p:nvPr/>
            </p:nvSpPr>
            <p:spPr>
              <a:xfrm>
                <a:off x="1520782" y="5121599"/>
                <a:ext cx="987552" cy="641153"/>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SENS0</a:t>
                </a:r>
              </a:p>
            </p:txBody>
          </p:sp>
          <p:sp>
            <p:nvSpPr>
              <p:cNvPr id="49" name="TextBox 48">
                <a:extLst>
                  <a:ext uri="{FF2B5EF4-FFF2-40B4-BE49-F238E27FC236}">
                    <a16:creationId xmlns:a16="http://schemas.microsoft.com/office/drawing/2014/main" id="{C909AF8F-CEAA-3EBB-0EB0-0A87675A0220}"/>
                  </a:ext>
                </a:extLst>
              </p:cNvPr>
              <p:cNvSpPr txBox="1"/>
              <p:nvPr/>
            </p:nvSpPr>
            <p:spPr>
              <a:xfrm>
                <a:off x="1533891" y="6220866"/>
                <a:ext cx="987552" cy="641153"/>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SENS1</a:t>
                </a:r>
              </a:p>
            </p:txBody>
          </p:sp>
        </p:grpSp>
        <p:sp>
          <p:nvSpPr>
            <p:cNvPr id="45" name="TextBox 44">
              <a:extLst>
                <a:ext uri="{FF2B5EF4-FFF2-40B4-BE49-F238E27FC236}">
                  <a16:creationId xmlns:a16="http://schemas.microsoft.com/office/drawing/2014/main" id="{D36F90C4-F99D-EAAF-2E1B-B17BB5ACB2EF}"/>
                </a:ext>
              </a:extLst>
            </p:cNvPr>
            <p:cNvSpPr txBox="1"/>
            <p:nvPr/>
          </p:nvSpPr>
          <p:spPr>
            <a:xfrm>
              <a:off x="7403550" y="5700015"/>
              <a:ext cx="1683002" cy="42457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7404561" y="6450205"/>
              <a:ext cx="1683002" cy="369926"/>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grpSp>
      <p:grpSp>
        <p:nvGrpSpPr>
          <p:cNvPr id="11" name="Group 10">
            <a:extLst>
              <a:ext uri="{FF2B5EF4-FFF2-40B4-BE49-F238E27FC236}">
                <a16:creationId xmlns:a16="http://schemas.microsoft.com/office/drawing/2014/main" id="{3DF15462-0DC8-6C0E-D5B2-B375CA86A147}"/>
              </a:ext>
            </a:extLst>
          </p:cNvPr>
          <p:cNvGrpSpPr/>
          <p:nvPr/>
        </p:nvGrpSpPr>
        <p:grpSpPr>
          <a:xfrm>
            <a:off x="2901623" y="4577992"/>
            <a:ext cx="2753516" cy="229110"/>
            <a:chOff x="3347740" y="5139864"/>
            <a:chExt cx="2833341" cy="275887"/>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48776"/>
              <a:ext cx="462050" cy="215443"/>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65329" y="5149900"/>
              <a:ext cx="621792" cy="215443"/>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73588" y="5145587"/>
              <a:ext cx="484632" cy="215443"/>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9189"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56320"/>
              <a:ext cx="484632" cy="259431"/>
            </a:xfrm>
            <a:prstGeom prst="rect">
              <a:avLst/>
            </a:prstGeom>
            <a:noFill/>
          </p:spPr>
          <p:txBody>
            <a:bodyPr wrap="square" rtlCol="0">
              <a:spAutoFit/>
            </a:bodyPr>
            <a:lstStyle/>
            <a:p>
              <a:r>
                <a:rPr lang="en-US" sz="800" dirty="0"/>
                <a:t>SEN</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901622" y="3456091"/>
            <a:ext cx="1814611" cy="226297"/>
            <a:chOff x="3402543" y="4791676"/>
            <a:chExt cx="1867217" cy="272501"/>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3" y="4791676"/>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795433"/>
              <a:ext cx="621792" cy="215445"/>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795433"/>
              <a:ext cx="462050" cy="215445"/>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45573" y="4804745"/>
              <a:ext cx="484632" cy="259432"/>
            </a:xfrm>
            <a:prstGeom prst="rect">
              <a:avLst/>
            </a:prstGeom>
            <a:noFill/>
          </p:spPr>
          <p:txBody>
            <a:bodyPr wrap="square" rtlCol="0">
              <a:spAutoFit/>
            </a:bodyPr>
            <a:lstStyle/>
            <a:p>
              <a:r>
                <a:rPr lang="en-US" sz="800" dirty="0"/>
                <a:t>SEN</a:t>
              </a:r>
            </a:p>
          </p:txBody>
        </p:sp>
      </p:grpSp>
      <p:grpSp>
        <p:nvGrpSpPr>
          <p:cNvPr id="13" name="Group 12">
            <a:extLst>
              <a:ext uri="{FF2B5EF4-FFF2-40B4-BE49-F238E27FC236}">
                <a16:creationId xmlns:a16="http://schemas.microsoft.com/office/drawing/2014/main" id="{969833F9-5626-65A9-DCDE-C720437D9546}"/>
              </a:ext>
            </a:extLst>
          </p:cNvPr>
          <p:cNvGrpSpPr/>
          <p:nvPr/>
        </p:nvGrpSpPr>
        <p:grpSpPr>
          <a:xfrm>
            <a:off x="2914744" y="4009387"/>
            <a:ext cx="2998704" cy="216792"/>
            <a:chOff x="3347740" y="5138029"/>
            <a:chExt cx="3085636" cy="261054"/>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38147"/>
              <a:ext cx="462050" cy="215443"/>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3"/>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39797"/>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8003"/>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9"/>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717009" y="5139653"/>
              <a:ext cx="484632" cy="259430"/>
            </a:xfrm>
            <a:prstGeom prst="rect">
              <a:avLst/>
            </a:prstGeom>
            <a:noFill/>
          </p:spPr>
          <p:txBody>
            <a:bodyPr wrap="square" rtlCol="0">
              <a:spAutoFit/>
            </a:bodyPr>
            <a:lstStyle/>
            <a:p>
              <a:r>
                <a:rPr lang="en-US" sz="800" dirty="0"/>
                <a:t>SEN</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1777962" y="4512449"/>
            <a:ext cx="850258" cy="260553"/>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SENS2</a:t>
            </a:r>
          </a:p>
        </p:txBody>
      </p:sp>
      <p:sp>
        <p:nvSpPr>
          <p:cNvPr id="15" name="TextBox 14">
            <a:extLst>
              <a:ext uri="{FF2B5EF4-FFF2-40B4-BE49-F238E27FC236}">
                <a16:creationId xmlns:a16="http://schemas.microsoft.com/office/drawing/2014/main" id="{0332660E-67BE-8A53-C89D-FF3B83601A0D}"/>
              </a:ext>
            </a:extLst>
          </p:cNvPr>
          <p:cNvSpPr txBox="1"/>
          <p:nvPr/>
        </p:nvSpPr>
        <p:spPr>
          <a:xfrm>
            <a:off x="6006360" y="4512448"/>
            <a:ext cx="1777094" cy="26055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have window-based CIR report, as shown in the figure below. </a:t>
            </a:r>
          </a:p>
          <a:p>
            <a:pPr marL="573786" lvl="1" indent="-173736" fontAlgn="auto">
              <a:spcBef>
                <a:spcPts val="1200"/>
              </a:spcBef>
              <a:spcAft>
                <a:spcPts val="0"/>
              </a:spcAft>
              <a:buClr>
                <a:srgbClr val="3253DC"/>
              </a:buClr>
              <a:buFont typeface="Arial" panose="020B0604020202020204" pitchFamily="34" charset="0"/>
              <a:buChar char="•"/>
              <a:defRPr/>
            </a:pPr>
            <a:r>
              <a:rPr kumimoji="0" lang="en-US" sz="1600" b="0" i="0" u="none" strike="noStrike" kern="1200" cap="none" spc="0" normalizeH="0" baseline="0" noProof="0" dirty="0">
                <a:ln>
                  <a:noFill/>
                </a:ln>
                <a:effectLst/>
                <a:uLnTx/>
                <a:uFillTx/>
                <a:ea typeface="+mn-ea"/>
                <a:cs typeface="Arial" panose="020B0604020202020204" pitchFamily="34" charset="0"/>
              </a:rPr>
              <a:t>A sensing report bitmap is used to signal the taps present in the CIR report. The bitmap length is equal to the CIR window length.</a:t>
            </a:r>
            <a:endParaRPr kumimoji="0" lang="en-US" sz="16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F</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processed, to generate range/velocity for each object. The definition of computation method is TBD.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439530" y="4077494"/>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4853400B-A9D1-400A-8F36-67477BDBFB7A}"/>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AF7F3C1B-F7CD-463C-963E-0EA4BFEB3B8C}"/>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CIR sampling rate: We agreed on OSR=2, to balance reasonable accuracy, complexity and report overhead. OSR is defined with respect to signal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latin typeface="Arial" panose="020B0604020202020204" pitchFamily="34" charset="0"/>
                <a:cs typeface="Arial" panose="020B0604020202020204" pitchFamily="34" charset="0"/>
              </a:rPr>
              <a:t>For frequency stitching, OSR is defined with respect to the aggregated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 10, 12 bits, and other values are under consideration as optional values.</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the following points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47663" marR="0" lvl="2"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CIR report window has configurable duration and position, to cover a large sensing area.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lang="en-US" sz="1600" dirty="0">
                <a:cs typeface="Arial" panose="020B0604020202020204" pitchFamily="34" charset="0"/>
              </a:rPr>
              <a:t>Further agreements regarding CIR report bitmap</a:t>
            </a: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effectLst/>
                <a:uLnTx/>
                <a:uFillTx/>
                <a:ea typeface="+mn-ea"/>
                <a:cs typeface="Arial" panose="020B0604020202020204" pitchFamily="34" charset="0"/>
              </a:rPr>
              <a:t>Single CIR window with bitmap of a </a:t>
            </a:r>
            <a:r>
              <a:rPr kumimoji="0" lang="en-US" sz="1600" b="0" i="0" u="none" kern="1200" cap="none" spc="0" normalizeH="0" baseline="0" noProof="0" dirty="0">
                <a:ln>
                  <a:noFill/>
                </a:ln>
                <a:effectLst/>
                <a:uLnTx/>
                <a:uFillTx/>
                <a:ea typeface="+mn-ea"/>
                <a:cs typeface="Arial" panose="020B0604020202020204" pitchFamily="34" charset="0"/>
              </a:rPr>
              <a:t>fixed length </a:t>
            </a:r>
            <a:r>
              <a:rPr lang="en-US" sz="1600" dirty="0">
                <a:cs typeface="Arial" panose="020B0604020202020204" pitchFamily="34" charset="0"/>
              </a:rPr>
              <a:t>is </a:t>
            </a:r>
            <a:r>
              <a:rPr kumimoji="0" lang="en-US" sz="1600" b="0" i="0" u="none" strike="noStrike" kern="1200" cap="none" spc="0" normalizeH="0" baseline="0" noProof="0" dirty="0">
                <a:ln>
                  <a:noFill/>
                </a:ln>
                <a:effectLst/>
                <a:uLnTx/>
                <a:uFillTx/>
                <a:ea typeface="+mn-ea"/>
                <a:cs typeface="Arial" panose="020B0604020202020204" pitchFamily="34" charset="0"/>
              </a:rPr>
              <a:t>specified through OOB means. </a:t>
            </a:r>
            <a:endParaRPr kumimoji="0" lang="en-US" sz="1600" b="0" i="0" u="none" strike="sngStrike" kern="1200" cap="none" spc="0" normalizeH="0" baseline="0" noProof="0" dirty="0">
              <a:ln>
                <a:noFill/>
              </a:ln>
              <a:solidFill>
                <a:srgbClr val="FF0000"/>
              </a:solidFill>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The bitmap length is negotiated and determined through other means, and it is fixed during sensing session. </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 the mandatory mode, initiator proposes the bitmap, based on its sensing area of interest, from a limited set of bitmap options. </a:t>
            </a: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Bitmap is fixed during the session and does not change from packet to packet.</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For the optional modes, the following choice is under consideration</a:t>
            </a: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Variable bitmap from packet to packet</a:t>
            </a:r>
          </a:p>
          <a:p>
            <a:pPr marL="347663" lvl="2" indent="0" fontAlgn="auto">
              <a:spcBef>
                <a:spcPts val="0"/>
              </a:spcBef>
              <a:spcAft>
                <a:spcPts val="0"/>
              </a:spcAft>
              <a:buClr>
                <a:srgbClr val="000000">
                  <a:lumMod val="85000"/>
                  <a:lumOff val="15000"/>
                </a:srgbClr>
              </a:buClr>
              <a:buNone/>
              <a:defRPr/>
            </a:pPr>
            <a:endParaRPr lang="en-US" sz="1600" dirty="0">
              <a:solidFill>
                <a:srgbClr val="FF0000"/>
              </a:solidFill>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7</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95028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Baseline Sensing Report Parameters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40679" y="1135605"/>
            <a:ext cx="8609043" cy="3831605"/>
          </a:xfrm>
        </p:spPr>
        <p:txBody>
          <a:bodyPr/>
          <a:lstStyle/>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8</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3025914412"/>
                  </p:ext>
                </p:extLst>
              </p:nvPr>
            </p:nvGraphicFramePr>
            <p:xfrm>
              <a:off x="457316" y="1869331"/>
              <a:ext cx="7872758" cy="4062836"/>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solidFill>
                                <a:schemeClr val="tx1"/>
                              </a:solidFill>
                              <a:latin typeface="+mj-lt"/>
                              <a:cs typeface="Calibri" panose="020F0502020204030204" pitchFamily="34" charset="0"/>
                            </a:rPr>
                            <a:t>Number of Rx antennas and bitmap length</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714663778"/>
                      </a:ext>
                    </a:extLst>
                  </a:tr>
                  <a:tr h="356549">
                    <a:tc>
                      <a:txBody>
                        <a:bodyPr/>
                        <a:lstStyle/>
                        <a:p>
                          <a:r>
                            <a:rPr lang="en-US" sz="1200" b="1" dirty="0">
                              <a:solidFill>
                                <a:schemeClr val="tx1"/>
                              </a:solidFill>
                              <a:latin typeface="+mj-lt"/>
                              <a:cs typeface="Calibri" panose="020F0502020204030204" pitchFamily="34" charset="0"/>
                            </a:rPr>
                            <a:t>Bitmap</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Timing Offset of the reference tap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solidFill>
                                <a:schemeClr val="tx1"/>
                              </a:solidFill>
                              <a:latin typeface="+mj-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j-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j-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j-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solidFill>
                                <a:schemeClr val="tx1"/>
                              </a:solidFill>
                              <a:latin typeface="+mj-lt"/>
                              <a:cs typeface="Calibri" panose="020F0502020204030204" pitchFamily="34" charset="0"/>
                            </a:rPr>
                            <a:t>Normalization factor for I/Q </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j-lt"/>
                              <a:cs typeface="Calibri" panose="020F0502020204030204" pitchFamily="34" charset="0"/>
                            </a:rPr>
                            <a:t>RSSI</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j-lt"/>
                              <a:cs typeface="Calibri" panose="020F0502020204030204" pitchFamily="34" charset="0"/>
                            </a:rPr>
                            <a:t>CIR In-Phase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j-lt"/>
                              <a:cs typeface="Calibri" panose="020F0502020204030204" pitchFamily="34" charset="0"/>
                            </a:rPr>
                            <a:t>CIR Quadrature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Choice>
        <mc:Fallback xmlns="">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3025914412"/>
                  </p:ext>
                </p:extLst>
              </p:nvPr>
            </p:nvGraphicFramePr>
            <p:xfrm>
              <a:off x="457316" y="1869331"/>
              <a:ext cx="7872758" cy="4062836"/>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65760">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457200">
                    <a:tc>
                      <a:txBody>
                        <a:bodyPr/>
                        <a:lstStyle/>
                        <a:p>
                          <a:r>
                            <a:rPr lang="en-US" sz="1200" b="1" dirty="0">
                              <a:solidFill>
                                <a:schemeClr val="tx1"/>
                              </a:solidFill>
                              <a:latin typeface="+mj-lt"/>
                              <a:cs typeface="Calibri" panose="020F0502020204030204" pitchFamily="34" charset="0"/>
                            </a:rPr>
                            <a:t>Number of Rx antennas and bitmap length</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714663778"/>
                      </a:ext>
                    </a:extLst>
                  </a:tr>
                  <a:tr h="356549">
                    <a:tc>
                      <a:txBody>
                        <a:bodyPr/>
                        <a:lstStyle/>
                        <a:p>
                          <a:r>
                            <a:rPr lang="en-US" sz="1200" b="1" dirty="0">
                              <a:solidFill>
                                <a:schemeClr val="tx1"/>
                              </a:solidFill>
                              <a:latin typeface="+mj-lt"/>
                              <a:cs typeface="Calibri" panose="020F0502020204030204" pitchFamily="34" charset="0"/>
                            </a:rPr>
                            <a:t>Bitmap</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3"/>
                          <a:stretch>
                            <a:fillRect l="-560" t="-298113" r="-263025" b="-23867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6 bits</a:t>
                          </a:r>
                        </a:p>
                      </a:txBody>
                      <a:tcPr/>
                    </a:tc>
                    <a:tc>
                      <a:txBody>
                        <a:bodyPr/>
                        <a:lstStyle/>
                        <a:p>
                          <a:endParaRPr lang="en-US"/>
                        </a:p>
                      </a:txBody>
                      <a:tcPr>
                        <a:blipFill>
                          <a:blip r:embed="rId3"/>
                          <a:stretch>
                            <a:fillRect l="-121575" t="-298113" r="-685" b="-238679"/>
                          </a:stretch>
                        </a:blipFill>
                      </a:tcPr>
                    </a:tc>
                    <a:extLst>
                      <a:ext uri="{0D108BD9-81ED-4DB2-BD59-A6C34878D82A}">
                        <a16:rowId xmlns:a16="http://schemas.microsoft.com/office/drawing/2014/main" val="229359295"/>
                      </a:ext>
                    </a:extLst>
                  </a:tr>
                  <a:tr h="457200">
                    <a:tc>
                      <a:txBody>
                        <a:bodyPr/>
                        <a:lstStyle/>
                        <a:p>
                          <a:r>
                            <a:rPr lang="en-US" sz="1200" b="1" dirty="0">
                              <a:solidFill>
                                <a:schemeClr val="tx1"/>
                              </a:solidFill>
                              <a:latin typeface="+mj-lt"/>
                              <a:cs typeface="Calibri" panose="020F0502020204030204" pitchFamily="34" charset="0"/>
                            </a:rPr>
                            <a:t>Normalization factor for I/Q </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j-lt"/>
                              <a:cs typeface="Calibri" panose="020F0502020204030204" pitchFamily="34" charset="0"/>
                            </a:rPr>
                            <a:t>RSSI</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j-lt"/>
                              <a:cs typeface="Calibri" panose="020F0502020204030204" pitchFamily="34" charset="0"/>
                            </a:rPr>
                            <a:t>CIR In-Phase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j-lt"/>
                              <a:cs typeface="Calibri" panose="020F0502020204030204" pitchFamily="34" charset="0"/>
                            </a:rPr>
                            <a:t>CIR Quadrature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Fallback>
      </mc:AlternateContent>
      <p:sp>
        <p:nvSpPr>
          <p:cNvPr id="7" name="Text Placeholder 2">
            <a:extLst>
              <a:ext uri="{FF2B5EF4-FFF2-40B4-BE49-F238E27FC236}">
                <a16:creationId xmlns:a16="http://schemas.microsoft.com/office/drawing/2014/main" id="{458CA4F5-DA47-A667-6E16-B61CD1416B84}"/>
              </a:ext>
            </a:extLst>
          </p:cNvPr>
          <p:cNvSpPr txBox="1">
            <a:spLocks/>
          </p:cNvSpPr>
          <p:nvPr/>
        </p:nvSpPr>
        <p:spPr bwMode="auto">
          <a:xfrm>
            <a:off x="294278" y="1283012"/>
            <a:ext cx="8612259" cy="58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3736" indent="-173736" fontAlgn="auto">
              <a:spcBef>
                <a:spcPts val="1200"/>
              </a:spcBef>
              <a:spcAft>
                <a:spcPts val="0"/>
              </a:spcAft>
              <a:buClr>
                <a:srgbClr val="3253DC"/>
              </a:buClr>
              <a:buFont typeface="Arial" panose="020B0604020202020204" pitchFamily="34" charset="0"/>
              <a:buChar char="•"/>
              <a:defRPr/>
            </a:pPr>
            <a:r>
              <a:rPr lang="en-US" sz="1800" dirty="0">
                <a:cs typeface="Arial" panose="020B0604020202020204" pitchFamily="34" charset="0"/>
              </a:rPr>
              <a:t>We agree that the </a:t>
            </a:r>
            <a:r>
              <a:rPr lang="en-US" sz="1800" dirty="0"/>
              <a:t>baseline CIR report contain the following fields</a:t>
            </a:r>
            <a:endParaRPr lang="en-US" dirty="0"/>
          </a:p>
        </p:txBody>
      </p:sp>
    </p:spTree>
    <p:extLst>
      <p:ext uri="{BB962C8B-B14F-4D97-AF65-F5344CB8AC3E}">
        <p14:creationId xmlns:p14="http://schemas.microsoft.com/office/powerpoint/2010/main" val="2868371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Other Topics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6106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Details of sensing procedure need to be discussed.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Definition of block/round/slot structure for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Control message for sensing: IE structure and content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to adopt frequency stitching across carrier frequencies to improve sensing link budget and accuracy, as an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Consider to limit channels where this option is available to avoid interference with multiple UWB channels</a:t>
            </a:r>
          </a:p>
          <a:p>
            <a:pPr marL="506603" lvl="1" fontAlgn="auto">
              <a:spcBef>
                <a:spcPts val="0"/>
              </a:spcBef>
              <a:spcAft>
                <a:spcPts val="0"/>
              </a:spcAft>
              <a:buClr>
                <a:schemeClr val="accent2"/>
              </a:buClr>
              <a:buFont typeface="Arial" panose="020B0604020202020204" pitchFamily="34" charset="0"/>
              <a:buChar char="•"/>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9</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111235</TotalTime>
  <Words>1386</Words>
  <Application>Microsoft Office PowerPoint</Application>
  <PresentationFormat>On-screen Show (4:3)</PresentationFormat>
  <Paragraphs>280</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Cambria Math</vt:lpstr>
      <vt:lpstr>Courier New</vt:lpstr>
      <vt:lpstr>Microsoft Sans Serif</vt:lpstr>
      <vt:lpstr>Times New Roman</vt:lpstr>
      <vt:lpstr>Office Theme</vt:lpstr>
      <vt:lpstr>PowerPoint Presentation</vt:lpstr>
      <vt:lpstr>Sensing Pulse Shape</vt:lpstr>
      <vt:lpstr>Sensing Sequence and Pulse Pattern</vt:lpstr>
      <vt:lpstr>Sensing Packet Format</vt:lpstr>
      <vt:lpstr>Sensing Report</vt:lpstr>
      <vt:lpstr>Sensing Report</vt:lpstr>
      <vt:lpstr>Sensing Report</vt:lpstr>
      <vt:lpstr>Baseline Sensing Report Parameters</vt:lpstr>
      <vt:lpstr>Other Topics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390</cp:revision>
  <cp:lastPrinted>1998-02-10T13:28:06Z</cp:lastPrinted>
  <dcterms:created xsi:type="dcterms:W3CDTF">2021-07-16T20:39:58Z</dcterms:created>
  <dcterms:modified xsi:type="dcterms:W3CDTF">2023-01-19T17:21:19Z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