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1155" r:id="rId3"/>
    <p:sldId id="2147376540" r:id="rId4"/>
    <p:sldId id="1796" r:id="rId5"/>
    <p:sldId id="2147376542" r:id="rId6"/>
    <p:sldId id="2147376545" r:id="rId7"/>
    <p:sldId id="2147376549" r:id="rId8"/>
    <p:sldId id="2147376550" r:id="rId9"/>
    <p:sldId id="2147376551" r:id="rId10"/>
    <p:sldId id="2147376547" r:id="rId11"/>
    <p:sldId id="1797" r:id="rId12"/>
    <p:sldId id="1798" r:id="rId13"/>
    <p:sldId id="2147376538" r:id="rId14"/>
    <p:sldId id="2147376494" r:id="rId15"/>
    <p:sldId id="2147376537" r:id="rId16"/>
    <p:sldId id="178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2147376540"/>
            <p14:sldId id="1796"/>
            <p14:sldId id="2147376542"/>
            <p14:sldId id="2147376545"/>
            <p14:sldId id="2147376549"/>
            <p14:sldId id="2147376550"/>
            <p14:sldId id="2147376551"/>
            <p14:sldId id="2147376547"/>
            <p14:sldId id="1797"/>
            <p14:sldId id="1798"/>
            <p14:sldId id="2147376538"/>
            <p14:sldId id="2147376494"/>
            <p14:sldId id="2147376537"/>
            <p14:sldId id="17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F372D2-AF0D-490A-981A-B57CA6ACC4B7}" v="16" dt="2023-03-16T15:07:33.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2009" autoAdjust="0"/>
  </p:normalViewPr>
  <p:slideViewPr>
    <p:cSldViewPr>
      <p:cViewPr varScale="1">
        <p:scale>
          <a:sx n="105" d="100"/>
          <a:sy n="105" d="100"/>
        </p:scale>
        <p:origin x="1998" y="10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AEF372D2-AF0D-490A-981A-B57CA6ACC4B7}"/>
    <pc:docChg chg="undo redo custSel addSld delSld modSld sldOrd modMainMaster modSection">
      <pc:chgData name="Pooria Pakrooh" userId="c66806a1-324d-42e8-83af-87f490d8d065" providerId="ADAL" clId="{AEF372D2-AF0D-490A-981A-B57CA6ACC4B7}" dt="2023-03-16T15:12:21.792" v="1371" actId="20577"/>
      <pc:docMkLst>
        <pc:docMk/>
      </pc:docMkLst>
      <pc:sldChg chg="modSp mod">
        <pc:chgData name="Pooria Pakrooh" userId="c66806a1-324d-42e8-83af-87f490d8d065" providerId="ADAL" clId="{AEF372D2-AF0D-490A-981A-B57CA6ACC4B7}" dt="2023-03-16T15:08:03.708" v="1222" actId="20577"/>
        <pc:sldMkLst>
          <pc:docMk/>
          <pc:sldMk cId="0" sldId="259"/>
        </pc:sldMkLst>
        <pc:spChg chg="mod">
          <ac:chgData name="Pooria Pakrooh" userId="c66806a1-324d-42e8-83af-87f490d8d065" providerId="ADAL" clId="{AEF372D2-AF0D-490A-981A-B57CA6ACC4B7}" dt="2023-03-16T15:08:03.708" v="1222" actId="20577"/>
          <ac:spMkLst>
            <pc:docMk/>
            <pc:sldMk cId="0" sldId="259"/>
            <ac:spMk id="27651" creationId="{00000000-0000-0000-0000-000000000000}"/>
          </ac:spMkLst>
        </pc:spChg>
      </pc:sldChg>
      <pc:sldChg chg="del">
        <pc:chgData name="Pooria Pakrooh" userId="c66806a1-324d-42e8-83af-87f490d8d065" providerId="ADAL" clId="{AEF372D2-AF0D-490A-981A-B57CA6ACC4B7}" dt="2023-03-16T14:34:34.343" v="257" actId="47"/>
        <pc:sldMkLst>
          <pc:docMk/>
          <pc:sldMk cId="0" sldId="379"/>
        </pc:sldMkLst>
      </pc:sldChg>
      <pc:sldChg chg="del">
        <pc:chgData name="Pooria Pakrooh" userId="c66806a1-324d-42e8-83af-87f490d8d065" providerId="ADAL" clId="{AEF372D2-AF0D-490A-981A-B57CA6ACC4B7}" dt="2023-03-16T14:34:33.380" v="256" actId="47"/>
        <pc:sldMkLst>
          <pc:docMk/>
          <pc:sldMk cId="3958246563" sldId="420"/>
        </pc:sldMkLst>
      </pc:sldChg>
      <pc:sldChg chg="modSp mod">
        <pc:chgData name="Pooria Pakrooh" userId="c66806a1-324d-42e8-83af-87f490d8d065" providerId="ADAL" clId="{AEF372D2-AF0D-490A-981A-B57CA6ACC4B7}" dt="2023-03-16T14:30:53.261" v="210" actId="12"/>
        <pc:sldMkLst>
          <pc:docMk/>
          <pc:sldMk cId="382172757" sldId="1155"/>
        </pc:sldMkLst>
        <pc:spChg chg="mod">
          <ac:chgData name="Pooria Pakrooh" userId="c66806a1-324d-42e8-83af-87f490d8d065" providerId="ADAL" clId="{AEF372D2-AF0D-490A-981A-B57CA6ACC4B7}" dt="2023-03-16T14:30:53.261" v="210" actId="12"/>
          <ac:spMkLst>
            <pc:docMk/>
            <pc:sldMk cId="382172757" sldId="1155"/>
            <ac:spMk id="3" creationId="{EBA30AFE-DF49-4285-A12D-030A97E2212B}"/>
          </ac:spMkLst>
        </pc:spChg>
      </pc:sldChg>
      <pc:sldChg chg="modSp mod ord">
        <pc:chgData name="Pooria Pakrooh" userId="c66806a1-324d-42e8-83af-87f490d8d065" providerId="ADAL" clId="{AEF372D2-AF0D-490A-981A-B57CA6ACC4B7}" dt="2023-03-16T14:48:19.626" v="771"/>
        <pc:sldMkLst>
          <pc:docMk/>
          <pc:sldMk cId="3628569734" sldId="1787"/>
        </pc:sldMkLst>
        <pc:spChg chg="mod">
          <ac:chgData name="Pooria Pakrooh" userId="c66806a1-324d-42e8-83af-87f490d8d065" providerId="ADAL" clId="{AEF372D2-AF0D-490A-981A-B57CA6ACC4B7}" dt="2023-03-16T14:33:39.834" v="224" actId="12"/>
          <ac:spMkLst>
            <pc:docMk/>
            <pc:sldMk cId="3628569734" sldId="1787"/>
            <ac:spMk id="3" creationId="{2D04E12D-463F-40A6-A1A6-926FF6BC2EC7}"/>
          </ac:spMkLst>
        </pc:spChg>
      </pc:sldChg>
      <pc:sldChg chg="modSp mod">
        <pc:chgData name="Pooria Pakrooh" userId="c66806a1-324d-42e8-83af-87f490d8d065" providerId="ADAL" clId="{AEF372D2-AF0D-490A-981A-B57CA6ACC4B7}" dt="2023-03-16T14:31:40.301" v="213" actId="12"/>
        <pc:sldMkLst>
          <pc:docMk/>
          <pc:sldMk cId="2762416171" sldId="1796"/>
        </pc:sldMkLst>
        <pc:spChg chg="mod">
          <ac:chgData name="Pooria Pakrooh" userId="c66806a1-324d-42e8-83af-87f490d8d065" providerId="ADAL" clId="{AEF372D2-AF0D-490A-981A-B57CA6ACC4B7}" dt="2023-03-16T14:31:40.301" v="213" actId="12"/>
          <ac:spMkLst>
            <pc:docMk/>
            <pc:sldMk cId="2762416171" sldId="1796"/>
            <ac:spMk id="3" creationId="{EBA30AFE-DF49-4285-A12D-030A97E2212B}"/>
          </ac:spMkLst>
        </pc:spChg>
      </pc:sldChg>
      <pc:sldChg chg="modSp mod">
        <pc:chgData name="Pooria Pakrooh" userId="c66806a1-324d-42e8-83af-87f490d8d065" providerId="ADAL" clId="{AEF372D2-AF0D-490A-981A-B57CA6ACC4B7}" dt="2023-03-16T15:06:57.050" v="1176" actId="14100"/>
        <pc:sldMkLst>
          <pc:docMk/>
          <pc:sldMk cId="381646616" sldId="1797"/>
        </pc:sldMkLst>
        <pc:spChg chg="mod">
          <ac:chgData name="Pooria Pakrooh" userId="c66806a1-324d-42e8-83af-87f490d8d065" providerId="ADAL" clId="{AEF372D2-AF0D-490A-981A-B57CA6ACC4B7}" dt="2023-03-16T15:05:12.273" v="1154" actId="2711"/>
          <ac:spMkLst>
            <pc:docMk/>
            <pc:sldMk cId="381646616" sldId="1797"/>
            <ac:spMk id="3" creationId="{EBA30AFE-DF49-4285-A12D-030A97E2212B}"/>
          </ac:spMkLst>
        </pc:spChg>
        <pc:spChg chg="mod">
          <ac:chgData name="Pooria Pakrooh" userId="c66806a1-324d-42e8-83af-87f490d8d065" providerId="ADAL" clId="{AEF372D2-AF0D-490A-981A-B57CA6ACC4B7}" dt="2023-03-16T15:06:57.050" v="1176" actId="14100"/>
          <ac:spMkLst>
            <pc:docMk/>
            <pc:sldMk cId="381646616" sldId="1797"/>
            <ac:spMk id="6" creationId="{CF6F8A3D-DD0E-4CAB-0229-53F75EFA9AD8}"/>
          </ac:spMkLst>
        </pc:spChg>
      </pc:sldChg>
      <pc:sldChg chg="modSp mod">
        <pc:chgData name="Pooria Pakrooh" userId="c66806a1-324d-42e8-83af-87f490d8d065" providerId="ADAL" clId="{AEF372D2-AF0D-490A-981A-B57CA6ACC4B7}" dt="2023-03-16T15:07:01.578" v="1177" actId="14100"/>
        <pc:sldMkLst>
          <pc:docMk/>
          <pc:sldMk cId="2024675230" sldId="1798"/>
        </pc:sldMkLst>
        <pc:spChg chg="mod">
          <ac:chgData name="Pooria Pakrooh" userId="c66806a1-324d-42e8-83af-87f490d8d065" providerId="ADAL" clId="{AEF372D2-AF0D-490A-981A-B57CA6ACC4B7}" dt="2023-03-16T14:32:39.923" v="220" actId="12"/>
          <ac:spMkLst>
            <pc:docMk/>
            <pc:sldMk cId="2024675230" sldId="1798"/>
            <ac:spMk id="3" creationId="{EBA30AFE-DF49-4285-A12D-030A97E2212B}"/>
          </ac:spMkLst>
        </pc:spChg>
        <pc:spChg chg="mod">
          <ac:chgData name="Pooria Pakrooh" userId="c66806a1-324d-42e8-83af-87f490d8d065" providerId="ADAL" clId="{AEF372D2-AF0D-490A-981A-B57CA6ACC4B7}" dt="2023-03-16T15:07:01.578" v="1177" actId="14100"/>
          <ac:spMkLst>
            <pc:docMk/>
            <pc:sldMk cId="2024675230" sldId="1798"/>
            <ac:spMk id="6" creationId="{CF6F8A3D-DD0E-4CAB-0229-53F75EFA9AD8}"/>
          </ac:spMkLst>
        </pc:spChg>
      </pc:sldChg>
      <pc:sldChg chg="modSp mod ord">
        <pc:chgData name="Pooria Pakrooh" userId="c66806a1-324d-42e8-83af-87f490d8d065" providerId="ADAL" clId="{AEF372D2-AF0D-490A-981A-B57CA6ACC4B7}" dt="2023-03-16T15:12:21.792" v="1371" actId="20577"/>
        <pc:sldMkLst>
          <pc:docMk/>
          <pc:sldMk cId="18989014" sldId="2147376494"/>
        </pc:sldMkLst>
        <pc:spChg chg="mod">
          <ac:chgData name="Pooria Pakrooh" userId="c66806a1-324d-42e8-83af-87f490d8d065" providerId="ADAL" clId="{AEF372D2-AF0D-490A-981A-B57CA6ACC4B7}" dt="2023-03-16T15:05:51.593" v="1167" actId="20577"/>
          <ac:spMkLst>
            <pc:docMk/>
            <pc:sldMk cId="18989014" sldId="2147376494"/>
            <ac:spMk id="2" creationId="{5D820B47-1726-49F0-8A83-D16418FDB168}"/>
          </ac:spMkLst>
        </pc:spChg>
        <pc:spChg chg="mod">
          <ac:chgData name="Pooria Pakrooh" userId="c66806a1-324d-42e8-83af-87f490d8d065" providerId="ADAL" clId="{AEF372D2-AF0D-490A-981A-B57CA6ACC4B7}" dt="2023-03-16T15:12:21.792" v="1371" actId="20577"/>
          <ac:spMkLst>
            <pc:docMk/>
            <pc:sldMk cId="18989014" sldId="2147376494"/>
            <ac:spMk id="3" creationId="{EBA30AFE-DF49-4285-A12D-030A97E2212B}"/>
          </ac:spMkLst>
        </pc:spChg>
        <pc:spChg chg="mod">
          <ac:chgData name="Pooria Pakrooh" userId="c66806a1-324d-42e8-83af-87f490d8d065" providerId="ADAL" clId="{AEF372D2-AF0D-490A-981A-B57CA6ACC4B7}" dt="2023-03-16T15:07:33.172" v="1190" actId="1036"/>
          <ac:spMkLst>
            <pc:docMk/>
            <pc:sldMk cId="18989014" sldId="2147376494"/>
            <ac:spMk id="4" creationId="{63C8184C-85F0-FBE6-41AB-97BD4A6D63B8}"/>
          </ac:spMkLst>
        </pc:spChg>
      </pc:sldChg>
      <pc:sldChg chg="modSp mod">
        <pc:chgData name="Pooria Pakrooh" userId="c66806a1-324d-42e8-83af-87f490d8d065" providerId="ADAL" clId="{AEF372D2-AF0D-490A-981A-B57CA6ACC4B7}" dt="2023-03-16T15:07:14.140" v="1179" actId="1076"/>
        <pc:sldMkLst>
          <pc:docMk/>
          <pc:sldMk cId="2868371321" sldId="2147376537"/>
        </pc:sldMkLst>
        <pc:spChg chg="mod">
          <ac:chgData name="Pooria Pakrooh" userId="c66806a1-324d-42e8-83af-87f490d8d065" providerId="ADAL" clId="{AEF372D2-AF0D-490A-981A-B57CA6ACC4B7}" dt="2023-03-16T15:07:14.140" v="1179" actId="1076"/>
          <ac:spMkLst>
            <pc:docMk/>
            <pc:sldMk cId="2868371321" sldId="2147376537"/>
            <ac:spMk id="6" creationId="{CF6F8A3D-DD0E-4CAB-0229-53F75EFA9AD8}"/>
          </ac:spMkLst>
        </pc:spChg>
        <pc:spChg chg="mod">
          <ac:chgData name="Pooria Pakrooh" userId="c66806a1-324d-42e8-83af-87f490d8d065" providerId="ADAL" clId="{AEF372D2-AF0D-490A-981A-B57CA6ACC4B7}" dt="2023-03-16T14:33:05.372" v="222" actId="12"/>
          <ac:spMkLst>
            <pc:docMk/>
            <pc:sldMk cId="2868371321" sldId="2147376537"/>
            <ac:spMk id="7" creationId="{458CA4F5-DA47-A667-6E16-B61CD1416B84}"/>
          </ac:spMkLst>
        </pc:spChg>
        <pc:graphicFrameChg chg="modGraphic">
          <ac:chgData name="Pooria Pakrooh" userId="c66806a1-324d-42e8-83af-87f490d8d065" providerId="ADAL" clId="{AEF372D2-AF0D-490A-981A-B57CA6ACC4B7}" dt="2023-03-16T14:38:22.007" v="259" actId="207"/>
          <ac:graphicFrameMkLst>
            <pc:docMk/>
            <pc:sldMk cId="2868371321" sldId="2147376537"/>
            <ac:graphicFrameMk id="5" creationId="{DEB7856F-456D-9807-B055-57E0B466F4F6}"/>
          </ac:graphicFrameMkLst>
        </pc:graphicFrameChg>
      </pc:sldChg>
      <pc:sldChg chg="modSp mod">
        <pc:chgData name="Pooria Pakrooh" userId="c66806a1-324d-42e8-83af-87f490d8d065" providerId="ADAL" clId="{AEF372D2-AF0D-490A-981A-B57CA6ACC4B7}" dt="2023-03-16T15:07:06.344" v="1178" actId="14100"/>
        <pc:sldMkLst>
          <pc:docMk/>
          <pc:sldMk cId="3950284613" sldId="2147376538"/>
        </pc:sldMkLst>
        <pc:spChg chg="mod">
          <ac:chgData name="Pooria Pakrooh" userId="c66806a1-324d-42e8-83af-87f490d8d065" providerId="ADAL" clId="{AEF372D2-AF0D-490A-981A-B57CA6ACC4B7}" dt="2023-03-16T15:05:40.369" v="1156" actId="5793"/>
          <ac:spMkLst>
            <pc:docMk/>
            <pc:sldMk cId="3950284613" sldId="2147376538"/>
            <ac:spMk id="3" creationId="{EBA30AFE-DF49-4285-A12D-030A97E2212B}"/>
          </ac:spMkLst>
        </pc:spChg>
        <pc:spChg chg="mod">
          <ac:chgData name="Pooria Pakrooh" userId="c66806a1-324d-42e8-83af-87f490d8d065" providerId="ADAL" clId="{AEF372D2-AF0D-490A-981A-B57CA6ACC4B7}" dt="2023-03-16T15:07:06.344" v="1178" actId="14100"/>
          <ac:spMkLst>
            <pc:docMk/>
            <pc:sldMk cId="3950284613" sldId="2147376538"/>
            <ac:spMk id="6" creationId="{CF6F8A3D-DD0E-4CAB-0229-53F75EFA9AD8}"/>
          </ac:spMkLst>
        </pc:spChg>
      </pc:sldChg>
      <pc:sldChg chg="modSp mod">
        <pc:chgData name="Pooria Pakrooh" userId="c66806a1-324d-42e8-83af-87f490d8d065" providerId="ADAL" clId="{AEF372D2-AF0D-490A-981A-B57CA6ACC4B7}" dt="2023-03-16T14:47:51.232" v="769" actId="14100"/>
        <pc:sldMkLst>
          <pc:docMk/>
          <pc:sldMk cId="2788808696" sldId="2147376540"/>
        </pc:sldMkLst>
        <pc:spChg chg="mod">
          <ac:chgData name="Pooria Pakrooh" userId="c66806a1-324d-42e8-83af-87f490d8d065" providerId="ADAL" clId="{AEF372D2-AF0D-490A-981A-B57CA6ACC4B7}" dt="2023-03-16T14:47:51.232" v="769" actId="14100"/>
          <ac:spMkLst>
            <pc:docMk/>
            <pc:sldMk cId="2788808696" sldId="2147376540"/>
            <ac:spMk id="3" creationId="{EBA30AFE-DF49-4285-A12D-030A97E2212B}"/>
          </ac:spMkLst>
        </pc:spChg>
      </pc:sldChg>
      <pc:sldChg chg="modSp del mod">
        <pc:chgData name="Pooria Pakrooh" userId="c66806a1-324d-42e8-83af-87f490d8d065" providerId="ADAL" clId="{AEF372D2-AF0D-490A-981A-B57CA6ACC4B7}" dt="2023-03-16T15:02:02.222" v="1104" actId="47"/>
        <pc:sldMkLst>
          <pc:docMk/>
          <pc:sldMk cId="1851388622" sldId="2147376541"/>
        </pc:sldMkLst>
        <pc:spChg chg="mod">
          <ac:chgData name="Pooria Pakrooh" userId="c66806a1-324d-42e8-83af-87f490d8d065" providerId="ADAL" clId="{AEF372D2-AF0D-490A-981A-B57CA6ACC4B7}" dt="2023-03-16T14:56:14.170" v="774" actId="21"/>
          <ac:spMkLst>
            <pc:docMk/>
            <pc:sldMk cId="1851388622" sldId="2147376541"/>
            <ac:spMk id="3" creationId="{EBA30AFE-DF49-4285-A12D-030A97E2212B}"/>
          </ac:spMkLst>
        </pc:spChg>
      </pc:sldChg>
      <pc:sldChg chg="del">
        <pc:chgData name="Pooria Pakrooh" userId="c66806a1-324d-42e8-83af-87f490d8d065" providerId="ADAL" clId="{AEF372D2-AF0D-490A-981A-B57CA6ACC4B7}" dt="2023-03-16T15:04:17.402" v="1149" actId="2696"/>
        <pc:sldMkLst>
          <pc:docMk/>
          <pc:sldMk cId="1071620036" sldId="2147376542"/>
        </pc:sldMkLst>
      </pc:sldChg>
      <pc:sldChg chg="modSp add mod">
        <pc:chgData name="Pooria Pakrooh" userId="c66806a1-324d-42e8-83af-87f490d8d065" providerId="ADAL" clId="{AEF372D2-AF0D-490A-981A-B57CA6ACC4B7}" dt="2023-03-16T15:04:51.551" v="1153" actId="403"/>
        <pc:sldMkLst>
          <pc:docMk/>
          <pc:sldMk cId="3274717790" sldId="2147376542"/>
        </pc:sldMkLst>
        <pc:spChg chg="mod">
          <ac:chgData name="Pooria Pakrooh" userId="c66806a1-324d-42e8-83af-87f490d8d065" providerId="ADAL" clId="{AEF372D2-AF0D-490A-981A-B57CA6ACC4B7}" dt="2023-03-16T15:04:51.551" v="1153" actId="403"/>
          <ac:spMkLst>
            <pc:docMk/>
            <pc:sldMk cId="3274717790" sldId="2147376542"/>
            <ac:spMk id="3" creationId="{EBA30AFE-DF49-4285-A12D-030A97E2212B}"/>
          </ac:spMkLst>
        </pc:spChg>
      </pc:sldChg>
      <pc:sldChg chg="modSp add mod">
        <pc:chgData name="Pooria Pakrooh" userId="c66806a1-324d-42e8-83af-87f490d8d065" providerId="ADAL" clId="{AEF372D2-AF0D-490A-981A-B57CA6ACC4B7}" dt="2023-03-16T15:04:44.854" v="1152" actId="403"/>
        <pc:sldMkLst>
          <pc:docMk/>
          <pc:sldMk cId="2809125822" sldId="2147376545"/>
        </pc:sldMkLst>
        <pc:spChg chg="mod">
          <ac:chgData name="Pooria Pakrooh" userId="c66806a1-324d-42e8-83af-87f490d8d065" providerId="ADAL" clId="{AEF372D2-AF0D-490A-981A-B57CA6ACC4B7}" dt="2023-03-16T15:04:44.854" v="1152" actId="403"/>
          <ac:spMkLst>
            <pc:docMk/>
            <pc:sldMk cId="2809125822" sldId="2147376545"/>
            <ac:spMk id="3" creationId="{EBA30AFE-DF49-4285-A12D-030A97E2212B}"/>
          </ac:spMkLst>
        </pc:spChg>
      </pc:sldChg>
      <pc:sldChg chg="modSp del mod">
        <pc:chgData name="Pooria Pakrooh" userId="c66806a1-324d-42e8-83af-87f490d8d065" providerId="ADAL" clId="{AEF372D2-AF0D-490A-981A-B57CA6ACC4B7}" dt="2023-03-16T15:04:17.402" v="1149" actId="2696"/>
        <pc:sldMkLst>
          <pc:docMk/>
          <pc:sldMk cId="2920439878" sldId="2147376545"/>
        </pc:sldMkLst>
        <pc:spChg chg="mod">
          <ac:chgData name="Pooria Pakrooh" userId="c66806a1-324d-42e8-83af-87f490d8d065" providerId="ADAL" clId="{AEF372D2-AF0D-490A-981A-B57CA6ACC4B7}" dt="2023-03-16T14:34:16.578" v="255" actId="20577"/>
          <ac:spMkLst>
            <pc:docMk/>
            <pc:sldMk cId="2920439878" sldId="2147376545"/>
            <ac:spMk id="3" creationId="{EBA30AFE-DF49-4285-A12D-030A97E2212B}"/>
          </ac:spMkLst>
        </pc:spChg>
      </pc:sldChg>
      <pc:sldChg chg="del">
        <pc:chgData name="Pooria Pakrooh" userId="c66806a1-324d-42e8-83af-87f490d8d065" providerId="ADAL" clId="{AEF372D2-AF0D-490A-981A-B57CA6ACC4B7}" dt="2023-03-16T14:38:35.231" v="260" actId="47"/>
        <pc:sldMkLst>
          <pc:docMk/>
          <pc:sldMk cId="3430710445" sldId="2147376546"/>
        </pc:sldMkLst>
      </pc:sldChg>
      <pc:sldChg chg="modSp del mod">
        <pc:chgData name="Pooria Pakrooh" userId="c66806a1-324d-42e8-83af-87f490d8d065" providerId="ADAL" clId="{AEF372D2-AF0D-490A-981A-B57CA6ACC4B7}" dt="2023-03-16T15:04:17.402" v="1149" actId="2696"/>
        <pc:sldMkLst>
          <pc:docMk/>
          <pc:sldMk cId="3093257498" sldId="2147376547"/>
        </pc:sldMkLst>
        <pc:spChg chg="mod">
          <ac:chgData name="Pooria Pakrooh" userId="c66806a1-324d-42e8-83af-87f490d8d065" providerId="ADAL" clId="{AEF372D2-AF0D-490A-981A-B57CA6ACC4B7}" dt="2023-03-16T14:44:16.825" v="527" actId="20577"/>
          <ac:spMkLst>
            <pc:docMk/>
            <pc:sldMk cId="3093257498" sldId="2147376547"/>
            <ac:spMk id="2" creationId="{5D820B47-1726-49F0-8A83-D16418FDB168}"/>
          </ac:spMkLst>
        </pc:spChg>
        <pc:spChg chg="mod">
          <ac:chgData name="Pooria Pakrooh" userId="c66806a1-324d-42e8-83af-87f490d8d065" providerId="ADAL" clId="{AEF372D2-AF0D-490A-981A-B57CA6ACC4B7}" dt="2023-03-16T14:55:45.613" v="773" actId="404"/>
          <ac:spMkLst>
            <pc:docMk/>
            <pc:sldMk cId="3093257498" sldId="2147376547"/>
            <ac:spMk id="3" creationId="{EBA30AFE-DF49-4285-A12D-030A97E2212B}"/>
          </ac:spMkLst>
        </pc:spChg>
      </pc:sldChg>
      <pc:sldChg chg="modSp add mod">
        <pc:chgData name="Pooria Pakrooh" userId="c66806a1-324d-42e8-83af-87f490d8d065" providerId="ADAL" clId="{AEF372D2-AF0D-490A-981A-B57CA6ACC4B7}" dt="2023-03-16T15:09:28.438" v="1240" actId="20577"/>
        <pc:sldMkLst>
          <pc:docMk/>
          <pc:sldMk cId="3386362362" sldId="2147376547"/>
        </pc:sldMkLst>
        <pc:spChg chg="mod">
          <ac:chgData name="Pooria Pakrooh" userId="c66806a1-324d-42e8-83af-87f490d8d065" providerId="ADAL" clId="{AEF372D2-AF0D-490A-981A-B57CA6ACC4B7}" dt="2023-03-16T15:09:28.438" v="1240" actId="20577"/>
          <ac:spMkLst>
            <pc:docMk/>
            <pc:sldMk cId="3386362362" sldId="2147376547"/>
            <ac:spMk id="3" creationId="{EBA30AFE-DF49-4285-A12D-030A97E2212B}"/>
          </ac:spMkLst>
        </pc:spChg>
      </pc:sldChg>
      <pc:sldChg chg="del">
        <pc:chgData name="Pooria Pakrooh" userId="c66806a1-324d-42e8-83af-87f490d8d065" providerId="ADAL" clId="{AEF372D2-AF0D-490A-981A-B57CA6ACC4B7}" dt="2023-03-16T15:04:17.402" v="1149" actId="2696"/>
        <pc:sldMkLst>
          <pc:docMk/>
          <pc:sldMk cId="74918547" sldId="2147376549"/>
        </pc:sldMkLst>
      </pc:sldChg>
      <pc:sldChg chg="add">
        <pc:chgData name="Pooria Pakrooh" userId="c66806a1-324d-42e8-83af-87f490d8d065" providerId="ADAL" clId="{AEF372D2-AF0D-490A-981A-B57CA6ACC4B7}" dt="2023-03-16T15:04:20.241" v="1150"/>
        <pc:sldMkLst>
          <pc:docMk/>
          <pc:sldMk cId="3111088870" sldId="2147376549"/>
        </pc:sldMkLst>
      </pc:sldChg>
      <pc:sldChg chg="del">
        <pc:chgData name="Pooria Pakrooh" userId="c66806a1-324d-42e8-83af-87f490d8d065" providerId="ADAL" clId="{AEF372D2-AF0D-490A-981A-B57CA6ACC4B7}" dt="2023-03-16T15:04:17.402" v="1149" actId="2696"/>
        <pc:sldMkLst>
          <pc:docMk/>
          <pc:sldMk cId="1668349785" sldId="2147376550"/>
        </pc:sldMkLst>
      </pc:sldChg>
      <pc:sldChg chg="add">
        <pc:chgData name="Pooria Pakrooh" userId="c66806a1-324d-42e8-83af-87f490d8d065" providerId="ADAL" clId="{AEF372D2-AF0D-490A-981A-B57CA6ACC4B7}" dt="2023-03-16T15:04:20.241" v="1150"/>
        <pc:sldMkLst>
          <pc:docMk/>
          <pc:sldMk cId="2978259453" sldId="2147376550"/>
        </pc:sldMkLst>
      </pc:sldChg>
      <pc:sldChg chg="add">
        <pc:chgData name="Pooria Pakrooh" userId="c66806a1-324d-42e8-83af-87f490d8d065" providerId="ADAL" clId="{AEF372D2-AF0D-490A-981A-B57CA6ACC4B7}" dt="2023-03-16T15:04:20.241" v="1150"/>
        <pc:sldMkLst>
          <pc:docMk/>
          <pc:sldMk cId="1124498595" sldId="2147376551"/>
        </pc:sldMkLst>
      </pc:sldChg>
      <pc:sldChg chg="del">
        <pc:chgData name="Pooria Pakrooh" userId="c66806a1-324d-42e8-83af-87f490d8d065" providerId="ADAL" clId="{AEF372D2-AF0D-490A-981A-B57CA6ACC4B7}" dt="2023-03-16T15:04:17.402" v="1149" actId="2696"/>
        <pc:sldMkLst>
          <pc:docMk/>
          <pc:sldMk cId="2998803269" sldId="2147376551"/>
        </pc:sldMkLst>
      </pc:sldChg>
      <pc:sldChg chg="del">
        <pc:chgData name="Pooria Pakrooh" userId="c66806a1-324d-42e8-83af-87f490d8d065" providerId="ADAL" clId="{AEF372D2-AF0D-490A-981A-B57CA6ACC4B7}" dt="2023-03-16T14:47:30.365" v="767" actId="47"/>
        <pc:sldMkLst>
          <pc:docMk/>
          <pc:sldMk cId="2581047812" sldId="2147376552"/>
        </pc:sldMkLst>
      </pc:sldChg>
      <pc:sldChg chg="modSp del mod">
        <pc:chgData name="Pooria Pakrooh" userId="c66806a1-324d-42e8-83af-87f490d8d065" providerId="ADAL" clId="{AEF372D2-AF0D-490A-981A-B57CA6ACC4B7}" dt="2023-03-16T14:47:17.830" v="766" actId="47"/>
        <pc:sldMkLst>
          <pc:docMk/>
          <pc:sldMk cId="1433239061" sldId="2147376553"/>
        </pc:sldMkLst>
        <pc:spChg chg="mod">
          <ac:chgData name="Pooria Pakrooh" userId="c66806a1-324d-42e8-83af-87f490d8d065" providerId="ADAL" clId="{AEF372D2-AF0D-490A-981A-B57CA6ACC4B7}" dt="2023-03-16T14:43:50.009" v="499" actId="21"/>
          <ac:spMkLst>
            <pc:docMk/>
            <pc:sldMk cId="1433239061" sldId="2147376553"/>
            <ac:spMk id="3" creationId="{EBA30AFE-DF49-4285-A12D-030A97E2212B}"/>
          </ac:spMkLst>
        </pc:spChg>
      </pc:sldChg>
      <pc:sldChg chg="del">
        <pc:chgData name="Pooria Pakrooh" userId="c66806a1-324d-42e8-83af-87f490d8d065" providerId="ADAL" clId="{AEF372D2-AF0D-490A-981A-B57CA6ACC4B7}" dt="2023-03-16T14:34:35.568" v="258" actId="47"/>
        <pc:sldMkLst>
          <pc:docMk/>
          <pc:sldMk cId="834538059" sldId="2147376554"/>
        </pc:sldMkLst>
      </pc:sldChg>
      <pc:sldMasterChg chg="modSp mod">
        <pc:chgData name="Pooria Pakrooh" userId="c66806a1-324d-42e8-83af-87f490d8d065" providerId="ADAL" clId="{AEF372D2-AF0D-490A-981A-B57CA6ACC4B7}" dt="2023-03-16T14:25:36.678" v="14" actId="20577"/>
        <pc:sldMasterMkLst>
          <pc:docMk/>
          <pc:sldMasterMk cId="0" sldId="2147483648"/>
        </pc:sldMasterMkLst>
        <pc:spChg chg="mod">
          <ac:chgData name="Pooria Pakrooh" userId="c66806a1-324d-42e8-83af-87f490d8d065" providerId="ADAL" clId="{AEF372D2-AF0D-490A-981A-B57CA6ACC4B7}" dt="2023-03-16T14:25:36.678" v="14" actId="20577"/>
          <ac:spMkLst>
            <pc:docMk/>
            <pc:sldMasterMk cId="0" sldId="2147483648"/>
            <ac:spMk id="1031" creationId="{E7D5FA6A-DD22-4A4D-AEEB-ABB82318E7F6}"/>
          </ac:spMkLst>
        </pc:spChg>
      </pc:sldMasterChg>
    </pc:docChg>
  </pc:docChgLst>
  <pc:docChgLst>
    <pc:chgData name="Pooria Pakrooh" userId="c66806a1-324d-42e8-83af-87f490d8d065" providerId="ADAL" clId="{7C6F8DCD-8788-4A32-9756-B0164E963733}"/>
    <pc:docChg chg="undo custSel modSld">
      <pc:chgData name="Pooria Pakrooh" userId="c66806a1-324d-42e8-83af-87f490d8d065" providerId="ADAL" clId="{7C6F8DCD-8788-4A32-9756-B0164E963733}" dt="2023-03-16T16:59:24.087" v="41"/>
      <pc:docMkLst>
        <pc:docMk/>
      </pc:docMkLst>
      <pc:sldChg chg="modSp mod">
        <pc:chgData name="Pooria Pakrooh" userId="c66806a1-324d-42e8-83af-87f490d8d065" providerId="ADAL" clId="{7C6F8DCD-8788-4A32-9756-B0164E963733}" dt="2023-03-16T16:59:24.087" v="41"/>
        <pc:sldMkLst>
          <pc:docMk/>
          <pc:sldMk cId="3628569734" sldId="1787"/>
        </pc:sldMkLst>
        <pc:spChg chg="mod">
          <ac:chgData name="Pooria Pakrooh" userId="c66806a1-324d-42e8-83af-87f490d8d065" providerId="ADAL" clId="{7C6F8DCD-8788-4A32-9756-B0164E963733}" dt="2023-03-16T16:59:24.087" v="41"/>
          <ac:spMkLst>
            <pc:docMk/>
            <pc:sldMk cId="3628569734" sldId="1787"/>
            <ac:spMk id="3" creationId="{2D04E12D-463F-40A6-A1A6-926FF6BC2EC7}"/>
          </ac:spMkLst>
        </pc:spChg>
      </pc:sldChg>
      <pc:sldChg chg="modSp mod">
        <pc:chgData name="Pooria Pakrooh" userId="c66806a1-324d-42e8-83af-87f490d8d065" providerId="ADAL" clId="{7C6F8DCD-8788-4A32-9756-B0164E963733}" dt="2023-03-16T15:36:14.141" v="27" actId="20577"/>
        <pc:sldMkLst>
          <pc:docMk/>
          <pc:sldMk cId="2868371321" sldId="2147376537"/>
        </pc:sldMkLst>
        <pc:graphicFrameChg chg="modGraphic">
          <ac:chgData name="Pooria Pakrooh" userId="c66806a1-324d-42e8-83af-87f490d8d065" providerId="ADAL" clId="{7C6F8DCD-8788-4A32-9756-B0164E963733}" dt="2023-03-16T15:36:14.141" v="27" actId="20577"/>
          <ac:graphicFrameMkLst>
            <pc:docMk/>
            <pc:sldMk cId="2868371321" sldId="2147376537"/>
            <ac:graphicFrameMk id="5" creationId="{DEB7856F-456D-9807-B055-57E0B466F4F6}"/>
          </ac:graphicFrameMkLst>
        </pc:graphicFrameChg>
      </pc:sldChg>
      <pc:sldChg chg="modSp mod">
        <pc:chgData name="Pooria Pakrooh" userId="c66806a1-324d-42e8-83af-87f490d8d065" providerId="ADAL" clId="{7C6F8DCD-8788-4A32-9756-B0164E963733}" dt="2023-03-16T16:47:24.457" v="38" actId="20577"/>
        <pc:sldMkLst>
          <pc:docMk/>
          <pc:sldMk cId="2809125822" sldId="2147376545"/>
        </pc:sldMkLst>
        <pc:spChg chg="mod">
          <ac:chgData name="Pooria Pakrooh" userId="c66806a1-324d-42e8-83af-87f490d8d065" providerId="ADAL" clId="{7C6F8DCD-8788-4A32-9756-B0164E963733}" dt="2023-03-16T16:47:24.457" v="38" actId="20577"/>
          <ac:spMkLst>
            <pc:docMk/>
            <pc:sldMk cId="2809125822" sldId="2147376545"/>
            <ac:spMk id="3" creationId="{EBA30AFE-DF49-4285-A12D-030A97E221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2683096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367191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11</a:t>
            </a:fld>
            <a:endParaRPr lang="en-US" altLang="en-US"/>
          </a:p>
        </p:txBody>
      </p:sp>
    </p:spTree>
    <p:extLst>
      <p:ext uri="{BB962C8B-B14F-4D97-AF65-F5344CB8AC3E}">
        <p14:creationId xmlns:p14="http://schemas.microsoft.com/office/powerpoint/2010/main" val="3591543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12</a:t>
            </a:fld>
            <a:endParaRPr lang="en-US" altLang="en-US"/>
          </a:p>
        </p:txBody>
      </p:sp>
    </p:spTree>
    <p:extLst>
      <p:ext uri="{BB962C8B-B14F-4D97-AF65-F5344CB8AC3E}">
        <p14:creationId xmlns:p14="http://schemas.microsoft.com/office/powerpoint/2010/main" val="3430822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13</a:t>
            </a:fld>
            <a:endParaRPr lang="en-US" altLang="en-US"/>
          </a:p>
        </p:txBody>
      </p:sp>
    </p:spTree>
    <p:extLst>
      <p:ext uri="{BB962C8B-B14F-4D97-AF65-F5344CB8AC3E}">
        <p14:creationId xmlns:p14="http://schemas.microsoft.com/office/powerpoint/2010/main" val="1958975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p>
        </p:txBody>
      </p:sp>
      <p:sp>
        <p:nvSpPr>
          <p:cNvPr id="5" name="Footer Placeholder 4"/>
          <p:cNvSpPr>
            <a:spLocks noGrp="1"/>
          </p:cNvSpPr>
          <p:nvPr>
            <p:ph type="ftr" sz="quarter" idx="4"/>
          </p:nvPr>
        </p:nvSpPr>
        <p:spPr/>
        <p:txBody>
          <a:bodyPr/>
          <a:lstStyle/>
          <a:p>
            <a:pPr lvl="4"/>
            <a:r>
              <a:rPr lang="en-US" altLang="en-US"/>
              <a:t>&lt;author&gt;, &lt;company&gt;</a:t>
            </a:r>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14</a:t>
            </a:fld>
            <a:endParaRPr lang="en-US" altLang="en-US"/>
          </a:p>
        </p:txBody>
      </p:sp>
    </p:spTree>
    <p:extLst>
      <p:ext uri="{BB962C8B-B14F-4D97-AF65-F5344CB8AC3E}">
        <p14:creationId xmlns:p14="http://schemas.microsoft.com/office/powerpoint/2010/main" val="3841352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15</a:t>
            </a:fld>
            <a:endParaRPr lang="en-US" altLang="en-US"/>
          </a:p>
        </p:txBody>
      </p:sp>
    </p:spTree>
    <p:extLst>
      <p:ext uri="{BB962C8B-B14F-4D97-AF65-F5344CB8AC3E}">
        <p14:creationId xmlns:p14="http://schemas.microsoft.com/office/powerpoint/2010/main" val="3994713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16</a:t>
            </a:fld>
            <a:endParaRPr lang="en-US" altLang="en-US"/>
          </a:p>
        </p:txBody>
      </p:sp>
    </p:spTree>
    <p:extLst>
      <p:ext uri="{BB962C8B-B14F-4D97-AF65-F5344CB8AC3E}">
        <p14:creationId xmlns:p14="http://schemas.microsoft.com/office/powerpoint/2010/main" val="758405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724392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588561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1400074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2461940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821445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347812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2178798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Pakrooh et al. (Qualcomm)</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15-23-0079-01-04ab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Latest Consensus on UWB Sensing for 802.15.4ab</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7" Type="http://schemas.openxmlformats.org/officeDocument/2006/relationships/image" Target="../media/image40.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Latest Consensus on UWB Sensing for 802.15.4ab	</a:t>
            </a:r>
          </a:p>
          <a:p>
            <a:r>
              <a:rPr lang="en-US" altLang="en-US" sz="1600" b="1" dirty="0"/>
              <a:t>Date Submitted: </a:t>
            </a:r>
            <a:r>
              <a:rPr lang="en-US" altLang="en-US" sz="1600" dirty="0"/>
              <a:t>March 16, 2023	</a:t>
            </a:r>
          </a:p>
          <a:p>
            <a:pPr marL="0" marR="0">
              <a:spcBef>
                <a:spcPts val="0"/>
              </a:spcBef>
              <a:spcAft>
                <a:spcPts val="0"/>
              </a:spcAft>
            </a:pPr>
            <a:r>
              <a:rPr lang="en-US" altLang="en-US" sz="1600" b="1" dirty="0"/>
              <a:t>Authors: </a:t>
            </a:r>
            <a:r>
              <a:rPr lang="en-US" altLang="en-US" sz="1600" dirty="0">
                <a:latin typeface="+mj-lt"/>
              </a:rPr>
              <a:t>Pooria Pakrooh, Bin Tian, Steve Shellhammer, Koorosh Akhavan (Qualcomm), </a:t>
            </a:r>
            <a:r>
              <a:rPr lang="en-US" altLang="en-US" sz="1600" dirty="0" err="1">
                <a:latin typeface="+mj-lt"/>
              </a:rPr>
              <a:t>Xiaohui</a:t>
            </a:r>
            <a:r>
              <a:rPr lang="en-US" altLang="en-US" sz="1600" dirty="0">
                <a:latin typeface="+mj-lt"/>
              </a:rPr>
              <a:t> Peng, David Xun Yang, Bin Qian, Lei Huang, Li Sun (Huawei), Frank Leong, Wolfgang Küchler, Riku Pirhonen, Bernhard </a:t>
            </a:r>
            <a:r>
              <a:rPr lang="en-US" altLang="en-US" sz="1600" dirty="0" err="1">
                <a:latin typeface="+mj-lt"/>
              </a:rPr>
              <a:t>Großwindhager</a:t>
            </a:r>
            <a:r>
              <a:rPr lang="en-US" altLang="en-US" sz="1600" dirty="0">
                <a:latin typeface="+mj-lt"/>
              </a:rPr>
              <a:t> (NXP Semiconductors), Dag Wisland, </a:t>
            </a:r>
            <a:r>
              <a:rPr lang="en-US" sz="1600" dirty="0">
                <a:effectLst/>
                <a:latin typeface="+mj-lt"/>
                <a:ea typeface="Calibri" panose="020F0502020204030204" pitchFamily="34" charset="0"/>
                <a:cs typeface="Times New Roman" panose="02020603050405020304" pitchFamily="18" charset="0"/>
              </a:rPr>
              <a:t>Håkon Hjortland, Kristian Granhaug, Jan Roar </a:t>
            </a:r>
            <a:r>
              <a:rPr lang="en-US" sz="1600" dirty="0" err="1">
                <a:effectLst/>
                <a:latin typeface="+mj-lt"/>
                <a:ea typeface="Calibri" panose="020F0502020204030204" pitchFamily="34" charset="0"/>
                <a:cs typeface="Times New Roman" panose="02020603050405020304" pitchFamily="18" charset="0"/>
              </a:rPr>
              <a:t>Pleym</a:t>
            </a:r>
            <a:r>
              <a:rPr lang="en-US" sz="1600" dirty="0">
                <a:effectLst/>
                <a:latin typeface="+mj-lt"/>
                <a:ea typeface="Calibri" panose="020F0502020204030204" pitchFamily="34" charset="0"/>
                <a:cs typeface="Times New Roman" panose="02020603050405020304" pitchFamily="18" charset="0"/>
              </a:rPr>
              <a:t> (</a:t>
            </a:r>
            <a:r>
              <a:rPr lang="en-US" sz="1600" dirty="0" err="1">
                <a:effectLst/>
                <a:latin typeface="+mj-lt"/>
                <a:ea typeface="Calibri" panose="020F0502020204030204" pitchFamily="34" charset="0"/>
                <a:cs typeface="Times New Roman" panose="02020603050405020304" pitchFamily="18" charset="0"/>
              </a:rPr>
              <a:t>Novelda</a:t>
            </a:r>
            <a:r>
              <a:rPr lang="en-US" sz="1600" dirty="0">
                <a:effectLst/>
                <a:latin typeface="+mj-lt"/>
                <a:ea typeface="Calibri" panose="020F0502020204030204" pitchFamily="34" charset="0"/>
                <a:cs typeface="Times New Roman" panose="02020603050405020304" pitchFamily="18" charset="0"/>
              </a:rPr>
              <a:t>), Dries Neirynck (Ultra Radio Ltd), </a:t>
            </a:r>
            <a:r>
              <a:rPr lang="en-US" altLang="en-US" sz="1600" dirty="0">
                <a:latin typeface="+mj-lt"/>
              </a:rPr>
              <a:t>Claudio da Silva, Carlos Aldana, Kangjin Yoon (Meta), Billy Verso, Carl Murray, Igor Dotlic, Michael McLaughlin (Qorvo), Xiliang Luo, Vinod Kristem, Jinjing Jiang (Apple), </a:t>
            </a:r>
            <a:r>
              <a:rPr lang="en-US" sz="1600" dirty="0" err="1">
                <a:effectLst/>
                <a:latin typeface="+mj-lt"/>
                <a:ea typeface="Calibri" panose="020F0502020204030204" pitchFamily="34" charset="0"/>
                <a:cs typeface="Times New Roman" panose="02020603050405020304" pitchFamily="18" charset="0"/>
              </a:rPr>
              <a:t>Aniruddh</a:t>
            </a:r>
            <a:r>
              <a:rPr lang="en-US" sz="1600" dirty="0">
                <a:latin typeface="+mj-lt"/>
                <a:ea typeface="Calibri" panose="020F0502020204030204" pitchFamily="34" charset="0"/>
                <a:cs typeface="Times New Roman" panose="02020603050405020304" pitchFamily="18" charset="0"/>
              </a:rPr>
              <a:t> </a:t>
            </a:r>
            <a:r>
              <a:rPr lang="en-US" sz="1600" dirty="0">
                <a:effectLst/>
                <a:latin typeface="+mj-lt"/>
                <a:ea typeface="Calibri" panose="020F0502020204030204" pitchFamily="34" charset="0"/>
                <a:cs typeface="Times New Roman" panose="02020603050405020304" pitchFamily="18" charset="0"/>
              </a:rPr>
              <a:t>Rao, Mingyu Lee (Samsung), </a:t>
            </a:r>
            <a:r>
              <a:rPr lang="it-IT" sz="1600" dirty="0">
                <a:effectLst/>
                <a:latin typeface="+mj-lt"/>
                <a:ea typeface="Calibri" panose="020F0502020204030204" pitchFamily="34" charset="0"/>
                <a:cs typeface="Times New Roman" panose="02020603050405020304" pitchFamily="18" charset="0"/>
              </a:rPr>
              <a:t>Li Ma, Li-Hsiang Sun (MediaTek)</a:t>
            </a:r>
            <a:endParaRPr lang="en-US" sz="1600" dirty="0">
              <a:effectLst/>
              <a:latin typeface="+mj-lt"/>
              <a:ea typeface="Calibri" panose="020F0502020204030204" pitchFamily="34" charset="0"/>
              <a:cs typeface="Times New Roman" panose="02020603050405020304" pitchFamily="18" charset="0"/>
            </a:endParaRPr>
          </a:p>
          <a:p>
            <a:endParaRPr lang="en-US" altLang="en-US" sz="1600" dirty="0"/>
          </a:p>
          <a:p>
            <a:pPr>
              <a:spcBef>
                <a:spcPts val="600"/>
              </a:spcBef>
              <a:spcAft>
                <a:spcPts val="600"/>
              </a:spcAft>
            </a:pPr>
            <a:r>
              <a:rPr lang="en-US" altLang="en-US" sz="1600" b="1" dirty="0"/>
              <a:t>Abstract:</a:t>
            </a:r>
            <a:r>
              <a:rPr lang="en-US" altLang="en-US" sz="1600" dirty="0"/>
              <a:t>	Latest consensus among co-authors on UWB sensing topics for 802.15.4ab</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762000"/>
            <a:ext cx="8407679" cy="321771"/>
          </a:xfrm>
        </p:spPr>
        <p:txBody>
          <a:bodyPr/>
          <a:lstStyle/>
          <a:p>
            <a:r>
              <a:rPr lang="en-US" dirty="0">
                <a:solidFill>
                  <a:schemeClr val="tx1"/>
                </a:solidFill>
              </a:rPr>
              <a:t>Sensing Packet Fields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33400" y="1371600"/>
            <a:ext cx="8304243" cy="3831605"/>
          </a:xfrm>
        </p:spPr>
        <p:txBody>
          <a:bodyPr/>
          <a:lstStyle/>
          <a:p>
            <a:pPr fontAlgn="auto">
              <a:spcBef>
                <a:spcPts val="1200"/>
              </a:spcBef>
              <a:spcAft>
                <a:spcPts val="0"/>
              </a:spcAft>
              <a:buFont typeface="Arial" panose="020B0604020202020204" pitchFamily="34" charset="0"/>
              <a:buChar char="•"/>
              <a:defRPr/>
            </a:pPr>
            <a:r>
              <a:rPr lang="en-US" sz="1800" dirty="0">
                <a:solidFill>
                  <a:srgbClr val="000000">
                    <a:lumMod val="85000"/>
                    <a:lumOff val="15000"/>
                  </a:srgbClr>
                </a:solidFill>
                <a:cs typeface="Arial" panose="020B0604020202020204" pitchFamily="34" charset="0"/>
              </a:rPr>
              <a:t>We agree on the following values for SYNC and SFD configs for sensing packets</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SYNC PSR: </a:t>
            </a:r>
            <a:r>
              <a:rPr lang="en-US" sz="1600" dirty="0">
                <a:cs typeface="Arial" panose="020B0604020202020204" pitchFamily="34" charset="0"/>
              </a:rPr>
              <a:t>32, 64 (mandatory), 16, 128, 256 (optional).</a:t>
            </a:r>
          </a:p>
          <a:p>
            <a:pPr marL="685800" lvl="1" fontAlgn="auto">
              <a:spcBef>
                <a:spcPts val="1200"/>
              </a:spcBef>
              <a:spcAft>
                <a:spcPts val="0"/>
              </a:spcAft>
              <a:buFont typeface="Courier New" panose="02070309020205020404" pitchFamily="49" charset="0"/>
              <a:buChar char="o"/>
              <a:defRPr/>
            </a:pPr>
            <a:r>
              <a:rPr lang="en-US" sz="1600" dirty="0">
                <a:cs typeface="Arial" panose="020B0604020202020204" pitchFamily="34" charset="0"/>
              </a:rPr>
              <a:t>SFD length: Same as 15.4z, as specified in table 15-7c.</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For sensing, we agree that fixed PSR is negotiated at higher layers, and the value does not change from packet to packet.</a:t>
            </a:r>
          </a:p>
          <a:p>
            <a:pPr marL="685800" lvl="1" fontAlgn="auto">
              <a:spcBef>
                <a:spcPts val="1200"/>
              </a:spcBef>
              <a:spcAft>
                <a:spcPts val="0"/>
              </a:spcAft>
              <a:buFont typeface="Courier New" panose="02070309020205020404" pitchFamily="49" charset="0"/>
              <a:buChar char="o"/>
              <a:defRPr/>
            </a:pPr>
            <a:endParaRPr lang="en-US" sz="1600" dirty="0">
              <a:solidFill>
                <a:srgbClr val="000000">
                  <a:lumMod val="85000"/>
                  <a:lumOff val="15000"/>
                </a:srgbClr>
              </a:solidFill>
              <a:cs typeface="Arial" panose="020B0604020202020204" pitchFamily="34" charset="0"/>
            </a:endParaRPr>
          </a:p>
          <a:p>
            <a:pPr fontAlgn="auto">
              <a:spcBef>
                <a:spcPts val="1200"/>
              </a:spcBef>
              <a:spcAft>
                <a:spcPts val="0"/>
              </a:spcAft>
              <a:buFont typeface="Arial" panose="020B0604020202020204" pitchFamily="34" charset="0"/>
              <a:buChar char="•"/>
              <a:defRPr/>
            </a:pPr>
            <a:r>
              <a:rPr lang="en-US" sz="1800" dirty="0">
                <a:cs typeface="Arial" panose="020B0604020202020204" pitchFamily="34" charset="0"/>
              </a:rPr>
              <a:t>We agree to use 4z PHR, with payload data rates of 1.95, 7.8, 31.2, 62.4 (mandatory), and 124.8Mbps (optional). </a:t>
            </a:r>
          </a:p>
          <a:p>
            <a:pPr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FEC: We agree on BCC K=7 as the FEC for SNES1 and SENS2 packets.</a:t>
            </a:r>
          </a:p>
          <a:p>
            <a:pPr marL="173736" indent="-173736" fontAlgn="auto">
              <a:spcBef>
                <a:spcPts val="1200"/>
              </a:spcBef>
              <a:spcAft>
                <a:spcPts val="0"/>
              </a:spcAft>
              <a:buFont typeface="Arial" panose="020B0604020202020204" pitchFamily="34" charset="0"/>
              <a:buChar char="•"/>
              <a:defRPr/>
            </a:pPr>
            <a:endParaRPr lang="en-US" sz="1800" dirty="0">
              <a:solidFill>
                <a:srgbClr val="000000">
                  <a:lumMod val="85000"/>
                  <a:lumOff val="15000"/>
                </a:srgbClr>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10</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386362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W</a:t>
            </a: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e agree to have window-based CIR report, as shown in the figure below. </a:t>
            </a:r>
          </a:p>
          <a:p>
            <a:pPr marL="685800" lvl="1" fontAlgn="auto">
              <a:spcBef>
                <a:spcPts val="1200"/>
              </a:spcBef>
              <a:spcAft>
                <a:spcPts val="0"/>
              </a:spcAft>
              <a:buClr>
                <a:schemeClr val="tx1"/>
              </a:buClr>
              <a:buSzPct val="60000"/>
              <a:buFont typeface="Courier New" panose="02070309020205020404" pitchFamily="49" charset="0"/>
              <a:buChar char="o"/>
              <a:defRPr/>
            </a:pPr>
            <a:r>
              <a:rPr kumimoji="0" lang="en-US" sz="1600" b="0" i="0" u="none" strike="noStrike" kern="1200" cap="none" spc="0" normalizeH="0" baseline="0" noProof="0" dirty="0">
                <a:ln>
                  <a:noFill/>
                </a:ln>
                <a:effectLst/>
                <a:uLnTx/>
                <a:uFillTx/>
                <a:ea typeface="+mn-ea"/>
                <a:cs typeface="Arial" panose="020B0604020202020204" pitchFamily="34" charset="0"/>
              </a:rPr>
              <a:t>A sensing report bitmap is used to signal the taps present in the CIR report. The bitmap length is equal to the CIR window length.</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Additionally, we agree that other processed results may be included in the sensing report.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ea typeface="+mn-ea"/>
                <a:cs typeface="Arial" panose="020B0604020202020204" pitchFamily="34" charset="0"/>
              </a:rPr>
              <a:t>F</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or monostatic sensing, or for bi-static sensing with external synchronization, CIR report may be </a:t>
            </a:r>
            <a:r>
              <a:rPr kumimoji="0" lang="en-US" sz="1600" b="1" i="0" u="none" strike="noStrike" kern="1200" cap="none" spc="0" normalizeH="0" baseline="0" noProof="0" dirty="0">
                <a:ln>
                  <a:noFill/>
                </a:ln>
                <a:solidFill>
                  <a:srgbClr val="000000"/>
                </a:solidFill>
                <a:effectLst/>
                <a:uLnTx/>
                <a:uFillTx/>
                <a:ea typeface="+mn-ea"/>
                <a:cs typeface="Arial" panose="020B0604020202020204" pitchFamily="34" charset="0"/>
              </a:rPr>
              <a:t>optionally</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processed, to generate range/velocity for each object. The definition of computation method is TBD.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Angle of Arrival (</a:t>
            </a:r>
            <a:r>
              <a:rPr kumimoji="0" lang="en-US" sz="1600" b="0" i="0" u="none" strike="noStrike" kern="1200" cap="none" spc="0" normalizeH="0" baseline="0" noProof="0" dirty="0" err="1">
                <a:ln>
                  <a:noFill/>
                </a:ln>
                <a:solidFill>
                  <a:srgbClr val="000000"/>
                </a:solidFill>
                <a:effectLst/>
                <a:uLnTx/>
                <a:uFillTx/>
                <a:ea typeface="+mn-ea"/>
                <a:cs typeface="Arial" panose="020B0604020202020204" pitchFamily="34" charset="0"/>
              </a:rPr>
              <a:t>AoA</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for each object may be reported.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87905"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11</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 name="Group 4">
            <a:extLst>
              <a:ext uri="{FF2B5EF4-FFF2-40B4-BE49-F238E27FC236}">
                <a16:creationId xmlns:a16="http://schemas.microsoft.com/office/drawing/2014/main" id="{DC60ABA2-BACF-B9C6-0E78-A56231DB5537}"/>
              </a:ext>
            </a:extLst>
          </p:cNvPr>
          <p:cNvGrpSpPr/>
          <p:nvPr/>
        </p:nvGrpSpPr>
        <p:grpSpPr>
          <a:xfrm>
            <a:off x="439530" y="4077494"/>
            <a:ext cx="9195106" cy="2364666"/>
            <a:chOff x="1115471" y="4293098"/>
            <a:chExt cx="9195106" cy="2364666"/>
          </a:xfrm>
        </p:grpSpPr>
        <p:grpSp>
          <p:nvGrpSpPr>
            <p:cNvPr id="7" name="Group 6">
              <a:extLst>
                <a:ext uri="{FF2B5EF4-FFF2-40B4-BE49-F238E27FC236}">
                  <a16:creationId xmlns:a16="http://schemas.microsoft.com/office/drawing/2014/main" id="{F5175CC5-9CD3-09E7-1569-9F734384CA08}"/>
                </a:ext>
              </a:extLst>
            </p:cNvPr>
            <p:cNvGrpSpPr/>
            <p:nvPr/>
          </p:nvGrpSpPr>
          <p:grpSpPr>
            <a:xfrm>
              <a:off x="1115471" y="4293098"/>
              <a:ext cx="9195106" cy="2364666"/>
              <a:chOff x="1115471" y="4293098"/>
              <a:chExt cx="9195106" cy="2364666"/>
            </a:xfrm>
          </p:grpSpPr>
          <p:sp>
            <p:nvSpPr>
              <p:cNvPr id="58" name="TextBox 57">
                <a:extLst>
                  <a:ext uri="{FF2B5EF4-FFF2-40B4-BE49-F238E27FC236}">
                    <a16:creationId xmlns:a16="http://schemas.microsoft.com/office/drawing/2014/main" id="{59AB5FF6-D6D0-4696-DCF7-6467A0C2149F}"/>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59" name="Group 58">
                <a:extLst>
                  <a:ext uri="{FF2B5EF4-FFF2-40B4-BE49-F238E27FC236}">
                    <a16:creationId xmlns:a16="http://schemas.microsoft.com/office/drawing/2014/main" id="{38BE3946-7254-1BC8-03A8-60D2C1C5B2B3}"/>
                  </a:ext>
                </a:extLst>
              </p:cNvPr>
              <p:cNvGrpSpPr/>
              <p:nvPr/>
            </p:nvGrpSpPr>
            <p:grpSpPr>
              <a:xfrm>
                <a:off x="1115471" y="4293098"/>
                <a:ext cx="7335055" cy="2364666"/>
                <a:chOff x="1403648" y="4242778"/>
                <a:chExt cx="7335055" cy="2364666"/>
              </a:xfrm>
            </p:grpSpPr>
            <p:grpSp>
              <p:nvGrpSpPr>
                <p:cNvPr id="60" name="Group 59">
                  <a:extLst>
                    <a:ext uri="{FF2B5EF4-FFF2-40B4-BE49-F238E27FC236}">
                      <a16:creationId xmlns:a16="http://schemas.microsoft.com/office/drawing/2014/main" id="{469D4852-5075-2002-4192-0B06770F1EAC}"/>
                    </a:ext>
                  </a:extLst>
                </p:cNvPr>
                <p:cNvGrpSpPr/>
                <p:nvPr/>
              </p:nvGrpSpPr>
              <p:grpSpPr>
                <a:xfrm>
                  <a:off x="1403648" y="4242778"/>
                  <a:ext cx="7335055" cy="2364666"/>
                  <a:chOff x="2501014" y="3926350"/>
                  <a:chExt cx="3668618" cy="1397724"/>
                </a:xfrm>
              </p:grpSpPr>
              <p:cxnSp>
                <p:nvCxnSpPr>
                  <p:cNvPr id="66" name="Straight Arrow Connector 65">
                    <a:extLst>
                      <a:ext uri="{FF2B5EF4-FFF2-40B4-BE49-F238E27FC236}">
                        <a16:creationId xmlns:a16="http://schemas.microsoft.com/office/drawing/2014/main" id="{797CC805-4E81-A331-5450-D32ACDEB1F21}"/>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DD183EC-F1AD-04FF-9536-33652EFC3DB6}"/>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68" name="Group 67">
                    <a:extLst>
                      <a:ext uri="{FF2B5EF4-FFF2-40B4-BE49-F238E27FC236}">
                        <a16:creationId xmlns:a16="http://schemas.microsoft.com/office/drawing/2014/main" id="{10100D29-10EF-C536-319E-AFCDFE2B636D}"/>
                      </a:ext>
                    </a:extLst>
                  </p:cNvPr>
                  <p:cNvGrpSpPr/>
                  <p:nvPr/>
                </p:nvGrpSpPr>
                <p:grpSpPr>
                  <a:xfrm>
                    <a:off x="2501014" y="3926350"/>
                    <a:ext cx="3668618" cy="1397724"/>
                    <a:chOff x="2501014" y="3926350"/>
                    <a:chExt cx="3668618" cy="1397724"/>
                  </a:xfrm>
                </p:grpSpPr>
                <p:grpSp>
                  <p:nvGrpSpPr>
                    <p:cNvPr id="69" name="Group 68">
                      <a:extLst>
                        <a:ext uri="{FF2B5EF4-FFF2-40B4-BE49-F238E27FC236}">
                          <a16:creationId xmlns:a16="http://schemas.microsoft.com/office/drawing/2014/main" id="{FC52AA2D-BC96-CB1C-1BBA-AE3B70557CC9}"/>
                        </a:ext>
                      </a:extLst>
                    </p:cNvPr>
                    <p:cNvGrpSpPr/>
                    <p:nvPr/>
                  </p:nvGrpSpPr>
                  <p:grpSpPr>
                    <a:xfrm>
                      <a:off x="3243535" y="3926350"/>
                      <a:ext cx="2926097" cy="1397724"/>
                      <a:chOff x="3552734" y="4631269"/>
                      <a:chExt cx="2506101" cy="1710918"/>
                    </a:xfrm>
                  </p:grpSpPr>
                  <p:grpSp>
                    <p:nvGrpSpPr>
                      <p:cNvPr id="73" name="Group 72">
                        <a:extLst>
                          <a:ext uri="{FF2B5EF4-FFF2-40B4-BE49-F238E27FC236}">
                            <a16:creationId xmlns:a16="http://schemas.microsoft.com/office/drawing/2014/main" id="{66B11649-1058-1C64-939F-A492374E5AC3}"/>
                          </a:ext>
                        </a:extLst>
                      </p:cNvPr>
                      <p:cNvGrpSpPr/>
                      <p:nvPr/>
                    </p:nvGrpSpPr>
                    <p:grpSpPr>
                      <a:xfrm>
                        <a:off x="3586864" y="4631269"/>
                        <a:ext cx="2471971" cy="1428925"/>
                        <a:chOff x="3905675" y="5201918"/>
                        <a:chExt cx="2471971" cy="1428925"/>
                      </a:xfrm>
                    </p:grpSpPr>
                    <p:grpSp>
                      <p:nvGrpSpPr>
                        <p:cNvPr id="76" name="Group 75">
                          <a:extLst>
                            <a:ext uri="{FF2B5EF4-FFF2-40B4-BE49-F238E27FC236}">
                              <a16:creationId xmlns:a16="http://schemas.microsoft.com/office/drawing/2014/main" id="{3B48C3CC-7522-2E30-0157-DE561402D040}"/>
                            </a:ext>
                          </a:extLst>
                        </p:cNvPr>
                        <p:cNvGrpSpPr/>
                        <p:nvPr/>
                      </p:nvGrpSpPr>
                      <p:grpSpPr>
                        <a:xfrm>
                          <a:off x="3905675" y="5223959"/>
                          <a:ext cx="2471971" cy="1406884"/>
                          <a:chOff x="4293054" y="3729785"/>
                          <a:chExt cx="2471971" cy="1406884"/>
                        </a:xfrm>
                      </p:grpSpPr>
                      <p:grpSp>
                        <p:nvGrpSpPr>
                          <p:cNvPr id="78" name="Group 77">
                            <a:extLst>
                              <a:ext uri="{FF2B5EF4-FFF2-40B4-BE49-F238E27FC236}">
                                <a16:creationId xmlns:a16="http://schemas.microsoft.com/office/drawing/2014/main" id="{4F2A98B9-A409-B81D-CB1A-ABECC3177D0C}"/>
                              </a:ext>
                            </a:extLst>
                          </p:cNvPr>
                          <p:cNvGrpSpPr/>
                          <p:nvPr/>
                        </p:nvGrpSpPr>
                        <p:grpSpPr>
                          <a:xfrm>
                            <a:off x="4293054" y="3729785"/>
                            <a:ext cx="2471971" cy="907896"/>
                            <a:chOff x="8975324" y="915165"/>
                            <a:chExt cx="2618913" cy="1162236"/>
                          </a:xfrm>
                        </p:grpSpPr>
                        <p:cxnSp>
                          <p:nvCxnSpPr>
                            <p:cNvPr id="81" name="Straight Connector 80">
                              <a:extLst>
                                <a:ext uri="{FF2B5EF4-FFF2-40B4-BE49-F238E27FC236}">
                                  <a16:creationId xmlns:a16="http://schemas.microsoft.com/office/drawing/2014/main" id="{686147E7-C21E-6B1B-636E-6E86852A4C13}"/>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955E4918-DC57-4CD6-D6D9-6C61E6816D11}"/>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3C361DD-233A-A013-E29A-C3154887DB2C}"/>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4F39A3EF-332B-BE52-CE4F-B1360D89A144}"/>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E3300A3-CAAB-93FF-98E4-E6E76B58C6D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E85FFCF6-96B9-F679-929C-9C0391A0CC36}"/>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6E3B8292-52E4-7EE8-B684-6E951E4F1DBF}"/>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A688C960-FDDC-97AA-7D4E-612FF72B8F74}"/>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𝐵𝑀</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80" name="TextBox 79">
                                <a:extLst>
                                  <a:ext uri="{FF2B5EF4-FFF2-40B4-BE49-F238E27FC236}">
                                    <a16:creationId xmlns:a16="http://schemas.microsoft.com/office/drawing/2014/main" id="{A688C960-FDDC-97AA-7D4E-612FF72B8F74}"/>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5"/>
                                <a:stretch>
                                  <a:fillRect/>
                                </a:stretch>
                              </a:blipFill>
                            </p:spPr>
                            <p:txBody>
                              <a:bodyPr/>
                              <a:lstStyle/>
                              <a:p>
                                <a:r>
                                  <a:rPr lang="en-US">
                                    <a:noFill/>
                                  </a:rPr>
                                  <a:t> </a:t>
                                </a:r>
                              </a:p>
                            </p:txBody>
                          </p:sp>
                        </mc:Fallback>
                      </mc:AlternateContent>
                    </p:grpSp>
                    <p:sp>
                      <p:nvSpPr>
                        <p:cNvPr id="77" name="Rectangle 76">
                          <a:extLst>
                            <a:ext uri="{FF2B5EF4-FFF2-40B4-BE49-F238E27FC236}">
                              <a16:creationId xmlns:a16="http://schemas.microsoft.com/office/drawing/2014/main" id="{214364F7-A212-5C47-449B-0E1B2F0A96F9}"/>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74" name="TextBox 73">
                        <a:extLst>
                          <a:ext uri="{FF2B5EF4-FFF2-40B4-BE49-F238E27FC236}">
                            <a16:creationId xmlns:a16="http://schemas.microsoft.com/office/drawing/2014/main" id="{0E089EF8-FA69-9120-5943-C10ED6CF95F5}"/>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961FE811-F68F-9268-6457-C73556940AAC}"/>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75" name="TextBox 74">
                            <a:extLst>
                              <a:ext uri="{FF2B5EF4-FFF2-40B4-BE49-F238E27FC236}">
                                <a16:creationId xmlns:a16="http://schemas.microsoft.com/office/drawing/2014/main" id="{91430660-D394-4B0D-9F4B-F950182F4EE1}"/>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6"/>
                            <a:stretch>
                              <a:fillRect/>
                            </a:stretch>
                          </a:blipFill>
                        </p:spPr>
                        <p:txBody>
                          <a:bodyPr/>
                          <a:lstStyle/>
                          <a:p>
                            <a:r>
                              <a:rPr lang="en-US">
                                <a:noFill/>
                              </a:rPr>
                              <a:t> </a:t>
                            </a:r>
                          </a:p>
                        </p:txBody>
                      </p:sp>
                    </mc:Fallback>
                  </mc:AlternateContent>
                </p:grpSp>
                <p:sp>
                  <p:nvSpPr>
                    <p:cNvPr id="70" name="TextBox 69">
                      <a:extLst>
                        <a:ext uri="{FF2B5EF4-FFF2-40B4-BE49-F238E27FC236}">
                          <a16:creationId xmlns:a16="http://schemas.microsoft.com/office/drawing/2014/main" id="{62B3664F-3A7D-2F64-62C3-709F3F861730}"/>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71" name="Oval 70">
                      <a:extLst>
                        <a:ext uri="{FF2B5EF4-FFF2-40B4-BE49-F238E27FC236}">
                          <a16:creationId xmlns:a16="http://schemas.microsoft.com/office/drawing/2014/main" id="{12C368EC-7151-CA68-C27B-17FF2877E0DA}"/>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72" name="Straight Arrow Connector 71">
                      <a:extLst>
                        <a:ext uri="{FF2B5EF4-FFF2-40B4-BE49-F238E27FC236}">
                          <a16:creationId xmlns:a16="http://schemas.microsoft.com/office/drawing/2014/main" id="{2BD279B5-F000-93DA-0E38-6F9279C81ECE}"/>
                        </a:ext>
                      </a:extLst>
                    </p:cNvPr>
                    <p:cNvCxnSpPr>
                      <a:cxnSpLocks/>
                      <a:endCxn id="71"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61" name="Straight Connector 60">
                  <a:extLst>
                    <a:ext uri="{FF2B5EF4-FFF2-40B4-BE49-F238E27FC236}">
                      <a16:creationId xmlns:a16="http://schemas.microsoft.com/office/drawing/2014/main" id="{3CC9AE14-86F4-6D29-6667-F5A9BA338D9E}"/>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2" name="Straight Arrow Connector 61">
                  <a:extLst>
                    <a:ext uri="{FF2B5EF4-FFF2-40B4-BE49-F238E27FC236}">
                      <a16:creationId xmlns:a16="http://schemas.microsoft.com/office/drawing/2014/main" id="{5133214B-0CC5-BB3F-8E81-8B8AC38019D8}"/>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2900AADB-9F5D-CDA2-1C95-97B8572338EF}"/>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CC2621-09AB-92D6-800F-7BF5946CFF11}"/>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7C9CFD2-9287-B890-5BB2-704477FE3A6E}"/>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50" name="Group 49">
              <a:extLst>
                <a:ext uri="{FF2B5EF4-FFF2-40B4-BE49-F238E27FC236}">
                  <a16:creationId xmlns:a16="http://schemas.microsoft.com/office/drawing/2014/main" id="{F2B92D7E-DF61-BF73-85D8-A64EB4F3DD5B}"/>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D6916C71-E9D6-423D-8F33-B3D4E0510BD8}"/>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1" name="TextBox 50">
                    <a:extLst>
                      <a:ext uri="{FF2B5EF4-FFF2-40B4-BE49-F238E27FC236}">
                        <a16:creationId xmlns:a16="http://schemas.microsoft.com/office/drawing/2014/main" id="{2B29747D-FB77-4526-AEF5-F61ED3AA6C95}"/>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5B688B2A-5897-F864-A0BD-A4683E6F16C9}"/>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𝐵𝑀</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2" name="TextBox 51">
                    <a:extLst>
                      <a:ext uri="{FF2B5EF4-FFF2-40B4-BE49-F238E27FC236}">
                        <a16:creationId xmlns:a16="http://schemas.microsoft.com/office/drawing/2014/main" id="{5B688B2A-5897-F864-A0BD-A4683E6F16C9}"/>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8"/>
                    <a:stretch>
                      <a:fillRect/>
                    </a:stretch>
                  </a:blipFill>
                </p:spPr>
                <p:txBody>
                  <a:bodyPr/>
                  <a:lstStyle/>
                  <a:p>
                    <a:r>
                      <a:rPr lang="en-US">
                        <a:noFill/>
                      </a:rPr>
                      <a:t> </a:t>
                    </a:r>
                  </a:p>
                </p:txBody>
              </p:sp>
            </mc:Fallback>
          </mc:AlternateContent>
          <p:cxnSp>
            <p:nvCxnSpPr>
              <p:cNvPr id="53" name="Straight Connector 52">
                <a:extLst>
                  <a:ext uri="{FF2B5EF4-FFF2-40B4-BE49-F238E27FC236}">
                    <a16:creationId xmlns:a16="http://schemas.microsoft.com/office/drawing/2014/main" id="{3A7EB362-436B-5806-8D7B-0A56A348E206}"/>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4" name="Straight Connector 53">
                <a:extLst>
                  <a:ext uri="{FF2B5EF4-FFF2-40B4-BE49-F238E27FC236}">
                    <a16:creationId xmlns:a16="http://schemas.microsoft.com/office/drawing/2014/main" id="{3A65F161-58DF-26B5-9DDF-2CA993966770}"/>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5" name="Straight Arrow Connector 54">
                <a:extLst>
                  <a:ext uri="{FF2B5EF4-FFF2-40B4-BE49-F238E27FC236}">
                    <a16:creationId xmlns:a16="http://schemas.microsoft.com/office/drawing/2014/main" id="{DACA09E1-9521-550A-5815-215EECEFC4D9}"/>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F4887E22-E87B-F8FE-1D2A-5C0F6D2B0E97}"/>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7" name="Straight Arrow Connector 56">
                <a:extLst>
                  <a:ext uri="{FF2B5EF4-FFF2-40B4-BE49-F238E27FC236}">
                    <a16:creationId xmlns:a16="http://schemas.microsoft.com/office/drawing/2014/main" id="{6BF8269B-A7C0-DE30-A482-5FD1E540C33E}"/>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81646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the following parameters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Reference: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earliest detected tap</a:t>
            </a:r>
            <a:r>
              <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can be specified as the mandatorily supported reference for the CIR report. Other reference options under consideration, to be supported optionally:</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Other specific time instances can be specified as reference points (for example via OOB) when there is external synchronization.</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strongest detected tap, if there are multiple equally strongest taps, then the earliest one is selected.</a:t>
            </a: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CIR sampling rate: We agreed on OSR=2, to balance reasonable accuracy, complexity and report overhead. OSR is defined with respect to signal BW.</a:t>
            </a: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latin typeface="Arial" panose="020B0604020202020204" pitchFamily="34" charset="0"/>
                <a:cs typeface="Arial" panose="020B0604020202020204" pitchFamily="34" charset="0"/>
              </a:rPr>
              <a:t>For frequency stitching, OSR is defined with respect to the aggregated BW.</a:t>
            </a: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Bit-width:</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Bit-width </a:t>
            </a:r>
            <a:r>
              <a:rPr lang="en-US" sz="1600" dirty="0">
                <a:solidFill>
                  <a:srgbClr val="000000">
                    <a:lumMod val="85000"/>
                    <a:lumOff val="15000"/>
                  </a:srgbClr>
                </a:solidFill>
                <a:latin typeface="Arial" panose="020B0604020202020204" pitchFamily="34" charset="0"/>
                <a:cs typeface="Arial" panose="020B0604020202020204" pitchFamily="34" charset="0"/>
              </a:rPr>
              <a:t>is defined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for encoding signed I/Q values each, normalized per Rx chain. </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16 bits (mandatory), 10, 12 bits, and other values are under consideration as optional values.</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latin typeface="Arial" panose="020B0604020202020204" pitchFamily="34" charset="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2"/>
            <a:ext cx="7879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02467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the following points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47663" marR="0" lvl="2"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1"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The CIR report window has configurable duration and position, to cover a large sensing area.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lang="en-US" sz="1600" dirty="0">
                <a:cs typeface="Arial" panose="020B0604020202020204" pitchFamily="34" charset="0"/>
              </a:rPr>
              <a:t>Further agreements regarding CIR report bitmap</a:t>
            </a:r>
            <a:endParaRPr kumimoji="0" lang="en-US" sz="1600" b="0" i="0" u="none" strike="noStrike" kern="1200" cap="none" spc="0" normalizeH="0" baseline="0" noProof="0" dirty="0">
              <a:ln>
                <a:noFill/>
              </a:ln>
              <a:effectLst/>
              <a:uLnTx/>
              <a:uFillTx/>
              <a:ea typeface="+mn-ea"/>
              <a:cs typeface="Arial" panose="020B0604020202020204" pitchFamily="34" charset="0"/>
            </a:endParaRP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effectLst/>
                <a:uLnTx/>
                <a:uFillTx/>
                <a:ea typeface="+mn-ea"/>
                <a:cs typeface="Arial" panose="020B0604020202020204" pitchFamily="34" charset="0"/>
              </a:rPr>
              <a:t>Single CIR window with bitmap of a </a:t>
            </a:r>
            <a:r>
              <a:rPr kumimoji="0" lang="en-US" sz="1600" b="0" i="0" u="none" kern="1200" cap="none" spc="0" normalizeH="0" baseline="0" noProof="0" dirty="0">
                <a:ln>
                  <a:noFill/>
                </a:ln>
                <a:effectLst/>
                <a:uLnTx/>
                <a:uFillTx/>
                <a:ea typeface="+mn-ea"/>
                <a:cs typeface="Arial" panose="020B0604020202020204" pitchFamily="34" charset="0"/>
              </a:rPr>
              <a:t>fixed length </a:t>
            </a:r>
            <a:r>
              <a:rPr lang="en-US" sz="1600" dirty="0">
                <a:cs typeface="Arial" panose="020B0604020202020204" pitchFamily="34" charset="0"/>
              </a:rPr>
              <a:t>is </a:t>
            </a:r>
            <a:r>
              <a:rPr kumimoji="0" lang="en-US" sz="1600" b="0" i="0" u="none" strike="noStrike" kern="1200" cap="none" spc="0" normalizeH="0" baseline="0" noProof="0" dirty="0">
                <a:ln>
                  <a:noFill/>
                </a:ln>
                <a:effectLst/>
                <a:uLnTx/>
                <a:uFillTx/>
                <a:ea typeface="+mn-ea"/>
                <a:cs typeface="Arial" panose="020B0604020202020204" pitchFamily="34" charset="0"/>
              </a:rPr>
              <a:t>specified through OOB means. </a:t>
            </a:r>
            <a:endParaRPr kumimoji="0" lang="en-US" sz="1600" b="0" i="0" u="none" strike="sngStrike" kern="1200" cap="none" spc="0" normalizeH="0" baseline="0" noProof="0" dirty="0">
              <a:ln>
                <a:noFill/>
              </a:ln>
              <a:solidFill>
                <a:srgbClr val="FF0000"/>
              </a:solidFill>
              <a:effectLst/>
              <a:uLnTx/>
              <a:uFillTx/>
              <a:ea typeface="+mn-ea"/>
              <a:cs typeface="Arial" panose="020B0604020202020204" pitchFamily="34" charset="0"/>
            </a:endParaRP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The bitmap length is negotiated and determined through other means, and it is fixed during sensing session. </a:t>
            </a: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In the mandatory mode, initiator proposes the bitmap, based on its sensing area of interest, from a limited set of bitmap options. </a:t>
            </a: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Bitmap is fixed during the session and does not change from packet to packet.</a:t>
            </a: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For the optional modes, </a:t>
            </a:r>
            <a:r>
              <a:rPr lang="en-US" sz="1600" dirty="0">
                <a:cs typeface="Arial" panose="020B0604020202020204" pitchFamily="34" charset="0"/>
                <a:sym typeface="Wingdings" panose="05000000000000000000" pitchFamily="2" charset="2"/>
              </a:rPr>
              <a:t>the bitmap can change </a:t>
            </a:r>
            <a:r>
              <a:rPr lang="en-US" sz="1600" dirty="0">
                <a:cs typeface="Arial" panose="020B0604020202020204" pitchFamily="34" charset="0"/>
              </a:rPr>
              <a:t>from packet to packet</a:t>
            </a:r>
          </a:p>
          <a:p>
            <a:pPr marL="347663" lvl="2" indent="0" fontAlgn="auto">
              <a:spcBef>
                <a:spcPts val="0"/>
              </a:spcBef>
              <a:spcAft>
                <a:spcPts val="0"/>
              </a:spcAft>
              <a:buClr>
                <a:srgbClr val="000000">
                  <a:lumMod val="85000"/>
                  <a:lumOff val="15000"/>
                </a:srgbClr>
              </a:buClr>
              <a:buNone/>
              <a:defRPr/>
            </a:pPr>
            <a:endParaRPr lang="en-US" sz="1600" dirty="0">
              <a:cs typeface="Arial" panose="020B0604020202020204" pitchFamily="34" charset="0"/>
            </a:endParaRPr>
          </a:p>
          <a:p>
            <a:pPr marL="347663" lvl="2" indent="0" fontAlgn="auto">
              <a:spcBef>
                <a:spcPts val="0"/>
              </a:spcBef>
              <a:spcAft>
                <a:spcPts val="0"/>
              </a:spcAft>
              <a:buClr>
                <a:srgbClr val="000000">
                  <a:lumMod val="85000"/>
                  <a:lumOff val="15000"/>
                </a:srgbClr>
              </a:buClr>
              <a:buNone/>
              <a:defRPr/>
            </a:pPr>
            <a:endParaRPr lang="en-US" sz="1600" dirty="0">
              <a:solidFill>
                <a:srgbClr val="FF0000"/>
              </a:solidFill>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2"/>
            <a:ext cx="7879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95028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406260" y="838200"/>
            <a:ext cx="8407679" cy="321771"/>
          </a:xfrm>
        </p:spPr>
        <p:txBody>
          <a:bodyPr/>
          <a:lstStyle/>
          <a:p>
            <a:r>
              <a:rPr lang="en-US" dirty="0">
                <a:solidFill>
                  <a:schemeClr val="tx1"/>
                </a:solidFill>
              </a:rPr>
              <a:t>Modes for Report Bitmap</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02182" y="1447800"/>
            <a:ext cx="8611758" cy="3831605"/>
          </a:xfrm>
        </p:spPr>
        <p:txBody>
          <a:bodyPr/>
          <a:lstStyle/>
          <a:p>
            <a:pPr marL="449453" lvl="1" fontAlgn="auto">
              <a:spcBef>
                <a:spcPts val="0"/>
              </a:spcBef>
              <a:spcAft>
                <a:spcPts val="0"/>
              </a:spcAft>
              <a:buClr>
                <a:srgbClr val="000000">
                  <a:lumMod val="85000"/>
                  <a:lumOff val="15000"/>
                </a:srgbClr>
              </a:buClr>
              <a:buFont typeface="Arial" panose="020B0604020202020204" pitchFamily="34" charset="0"/>
              <a:buChar char="•"/>
              <a:defRPr/>
            </a:pPr>
            <a:r>
              <a:rPr lang="en-US" sz="1800" dirty="0">
                <a:cs typeface="Arial" panose="020B0604020202020204" pitchFamily="34" charset="0"/>
                <a:sym typeface="Wingdings" panose="05000000000000000000" pitchFamily="2" charset="2"/>
              </a:rPr>
              <a:t>In the mandatory bitmap mode, we agreed that a limited set of reasonable bitmap options will be defined in the standard. Initiator proposes one bitmap based on its area of interest. The allowed configs are one or two continuous strings of 1s within the bitmap length. </a:t>
            </a:r>
          </a:p>
          <a:p>
            <a:pPr marL="792353" lvl="2" fontAlgn="auto">
              <a:spcBef>
                <a:spcPts val="0"/>
              </a:spcBef>
              <a:spcAft>
                <a:spcPts val="0"/>
              </a:spcAft>
              <a:buClr>
                <a:srgbClr val="000000">
                  <a:lumMod val="85000"/>
                  <a:lumOff val="15000"/>
                </a:srgbClr>
              </a:buClr>
              <a:buSzPct val="60000"/>
              <a:buFont typeface="Courier New" panose="02070309020205020404" pitchFamily="49" charset="0"/>
              <a:buChar char="o"/>
              <a:defRPr/>
            </a:pPr>
            <a:r>
              <a:rPr lang="en-US" sz="1600" dirty="0">
                <a:cs typeface="Arial" panose="020B0604020202020204" pitchFamily="34" charset="0"/>
                <a:sym typeface="Wingdings" panose="05000000000000000000" pitchFamily="2" charset="2"/>
              </a:rPr>
              <a:t>The SDEVs shall support the mandatory window configurations  No need for negotiation.</a:t>
            </a:r>
          </a:p>
          <a:p>
            <a:pPr marL="849503" lvl="2" indent="-285750" fontAlgn="auto">
              <a:spcBef>
                <a:spcPts val="0"/>
              </a:spcBef>
              <a:spcAft>
                <a:spcPts val="0"/>
              </a:spcAft>
              <a:buClr>
                <a:srgbClr val="000000">
                  <a:lumMod val="85000"/>
                  <a:lumOff val="15000"/>
                </a:srgbClr>
              </a:buClr>
              <a:buSzPct val="60000"/>
              <a:buFont typeface="Courier New" panose="02070309020205020404" pitchFamily="49" charset="0"/>
              <a:buChar char="o"/>
              <a:defRPr/>
            </a:pPr>
            <a:endParaRPr lang="en-US" sz="1800" dirty="0">
              <a:cs typeface="Arial" panose="020B0604020202020204" pitchFamily="34" charset="0"/>
              <a:sym typeface="Wingdings" panose="05000000000000000000" pitchFamily="2" charset="2"/>
            </a:endParaRPr>
          </a:p>
          <a:p>
            <a:pPr marL="449453" lvl="1" fontAlgn="auto">
              <a:spcBef>
                <a:spcPts val="0"/>
              </a:spcBef>
              <a:spcAft>
                <a:spcPts val="0"/>
              </a:spcAft>
              <a:buClr>
                <a:srgbClr val="000000">
                  <a:lumMod val="85000"/>
                  <a:lumOff val="15000"/>
                </a:srgbClr>
              </a:buClr>
              <a:buFont typeface="Arial" panose="020B0604020202020204" pitchFamily="34" charset="0"/>
              <a:buChar char="•"/>
              <a:defRPr/>
            </a:pPr>
            <a:r>
              <a:rPr lang="en-US" sz="1800" dirty="0">
                <a:cs typeface="Arial" panose="020B0604020202020204" pitchFamily="34" charset="0"/>
                <a:sym typeface="Wingdings" panose="05000000000000000000" pitchFamily="2" charset="2"/>
              </a:rPr>
              <a:t>In the optional bitmap mode, we agreed that the bitmap can change </a:t>
            </a:r>
            <a:r>
              <a:rPr lang="en-US" sz="1800" dirty="0">
                <a:cs typeface="Arial" panose="020B0604020202020204" pitchFamily="34" charset="0"/>
              </a:rPr>
              <a:t>from packet to packet</a:t>
            </a: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The responder </a:t>
            </a:r>
            <a:r>
              <a:rPr lang="en-US" sz="1600" dirty="0">
                <a:cs typeface="Arial" panose="020B0604020202020204" pitchFamily="34" charset="0"/>
              </a:rPr>
              <a:t>reports CIR taps above a threshold, and the associated</a:t>
            </a: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 bitmap</a:t>
            </a:r>
            <a:endParaRPr lang="en-US" sz="1600" dirty="0">
              <a:solidFill>
                <a:srgbClr val="000000">
                  <a:lumMod val="85000"/>
                  <a:lumOff val="15000"/>
                </a:srgbClr>
              </a:solidFill>
              <a:cs typeface="Arial" panose="020B0604020202020204" pitchFamily="34" charset="0"/>
            </a:endParaRP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Initiator determines the threshold value</a:t>
            </a:r>
          </a:p>
          <a:p>
            <a:pPr marL="1135253" lvl="3" indent="-285750" fontAlgn="auto">
              <a:spcBef>
                <a:spcPts val="0"/>
              </a:spcBef>
              <a:spcAft>
                <a:spcPts val="0"/>
              </a:spcAft>
              <a:buClr>
                <a:srgbClr val="000000">
                  <a:lumMod val="85000"/>
                  <a:lumOff val="15000"/>
                </a:srgbClr>
              </a:buClr>
              <a:buFont typeface="Arial" panose="020B0604020202020204" pitchFamily="34" charset="0"/>
              <a:buChar char="•"/>
              <a:defRPr/>
            </a:pPr>
            <a:r>
              <a:rPr lang="en-US" sz="1600" dirty="0">
                <a:cs typeface="Arial" panose="020B0604020202020204" pitchFamily="34" charset="0"/>
              </a:rPr>
              <a:t>The responder reports taps above a threshold level T (for example, strongest tap level – T)</a:t>
            </a:r>
          </a:p>
          <a:p>
            <a:pPr marL="1135253" lvl="3" indent="-285750" fontAlgn="auto">
              <a:spcBef>
                <a:spcPts val="0"/>
              </a:spcBef>
              <a:spcAft>
                <a:spcPts val="0"/>
              </a:spcAft>
              <a:buClr>
                <a:srgbClr val="000000">
                  <a:lumMod val="85000"/>
                  <a:lumOff val="15000"/>
                </a:srgbClr>
              </a:buClr>
              <a:buFont typeface="Arial" panose="020B0604020202020204" pitchFamily="34" charset="0"/>
              <a:buChar char="•"/>
              <a:defRPr/>
            </a:pPr>
            <a:r>
              <a:rPr lang="en-US" sz="1600" dirty="0">
                <a:cs typeface="Arial" panose="020B0604020202020204" pitchFamily="34" charset="0"/>
              </a:rPr>
              <a:t>T is determined by initiator</a:t>
            </a:r>
          </a:p>
          <a:p>
            <a:pPr marL="1135253" lvl="3" indent="-285750" fontAlgn="auto">
              <a:spcBef>
                <a:spcPts val="0"/>
              </a:spcBef>
              <a:spcAft>
                <a:spcPts val="0"/>
              </a:spcAft>
              <a:buClr>
                <a:srgbClr val="000000">
                  <a:lumMod val="85000"/>
                  <a:lumOff val="15000"/>
                </a:srgbClr>
              </a:buClr>
              <a:buFont typeface="Arial" panose="020B0604020202020204" pitchFamily="34" charset="0"/>
              <a:buChar char="•"/>
              <a:defRPr/>
            </a:pPr>
            <a:r>
              <a:rPr lang="en-US" sz="1600" dirty="0">
                <a:cs typeface="Arial" panose="020B0604020202020204" pitchFamily="34" charset="0"/>
              </a:rPr>
              <a:t>If initiator does not want the CIR report to be </a:t>
            </a:r>
            <a:r>
              <a:rPr lang="en-US" sz="1600" dirty="0" err="1">
                <a:cs typeface="Arial" panose="020B0604020202020204" pitchFamily="34" charset="0"/>
              </a:rPr>
              <a:t>thresholded</a:t>
            </a:r>
            <a:r>
              <a:rPr lang="en-US" sz="1600" dirty="0">
                <a:cs typeface="Arial" panose="020B0604020202020204" pitchFamily="34" charset="0"/>
              </a:rPr>
              <a:t>, it specifies a very low value for T (for example, -100dB).</a:t>
            </a:r>
          </a:p>
          <a:p>
            <a:pPr marL="449453" marR="0" lvl="1" algn="l" defTabSz="914400" rtl="0" eaLnBrk="1" fontAlgn="auto" latinLnBrk="0" hangingPunct="1">
              <a:lnSpc>
                <a:spcPct val="100000"/>
              </a:lnSpc>
              <a:spcBef>
                <a:spcPts val="0"/>
              </a:spcBef>
              <a:spcAft>
                <a:spcPts val="0"/>
              </a:spcAft>
              <a:buClr>
                <a:srgbClr val="000000">
                  <a:lumMod val="85000"/>
                  <a:lumOff val="15000"/>
                </a:srgbClr>
              </a:buClr>
              <a:buSzTx/>
              <a:buFont typeface="Arial" panose="020B0604020202020204" pitchFamily="34" charset="0"/>
              <a:buChar char="•"/>
              <a:tabLst/>
              <a:defRPr/>
            </a:pPr>
            <a:endParaRPr lang="en-US" sz="1600" dirty="0">
              <a:cs typeface="Arial" panose="020B0604020202020204" pitchFamily="34" charset="0"/>
              <a:sym typeface="Wingdings" panose="05000000000000000000" pitchFamily="2" charset="2"/>
            </a:endParaRPr>
          </a:p>
          <a:p>
            <a:pPr marL="260604" lvl="2" indent="0" fontAlgn="ctr">
              <a:spcAft>
                <a:spcPts val="450"/>
              </a:spcAft>
              <a:buClr>
                <a:schemeClr val="bg2">
                  <a:lumMod val="50000"/>
                </a:schemeClr>
              </a:buClr>
              <a:buNone/>
            </a:pPr>
            <a:endParaRPr lang="en-US" sz="1200" dirty="0">
              <a:cs typeface="Calibri" panose="020F0502020204030204" pitchFamily="34" charset="0"/>
            </a:endParaRPr>
          </a:p>
          <a:p>
            <a:pPr marL="685658" lvl="2" indent="-214313" fontAlgn="ctr">
              <a:spcAft>
                <a:spcPts val="450"/>
              </a:spcAft>
              <a:buClr>
                <a:schemeClr val="bg2">
                  <a:lumMod val="50000"/>
                </a:schemeClr>
              </a:buClr>
              <a:buFont typeface="Arial" panose="020B0604020202020204" pitchFamily="34" charset="0"/>
              <a:buChar char="•"/>
            </a:pPr>
            <a:endParaRPr lang="en-US" sz="105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342900" lvl="1" indent="0" fontAlgn="ctr">
              <a:spcAft>
                <a:spcPts val="450"/>
              </a:spcAft>
              <a:buClr>
                <a:srgbClr val="C00000"/>
              </a:buClr>
              <a:buNone/>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chemeClr val="accent1"/>
              </a:solidFill>
              <a:cs typeface="Calibri" panose="020F0502020204030204" pitchFamily="34" charset="0"/>
            </a:endParaRPr>
          </a:p>
          <a:p>
            <a:endParaRPr lang="en-US" sz="1650" b="1" dirty="0">
              <a:cs typeface="Calibri" panose="020F0502020204030204" pitchFamily="34" charset="0"/>
            </a:endParaRPr>
          </a:p>
          <a:p>
            <a:endParaRPr lang="en-US" sz="2100" dirty="0">
              <a:cs typeface="Calibri" panose="020F0502020204030204" pitchFamily="34" charset="0"/>
            </a:endParaRPr>
          </a:p>
        </p:txBody>
      </p:sp>
      <p:sp>
        <p:nvSpPr>
          <p:cNvPr id="4" name="Slide Number Placeholder 3">
            <a:extLst>
              <a:ext uri="{FF2B5EF4-FFF2-40B4-BE49-F238E27FC236}">
                <a16:creationId xmlns:a16="http://schemas.microsoft.com/office/drawing/2014/main" id="{63C8184C-85F0-FBE6-41AB-97BD4A6D63B8}"/>
              </a:ext>
            </a:extLst>
          </p:cNvPr>
          <p:cNvSpPr>
            <a:spLocks noGrp="1"/>
          </p:cNvSpPr>
          <p:nvPr>
            <p:ph type="sldNum" sz="quarter" idx="12"/>
          </p:nvPr>
        </p:nvSpPr>
        <p:spPr bwMode="auto">
          <a:xfrm>
            <a:off x="4344986" y="6510556"/>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7248A51-4F7C-4153-9699-F6BF9FC30F5C}" type="slidenum">
              <a:rPr lang="en-US" altLang="en-US" smtClean="0"/>
              <a:pPr/>
              <a:t>14</a:t>
            </a:fld>
            <a:endParaRPr lang="en-US" altLang="en-US" dirty="0"/>
          </a:p>
        </p:txBody>
      </p:sp>
    </p:spTree>
    <p:extLst>
      <p:ext uri="{BB962C8B-B14F-4D97-AF65-F5344CB8AC3E}">
        <p14:creationId xmlns:p14="http://schemas.microsoft.com/office/powerpoint/2010/main" val="18989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Baseline Sensing Report Parameters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40679" y="1135605"/>
            <a:ext cx="8609043" cy="3831605"/>
          </a:xfrm>
        </p:spPr>
        <p:txBody>
          <a:bodyPr/>
          <a:lstStyle/>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latin typeface="Arial" panose="020B0604020202020204" pitchFamily="34" charset="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43400" y="6500460"/>
            <a:ext cx="7117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mc:AlternateContent xmlns:mc="http://schemas.openxmlformats.org/markup-compatibility/2006" xmlns:a14="http://schemas.microsoft.com/office/drawing/2010/main">
        <mc:Choice Requires="a14">
          <p:graphicFrame>
            <p:nvGraphicFramePr>
              <p:cNvPr id="5" name="Table 2">
                <a:extLst>
                  <a:ext uri="{FF2B5EF4-FFF2-40B4-BE49-F238E27FC236}">
                    <a16:creationId xmlns:a16="http://schemas.microsoft.com/office/drawing/2014/main" id="{DEB7856F-456D-9807-B055-57E0B466F4F6}"/>
                  </a:ext>
                </a:extLst>
              </p:cNvPr>
              <p:cNvGraphicFramePr>
                <a:graphicFrameLocks noGrp="1"/>
              </p:cNvGraphicFramePr>
              <p:nvPr>
                <p:extLst>
                  <p:ext uri="{D42A27DB-BD31-4B8C-83A1-F6EECF244321}">
                    <p14:modId xmlns:p14="http://schemas.microsoft.com/office/powerpoint/2010/main" val="624502539"/>
                  </p:ext>
                </p:extLst>
              </p:nvPr>
            </p:nvGraphicFramePr>
            <p:xfrm>
              <a:off x="508139" y="1576172"/>
              <a:ext cx="7872758" cy="4775934"/>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56549">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56549">
                    <a:tc>
                      <a:txBody>
                        <a:bodyPr/>
                        <a:lstStyle/>
                        <a:p>
                          <a:r>
                            <a:rPr lang="en-US" sz="1200" b="1" dirty="0">
                              <a:solidFill>
                                <a:schemeClr val="tx1"/>
                              </a:solidFill>
                              <a:latin typeface="+mn-lt"/>
                              <a:cs typeface="Calibri" panose="020F0502020204030204" pitchFamily="34" charset="0"/>
                            </a:rPr>
                            <a:t>Number of Rx antennas</a:t>
                          </a: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r>
                            <a:rPr lang="en-US" sz="1200" b="1" dirty="0">
                              <a:solidFill>
                                <a:schemeClr val="tx1"/>
                              </a:solidFill>
                              <a:latin typeface="+mn-lt"/>
                              <a:cs typeface="Calibri" panose="020F0502020204030204" pitchFamily="34" charset="0"/>
                            </a:rPr>
                            <a:t>Up to 4 Rx antennas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latin typeface="+mn-lt"/>
                            <a:ea typeface="+mn-ea"/>
                            <a:cs typeface="+mn-cs"/>
                          </a:endParaRPr>
                        </a:p>
                      </a:txBody>
                      <a:tcPr/>
                    </a:tc>
                    <a:extLst>
                      <a:ext uri="{0D108BD9-81ED-4DB2-BD59-A6C34878D82A}">
                        <a16:rowId xmlns:a16="http://schemas.microsoft.com/office/drawing/2014/main" val="1714663778"/>
                      </a:ext>
                    </a:extLst>
                  </a:tr>
                  <a:tr h="356549">
                    <a:tc>
                      <a:txBody>
                        <a:bodyPr/>
                        <a:lstStyle/>
                        <a:p>
                          <a:r>
                            <a:rPr lang="en-US" sz="1200" b="1" kern="1200" dirty="0">
                              <a:solidFill>
                                <a:schemeClr val="tx1"/>
                              </a:solidFill>
                              <a:latin typeface="+mn-lt"/>
                              <a:ea typeface="+mn-ea"/>
                              <a:cs typeface="Calibri" panose="020F0502020204030204" pitchFamily="34" charset="0"/>
                            </a:rPr>
                            <a:t>Bitmap length</a:t>
                          </a:r>
                          <a:endParaRPr lang="en-US" sz="1200" b="1" dirty="0">
                            <a:solidFill>
                              <a:schemeClr val="tx1"/>
                            </a:solidFill>
                            <a:latin typeface="+mn-lt"/>
                            <a:cs typeface="Calibri" panose="020F0502020204030204" pitchFamily="34" charset="0"/>
                          </a:endParaRP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32, 64, 128, 256</a:t>
                          </a:r>
                        </a:p>
                      </a:txBody>
                      <a:tcPr/>
                    </a:tc>
                    <a:extLst>
                      <a:ext uri="{0D108BD9-81ED-4DB2-BD59-A6C34878D82A}">
                        <a16:rowId xmlns:a16="http://schemas.microsoft.com/office/drawing/2014/main" val="287546924"/>
                      </a:ext>
                    </a:extLst>
                  </a:tr>
                  <a:tr h="356549">
                    <a:tc>
                      <a:txBody>
                        <a:bodyPr/>
                        <a:lstStyle/>
                        <a:p>
                          <a:r>
                            <a:rPr lang="en-US" sz="1200" b="1" dirty="0">
                              <a:solidFill>
                                <a:schemeClr val="tx1"/>
                              </a:solidFill>
                              <a:latin typeface="+mn-lt"/>
                              <a:cs typeface="Calibri" panose="020F0502020204030204" pitchFamily="34" charset="0"/>
                            </a:rPr>
                            <a:t>Bitmap offset</a:t>
                          </a:r>
                        </a:p>
                      </a:txBody>
                      <a:tcPr/>
                    </a:tc>
                    <a:tc>
                      <a:txBody>
                        <a:bodyPr/>
                        <a:lstStyle/>
                        <a:p>
                          <a:r>
                            <a:rPr lang="en-US" sz="1200" b="1" dirty="0">
                              <a:solidFill>
                                <a:schemeClr val="tx1"/>
                              </a:solidFill>
                              <a:latin typeface="+mn-lt"/>
                              <a:cs typeface="Calibri" panose="020F0502020204030204" pitchFamily="34" charset="0"/>
                            </a:rPr>
                            <a:t>10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Up to 1 symbol</a:t>
                          </a:r>
                        </a:p>
                      </a:txBody>
                      <a:tcPr/>
                    </a:tc>
                    <a:extLst>
                      <a:ext uri="{0D108BD9-81ED-4DB2-BD59-A6C34878D82A}">
                        <a16:rowId xmlns:a16="http://schemas.microsoft.com/office/drawing/2014/main" val="4168215764"/>
                      </a:ext>
                    </a:extLst>
                  </a:tr>
                  <a:tr h="356549">
                    <a:tc>
                      <a:txBody>
                        <a:bodyPr/>
                        <a:lstStyle/>
                        <a:p>
                          <a:r>
                            <a:rPr lang="en-US" sz="1200" b="1" dirty="0">
                              <a:solidFill>
                                <a:schemeClr val="tx1"/>
                              </a:solidFill>
                              <a:latin typeface="+mn-lt"/>
                              <a:cs typeface="Calibri" panose="020F0502020204030204" pitchFamily="34" charset="0"/>
                            </a:rPr>
                            <a:t>Bitmap</a:t>
                          </a:r>
                        </a:p>
                      </a:txBody>
                      <a:tcPr/>
                    </a:tc>
                    <a:tc>
                      <a:txBody>
                        <a:bodyPr/>
                        <a:lstStyle/>
                        <a:p>
                          <a:r>
                            <a:rPr lang="en-US" sz="1200" b="1" dirty="0">
                              <a:solidFill>
                                <a:schemeClr val="tx1"/>
                              </a:solidFill>
                              <a:latin typeface="+mn-lt"/>
                              <a:cs typeface="Calibri" panose="020F0502020204030204" pitchFamily="34" charset="0"/>
                            </a:rPr>
                            <a:t>Variable, up to 256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Max length=256</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n-lt"/>
                              <a:cs typeface="Calibri" panose="020F0502020204030204" pitchFamily="34" charset="0"/>
                            </a:rPr>
                            <a:t>Content Fields for Each Segment and Rx Antenna Pair</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18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Timing Offset of the reference tap (</a:t>
                          </a:r>
                          <a14:m>
                            <m:oMath xmlns:m="http://schemas.openxmlformats.org/officeDocument/2006/math">
                              <m:sSub>
                                <m:sSubPr>
                                  <m:ctrlPr>
                                    <a:rPr lang="en-US" sz="1200" b="1" i="1" smtClean="0">
                                      <a:solidFill>
                                        <a:schemeClr val="tx1"/>
                                      </a:solidFill>
                                      <a:latin typeface="Cambria Math" panose="02040503050406030204" pitchFamily="18" charset="0"/>
                                      <a:cs typeface="Microsoft Sans Serif" panose="020B0604020202020204" pitchFamily="34" charset="0"/>
                                    </a:rPr>
                                  </m:ctrlPr>
                                </m:sSubPr>
                                <m:e>
                                  <m:r>
                                    <a:rPr lang="el-GR" sz="1200" b="1" i="1" smtClean="0">
                                      <a:solidFill>
                                        <a:schemeClr val="tx1"/>
                                      </a:solidFill>
                                      <a:latin typeface="Cambria Math" panose="02040503050406030204" pitchFamily="18" charset="0"/>
                                      <a:cs typeface="Microsoft Sans Serif" panose="020B0604020202020204" pitchFamily="34" charset="0"/>
                                    </a:rPr>
                                    <m:t>𝜟</m:t>
                                  </m:r>
                                  <m:r>
                                    <a:rPr lang="en-US" sz="1200" b="1" i="1" smtClean="0">
                                      <a:solidFill>
                                        <a:schemeClr val="tx1"/>
                                      </a:solidFill>
                                      <a:latin typeface="Cambria Math" panose="02040503050406030204" pitchFamily="18" charset="0"/>
                                      <a:cs typeface="Microsoft Sans Serif" panose="020B0604020202020204" pitchFamily="34" charset="0"/>
                                    </a:rPr>
                                    <m:t>𝒕</m:t>
                                  </m:r>
                                </m:e>
                                <m:sub>
                                  <m:r>
                                    <a:rPr lang="en-US" sz="1200" b="1" i="1" smtClean="0">
                                      <a:solidFill>
                                        <a:schemeClr val="tx1"/>
                                      </a:solidFill>
                                      <a:latin typeface="Cambria Math" panose="02040503050406030204" pitchFamily="18" charset="0"/>
                                      <a:cs typeface="Microsoft Sans Serif" panose="020B0604020202020204" pitchFamily="34" charset="0"/>
                                    </a:rPr>
                                    <m:t>𝟎</m:t>
                                  </m:r>
                                </m:sub>
                              </m:sSub>
                            </m:oMath>
                          </a14:m>
                          <a:r>
                            <a:rPr lang="en-US" sz="1200" b="1" dirty="0">
                              <a:solidFill>
                                <a:schemeClr val="tx1"/>
                              </a:solidFill>
                              <a:latin typeface="+mn-lt"/>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mn-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First arrival tap offset from the CIR report grid (chip ratex2 resolution)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n-lt"/>
                              <a:ea typeface="+mn-ea"/>
                              <a:cs typeface="Calibri" panose="020F0502020204030204" pitchFamily="34" charset="0"/>
                            </a:rPr>
                            <a:t>Could be in units of </a:t>
                          </a:r>
                          <a14:m>
                            <m:oMath xmlns:m="http://schemas.openxmlformats.org/officeDocument/2006/math">
                              <m:sSup>
                                <m:sSupPr>
                                  <m:ctrlPr>
                                    <a:rPr lang="en-US" sz="1200" b="1" i="1" u="none" strike="noStrike" kern="1200" baseline="0" smtClean="0">
                                      <a:solidFill>
                                        <a:schemeClr val="tx1"/>
                                      </a:solidFill>
                                      <a:latin typeface="Cambria Math" panose="02040503050406030204" pitchFamily="18" charset="0"/>
                                      <a:ea typeface="+mn-ea"/>
                                      <a:cs typeface="+mn-cs"/>
                                    </a:rPr>
                                  </m:ctrlPr>
                                </m:sSupPr>
                                <m:e>
                                  <m:r>
                                    <a:rPr lang="en-US" sz="1200" b="1" i="1" u="none" strike="noStrike" kern="1200" baseline="0" smtClean="0">
                                      <a:solidFill>
                                        <a:schemeClr val="tx1"/>
                                      </a:solidFill>
                                      <a:latin typeface="Cambria Math" panose="02040503050406030204" pitchFamily="18" charset="0"/>
                                      <a:ea typeface="+mn-ea"/>
                                      <a:cs typeface="+mn-cs"/>
                                    </a:rPr>
                                    <m:t>𝟐</m:t>
                                  </m:r>
                                </m:e>
                                <m:sup>
                                  <m:r>
                                    <a:rPr lang="en-US" sz="1200" b="1" i="1" u="none" strike="noStrike" kern="1200" baseline="0" smtClean="0">
                                      <a:solidFill>
                                        <a:schemeClr val="tx1"/>
                                      </a:solidFill>
                                      <a:latin typeface="Cambria Math" panose="02040503050406030204" pitchFamily="18" charset="0"/>
                                      <a:ea typeface="+mn-ea"/>
                                      <a:cs typeface="+mn-cs"/>
                                    </a:rPr>
                                    <m:t>−</m:t>
                                  </m:r>
                                  <m:r>
                                    <a:rPr lang="en-US" sz="1200" b="1" i="1" u="none" strike="noStrike" kern="1200" baseline="0" smtClean="0">
                                      <a:solidFill>
                                        <a:schemeClr val="tx1"/>
                                      </a:solidFill>
                                      <a:latin typeface="Cambria Math" panose="02040503050406030204" pitchFamily="18" charset="0"/>
                                      <a:ea typeface="+mn-ea"/>
                                      <a:cs typeface="+mn-cs"/>
                                    </a:rPr>
                                    <m:t>𝟕</m:t>
                                  </m:r>
                                </m:sup>
                              </m:sSup>
                            </m:oMath>
                          </a14:m>
                          <a:r>
                            <a:rPr lang="en-US" sz="1200" b="1" dirty="0">
                              <a:solidFill>
                                <a:schemeClr val="tx1"/>
                              </a:solidFill>
                              <a:latin typeface="+mn-lt"/>
                              <a:cs typeface="Calibri" panose="020F0502020204030204" pitchFamily="34" charset="0"/>
                            </a:rPr>
                            <a:t>of chipping period.</a:t>
                          </a:r>
                        </a:p>
                      </a:txBody>
                      <a:tcPr/>
                    </a:tc>
                    <a:extLst>
                      <a:ext uri="{0D108BD9-81ED-4DB2-BD59-A6C34878D82A}">
                        <a16:rowId xmlns:a16="http://schemas.microsoft.com/office/drawing/2014/main" val="229359295"/>
                      </a:ext>
                    </a:extLst>
                  </a:tr>
                  <a:tr h="439581">
                    <a:tc>
                      <a:txBody>
                        <a:bodyPr/>
                        <a:lstStyle/>
                        <a:p>
                          <a:r>
                            <a:rPr lang="en-US" sz="1200" b="1" dirty="0">
                              <a:solidFill>
                                <a:schemeClr val="tx1"/>
                              </a:solidFill>
                              <a:latin typeface="+mn-lt"/>
                              <a:cs typeface="Calibri" panose="020F0502020204030204" pitchFamily="34" charset="0"/>
                            </a:rPr>
                            <a:t>Normalization factor for I/Q </a:t>
                          </a:r>
                        </a:p>
                      </a:txBody>
                      <a:tcPr/>
                    </a:tc>
                    <a:tc>
                      <a:txBody>
                        <a:bodyPr/>
                        <a:lstStyle/>
                        <a:p>
                          <a:r>
                            <a:rPr lang="en-US" sz="1200" b="1" dirty="0">
                              <a:solidFill>
                                <a:schemeClr val="tx1"/>
                              </a:solidFill>
                              <a:latin typeface="+mn-lt"/>
                              <a:cs typeface="Calibri" panose="020F0502020204030204" pitchFamily="34" charset="0"/>
                            </a:rPr>
                            <a:t>TBD</a:t>
                          </a:r>
                        </a:p>
                      </a:txBody>
                      <a:tcPr/>
                    </a:tc>
                    <a:tc>
                      <a:txBody>
                        <a:bodyPr/>
                        <a:lstStyle/>
                        <a:p>
                          <a:r>
                            <a:rPr lang="en-US" sz="1200" b="1" dirty="0">
                              <a:solidFill>
                                <a:schemeClr val="tx1"/>
                              </a:solidFill>
                              <a:latin typeface="+mn-lt"/>
                              <a:cs typeface="Calibri" panose="020F0502020204030204" pitchFamily="34" charset="0"/>
                            </a:rPr>
                            <a:t>Common normalization value for In-phase and Quadrature CIR values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n-lt"/>
                              <a:cs typeface="Calibri" panose="020F0502020204030204" pitchFamily="34" charset="0"/>
                            </a:rPr>
                            <a:t>RSSI</a:t>
                          </a:r>
                        </a:p>
                      </a:txBody>
                      <a:tcPr/>
                    </a:tc>
                    <a:tc>
                      <a:txBody>
                        <a:bodyPr/>
                        <a:lstStyle/>
                        <a:p>
                          <a:r>
                            <a:rPr lang="en-US" sz="1200" b="1" dirty="0">
                              <a:solidFill>
                                <a:schemeClr val="tx1"/>
                              </a:solidFill>
                              <a:latin typeface="+mn-lt"/>
                              <a:cs typeface="Calibri" panose="020F0502020204030204" pitchFamily="34" charset="0"/>
                            </a:rPr>
                            <a:t>TBD</a:t>
                          </a:r>
                        </a:p>
                      </a:txBody>
                      <a:tcPr/>
                    </a:tc>
                    <a:tc>
                      <a:txBody>
                        <a:bodyPr/>
                        <a:lstStyle/>
                        <a:p>
                          <a:r>
                            <a:rPr lang="en-US" sz="1200" b="1" dirty="0">
                              <a:solidFill>
                                <a:schemeClr val="tx1"/>
                              </a:solidFill>
                              <a:latin typeface="+mn-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n-lt"/>
                              <a:cs typeface="Calibri" panose="020F0502020204030204" pitchFamily="34" charset="0"/>
                            </a:rPr>
                            <a:t>CIR In-Phase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n-lt"/>
                              <a:cs typeface="Calibri" panose="020F0502020204030204" pitchFamily="34" charset="0"/>
                            </a:rPr>
                            <a:t>CIR Quadrature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Choice>
        <mc:Fallback xmlns="">
          <p:graphicFrame>
            <p:nvGraphicFramePr>
              <p:cNvPr id="5" name="Table 2">
                <a:extLst>
                  <a:ext uri="{FF2B5EF4-FFF2-40B4-BE49-F238E27FC236}">
                    <a16:creationId xmlns:a16="http://schemas.microsoft.com/office/drawing/2014/main" id="{DEB7856F-456D-9807-B055-57E0B466F4F6}"/>
                  </a:ext>
                </a:extLst>
              </p:cNvPr>
              <p:cNvGraphicFramePr>
                <a:graphicFrameLocks noGrp="1"/>
              </p:cNvGraphicFramePr>
              <p:nvPr>
                <p:extLst>
                  <p:ext uri="{D42A27DB-BD31-4B8C-83A1-F6EECF244321}">
                    <p14:modId xmlns:p14="http://schemas.microsoft.com/office/powerpoint/2010/main" val="624502539"/>
                  </p:ext>
                </p:extLst>
              </p:nvPr>
            </p:nvGraphicFramePr>
            <p:xfrm>
              <a:off x="508139" y="1576172"/>
              <a:ext cx="7872758" cy="4775934"/>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65760">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457200">
                    <a:tc>
                      <a:txBody>
                        <a:bodyPr/>
                        <a:lstStyle/>
                        <a:p>
                          <a:r>
                            <a:rPr lang="en-US" sz="1200" b="1" dirty="0">
                              <a:solidFill>
                                <a:schemeClr val="tx1"/>
                              </a:solidFill>
                              <a:latin typeface="+mn-lt"/>
                              <a:cs typeface="Calibri" panose="020F0502020204030204" pitchFamily="34" charset="0"/>
                            </a:rPr>
                            <a:t>Number of Rx antennas</a:t>
                          </a: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r>
                            <a:rPr lang="en-US" sz="1200" b="1" dirty="0">
                              <a:solidFill>
                                <a:schemeClr val="tx1"/>
                              </a:solidFill>
                              <a:latin typeface="+mn-lt"/>
                              <a:cs typeface="Calibri" panose="020F0502020204030204" pitchFamily="34" charset="0"/>
                            </a:rPr>
                            <a:t>Up to 4 Rx antennas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latin typeface="+mn-lt"/>
                            <a:ea typeface="+mn-ea"/>
                            <a:cs typeface="+mn-cs"/>
                          </a:endParaRPr>
                        </a:p>
                      </a:txBody>
                      <a:tcPr/>
                    </a:tc>
                    <a:extLst>
                      <a:ext uri="{0D108BD9-81ED-4DB2-BD59-A6C34878D82A}">
                        <a16:rowId xmlns:a16="http://schemas.microsoft.com/office/drawing/2014/main" val="1714663778"/>
                      </a:ext>
                    </a:extLst>
                  </a:tr>
                  <a:tr h="356549">
                    <a:tc>
                      <a:txBody>
                        <a:bodyPr/>
                        <a:lstStyle/>
                        <a:p>
                          <a:r>
                            <a:rPr lang="en-US" sz="1200" b="1" kern="1200" dirty="0">
                              <a:solidFill>
                                <a:schemeClr val="tx1"/>
                              </a:solidFill>
                              <a:latin typeface="+mn-lt"/>
                              <a:ea typeface="+mn-ea"/>
                              <a:cs typeface="Calibri" panose="020F0502020204030204" pitchFamily="34" charset="0"/>
                            </a:rPr>
                            <a:t>Bitmap length</a:t>
                          </a:r>
                          <a:endParaRPr lang="en-US" sz="1200" b="1" dirty="0">
                            <a:solidFill>
                              <a:schemeClr val="tx1"/>
                            </a:solidFill>
                            <a:latin typeface="+mn-lt"/>
                            <a:cs typeface="Calibri" panose="020F0502020204030204" pitchFamily="34" charset="0"/>
                          </a:endParaRP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32, 64, 128, 256</a:t>
                          </a:r>
                        </a:p>
                      </a:txBody>
                      <a:tcPr/>
                    </a:tc>
                    <a:extLst>
                      <a:ext uri="{0D108BD9-81ED-4DB2-BD59-A6C34878D82A}">
                        <a16:rowId xmlns:a16="http://schemas.microsoft.com/office/drawing/2014/main" val="287546924"/>
                      </a:ext>
                    </a:extLst>
                  </a:tr>
                  <a:tr h="356549">
                    <a:tc>
                      <a:txBody>
                        <a:bodyPr/>
                        <a:lstStyle/>
                        <a:p>
                          <a:r>
                            <a:rPr lang="en-US" sz="1200" b="1" dirty="0">
                              <a:solidFill>
                                <a:schemeClr val="tx1"/>
                              </a:solidFill>
                              <a:latin typeface="+mn-lt"/>
                              <a:cs typeface="Calibri" panose="020F0502020204030204" pitchFamily="34" charset="0"/>
                            </a:rPr>
                            <a:t>Bitmap offset</a:t>
                          </a:r>
                        </a:p>
                      </a:txBody>
                      <a:tcPr/>
                    </a:tc>
                    <a:tc>
                      <a:txBody>
                        <a:bodyPr/>
                        <a:lstStyle/>
                        <a:p>
                          <a:r>
                            <a:rPr lang="en-US" sz="1200" b="1" dirty="0">
                              <a:solidFill>
                                <a:schemeClr val="tx1"/>
                              </a:solidFill>
                              <a:latin typeface="+mn-lt"/>
                              <a:cs typeface="Calibri" panose="020F0502020204030204" pitchFamily="34" charset="0"/>
                            </a:rPr>
                            <a:t>10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Up to 1 symbol</a:t>
                          </a:r>
                        </a:p>
                      </a:txBody>
                      <a:tcPr/>
                    </a:tc>
                    <a:extLst>
                      <a:ext uri="{0D108BD9-81ED-4DB2-BD59-A6C34878D82A}">
                        <a16:rowId xmlns:a16="http://schemas.microsoft.com/office/drawing/2014/main" val="4168215764"/>
                      </a:ext>
                    </a:extLst>
                  </a:tr>
                  <a:tr h="356549">
                    <a:tc>
                      <a:txBody>
                        <a:bodyPr/>
                        <a:lstStyle/>
                        <a:p>
                          <a:r>
                            <a:rPr lang="en-US" sz="1200" b="1" dirty="0">
                              <a:solidFill>
                                <a:schemeClr val="tx1"/>
                              </a:solidFill>
                              <a:latin typeface="+mn-lt"/>
                              <a:cs typeface="Calibri" panose="020F0502020204030204" pitchFamily="34" charset="0"/>
                            </a:rPr>
                            <a:t>Bitmap</a:t>
                          </a:r>
                        </a:p>
                      </a:txBody>
                      <a:tcPr/>
                    </a:tc>
                    <a:tc>
                      <a:txBody>
                        <a:bodyPr/>
                        <a:lstStyle/>
                        <a:p>
                          <a:r>
                            <a:rPr lang="en-US" sz="1200" b="1" dirty="0">
                              <a:solidFill>
                                <a:schemeClr val="tx1"/>
                              </a:solidFill>
                              <a:latin typeface="+mn-lt"/>
                              <a:cs typeface="Calibri" panose="020F0502020204030204" pitchFamily="34" charset="0"/>
                            </a:rPr>
                            <a:t>Variable, up to 256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Max length=256</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n-lt"/>
                              <a:cs typeface="Calibri" panose="020F0502020204030204" pitchFamily="34" charset="0"/>
                            </a:rPr>
                            <a:t>Content Fields for Each Segment and Rx Antenna Pair</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43382">
                    <a:tc>
                      <a:txBody>
                        <a:bodyPr/>
                        <a:lstStyle/>
                        <a:p>
                          <a:endParaRPr lang="en-US"/>
                        </a:p>
                      </a:txBody>
                      <a:tcPr>
                        <a:blipFill>
                          <a:blip r:embed="rId3"/>
                          <a:stretch>
                            <a:fillRect l="-280" t="-408491" r="-263025" b="-23867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6 bits</a:t>
                          </a:r>
                        </a:p>
                      </a:txBody>
                      <a:tcPr/>
                    </a:tc>
                    <a:tc>
                      <a:txBody>
                        <a:bodyPr/>
                        <a:lstStyle/>
                        <a:p>
                          <a:endParaRPr lang="en-US"/>
                        </a:p>
                      </a:txBody>
                      <a:tcPr>
                        <a:blipFill>
                          <a:blip r:embed="rId3"/>
                          <a:stretch>
                            <a:fillRect l="-121404" t="-408491" r="-685" b="-238679"/>
                          </a:stretch>
                        </a:blipFill>
                      </a:tcPr>
                    </a:tc>
                    <a:extLst>
                      <a:ext uri="{0D108BD9-81ED-4DB2-BD59-A6C34878D82A}">
                        <a16:rowId xmlns:a16="http://schemas.microsoft.com/office/drawing/2014/main" val="229359295"/>
                      </a:ext>
                    </a:extLst>
                  </a:tr>
                  <a:tr h="457200">
                    <a:tc>
                      <a:txBody>
                        <a:bodyPr/>
                        <a:lstStyle/>
                        <a:p>
                          <a:r>
                            <a:rPr lang="en-US" sz="1200" b="1" dirty="0">
                              <a:solidFill>
                                <a:schemeClr val="tx1"/>
                              </a:solidFill>
                              <a:latin typeface="+mn-lt"/>
                              <a:cs typeface="Calibri" panose="020F0502020204030204" pitchFamily="34" charset="0"/>
                            </a:rPr>
                            <a:t>Normalization factor for I/Q </a:t>
                          </a:r>
                        </a:p>
                      </a:txBody>
                      <a:tcPr/>
                    </a:tc>
                    <a:tc>
                      <a:txBody>
                        <a:bodyPr/>
                        <a:lstStyle/>
                        <a:p>
                          <a:r>
                            <a:rPr lang="en-US" sz="1200" b="1" dirty="0">
                              <a:solidFill>
                                <a:schemeClr val="tx1"/>
                              </a:solidFill>
                              <a:latin typeface="+mn-lt"/>
                              <a:cs typeface="Calibri" panose="020F0502020204030204" pitchFamily="34" charset="0"/>
                            </a:rPr>
                            <a:t>TBD</a:t>
                          </a:r>
                        </a:p>
                      </a:txBody>
                      <a:tcPr/>
                    </a:tc>
                    <a:tc>
                      <a:txBody>
                        <a:bodyPr/>
                        <a:lstStyle/>
                        <a:p>
                          <a:r>
                            <a:rPr lang="en-US" sz="1200" b="1" dirty="0">
                              <a:solidFill>
                                <a:schemeClr val="tx1"/>
                              </a:solidFill>
                              <a:latin typeface="+mn-lt"/>
                              <a:cs typeface="Calibri" panose="020F0502020204030204" pitchFamily="34" charset="0"/>
                            </a:rPr>
                            <a:t>Common normalization value for In-phase and Quadrature CIR values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n-lt"/>
                              <a:cs typeface="Calibri" panose="020F0502020204030204" pitchFamily="34" charset="0"/>
                            </a:rPr>
                            <a:t>RSSI</a:t>
                          </a:r>
                        </a:p>
                      </a:txBody>
                      <a:tcPr/>
                    </a:tc>
                    <a:tc>
                      <a:txBody>
                        <a:bodyPr/>
                        <a:lstStyle/>
                        <a:p>
                          <a:r>
                            <a:rPr lang="en-US" sz="1200" b="1" dirty="0">
                              <a:solidFill>
                                <a:schemeClr val="tx1"/>
                              </a:solidFill>
                              <a:latin typeface="+mn-lt"/>
                              <a:cs typeface="Calibri" panose="020F0502020204030204" pitchFamily="34" charset="0"/>
                            </a:rPr>
                            <a:t>TBD</a:t>
                          </a:r>
                        </a:p>
                      </a:txBody>
                      <a:tcPr/>
                    </a:tc>
                    <a:tc>
                      <a:txBody>
                        <a:bodyPr/>
                        <a:lstStyle/>
                        <a:p>
                          <a:r>
                            <a:rPr lang="en-US" sz="1200" b="1" dirty="0">
                              <a:solidFill>
                                <a:schemeClr val="tx1"/>
                              </a:solidFill>
                              <a:latin typeface="+mn-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n-lt"/>
                              <a:cs typeface="Calibri" panose="020F0502020204030204" pitchFamily="34" charset="0"/>
                            </a:rPr>
                            <a:t>CIR In-Phase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n-lt"/>
                              <a:cs typeface="Calibri" panose="020F0502020204030204" pitchFamily="34" charset="0"/>
                            </a:rPr>
                            <a:t>CIR Quadrature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Fallback>
      </mc:AlternateContent>
      <p:sp>
        <p:nvSpPr>
          <p:cNvPr id="7" name="Text Placeholder 2">
            <a:extLst>
              <a:ext uri="{FF2B5EF4-FFF2-40B4-BE49-F238E27FC236}">
                <a16:creationId xmlns:a16="http://schemas.microsoft.com/office/drawing/2014/main" id="{458CA4F5-DA47-A667-6E16-B61CD1416B84}"/>
              </a:ext>
            </a:extLst>
          </p:cNvPr>
          <p:cNvSpPr txBox="1">
            <a:spLocks/>
          </p:cNvSpPr>
          <p:nvPr/>
        </p:nvSpPr>
        <p:spPr bwMode="auto">
          <a:xfrm>
            <a:off x="294278" y="1283012"/>
            <a:ext cx="8612259" cy="58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3736" indent="-173736" fontAlgn="auto">
              <a:spcBef>
                <a:spcPts val="1200"/>
              </a:spcBef>
              <a:spcAft>
                <a:spcPts val="0"/>
              </a:spcAft>
              <a:buClrTx/>
              <a:buFont typeface="Arial" panose="020B0604020202020204" pitchFamily="34" charset="0"/>
              <a:buChar char="•"/>
              <a:defRPr/>
            </a:pPr>
            <a:r>
              <a:rPr lang="en-US" sz="1800" dirty="0">
                <a:cs typeface="Arial" panose="020B0604020202020204" pitchFamily="34" charset="0"/>
              </a:rPr>
              <a:t>We agree that the </a:t>
            </a:r>
            <a:r>
              <a:rPr lang="en-US" sz="1800" dirty="0"/>
              <a:t>baseline CIR report contain the following fields</a:t>
            </a:r>
            <a:endParaRPr lang="en-US" dirty="0"/>
          </a:p>
        </p:txBody>
      </p:sp>
    </p:spTree>
    <p:extLst>
      <p:ext uri="{BB962C8B-B14F-4D97-AF65-F5344CB8AC3E}">
        <p14:creationId xmlns:p14="http://schemas.microsoft.com/office/powerpoint/2010/main" val="2868371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57200"/>
            <a:ext cx="7772400" cy="1066800"/>
          </a:xfrm>
        </p:spPr>
        <p:txBody>
          <a:bodyPr/>
          <a:lstStyle/>
          <a:p>
            <a:r>
              <a:rPr lang="en-US" dirty="0"/>
              <a:t>Other Topics</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266700" y="1219200"/>
            <a:ext cx="8610600" cy="4572000"/>
          </a:xfrm>
        </p:spPr>
        <p:txBody>
          <a:bodyPr/>
          <a:lstStyle/>
          <a:p>
            <a:pPr marL="457200" lvl="1" indent="0">
              <a:buNone/>
            </a:pPr>
            <a:endParaRPr lang="en-US" sz="1400" dirty="0">
              <a:cs typeface="Calibri" panose="020F0502020204030204" pitchFamily="34" charset="0"/>
            </a:endParaRPr>
          </a:p>
          <a:p>
            <a:pPr marL="173736" marR="0" lvl="0" indent="-173736" algn="l" defTabSz="914400" rtl="0" eaLnBrk="1" fontAlgn="auto" latinLnBrk="0" hangingPunct="1">
              <a:lnSpc>
                <a:spcPct val="100000"/>
              </a:lnSpc>
              <a:spcBef>
                <a:spcPts val="1200"/>
              </a:spcBef>
              <a:spcAft>
                <a:spcPts val="0"/>
              </a:spcAft>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Details of sensing procedure are being discussed.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Definition of block/round/slot structure for sensing</a:t>
            </a:r>
          </a:p>
          <a:p>
            <a:pPr marL="173736" indent="-173736" fontAlgn="auto">
              <a:spcBef>
                <a:spcPts val="1200"/>
              </a:spcBef>
              <a:spcAft>
                <a:spcPts val="0"/>
              </a:spcAft>
              <a:buFont typeface="Arial" panose="020B0604020202020204" pitchFamily="34" charset="0"/>
              <a:buChar char="•"/>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Control message for sensing</a:t>
            </a:r>
            <a:endParaRPr lang="en-US" sz="2000" dirty="0">
              <a:solidFill>
                <a:srgbClr val="000000">
                  <a:lumMod val="85000"/>
                  <a:lumOff val="15000"/>
                </a:srgbClr>
              </a:solidFill>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agreed to define the sensing control field format for AC IE based on the proposal</a:t>
            </a:r>
            <a:r>
              <a:rPr lang="en-US" sz="1600" dirty="0">
                <a:solidFill>
                  <a:srgbClr val="000000">
                    <a:lumMod val="85000"/>
                    <a:lumOff val="15000"/>
                  </a:srgbClr>
                </a:solidFill>
                <a:cs typeface="Arial" panose="020B0604020202020204" pitchFamily="34" charset="0"/>
              </a:rPr>
              <a:t> in document 15-23-0136-01-04ab.</a:t>
            </a:r>
            <a:endParaRPr kumimoji="0" lang="en-US" sz="12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792353" lvl="2" indent="-285750" fontAlgn="auto">
              <a:spcBef>
                <a:spcPts val="0"/>
              </a:spcBef>
              <a:spcAft>
                <a:spcPts val="0"/>
              </a:spcAft>
              <a:buClr>
                <a:srgbClr val="000000">
                  <a:lumMod val="85000"/>
                  <a:lumOff val="15000"/>
                </a:srgbClr>
              </a:buClr>
              <a:buFont typeface="Arial" panose="020B0604020202020204" pitchFamily="34" charset="0"/>
              <a:buChar char="•"/>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agreed that more</a:t>
            </a:r>
            <a:r>
              <a:rPr lang="en-US" sz="1600" dirty="0">
                <a:solidFill>
                  <a:srgbClr val="000000">
                    <a:lumMod val="85000"/>
                    <a:lumOff val="15000"/>
                  </a:srgbClr>
                </a:solidFill>
                <a:cs typeface="Arial" panose="020B0604020202020204" pitchFamily="34" charset="0"/>
              </a:rPr>
              <a:t> parameters may need to be added to the proposed sensing control field </a:t>
            </a:r>
            <a:r>
              <a:rPr lang="en-US" sz="1600">
                <a:solidFill>
                  <a:srgbClr val="000000">
                    <a:lumMod val="85000"/>
                    <a:lumOff val="15000"/>
                  </a:srgbClr>
                </a:solidFill>
                <a:cs typeface="Arial" panose="020B0604020202020204" pitchFamily="34" charset="0"/>
              </a:rPr>
              <a:t>in 15-23-0136-01-04ab, </a:t>
            </a:r>
            <a:r>
              <a:rPr lang="en-US" sz="1600" dirty="0">
                <a:solidFill>
                  <a:srgbClr val="000000">
                    <a:lumMod val="85000"/>
                    <a:lumOff val="15000"/>
                  </a:srgbClr>
                </a:solidFill>
                <a:cs typeface="Arial" panose="020B0604020202020204" pitchFamily="34" charset="0"/>
              </a:rPr>
              <a:t>such as bitmap related parameters, and additional frequency stitching parameters. </a:t>
            </a:r>
            <a:endParaRPr kumimoji="0" lang="en-US" sz="12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ea typeface="+mn-ea"/>
                <a:cs typeface="Arial" panose="020B0604020202020204" pitchFamily="34" charset="0"/>
              </a:rPr>
              <a:t>We agree to adopt frequency stitching across carrier frequencies to improve sensing link budget and accuracy, as an </a:t>
            </a:r>
            <a:r>
              <a:rPr kumimoji="0" lang="en-US" sz="1800" i="0" u="none" strike="noStrike" kern="1200" cap="none" spc="0" normalizeH="0" baseline="0" noProof="0" dirty="0">
                <a:ln>
                  <a:noFill/>
                </a:ln>
                <a:solidFill>
                  <a:srgbClr val="000000"/>
                </a:solidFill>
                <a:effectLst/>
                <a:uLnTx/>
                <a:uFillTx/>
                <a:ea typeface="+mn-ea"/>
                <a:cs typeface="Arial" panose="020B0604020202020204" pitchFamily="34" charset="0"/>
              </a:rPr>
              <a:t>optional</a:t>
            </a:r>
            <a:r>
              <a:rPr kumimoji="0" lang="en-US" sz="1800" b="0" i="0" u="none" strike="noStrike" kern="1200" cap="none" spc="0" normalizeH="0" baseline="0" noProof="0" dirty="0">
                <a:ln>
                  <a:noFill/>
                </a:ln>
                <a:solidFill>
                  <a:srgbClr val="000000"/>
                </a:solidFill>
                <a:effectLst/>
                <a:uLnTx/>
                <a:uFillTx/>
                <a:ea typeface="+mn-ea"/>
                <a:cs typeface="Arial" panose="020B0604020202020204" pitchFamily="34" charset="0"/>
              </a:rPr>
              <a:t> feature for mono-static, bi/multi-static modes.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Consider to limit channels where this option is available to avoid interference with multiple UWB channels</a:t>
            </a:r>
          </a:p>
          <a:p>
            <a:pPr marL="506603" lvl="1" fontAlgn="auto">
              <a:spcBef>
                <a:spcPts val="0"/>
              </a:spcBef>
              <a:spcAft>
                <a:spcPts val="0"/>
              </a:spcAft>
              <a:buClr>
                <a:schemeClr val="accent2"/>
              </a:buClr>
              <a:buFont typeface="Arial" panose="020B0604020202020204" pitchFamily="34" charset="0"/>
              <a:buChar char="•"/>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A692E115-57C1-AA19-2E37-CE358C10BCA6}"/>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16</a:t>
            </a:fld>
            <a:endParaRPr lang="en-US" altLang="en-US" dirty="0"/>
          </a:p>
        </p:txBody>
      </p:sp>
    </p:spTree>
    <p:extLst>
      <p:ext uri="{BB962C8B-B14F-4D97-AF65-F5344CB8AC3E}">
        <p14:creationId xmlns:p14="http://schemas.microsoft.com/office/powerpoint/2010/main" val="3628569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Pulse Shape</a:t>
            </a:r>
          </a:p>
        </p:txBody>
      </p:sp>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a two-step definition for sensing pulse shape.</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Time-bounded Kaiser with  chips is recommended in 15.4ab as the reference pulse shape for sensing. The value of </a:t>
                </a:r>
                <a14:m>
                  <m:oMath xmlns:m="http://schemas.openxmlformats.org/officeDocument/2006/math">
                    <m:r>
                      <a:rPr kumimoji="0" lang="en-US" sz="1600" b="0" i="1" u="none" strike="noStrike" kern="1200" cap="none" spc="0" normalizeH="0" baseline="0" noProof="0" smtClean="0">
                        <a:ln>
                          <a:noFill/>
                        </a:ln>
                        <a:solidFill>
                          <a:schemeClr val="tx1"/>
                        </a:solidFill>
                        <a:effectLst/>
                        <a:uLnTx/>
                        <a:uFillTx/>
                        <a:latin typeface="Cambria Math" panose="02040503050406030204" pitchFamily="18" charset="0"/>
                        <a:ea typeface="Cambria Math" panose="02040503050406030204" pitchFamily="18" charset="0"/>
                        <a:cs typeface="Arial" panose="020B0604020202020204" pitchFamily="34" charset="0"/>
                      </a:rPr>
                      <m:t>𝛽</m:t>
                    </m:r>
                  </m:oMath>
                </a14:m>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a:t>
                </a:r>
                <a:r>
                  <a:rPr lang="en-US" altLang="zh-CN" sz="1600" dirty="0">
                    <a:solidFill>
                      <a:schemeClr val="tx1"/>
                    </a:solidFill>
                  </a:rPr>
                  <a:t> </a:t>
                </a:r>
                <a14:m>
                  <m:oMath xmlns:m="http://schemas.openxmlformats.org/officeDocument/2006/math">
                    <m:r>
                      <a:rPr lang="en-US" altLang="zh-CN" sz="1600" i="1" smtClean="0">
                        <a:solidFill>
                          <a:schemeClr val="tx1"/>
                        </a:solidFill>
                        <a:latin typeface="Cambria Math" panose="02040503050406030204" pitchFamily="18" charset="0"/>
                      </a:rPr>
                      <m:t>𝜋𝛼</m:t>
                    </m:r>
                    <m:r>
                      <a:rPr lang="en-US" altLang="zh-CN" sz="1600" i="1" smtClean="0">
                        <a:solidFill>
                          <a:schemeClr val="tx1"/>
                        </a:solidFill>
                        <a:latin typeface="Cambria Math" panose="02040503050406030204" pitchFamily="18" charset="0"/>
                      </a:rPr>
                      <m:t> </m:t>
                    </m:r>
                    <m:r>
                      <a:rPr lang="en-US" altLang="zh-CN" sz="1600" b="0" i="0" smtClean="0">
                        <a:solidFill>
                          <a:schemeClr val="tx1"/>
                        </a:solidFill>
                        <a:latin typeface="Cambria Math" panose="02040503050406030204" pitchFamily="18" charset="0"/>
                      </a:rPr>
                      <m:t> </m:t>
                    </m:r>
                  </m:oMath>
                </a14:m>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is </a:t>
                </a:r>
                <a:r>
                  <a:rPr kumimoji="0" lang="en-US" sz="1600" b="0" i="0" u="none" strike="noStrike" kern="1200" cap="none" spc="0" normalizeH="0" baseline="0" noProof="0" dirty="0">
                    <a:ln>
                      <a:noFill/>
                    </a:ln>
                    <a:effectLst/>
                    <a:uLnTx/>
                    <a:uFillTx/>
                    <a:cs typeface="Arial" panose="020B0604020202020204" pitchFamily="34" charset="0"/>
                  </a:rPr>
                  <a:t>TBD</a:t>
                </a:r>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a:t>
                </a: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163703" lvl="1" indent="0" fontAlgn="auto">
                  <a:spcBef>
                    <a:spcPts val="0"/>
                  </a:spcBef>
                  <a:spcAft>
                    <a:spcPts val="0"/>
                  </a:spcAft>
                  <a:buClr>
                    <a:srgbClr val="000000">
                      <a:lumMod val="85000"/>
                      <a:lumOff val="15000"/>
                    </a:srgbClr>
                  </a:buClr>
                  <a:buNone/>
                  <a:defRPr/>
                </a:pPr>
                <a:endParaRPr kumimoji="0" lang="en-US" sz="1800" b="0" i="0" u="none" strike="noStrike" kern="1200" cap="none" spc="0" normalizeH="0" baseline="0" noProof="0" dirty="0">
                  <a:ln>
                    <a:noFill/>
                  </a:ln>
                  <a:solidFill>
                    <a:srgbClr val="FF0000"/>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ea typeface="+mn-ea"/>
                    <a:cs typeface="Arial" panose="020B0604020202020204" pitchFamily="34" charset="0"/>
                  </a:rPr>
                  <a:t>A restrictive sensing “time-domain mask” and “cross-correlation metric”, need to be defined in 15.4ab. Details of the requirements are TBD.</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to use one pulse shape per 4ab packet.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Pulse shape does not change in the middle of packet. Sensing pulse shape is used for entire packet in sensing applications.  </a:t>
                </a: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mc:Choice>
        <mc:Fallback xmlns="">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265870" y="1295400"/>
                <a:ext cx="8612259" cy="3831605"/>
              </a:xfrm>
              <a:blipFill>
                <a:blip r:embed="rId3"/>
                <a:stretch>
                  <a:fillRect l="-1558" t="-2070" r="-850" b="-5096"/>
                </a:stretch>
              </a:blipFill>
            </p:spPr>
            <p:txBody>
              <a:bodyPr/>
              <a:lstStyle/>
              <a:p>
                <a:r>
                  <a:rPr lang="en-US">
                    <a:noFill/>
                  </a:rPr>
                  <a:t> </a:t>
                </a:r>
              </a:p>
            </p:txBody>
          </p:sp>
        </mc:Fallback>
      </mc:AlternateContent>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mc:AlternateContent xmlns:mc="http://schemas.openxmlformats.org/markup-compatibility/2006" xmlns:a14="http://schemas.microsoft.com/office/drawing/2010/main">
        <mc:Choice Requires="a14">
          <p:sp>
            <p:nvSpPr>
              <p:cNvPr id="5" name="文本框 14">
                <a:extLst>
                  <a:ext uri="{FF2B5EF4-FFF2-40B4-BE49-F238E27FC236}">
                    <a16:creationId xmlns:a16="http://schemas.microsoft.com/office/drawing/2014/main" id="{1E625DF4-F941-3909-98B1-0A31692FFE9D}"/>
                  </a:ext>
                </a:extLst>
              </p:cNvPr>
              <p:cNvSpPr txBox="1"/>
              <p:nvPr/>
            </p:nvSpPr>
            <p:spPr>
              <a:xfrm>
                <a:off x="2323128" y="2407406"/>
                <a:ext cx="4141134" cy="110985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0" i="1" smtClean="0">
                          <a:solidFill>
                            <a:schemeClr val="tx1"/>
                          </a:solidFill>
                          <a:latin typeface="Cambria Math" panose="02040503050406030204" pitchFamily="18" charset="0"/>
                        </a:rPr>
                        <m:t>𝑝</m:t>
                      </m:r>
                      <m:r>
                        <a:rPr lang="en-US" altLang="zh-CN" sz="1600" b="0" i="1" smtClean="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𝑡</m:t>
                      </m:r>
                      <m:r>
                        <a:rPr lang="en-US" altLang="zh-CN" sz="1600" b="0" i="1" smtClean="0">
                          <a:solidFill>
                            <a:schemeClr val="tx1"/>
                          </a:solidFill>
                          <a:latin typeface="Cambria Math" panose="02040503050406030204" pitchFamily="18" charset="0"/>
                        </a:rPr>
                        <m:t>)=</m:t>
                      </m:r>
                      <m:d>
                        <m:dPr>
                          <m:begChr m:val="{"/>
                          <m:endChr m:val=""/>
                          <m:ctrlPr>
                            <a:rPr lang="en-US" altLang="zh-CN" sz="1600" b="0" i="1" smtClean="0">
                              <a:solidFill>
                                <a:schemeClr val="tx1"/>
                              </a:solidFill>
                              <a:latin typeface="Cambria Math" panose="02040503050406030204" pitchFamily="18" charset="0"/>
                            </a:rPr>
                          </m:ctrlPr>
                        </m:dPr>
                        <m:e>
                          <m:eqArr>
                            <m:eqArrPr>
                              <m:ctrlPr>
                                <a:rPr lang="en-US" altLang="zh-CN" sz="1600" b="0" i="1" smtClean="0">
                                  <a:solidFill>
                                    <a:schemeClr val="tx1"/>
                                  </a:solidFill>
                                  <a:latin typeface="Cambria Math" panose="02040503050406030204" pitchFamily="18" charset="0"/>
                                </a:rPr>
                              </m:ctrlPr>
                            </m:eqArrPr>
                            <m:e>
                              <m:f>
                                <m:fPr>
                                  <m:ctrlPr>
                                    <a:rPr lang="en-US" altLang="zh-CN" sz="1600" b="0" i="1" smtClean="0">
                                      <a:solidFill>
                                        <a:schemeClr val="tx1"/>
                                      </a:solidFill>
                                      <a:latin typeface="Cambria Math" panose="02040503050406030204" pitchFamily="18" charset="0"/>
                                    </a:rPr>
                                  </m:ctrlPr>
                                </m:fPr>
                                <m:num>
                                  <m:r>
                                    <a:rPr lang="en-US" altLang="zh-CN" sz="1600" b="0" i="1" smtClean="0">
                                      <a:solidFill>
                                        <a:schemeClr val="tx1"/>
                                      </a:solidFill>
                                      <a:latin typeface="Cambria Math" panose="02040503050406030204" pitchFamily="18" charset="0"/>
                                    </a:rPr>
                                    <m:t>1</m:t>
                                  </m:r>
                                </m:num>
                                <m:den>
                                  <m:r>
                                    <a:rPr lang="en-US" altLang="zh-CN" sz="1600" b="0" i="1" smtClean="0">
                                      <a:solidFill>
                                        <a:schemeClr val="tx1"/>
                                      </a:solidFill>
                                      <a:latin typeface="Cambria Math" panose="02040503050406030204" pitchFamily="18" charset="0"/>
                                    </a:rPr>
                                    <m:t>𝐿</m:t>
                                  </m:r>
                                </m:den>
                              </m:f>
                              <m:f>
                                <m:fPr>
                                  <m:ctrlPr>
                                    <a:rPr lang="en-US" altLang="zh-CN" sz="1600" b="0" i="1" smtClean="0">
                                      <a:solidFill>
                                        <a:schemeClr val="tx1"/>
                                      </a:solidFill>
                                      <a:latin typeface="Cambria Math" panose="02040503050406030204" pitchFamily="18" charset="0"/>
                                    </a:rPr>
                                  </m:ctrlPr>
                                </m:fPr>
                                <m:num>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𝐼</m:t>
                                      </m:r>
                                    </m:e>
                                    <m:sub>
                                      <m:r>
                                        <a:rPr lang="en-US" altLang="zh-CN" sz="1600" b="0" i="1" smtClean="0">
                                          <a:solidFill>
                                            <a:schemeClr val="tx1"/>
                                          </a:solidFill>
                                          <a:latin typeface="Cambria Math" panose="02040503050406030204" pitchFamily="18" charset="0"/>
                                        </a:rPr>
                                        <m:t>0</m:t>
                                      </m:r>
                                    </m:sub>
                                  </m:sSub>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𝜋𝛼</m:t>
                                      </m:r>
                                      <m:rad>
                                        <m:radPr>
                                          <m:degHide m:val="on"/>
                                          <m:ctrlPr>
                                            <a:rPr lang="en-US" altLang="zh-CN" sz="1600" b="0" i="1" smtClean="0">
                                              <a:solidFill>
                                                <a:schemeClr val="tx1"/>
                                              </a:solidFill>
                                              <a:latin typeface="Cambria Math" panose="02040503050406030204" pitchFamily="18" charset="0"/>
                                            </a:rPr>
                                          </m:ctrlPr>
                                        </m:radPr>
                                        <m:deg/>
                                        <m:e>
                                          <m:r>
                                            <a:rPr lang="en-US" altLang="zh-CN" sz="1600" b="0" i="1" smtClean="0">
                                              <a:solidFill>
                                                <a:schemeClr val="tx1"/>
                                              </a:solidFill>
                                              <a:latin typeface="Cambria Math" panose="02040503050406030204" pitchFamily="18" charset="0"/>
                                            </a:rPr>
                                            <m:t>1−</m:t>
                                          </m:r>
                                          <m:sSup>
                                            <m:sSupPr>
                                              <m:ctrlPr>
                                                <a:rPr lang="en-US" altLang="zh-CN" sz="1600" b="0" i="1" smtClean="0">
                                                  <a:solidFill>
                                                    <a:schemeClr val="tx1"/>
                                                  </a:solidFill>
                                                  <a:latin typeface="Cambria Math" panose="02040503050406030204" pitchFamily="18" charset="0"/>
                                                </a:rPr>
                                              </m:ctrlPr>
                                            </m:sSupPr>
                                            <m:e>
                                              <m:d>
                                                <m:dPr>
                                                  <m:ctrlPr>
                                                    <a:rPr lang="en-US" altLang="zh-CN" sz="1600" b="0" i="1" smtClean="0">
                                                      <a:solidFill>
                                                        <a:schemeClr val="tx1"/>
                                                      </a:solidFill>
                                                      <a:latin typeface="Cambria Math" panose="02040503050406030204" pitchFamily="18" charset="0"/>
                                                    </a:rPr>
                                                  </m:ctrlPr>
                                                </m:dPr>
                                                <m:e>
                                                  <m:f>
                                                    <m:fPr>
                                                      <m:ctrlPr>
                                                        <a:rPr lang="en-US" altLang="zh-CN" sz="1600" i="1">
                                                          <a:solidFill>
                                                            <a:schemeClr val="tx1"/>
                                                          </a:solidFill>
                                                          <a:latin typeface="Cambria Math" panose="02040503050406030204" pitchFamily="18" charset="0"/>
                                                        </a:rPr>
                                                      </m:ctrlPr>
                                                    </m:fPr>
                                                    <m:num>
                                                      <m:r>
                                                        <a:rPr lang="en-US" altLang="zh-CN" sz="1600" i="1">
                                                          <a:solidFill>
                                                            <a:schemeClr val="tx1"/>
                                                          </a:solidFill>
                                                          <a:latin typeface="Cambria Math" panose="02040503050406030204" pitchFamily="18" charset="0"/>
                                                        </a:rPr>
                                                        <m:t>2</m:t>
                                                      </m:r>
                                                      <m:r>
                                                        <a:rPr lang="en-US" altLang="zh-CN" sz="1600" i="1">
                                                          <a:solidFill>
                                                            <a:schemeClr val="tx1"/>
                                                          </a:solidFill>
                                                          <a:latin typeface="Cambria Math" panose="02040503050406030204" pitchFamily="18" charset="0"/>
                                                        </a:rPr>
                                                        <m:t>𝑡</m:t>
                                                      </m:r>
                                                    </m:num>
                                                    <m:den>
                                                      <m:r>
                                                        <a:rPr lang="en-US" altLang="zh-CN" sz="1600" i="1">
                                                          <a:solidFill>
                                                            <a:schemeClr val="tx1"/>
                                                          </a:solidFill>
                                                          <a:latin typeface="Cambria Math" panose="02040503050406030204" pitchFamily="18" charset="0"/>
                                                        </a:rPr>
                                                        <m:t>𝐿</m:t>
                                                      </m:r>
                                                    </m:den>
                                                  </m:f>
                                                </m:e>
                                              </m:d>
                                            </m:e>
                                            <m:sup>
                                              <m:r>
                                                <a:rPr lang="en-US" altLang="zh-CN" sz="1600" b="0" i="1" smtClean="0">
                                                  <a:solidFill>
                                                    <a:schemeClr val="tx1"/>
                                                  </a:solidFill>
                                                  <a:latin typeface="Cambria Math" panose="02040503050406030204" pitchFamily="18" charset="0"/>
                                                </a:rPr>
                                                <m:t>2</m:t>
                                              </m:r>
                                            </m:sup>
                                          </m:sSup>
                                        </m:e>
                                      </m:rad>
                                    </m:e>
                                  </m:d>
                                </m:num>
                                <m:den>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𝐼</m:t>
                                      </m:r>
                                    </m:e>
                                    <m:sub>
                                      <m:r>
                                        <a:rPr lang="en-US" altLang="zh-CN" sz="1600" b="0" i="1" smtClean="0">
                                          <a:solidFill>
                                            <a:schemeClr val="tx1"/>
                                          </a:solidFill>
                                          <a:latin typeface="Cambria Math" panose="02040503050406030204" pitchFamily="18" charset="0"/>
                                        </a:rPr>
                                        <m:t>0</m:t>
                                      </m:r>
                                    </m:sub>
                                  </m:sSub>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𝜋𝛼</m:t>
                                      </m:r>
                                    </m:e>
                                  </m:d>
                                </m:den>
                              </m:f>
                              <m:r>
                                <a:rPr lang="en-US" altLang="zh-CN" sz="1600" b="0" i="1" smtClean="0">
                                  <a:solidFill>
                                    <a:schemeClr val="tx1"/>
                                  </a:solidFill>
                                  <a:latin typeface="Cambria Math" panose="02040503050406030204" pitchFamily="18" charset="0"/>
                                </a:rPr>
                                <m:t>,       </m:t>
                              </m:r>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𝑡</m:t>
                                  </m:r>
                                </m:e>
                              </m:d>
                              <m:r>
                                <a:rPr lang="en-US" altLang="zh-CN" sz="1600" i="1">
                                  <a:solidFill>
                                    <a:schemeClr val="tx1"/>
                                  </a:solidFill>
                                  <a:latin typeface="Cambria Math" panose="02040503050406030204" pitchFamily="18" charset="0"/>
                                  <a:ea typeface="Cambria Math" panose="02040503050406030204" pitchFamily="18" charset="0"/>
                                </a:rPr>
                                <m:t>≤</m:t>
                              </m:r>
                              <m:r>
                                <a:rPr lang="en-US" altLang="zh-CN" sz="1600" b="0" i="1" smtClean="0">
                                  <a:solidFill>
                                    <a:schemeClr val="tx1"/>
                                  </a:solidFill>
                                  <a:latin typeface="Cambria Math" panose="02040503050406030204" pitchFamily="18" charset="0"/>
                                  <a:ea typeface="Cambria Math" panose="02040503050406030204" pitchFamily="18" charset="0"/>
                                </a:rPr>
                                <m:t>𝐿</m:t>
                              </m:r>
                              <m:r>
                                <a:rPr lang="en-US" altLang="zh-CN" sz="1600" b="0" i="1" smtClean="0">
                                  <a:solidFill>
                                    <a:schemeClr val="tx1"/>
                                  </a:solidFill>
                                  <a:latin typeface="Cambria Math" panose="02040503050406030204" pitchFamily="18" charset="0"/>
                                  <a:ea typeface="Cambria Math" panose="02040503050406030204" pitchFamily="18" charset="0"/>
                                </a:rPr>
                                <m:t>/2</m:t>
                              </m:r>
                            </m:e>
                            <m:e>
                              <m:r>
                                <a:rPr lang="en-US" altLang="zh-CN" sz="1600" b="0" i="1" smtClean="0">
                                  <a:solidFill>
                                    <a:schemeClr val="tx1"/>
                                  </a:solidFill>
                                  <a:latin typeface="Cambria Math" panose="02040503050406030204" pitchFamily="18" charset="0"/>
                                </a:rPr>
                                <m:t>0,                                             </m:t>
                              </m:r>
                              <m:d>
                                <m:dPr>
                                  <m:begChr m:val="|"/>
                                  <m:endChr m:val="|"/>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𝑡</m:t>
                                  </m:r>
                                </m:e>
                              </m:d>
                              <m:r>
                                <a:rPr lang="en-US" altLang="zh-CN" sz="1600" i="1">
                                  <a:solidFill>
                                    <a:schemeClr val="tx1"/>
                                  </a:solidFill>
                                  <a:latin typeface="Cambria Math" panose="02040503050406030204" pitchFamily="18" charset="0"/>
                                  <a:ea typeface="Cambria Math" panose="02040503050406030204" pitchFamily="18" charset="0"/>
                                </a:rPr>
                                <m:t>&gt;</m:t>
                              </m:r>
                              <m:r>
                                <a:rPr lang="en-US" altLang="zh-CN" sz="1600" i="1">
                                  <a:solidFill>
                                    <a:schemeClr val="tx1"/>
                                  </a:solidFill>
                                  <a:latin typeface="Cambria Math" panose="02040503050406030204" pitchFamily="18" charset="0"/>
                                  <a:ea typeface="Cambria Math" panose="02040503050406030204" pitchFamily="18" charset="0"/>
                                </a:rPr>
                                <m:t>𝐿</m:t>
                              </m:r>
                              <m:r>
                                <a:rPr lang="en-US" altLang="zh-CN" sz="1600" i="1">
                                  <a:solidFill>
                                    <a:schemeClr val="tx1"/>
                                  </a:solidFill>
                                  <a:latin typeface="Cambria Math" panose="02040503050406030204" pitchFamily="18" charset="0"/>
                                  <a:ea typeface="Cambria Math" panose="02040503050406030204" pitchFamily="18" charset="0"/>
                                </a:rPr>
                                <m:t>/2</m:t>
                              </m:r>
                            </m:e>
                          </m:eqArr>
                        </m:e>
                      </m:d>
                    </m:oMath>
                  </m:oMathPara>
                </a14:m>
                <a:endParaRPr lang="zh-CN" altLang="en-US" sz="2400" dirty="0">
                  <a:solidFill>
                    <a:srgbClr val="FF0000"/>
                  </a:solidFill>
                </a:endParaRPr>
              </a:p>
            </p:txBody>
          </p:sp>
        </mc:Choice>
        <mc:Fallback xmlns="">
          <p:sp>
            <p:nvSpPr>
              <p:cNvPr id="5" name="文本框 14">
                <a:extLst>
                  <a:ext uri="{FF2B5EF4-FFF2-40B4-BE49-F238E27FC236}">
                    <a16:creationId xmlns:a16="http://schemas.microsoft.com/office/drawing/2014/main" id="{1E625DF4-F941-3909-98B1-0A31692FFE9D}"/>
                  </a:ext>
                </a:extLst>
              </p:cNvPr>
              <p:cNvSpPr txBox="1">
                <a:spLocks noRot="1" noChangeAspect="1" noMove="1" noResize="1" noEditPoints="1" noAdjustHandles="1" noChangeArrowheads="1" noChangeShapeType="1" noTextEdit="1"/>
              </p:cNvSpPr>
              <p:nvPr/>
            </p:nvSpPr>
            <p:spPr>
              <a:xfrm>
                <a:off x="2323128" y="2407406"/>
                <a:ext cx="4141134" cy="1109856"/>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Sequence and Pulse Pattern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81001" y="1371600"/>
            <a:ext cx="8407680"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the HPRF pulse pattern for sensing. </a:t>
            </a:r>
          </a:p>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We agree on the </a:t>
            </a:r>
            <a:r>
              <a:rPr kumimoji="0" lang="en-US" sz="1800" b="0" i="0" u="none" strike="noStrike" kern="1200" cap="none" spc="0" normalizeH="0" baseline="0" noProof="0" dirty="0" err="1">
                <a:ln>
                  <a:noFill/>
                </a:ln>
                <a:effectLst/>
                <a:uLnTx/>
                <a:uFillTx/>
                <a:ea typeface="+mn-ea"/>
                <a:cs typeface="Arial" panose="020B0604020202020204" pitchFamily="34" charset="0"/>
              </a:rPr>
              <a:t>Ipatov</a:t>
            </a:r>
            <a:r>
              <a:rPr kumimoji="0" lang="en-US" sz="1800" b="0" i="0" u="none" strike="noStrike" kern="1200" cap="none" spc="0" normalizeH="0" baseline="0" noProof="0" dirty="0">
                <a:ln>
                  <a:noFill/>
                </a:ln>
                <a:effectLst/>
                <a:uLnTx/>
                <a:uFillTx/>
                <a:ea typeface="+mn-ea"/>
                <a:cs typeface="Arial" panose="020B0604020202020204" pitchFamily="34" charset="0"/>
              </a:rPr>
              <a:t> sequences as the mandatory sequences for sensing.</a:t>
            </a:r>
          </a:p>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mandatory support of </a:t>
            </a:r>
            <a:r>
              <a:rPr kumimoji="0" lang="en-US" sz="1800" b="0" i="0" u="none" strike="noStrike" kern="1200" cap="none" spc="0" normalizeH="0" baseline="0" noProof="0" dirty="0" err="1">
                <a:ln>
                  <a:noFill/>
                </a:ln>
                <a:solidFill>
                  <a:srgbClr val="000000">
                    <a:lumMod val="85000"/>
                    <a:lumOff val="15000"/>
                  </a:srgbClr>
                </a:solidFill>
                <a:effectLst/>
                <a:uLnTx/>
                <a:uFillTx/>
                <a:ea typeface="+mn-ea"/>
                <a:cs typeface="Arial" panose="020B0604020202020204" pitchFamily="34" charset="0"/>
              </a:rPr>
              <a:t>Ipatov</a:t>
            </a: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 sequences of length 91, with spreading factor of L=4 for sensing.</a:t>
            </a:r>
          </a:p>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lang="en-US" sz="1800" dirty="0">
                <a:cs typeface="Arial" panose="020B0604020202020204" pitchFamily="34" charset="0"/>
              </a:rPr>
              <a:t>Other sequences and pulse patterns are under discussion and will be added as optional scheme upon convergence.</a:t>
            </a:r>
            <a:endParaRPr kumimoji="0" lang="en-US" sz="1800" b="0" i="0" u="none" strike="noStrike" kern="1200" cap="none" spc="0" normalizeH="0" baseline="0" noProof="0" dirty="0">
              <a:ln>
                <a:noFill/>
              </a:ln>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78880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Format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6079" y="126754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define the following PPDUs for bi/multi-static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SENS0: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Mandatory</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sensing packet format, SHR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SENS1</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sensing + data comm</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SENS2: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data comm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163703" marR="0" lvl="1"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4" name="Group 53">
            <a:extLst>
              <a:ext uri="{FF2B5EF4-FFF2-40B4-BE49-F238E27FC236}">
                <a16:creationId xmlns:a16="http://schemas.microsoft.com/office/drawing/2014/main" id="{B2B15935-3059-12E1-A76C-D3AFEA34E058}"/>
              </a:ext>
            </a:extLst>
          </p:cNvPr>
          <p:cNvGrpSpPr/>
          <p:nvPr/>
        </p:nvGrpSpPr>
        <p:grpSpPr>
          <a:xfrm>
            <a:off x="2133600" y="3419168"/>
            <a:ext cx="5485259" cy="1498739"/>
            <a:chOff x="2438400" y="3384570"/>
            <a:chExt cx="5485259" cy="1498739"/>
          </a:xfrm>
        </p:grpSpPr>
        <p:sp>
          <p:nvSpPr>
            <p:cNvPr id="45" name="TextBox 44">
              <a:extLst>
                <a:ext uri="{FF2B5EF4-FFF2-40B4-BE49-F238E27FC236}">
                  <a16:creationId xmlns:a16="http://schemas.microsoft.com/office/drawing/2014/main" id="{D36F90C4-F99D-EAAF-2E1B-B17BB5ACB2EF}"/>
                </a:ext>
              </a:extLst>
            </p:cNvPr>
            <p:cNvSpPr txBox="1"/>
            <p:nvPr/>
          </p:nvSpPr>
          <p:spPr>
            <a:xfrm>
              <a:off x="6056463" y="342550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Mandatory</a:t>
              </a:r>
            </a:p>
          </p:txBody>
        </p:sp>
        <p:sp>
          <p:nvSpPr>
            <p:cNvPr id="46" name="TextBox 45">
              <a:extLst>
                <a:ext uri="{FF2B5EF4-FFF2-40B4-BE49-F238E27FC236}">
                  <a16:creationId xmlns:a16="http://schemas.microsoft.com/office/drawing/2014/main" id="{19DE5DCC-24BC-8BEF-78C8-93179A40DD57}"/>
                </a:ext>
              </a:extLst>
            </p:cNvPr>
            <p:cNvSpPr txBox="1"/>
            <p:nvPr/>
          </p:nvSpPr>
          <p:spPr>
            <a:xfrm>
              <a:off x="6057531" y="395389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Optional</a:t>
              </a:r>
            </a:p>
          </p:txBody>
        </p:sp>
        <p:sp>
          <p:nvSpPr>
            <p:cNvPr id="15" name="TextBox 14">
              <a:extLst>
                <a:ext uri="{FF2B5EF4-FFF2-40B4-BE49-F238E27FC236}">
                  <a16:creationId xmlns:a16="http://schemas.microsoft.com/office/drawing/2014/main" id="{0332660E-67BE-8A53-C89D-FF3B83601A0D}"/>
                </a:ext>
              </a:extLst>
            </p:cNvPr>
            <p:cNvSpPr txBox="1"/>
            <p:nvPr/>
          </p:nvSpPr>
          <p:spPr>
            <a:xfrm>
              <a:off x="6146565" y="4517382"/>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Optional</a:t>
              </a:r>
            </a:p>
          </p:txBody>
        </p:sp>
        <p:grpSp>
          <p:nvGrpSpPr>
            <p:cNvPr id="53" name="Group 52">
              <a:extLst>
                <a:ext uri="{FF2B5EF4-FFF2-40B4-BE49-F238E27FC236}">
                  <a16:creationId xmlns:a16="http://schemas.microsoft.com/office/drawing/2014/main" id="{FD69F224-A77A-E79C-5681-04FC8E80AE7C}"/>
                </a:ext>
              </a:extLst>
            </p:cNvPr>
            <p:cNvGrpSpPr/>
            <p:nvPr/>
          </p:nvGrpSpPr>
          <p:grpSpPr>
            <a:xfrm>
              <a:off x="2438400" y="3384570"/>
              <a:ext cx="3803961" cy="1498739"/>
              <a:chOff x="2428215" y="3393166"/>
              <a:chExt cx="3803961" cy="1498739"/>
            </a:xfrm>
          </p:grpSpPr>
          <p:grpSp>
            <p:nvGrpSpPr>
              <p:cNvPr id="7" name="Group 6">
                <a:extLst>
                  <a:ext uri="{FF2B5EF4-FFF2-40B4-BE49-F238E27FC236}">
                    <a16:creationId xmlns:a16="http://schemas.microsoft.com/office/drawing/2014/main" id="{0FD30755-3FAC-6108-446D-CABDF3FD8C68}"/>
                  </a:ext>
                </a:extLst>
              </p:cNvPr>
              <p:cNvGrpSpPr/>
              <p:nvPr/>
            </p:nvGrpSpPr>
            <p:grpSpPr>
              <a:xfrm>
                <a:off x="2434746" y="3458243"/>
                <a:ext cx="3797430" cy="1433662"/>
                <a:chOff x="2116018" y="3429009"/>
                <a:chExt cx="3797430" cy="1433662"/>
              </a:xfrm>
            </p:grpSpPr>
            <p:grpSp>
              <p:nvGrpSpPr>
                <p:cNvPr id="13" name="Group 12">
                  <a:extLst>
                    <a:ext uri="{FF2B5EF4-FFF2-40B4-BE49-F238E27FC236}">
                      <a16:creationId xmlns:a16="http://schemas.microsoft.com/office/drawing/2014/main" id="{969833F9-5626-65A9-DCDE-C720437D9546}"/>
                    </a:ext>
                  </a:extLst>
                </p:cNvPr>
                <p:cNvGrpSpPr/>
                <p:nvPr/>
              </p:nvGrpSpPr>
              <p:grpSpPr>
                <a:xfrm>
                  <a:off x="2914744" y="4009387"/>
                  <a:ext cx="2998704" cy="216792"/>
                  <a:chOff x="3347740" y="5138029"/>
                  <a:chExt cx="3085636" cy="261054"/>
                </a:xfrm>
              </p:grpSpPr>
              <p:sp>
                <p:nvSpPr>
                  <p:cNvPr id="16" name="TextBox 15">
                    <a:extLst>
                      <a:ext uri="{FF2B5EF4-FFF2-40B4-BE49-F238E27FC236}">
                        <a16:creationId xmlns:a16="http://schemas.microsoft.com/office/drawing/2014/main" id="{2C2A4331-45C6-E9DC-3640-21692E1F86DA}"/>
                      </a:ext>
                    </a:extLst>
                  </p:cNvPr>
                  <p:cNvSpPr txBox="1"/>
                  <p:nvPr/>
                </p:nvSpPr>
                <p:spPr>
                  <a:xfrm>
                    <a:off x="4137254" y="5138147"/>
                    <a:ext cx="462050" cy="215443"/>
                  </a:xfrm>
                  <a:prstGeom prst="rect">
                    <a:avLst/>
                  </a:prstGeom>
                  <a:noFill/>
                </p:spPr>
                <p:txBody>
                  <a:bodyPr wrap="square" rtlCol="0">
                    <a:spAutoFit/>
                  </a:bodyPr>
                  <a:lstStyle/>
                  <a:p>
                    <a:r>
                      <a:rPr lang="en-US" sz="800" dirty="0"/>
                      <a:t>SFD</a:t>
                    </a:r>
                  </a:p>
                </p:txBody>
              </p:sp>
              <p:grpSp>
                <p:nvGrpSpPr>
                  <p:cNvPr id="17" name="Group 16">
                    <a:extLst>
                      <a:ext uri="{FF2B5EF4-FFF2-40B4-BE49-F238E27FC236}">
                        <a16:creationId xmlns:a16="http://schemas.microsoft.com/office/drawing/2014/main" id="{962CABA1-5110-CF20-820D-ADDBDA3BEB7C}"/>
                      </a:ext>
                    </a:extLst>
                  </p:cNvPr>
                  <p:cNvGrpSpPr/>
                  <p:nvPr/>
                </p:nvGrpSpPr>
                <p:grpSpPr>
                  <a:xfrm>
                    <a:off x="3347740" y="5138053"/>
                    <a:ext cx="2837763" cy="255317"/>
                    <a:chOff x="3347740" y="5138053"/>
                    <a:chExt cx="2837763" cy="255317"/>
                  </a:xfrm>
                </p:grpSpPr>
                <p:sp>
                  <p:nvSpPr>
                    <p:cNvPr id="22" name="Rectangle 21">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50B3ECC8-85F4-1FBC-7F5F-9FA4575C9284}"/>
                        </a:ext>
                      </a:extLst>
                    </p:cNvPr>
                    <p:cNvSpPr/>
                    <p:nvPr/>
                  </p:nvSpPr>
                  <p:spPr bwMode="auto">
                    <a:xfrm>
                      <a:off x="5215600" y="5139563"/>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4AA8C515-353A-9998-193A-7E9F1FBB2B88}"/>
                        </a:ext>
                      </a:extLst>
                    </p:cNvPr>
                    <p:cNvSpPr/>
                    <p:nvPr/>
                  </p:nvSpPr>
                  <p:spPr bwMode="auto">
                    <a:xfrm>
                      <a:off x="5563711" y="5138053"/>
                      <a:ext cx="621792" cy="25498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3436CBDC-F4D8-C13C-A364-E21C17573117}"/>
                        </a:ext>
                      </a:extLst>
                    </p:cNvPr>
                    <p:cNvSpPr/>
                    <p:nvPr/>
                  </p:nvSpPr>
                  <p:spPr bwMode="auto">
                    <a:xfrm>
                      <a:off x="4591062" y="5139560"/>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18" name="TextBox 17">
                    <a:extLst>
                      <a:ext uri="{FF2B5EF4-FFF2-40B4-BE49-F238E27FC236}">
                        <a16:creationId xmlns:a16="http://schemas.microsoft.com/office/drawing/2014/main" id="{58C51D8D-969F-C943-C6E2-72B9B08F15E0}"/>
                      </a:ext>
                    </a:extLst>
                  </p:cNvPr>
                  <p:cNvSpPr txBox="1"/>
                  <p:nvPr/>
                </p:nvSpPr>
                <p:spPr>
                  <a:xfrm>
                    <a:off x="3448065" y="5139797"/>
                    <a:ext cx="621792" cy="215444"/>
                  </a:xfrm>
                  <a:prstGeom prst="rect">
                    <a:avLst/>
                  </a:prstGeom>
                  <a:noFill/>
                </p:spPr>
                <p:txBody>
                  <a:bodyPr wrap="square" rtlCol="0">
                    <a:spAutoFit/>
                  </a:bodyPr>
                  <a:lstStyle/>
                  <a:p>
                    <a:r>
                      <a:rPr lang="en-US" sz="800" dirty="0"/>
                      <a:t>SYNC</a:t>
                    </a:r>
                  </a:p>
                </p:txBody>
              </p:sp>
              <p:sp>
                <p:nvSpPr>
                  <p:cNvPr id="19" name="TextBox 18">
                    <a:extLst>
                      <a:ext uri="{FF2B5EF4-FFF2-40B4-BE49-F238E27FC236}">
                        <a16:creationId xmlns:a16="http://schemas.microsoft.com/office/drawing/2014/main" id="{A50B81C6-4B62-3E87-186A-71C299B25BC7}"/>
                      </a:ext>
                    </a:extLst>
                  </p:cNvPr>
                  <p:cNvSpPr txBox="1"/>
                  <p:nvPr/>
                </p:nvSpPr>
                <p:spPr>
                  <a:xfrm>
                    <a:off x="5192208" y="5140900"/>
                    <a:ext cx="484632" cy="215444"/>
                  </a:xfrm>
                  <a:prstGeom prst="rect">
                    <a:avLst/>
                  </a:prstGeom>
                  <a:noFill/>
                </p:spPr>
                <p:txBody>
                  <a:bodyPr wrap="square" rtlCol="0">
                    <a:spAutoFit/>
                  </a:bodyPr>
                  <a:lstStyle/>
                  <a:p>
                    <a:r>
                      <a:rPr lang="en-US" sz="800" dirty="0"/>
                      <a:t>PHR</a:t>
                    </a:r>
                  </a:p>
                </p:txBody>
              </p:sp>
              <p:sp>
                <p:nvSpPr>
                  <p:cNvPr id="20" name="TextBox 19">
                    <a:extLst>
                      <a:ext uri="{FF2B5EF4-FFF2-40B4-BE49-F238E27FC236}">
                        <a16:creationId xmlns:a16="http://schemas.microsoft.com/office/drawing/2014/main" id="{F22B7040-3042-F1FA-BAA3-185E26C08435}"/>
                      </a:ext>
                    </a:extLst>
                  </p:cNvPr>
                  <p:cNvSpPr txBox="1"/>
                  <p:nvPr/>
                </p:nvSpPr>
                <p:spPr>
                  <a:xfrm>
                    <a:off x="5602271" y="5138029"/>
                    <a:ext cx="831105" cy="215444"/>
                  </a:xfrm>
                  <a:prstGeom prst="rect">
                    <a:avLst/>
                  </a:prstGeom>
                  <a:noFill/>
                </p:spPr>
                <p:txBody>
                  <a:bodyPr wrap="square" rtlCol="0">
                    <a:spAutoFit/>
                  </a:bodyPr>
                  <a:lstStyle/>
                  <a:p>
                    <a:r>
                      <a:rPr lang="en-US" sz="800" dirty="0"/>
                      <a:t>Payload</a:t>
                    </a:r>
                  </a:p>
                </p:txBody>
              </p:sp>
              <p:sp>
                <p:nvSpPr>
                  <p:cNvPr id="21" name="TextBox 20">
                    <a:extLst>
                      <a:ext uri="{FF2B5EF4-FFF2-40B4-BE49-F238E27FC236}">
                        <a16:creationId xmlns:a16="http://schemas.microsoft.com/office/drawing/2014/main" id="{39129FAB-031F-2983-1D90-B4E52C671F78}"/>
                      </a:ext>
                    </a:extLst>
                  </p:cNvPr>
                  <p:cNvSpPr txBox="1"/>
                  <p:nvPr/>
                </p:nvSpPr>
                <p:spPr>
                  <a:xfrm>
                    <a:off x="4692729" y="5139653"/>
                    <a:ext cx="484632" cy="259430"/>
                  </a:xfrm>
                  <a:prstGeom prst="rect">
                    <a:avLst/>
                  </a:prstGeom>
                  <a:noFill/>
                </p:spPr>
                <p:txBody>
                  <a:bodyPr wrap="square" rtlCol="0">
                    <a:spAutoFit/>
                  </a:bodyPr>
                  <a:lstStyle/>
                  <a:p>
                    <a:r>
                      <a:rPr lang="en-US" sz="800" dirty="0"/>
                      <a:t>SENS</a:t>
                    </a:r>
                  </a:p>
                </p:txBody>
              </p:sp>
            </p:grpSp>
            <p:grpSp>
              <p:nvGrpSpPr>
                <p:cNvPr id="5" name="Group 4">
                  <a:extLst>
                    <a:ext uri="{FF2B5EF4-FFF2-40B4-BE49-F238E27FC236}">
                      <a16:creationId xmlns:a16="http://schemas.microsoft.com/office/drawing/2014/main" id="{F44E3036-BCFE-3A0D-1375-9FB02B7186E8}"/>
                    </a:ext>
                  </a:extLst>
                </p:cNvPr>
                <p:cNvGrpSpPr/>
                <p:nvPr/>
              </p:nvGrpSpPr>
              <p:grpSpPr>
                <a:xfrm>
                  <a:off x="2116018" y="3429009"/>
                  <a:ext cx="3539121" cy="1433662"/>
                  <a:chOff x="2116018" y="3429009"/>
                  <a:chExt cx="3539121" cy="1433662"/>
                </a:xfrm>
              </p:grpSpPr>
              <p:grpSp>
                <p:nvGrpSpPr>
                  <p:cNvPr id="11" name="Group 10">
                    <a:extLst>
                      <a:ext uri="{FF2B5EF4-FFF2-40B4-BE49-F238E27FC236}">
                        <a16:creationId xmlns:a16="http://schemas.microsoft.com/office/drawing/2014/main" id="{3DF15462-0DC8-6C0E-D5B2-B375CA86A147}"/>
                      </a:ext>
                    </a:extLst>
                  </p:cNvPr>
                  <p:cNvGrpSpPr/>
                  <p:nvPr/>
                </p:nvGrpSpPr>
                <p:grpSpPr>
                  <a:xfrm>
                    <a:off x="2901623" y="4576850"/>
                    <a:ext cx="2753516" cy="218458"/>
                    <a:chOff x="3347740" y="5138484"/>
                    <a:chExt cx="2833341" cy="263060"/>
                  </a:xfrm>
                </p:grpSpPr>
                <p:sp>
                  <p:nvSpPr>
                    <p:cNvPr id="33" name="TextBox 32">
                      <a:extLst>
                        <a:ext uri="{FF2B5EF4-FFF2-40B4-BE49-F238E27FC236}">
                          <a16:creationId xmlns:a16="http://schemas.microsoft.com/office/drawing/2014/main" id="{A4C6B01B-B48F-E78A-6C5B-E61FC25C22B8}"/>
                        </a:ext>
                      </a:extLst>
                    </p:cNvPr>
                    <p:cNvSpPr txBox="1"/>
                    <p:nvPr/>
                  </p:nvSpPr>
                  <p:spPr>
                    <a:xfrm>
                      <a:off x="4137254" y="5148776"/>
                      <a:ext cx="462050" cy="215443"/>
                    </a:xfrm>
                    <a:prstGeom prst="rect">
                      <a:avLst/>
                    </a:prstGeom>
                    <a:noFill/>
                  </p:spPr>
                  <p:txBody>
                    <a:bodyPr wrap="square" rtlCol="0">
                      <a:spAutoFit/>
                    </a:bodyPr>
                    <a:lstStyle/>
                    <a:p>
                      <a:r>
                        <a:rPr lang="en-US" sz="800" dirty="0"/>
                        <a:t>SFD</a:t>
                      </a:r>
                    </a:p>
                  </p:txBody>
                </p:sp>
                <p:grpSp>
                  <p:nvGrpSpPr>
                    <p:cNvPr id="34" name="Group 33">
                      <a:extLst>
                        <a:ext uri="{FF2B5EF4-FFF2-40B4-BE49-F238E27FC236}">
                          <a16:creationId xmlns:a16="http://schemas.microsoft.com/office/drawing/2014/main" id="{B7387D17-8B82-72FB-EE01-12E68670B4FA}"/>
                        </a:ext>
                      </a:extLst>
                    </p:cNvPr>
                    <p:cNvGrpSpPr/>
                    <p:nvPr/>
                  </p:nvGrpSpPr>
                  <p:grpSpPr>
                    <a:xfrm>
                      <a:off x="3347740" y="5139864"/>
                      <a:ext cx="2833341" cy="253506"/>
                      <a:chOff x="3347740" y="5139864"/>
                      <a:chExt cx="2833341" cy="253506"/>
                    </a:xfrm>
                  </p:grpSpPr>
                  <p:sp>
                    <p:nvSpPr>
                      <p:cNvPr id="39" name="Rectangle 38">
                        <a:extLst>
                          <a:ext uri="{FF2B5EF4-FFF2-40B4-BE49-F238E27FC236}">
                            <a16:creationId xmlns:a16="http://schemas.microsoft.com/office/drawing/2014/main" id="{04FD2F81-2A0B-528F-19FE-B407356A1048}"/>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A9BD20B8-F2B2-8111-3BA7-BB65741A1A02}"/>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a:extLst>
                          <a:ext uri="{FF2B5EF4-FFF2-40B4-BE49-F238E27FC236}">
                            <a16:creationId xmlns:a16="http://schemas.microsoft.com/office/drawing/2014/main" id="{376F7345-AF36-98FE-083D-8B240870ED1B}"/>
                          </a:ext>
                        </a:extLst>
                      </p:cNvPr>
                      <p:cNvSpPr/>
                      <p:nvPr/>
                    </p:nvSpPr>
                    <p:spPr bwMode="auto">
                      <a:xfrm>
                        <a:off x="4590029" y="513989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BC5F8BE0-903B-9ADB-89E5-F478C9AC767D}"/>
                          </a:ext>
                        </a:extLst>
                      </p:cNvPr>
                      <p:cNvSpPr/>
                      <p:nvPr/>
                    </p:nvSpPr>
                    <p:spPr bwMode="auto">
                      <a:xfrm>
                        <a:off x="4937501" y="5139889"/>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0F60B7D7-A887-AF05-73A5-AC7B6E281145}"/>
                          </a:ext>
                        </a:extLst>
                      </p:cNvPr>
                      <p:cNvSpPr/>
                      <p:nvPr/>
                    </p:nvSpPr>
                    <p:spPr bwMode="auto">
                      <a:xfrm>
                        <a:off x="5559289" y="5139864"/>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35" name="TextBox 34">
                      <a:extLst>
                        <a:ext uri="{FF2B5EF4-FFF2-40B4-BE49-F238E27FC236}">
                          <a16:creationId xmlns:a16="http://schemas.microsoft.com/office/drawing/2014/main" id="{7BB52A02-215B-ABD8-7FAA-AF3B50330973}"/>
                        </a:ext>
                      </a:extLst>
                    </p:cNvPr>
                    <p:cNvSpPr txBox="1"/>
                    <p:nvPr/>
                  </p:nvSpPr>
                  <p:spPr>
                    <a:xfrm>
                      <a:off x="3465329" y="5149900"/>
                      <a:ext cx="621792" cy="215443"/>
                    </a:xfrm>
                    <a:prstGeom prst="rect">
                      <a:avLst/>
                    </a:prstGeom>
                    <a:noFill/>
                  </p:spPr>
                  <p:txBody>
                    <a:bodyPr wrap="square" rtlCol="0">
                      <a:spAutoFit/>
                    </a:bodyPr>
                    <a:lstStyle/>
                    <a:p>
                      <a:r>
                        <a:rPr lang="en-US" sz="800" dirty="0"/>
                        <a:t>SYNC</a:t>
                      </a:r>
                    </a:p>
                  </p:txBody>
                </p:sp>
                <p:sp>
                  <p:nvSpPr>
                    <p:cNvPr id="36" name="TextBox 35">
                      <a:extLst>
                        <a:ext uri="{FF2B5EF4-FFF2-40B4-BE49-F238E27FC236}">
                          <a16:creationId xmlns:a16="http://schemas.microsoft.com/office/drawing/2014/main" id="{96800861-765C-8BE3-D37B-846E3CBDC7D7}"/>
                        </a:ext>
                      </a:extLst>
                    </p:cNvPr>
                    <p:cNvSpPr txBox="1"/>
                    <p:nvPr/>
                  </p:nvSpPr>
                  <p:spPr>
                    <a:xfrm>
                      <a:off x="4573588" y="5138484"/>
                      <a:ext cx="484632" cy="215444"/>
                    </a:xfrm>
                    <a:prstGeom prst="rect">
                      <a:avLst/>
                    </a:prstGeom>
                    <a:noFill/>
                  </p:spPr>
                  <p:txBody>
                    <a:bodyPr wrap="square" rtlCol="0">
                      <a:spAutoFit/>
                    </a:bodyPr>
                    <a:lstStyle/>
                    <a:p>
                      <a:r>
                        <a:rPr lang="en-US" sz="800" dirty="0"/>
                        <a:t>PHR</a:t>
                      </a:r>
                    </a:p>
                  </p:txBody>
                </p:sp>
                <p:sp>
                  <p:nvSpPr>
                    <p:cNvPr id="37" name="TextBox 36">
                      <a:extLst>
                        <a:ext uri="{FF2B5EF4-FFF2-40B4-BE49-F238E27FC236}">
                          <a16:creationId xmlns:a16="http://schemas.microsoft.com/office/drawing/2014/main" id="{CD3FDD0F-EF28-8DA5-28A5-18A258C0FF4A}"/>
                        </a:ext>
                      </a:extLst>
                    </p:cNvPr>
                    <p:cNvSpPr txBox="1"/>
                    <p:nvPr/>
                  </p:nvSpPr>
                  <p:spPr>
                    <a:xfrm>
                      <a:off x="4979189" y="5144248"/>
                      <a:ext cx="831105" cy="215443"/>
                    </a:xfrm>
                    <a:prstGeom prst="rect">
                      <a:avLst/>
                    </a:prstGeom>
                    <a:noFill/>
                  </p:spPr>
                  <p:txBody>
                    <a:bodyPr wrap="square" rtlCol="0">
                      <a:spAutoFit/>
                    </a:bodyPr>
                    <a:lstStyle/>
                    <a:p>
                      <a:r>
                        <a:rPr lang="en-US" sz="800" dirty="0"/>
                        <a:t>Payload</a:t>
                      </a:r>
                    </a:p>
                  </p:txBody>
                </p:sp>
                <p:sp>
                  <p:nvSpPr>
                    <p:cNvPr id="38" name="TextBox 37">
                      <a:extLst>
                        <a:ext uri="{FF2B5EF4-FFF2-40B4-BE49-F238E27FC236}">
                          <a16:creationId xmlns:a16="http://schemas.microsoft.com/office/drawing/2014/main" id="{0541296F-58C8-5C8B-C041-EAE3328FFD13}"/>
                        </a:ext>
                      </a:extLst>
                    </p:cNvPr>
                    <p:cNvSpPr txBox="1"/>
                    <p:nvPr/>
                  </p:nvSpPr>
                  <p:spPr>
                    <a:xfrm>
                      <a:off x="5671627" y="5142113"/>
                      <a:ext cx="484632" cy="259431"/>
                    </a:xfrm>
                    <a:prstGeom prst="rect">
                      <a:avLst/>
                    </a:prstGeom>
                    <a:noFill/>
                  </p:spPr>
                  <p:txBody>
                    <a:bodyPr wrap="square" rtlCol="0">
                      <a:spAutoFit/>
                    </a:bodyPr>
                    <a:lstStyle/>
                    <a:p>
                      <a:r>
                        <a:rPr lang="en-US" sz="800" dirty="0"/>
                        <a:t>SENS</a:t>
                      </a:r>
                    </a:p>
                  </p:txBody>
                </p:sp>
              </p:grpSp>
              <p:grpSp>
                <p:nvGrpSpPr>
                  <p:cNvPr id="12" name="Group 11">
                    <a:extLst>
                      <a:ext uri="{FF2B5EF4-FFF2-40B4-BE49-F238E27FC236}">
                        <a16:creationId xmlns:a16="http://schemas.microsoft.com/office/drawing/2014/main" id="{58FF0DB8-754A-2C44-076F-8249874FB018}"/>
                      </a:ext>
                    </a:extLst>
                  </p:cNvPr>
                  <p:cNvGrpSpPr/>
                  <p:nvPr/>
                </p:nvGrpSpPr>
                <p:grpSpPr>
                  <a:xfrm>
                    <a:off x="2892637" y="3429009"/>
                    <a:ext cx="1814611" cy="222695"/>
                    <a:chOff x="3402543" y="4791676"/>
                    <a:chExt cx="1867217" cy="268163"/>
                  </a:xfrm>
                </p:grpSpPr>
                <p:sp>
                  <p:nvSpPr>
                    <p:cNvPr id="27" name="Rectangle 26">
                      <a:extLst>
                        <a:ext uri="{FF2B5EF4-FFF2-40B4-BE49-F238E27FC236}">
                          <a16:creationId xmlns:a16="http://schemas.microsoft.com/office/drawing/2014/main" id="{2D9F064A-46FB-D927-EAA3-BA1D82A168C1}"/>
                        </a:ext>
                      </a:extLst>
                    </p:cNvPr>
                    <p:cNvSpPr/>
                    <p:nvPr/>
                  </p:nvSpPr>
                  <p:spPr bwMode="auto">
                    <a:xfrm>
                      <a:off x="3402543" y="4791676"/>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CA55FA97-2952-6D08-1061-26147FE6B04B}"/>
                        </a:ext>
                      </a:extLst>
                    </p:cNvPr>
                    <p:cNvSpPr/>
                    <p:nvPr/>
                  </p:nvSpPr>
                  <p:spPr bwMode="auto">
                    <a:xfrm>
                      <a:off x="4114481" y="4791684"/>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87132063-37FD-17B7-0FAC-1554B80A84CB}"/>
                        </a:ext>
                      </a:extLst>
                    </p:cNvPr>
                    <p:cNvSpPr/>
                    <p:nvPr/>
                  </p:nvSpPr>
                  <p:spPr bwMode="auto">
                    <a:xfrm>
                      <a:off x="4647968" y="4791681"/>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E9E633C9-30C6-C99A-3BCC-D6FB64347891}"/>
                        </a:ext>
                      </a:extLst>
                    </p:cNvPr>
                    <p:cNvSpPr txBox="1"/>
                    <p:nvPr/>
                  </p:nvSpPr>
                  <p:spPr>
                    <a:xfrm>
                      <a:off x="3504698" y="4795433"/>
                      <a:ext cx="621792" cy="215445"/>
                    </a:xfrm>
                    <a:prstGeom prst="rect">
                      <a:avLst/>
                    </a:prstGeom>
                    <a:noFill/>
                  </p:spPr>
                  <p:txBody>
                    <a:bodyPr wrap="square" rtlCol="0">
                      <a:spAutoFit/>
                    </a:bodyPr>
                    <a:lstStyle/>
                    <a:p>
                      <a:r>
                        <a:rPr lang="en-US" sz="800" dirty="0"/>
                        <a:t>SYNC</a:t>
                      </a:r>
                    </a:p>
                  </p:txBody>
                </p:sp>
                <p:sp>
                  <p:nvSpPr>
                    <p:cNvPr id="31" name="TextBox 30">
                      <a:extLst>
                        <a:ext uri="{FF2B5EF4-FFF2-40B4-BE49-F238E27FC236}">
                          <a16:creationId xmlns:a16="http://schemas.microsoft.com/office/drawing/2014/main" id="{946DD690-A1AC-F39B-9CA4-EE686900EBFF}"/>
                        </a:ext>
                      </a:extLst>
                    </p:cNvPr>
                    <p:cNvSpPr txBox="1"/>
                    <p:nvPr/>
                  </p:nvSpPr>
                  <p:spPr>
                    <a:xfrm>
                      <a:off x="4185164" y="4795433"/>
                      <a:ext cx="462050" cy="215445"/>
                    </a:xfrm>
                    <a:prstGeom prst="rect">
                      <a:avLst/>
                    </a:prstGeom>
                    <a:noFill/>
                  </p:spPr>
                  <p:txBody>
                    <a:bodyPr wrap="square" rtlCol="0">
                      <a:spAutoFit/>
                    </a:bodyPr>
                    <a:lstStyle/>
                    <a:p>
                      <a:r>
                        <a:rPr lang="en-US" sz="800" dirty="0"/>
                        <a:t>SFD</a:t>
                      </a:r>
                    </a:p>
                  </p:txBody>
                </p:sp>
                <p:sp>
                  <p:nvSpPr>
                    <p:cNvPr id="32" name="TextBox 31">
                      <a:extLst>
                        <a:ext uri="{FF2B5EF4-FFF2-40B4-BE49-F238E27FC236}">
                          <a16:creationId xmlns:a16="http://schemas.microsoft.com/office/drawing/2014/main" id="{22FDA12B-5BD9-B20C-13CD-96460C9B258E}"/>
                        </a:ext>
                      </a:extLst>
                    </p:cNvPr>
                    <p:cNvSpPr txBox="1"/>
                    <p:nvPr/>
                  </p:nvSpPr>
                  <p:spPr>
                    <a:xfrm>
                      <a:off x="4745573" y="4800407"/>
                      <a:ext cx="484632" cy="259432"/>
                    </a:xfrm>
                    <a:prstGeom prst="rect">
                      <a:avLst/>
                    </a:prstGeom>
                    <a:noFill/>
                  </p:spPr>
                  <p:txBody>
                    <a:bodyPr wrap="square" rtlCol="0">
                      <a:spAutoFit/>
                    </a:bodyPr>
                    <a:lstStyle/>
                    <a:p>
                      <a:r>
                        <a:rPr lang="en-US" sz="800" dirty="0"/>
                        <a:t>SENS</a:t>
                      </a:r>
                    </a:p>
                  </p:txBody>
                </p:sp>
              </p:grpSp>
              <p:sp>
                <p:nvSpPr>
                  <p:cNvPr id="14" name="TextBox 13">
                    <a:extLst>
                      <a:ext uri="{FF2B5EF4-FFF2-40B4-BE49-F238E27FC236}">
                        <a16:creationId xmlns:a16="http://schemas.microsoft.com/office/drawing/2014/main" id="{DD783B75-5EFC-1713-6C35-318CCDED4A38}"/>
                      </a:ext>
                    </a:extLst>
                  </p:cNvPr>
                  <p:cNvSpPr txBox="1"/>
                  <p:nvPr/>
                </p:nvSpPr>
                <p:spPr>
                  <a:xfrm>
                    <a:off x="2116018" y="4502572"/>
                    <a:ext cx="850258"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SENS2</a:t>
                    </a:r>
                  </a:p>
                </p:txBody>
              </p:sp>
            </p:grpSp>
          </p:grpSp>
          <p:sp>
            <p:nvSpPr>
              <p:cNvPr id="51" name="TextBox 50">
                <a:extLst>
                  <a:ext uri="{FF2B5EF4-FFF2-40B4-BE49-F238E27FC236}">
                    <a16:creationId xmlns:a16="http://schemas.microsoft.com/office/drawing/2014/main" id="{A92EF5E6-6884-1E80-1E94-723AD1A32E1A}"/>
                  </a:ext>
                </a:extLst>
              </p:cNvPr>
              <p:cNvSpPr txBox="1"/>
              <p:nvPr/>
            </p:nvSpPr>
            <p:spPr>
              <a:xfrm>
                <a:off x="2428215" y="3393166"/>
                <a:ext cx="629023"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SENS0</a:t>
                </a:r>
              </a:p>
            </p:txBody>
          </p:sp>
          <p:sp>
            <p:nvSpPr>
              <p:cNvPr id="52" name="TextBox 51">
                <a:extLst>
                  <a:ext uri="{FF2B5EF4-FFF2-40B4-BE49-F238E27FC236}">
                    <a16:creationId xmlns:a16="http://schemas.microsoft.com/office/drawing/2014/main" id="{DDC81179-C432-088E-E9A9-DD77A6B528F4}"/>
                  </a:ext>
                </a:extLst>
              </p:cNvPr>
              <p:cNvSpPr txBox="1"/>
              <p:nvPr/>
            </p:nvSpPr>
            <p:spPr>
              <a:xfrm>
                <a:off x="2433963" y="3964467"/>
                <a:ext cx="629023"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SENS1</a:t>
                </a:r>
              </a:p>
            </p:txBody>
          </p:sp>
        </p:grpSp>
      </p:grpSp>
      <p:cxnSp>
        <p:nvCxnSpPr>
          <p:cNvPr id="8" name="Straight Arrow Connector 7">
            <a:extLst>
              <a:ext uri="{FF2B5EF4-FFF2-40B4-BE49-F238E27FC236}">
                <a16:creationId xmlns:a16="http://schemas.microsoft.com/office/drawing/2014/main" id="{FD5E4266-0C06-62B2-422E-61D891B2E7C3}"/>
              </a:ext>
            </a:extLst>
          </p:cNvPr>
          <p:cNvCxnSpPr/>
          <p:nvPr/>
        </p:nvCxnSpPr>
        <p:spPr bwMode="auto">
          <a:xfrm flipH="1" flipV="1">
            <a:off x="3629649" y="3353415"/>
            <a:ext cx="3838" cy="1565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a:extLst>
              <a:ext uri="{FF2B5EF4-FFF2-40B4-BE49-F238E27FC236}">
                <a16:creationId xmlns:a16="http://schemas.microsoft.com/office/drawing/2014/main" id="{CD19946E-2318-221E-10AA-A7BC3B3D85CF}"/>
              </a:ext>
            </a:extLst>
          </p:cNvPr>
          <p:cNvCxnSpPr/>
          <p:nvPr/>
        </p:nvCxnSpPr>
        <p:spPr bwMode="auto">
          <a:xfrm flipH="1" flipV="1">
            <a:off x="4168851" y="3939524"/>
            <a:ext cx="3838" cy="1565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3BF4729F-025F-D86D-D5C7-631B2D613293}"/>
              </a:ext>
            </a:extLst>
          </p:cNvPr>
          <p:cNvCxnSpPr/>
          <p:nvPr/>
        </p:nvCxnSpPr>
        <p:spPr bwMode="auto">
          <a:xfrm flipH="1" flipV="1">
            <a:off x="4151004" y="4503386"/>
            <a:ext cx="3838" cy="1565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TextBox 58">
            <a:extLst>
              <a:ext uri="{FF2B5EF4-FFF2-40B4-BE49-F238E27FC236}">
                <a16:creationId xmlns:a16="http://schemas.microsoft.com/office/drawing/2014/main" id="{3379A477-1775-1B68-2980-063342AEC6EE}"/>
              </a:ext>
            </a:extLst>
          </p:cNvPr>
          <p:cNvSpPr txBox="1"/>
          <p:nvPr/>
        </p:nvSpPr>
        <p:spPr>
          <a:xfrm>
            <a:off x="3858004" y="4889475"/>
            <a:ext cx="1714770" cy="400110"/>
          </a:xfrm>
          <a:prstGeom prst="rect">
            <a:avLst/>
          </a:prstGeom>
          <a:noFill/>
        </p:spPr>
        <p:txBody>
          <a:bodyPr wrap="square" rtlCol="0">
            <a:spAutoFit/>
          </a:bodyPr>
          <a:lstStyle/>
          <a:p>
            <a:pPr algn="l"/>
            <a:r>
              <a:rPr lang="en-US" sz="1000" b="0" i="0" u="none" strike="noStrike" baseline="0" dirty="0">
                <a:latin typeface="TimesNewRoman"/>
              </a:rPr>
              <a:t>Arrow shows RMARKER</a:t>
            </a:r>
          </a:p>
          <a:p>
            <a:pPr algn="l"/>
            <a:r>
              <a:rPr lang="en-US" sz="1000" b="0" i="0" u="none" strike="noStrike" baseline="0" dirty="0">
                <a:latin typeface="TimesNewRoman"/>
              </a:rPr>
              <a:t>reference position.</a:t>
            </a:r>
            <a:endParaRPr lang="en-US" sz="1000" dirty="0">
              <a:latin typeface="TimesNewRoman"/>
            </a:endParaRPr>
          </a:p>
        </p:txBody>
      </p:sp>
    </p:spTree>
    <p:extLst>
      <p:ext uri="{BB962C8B-B14F-4D97-AF65-F5344CB8AC3E}">
        <p14:creationId xmlns:p14="http://schemas.microsoft.com/office/powerpoint/2010/main" val="27624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18995" y="1182958"/>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Segments</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that in the baseline mandatory mode, SENS field has one segment.</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on optional support for 2, 3 and 4 segments in the SENS field.</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Gap</a:t>
            </a:r>
          </a:p>
          <a:p>
            <a:pPr marL="685800" lvl="1" fontAlgn="auto">
              <a:spcBef>
                <a:spcPts val="1200"/>
              </a:spcBef>
              <a:spcAft>
                <a:spcPts val="0"/>
              </a:spcAft>
              <a:buClr>
                <a:schemeClr val="tx1"/>
              </a:buClr>
              <a:buFont typeface="Courier New" panose="02070309020205020404" pitchFamily="49" charset="0"/>
              <a:buChar char="o"/>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We agree that SENS field includes silent intervals called “gaps”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When multiple segments are used</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we agree to include </a:t>
            </a:r>
            <a:r>
              <a:rPr lang="en-US" sz="1600" dirty="0">
                <a:solidFill>
                  <a:srgbClr val="000000"/>
                </a:solidFill>
                <a:cs typeface="Arial" panose="020B0604020202020204" pitchFamily="34" charset="0"/>
              </a:rPr>
              <a:t>gaps between segments.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The duration of each gap interval is one SENS symbol.</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See next slides for figures</a:t>
            </a: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RMARKER</a:t>
            </a:r>
          </a:p>
          <a:p>
            <a:pPr marL="449453" lvl="1" fontAlgn="auto">
              <a:lnSpc>
                <a:spcPct val="150000"/>
              </a:lnSpc>
              <a:spcBef>
                <a:spcPts val="0"/>
              </a:spcBef>
              <a:spcAft>
                <a:spcPts val="0"/>
              </a:spcAft>
              <a:buClr>
                <a:schemeClr val="tx2"/>
              </a:buClr>
              <a:buFont typeface="Courier New" panose="02070309020205020404" pitchFamily="49" charset="0"/>
              <a:buChar char="o"/>
              <a:defRPr/>
            </a:pPr>
            <a:r>
              <a:rPr lang="en-US" sz="1600" dirty="0">
                <a:cs typeface="Arial" panose="020B0604020202020204" pitchFamily="34" charset="0"/>
              </a:rPr>
              <a:t>We agree to have one RMARKER for sensing packets. The position of the RMARKER is at the peak of first pulse after SFD (as per 4z).</a:t>
            </a:r>
          </a:p>
          <a:p>
            <a:pPr marL="971550" lvl="2" indent="-171450" fontAlgn="auto">
              <a:spcBef>
                <a:spcPts val="1200"/>
              </a:spcBef>
              <a:spcAft>
                <a:spcPts val="0"/>
              </a:spcAft>
              <a:buClr>
                <a:schemeClr val="tx1"/>
              </a:buClr>
              <a:buFont typeface="Arial" panose="020B0604020202020204" pitchFamily="34" charset="0"/>
              <a:buChar char="•"/>
              <a:defRPr/>
            </a:pPr>
            <a:endParaRPr lang="en-US" sz="14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274717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19878" y="1058917"/>
            <a:ext cx="8304243" cy="3831605"/>
          </a:xfrm>
        </p:spPr>
        <p:txBody>
          <a:bodyPr/>
          <a:lstStyle/>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Number of SENS Symbols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Each symbol corresponds to one period of SENS sequence with spreading</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We agree to support 32, 64, 128 (Mandatory) 16, 256, 512 (optional) symbols per segment for SENS.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Sequence selection</a:t>
            </a:r>
          </a:p>
          <a:p>
            <a:pPr marL="792353" lvl="2" fontAlgn="auto">
              <a:lnSpc>
                <a:spcPct val="150000"/>
              </a:lnSpc>
              <a:spcBef>
                <a:spcPts val="0"/>
              </a:spcBef>
              <a:spcAft>
                <a:spcPts val="0"/>
              </a:spcAft>
              <a:buFont typeface="Arial" panose="020B0604020202020204" pitchFamily="34" charset="0"/>
              <a:buChar char="•"/>
              <a:defRPr/>
            </a:pPr>
            <a:r>
              <a:rPr lang="en-US" sz="1600" dirty="0">
                <a:cs typeface="Arial" panose="020B0604020202020204" pitchFamily="34" charset="0"/>
              </a:rPr>
              <a:t>We agree that when both SENS and SYNC use length 91 </a:t>
            </a:r>
            <a:r>
              <a:rPr lang="en-US" sz="1600" dirty="0" err="1">
                <a:cs typeface="Arial" panose="020B0604020202020204" pitchFamily="34" charset="0"/>
              </a:rPr>
              <a:t>Ipatov</a:t>
            </a:r>
            <a:r>
              <a:rPr lang="en-US" sz="1600" dirty="0">
                <a:cs typeface="Arial" panose="020B0604020202020204" pitchFamily="34" charset="0"/>
              </a:rPr>
              <a:t> sequence, they shall use same </a:t>
            </a:r>
            <a:r>
              <a:rPr lang="en-US" sz="1600" dirty="0" err="1">
                <a:cs typeface="Arial" panose="020B0604020202020204" pitchFamily="34" charset="0"/>
              </a:rPr>
              <a:t>Ipatov</a:t>
            </a:r>
            <a:r>
              <a:rPr lang="en-US" sz="1600" dirty="0">
                <a:cs typeface="Arial" panose="020B0604020202020204" pitchFamily="34" charset="0"/>
              </a:rPr>
              <a:t> code index.</a:t>
            </a:r>
            <a:endParaRPr lang="en-US" sz="2000" b="1" dirty="0">
              <a:solidFill>
                <a:schemeClr val="accent2"/>
              </a:solidFill>
              <a:cs typeface="Arial" panose="020B0604020202020204" pitchFamily="34" charset="0"/>
            </a:endParaRP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CIR Report</a:t>
            </a:r>
          </a:p>
          <a:p>
            <a:pPr marL="449453" lvl="1" fontAlgn="auto">
              <a:spcBef>
                <a:spcPts val="0"/>
              </a:spcBef>
              <a:spcAft>
                <a:spcPts val="0"/>
              </a:spcAft>
              <a:buClr>
                <a:schemeClr val="tx1"/>
              </a:buClr>
              <a:buFont typeface="Courier New" panose="02070309020205020404" pitchFamily="49" charset="0"/>
              <a:buChar char="o"/>
              <a:defRPr/>
            </a:pPr>
            <a:r>
              <a:rPr lang="en-US" sz="1600" dirty="0">
                <a:cs typeface="Arial" panose="020B0604020202020204" pitchFamily="34" charset="0"/>
              </a:rPr>
              <a:t>For sensing packets, we agree to support one CIR report per SENS segment per Rx. </a:t>
            </a:r>
            <a:endParaRPr lang="en-US" sz="1400" dirty="0">
              <a:solidFill>
                <a:schemeClr val="accent2"/>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6</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809125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SENS0 Packet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68161" y="1513197"/>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Support for one segment is mandatory, 2,3 and 4 segments is optional</a:t>
            </a: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7</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22" name="Group 21">
            <a:extLst>
              <a:ext uri="{FF2B5EF4-FFF2-40B4-BE49-F238E27FC236}">
                <a16:creationId xmlns:a16="http://schemas.microsoft.com/office/drawing/2014/main" id="{7A294E8A-C5CB-FA87-95DC-6790CE237E5C}"/>
              </a:ext>
            </a:extLst>
          </p:cNvPr>
          <p:cNvGrpSpPr/>
          <p:nvPr/>
        </p:nvGrpSpPr>
        <p:grpSpPr>
          <a:xfrm>
            <a:off x="1447800" y="2479966"/>
            <a:ext cx="5654102" cy="2672602"/>
            <a:chOff x="1447800" y="2479966"/>
            <a:chExt cx="5654102" cy="2672602"/>
          </a:xfrm>
        </p:grpSpPr>
        <p:grpSp>
          <p:nvGrpSpPr>
            <p:cNvPr id="140" name="Group 139">
              <a:extLst>
                <a:ext uri="{FF2B5EF4-FFF2-40B4-BE49-F238E27FC236}">
                  <a16:creationId xmlns:a16="http://schemas.microsoft.com/office/drawing/2014/main" id="{CE8B7F70-8C10-8239-99D5-F3111C05E885}"/>
                </a:ext>
              </a:extLst>
            </p:cNvPr>
            <p:cNvGrpSpPr/>
            <p:nvPr/>
          </p:nvGrpSpPr>
          <p:grpSpPr>
            <a:xfrm>
              <a:off x="1447800" y="2610753"/>
              <a:ext cx="5654102" cy="2541815"/>
              <a:chOff x="2375619" y="1848753"/>
              <a:chExt cx="5654102" cy="2541815"/>
            </a:xfrm>
          </p:grpSpPr>
          <p:grpSp>
            <p:nvGrpSpPr>
              <p:cNvPr id="111" name="Group 110">
                <a:extLst>
                  <a:ext uri="{FF2B5EF4-FFF2-40B4-BE49-F238E27FC236}">
                    <a16:creationId xmlns:a16="http://schemas.microsoft.com/office/drawing/2014/main" id="{C8FB3323-C32B-AC6D-779A-13EEDE80CC42}"/>
                  </a:ext>
                </a:extLst>
              </p:cNvPr>
              <p:cNvGrpSpPr/>
              <p:nvPr/>
            </p:nvGrpSpPr>
            <p:grpSpPr>
              <a:xfrm>
                <a:off x="4550531" y="3769391"/>
                <a:ext cx="3479190" cy="621177"/>
                <a:chOff x="1848408" y="5328497"/>
                <a:chExt cx="4613370" cy="899648"/>
              </a:xfrm>
            </p:grpSpPr>
            <p:cxnSp>
              <p:nvCxnSpPr>
                <p:cNvPr id="43" name="Straight Connector 42">
                  <a:extLst>
                    <a:ext uri="{FF2B5EF4-FFF2-40B4-BE49-F238E27FC236}">
                      <a16:creationId xmlns:a16="http://schemas.microsoft.com/office/drawing/2014/main" id="{B8DE5DDF-FA42-F287-1785-146FE938997A}"/>
                    </a:ext>
                  </a:extLst>
                </p:cNvPr>
                <p:cNvCxnSpPr/>
                <p:nvPr/>
              </p:nvCxnSpPr>
              <p:spPr bwMode="auto">
                <a:xfrm>
                  <a:off x="1848416" y="565072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oup 28">
                  <a:extLst>
                    <a:ext uri="{FF2B5EF4-FFF2-40B4-BE49-F238E27FC236}">
                      <a16:creationId xmlns:a16="http://schemas.microsoft.com/office/drawing/2014/main" id="{26AD4F4B-55FE-9B71-11D9-2559CCDEA065}"/>
                    </a:ext>
                  </a:extLst>
                </p:cNvPr>
                <p:cNvGrpSpPr/>
                <p:nvPr/>
              </p:nvGrpSpPr>
              <p:grpSpPr>
                <a:xfrm>
                  <a:off x="1848408" y="5328497"/>
                  <a:ext cx="4613370" cy="430901"/>
                  <a:chOff x="3300795" y="4907309"/>
                  <a:chExt cx="1697059" cy="195320"/>
                </a:xfrm>
              </p:grpSpPr>
              <p:grpSp>
                <p:nvGrpSpPr>
                  <p:cNvPr id="11" name="Group 10">
                    <a:extLst>
                      <a:ext uri="{FF2B5EF4-FFF2-40B4-BE49-F238E27FC236}">
                        <a16:creationId xmlns:a16="http://schemas.microsoft.com/office/drawing/2014/main" id="{28FDDDA1-36D6-5BA2-CD62-34A8C4FE0F42}"/>
                      </a:ext>
                    </a:extLst>
                  </p:cNvPr>
                  <p:cNvGrpSpPr/>
                  <p:nvPr/>
                </p:nvGrpSpPr>
                <p:grpSpPr>
                  <a:xfrm>
                    <a:off x="4111280" y="4907309"/>
                    <a:ext cx="886574" cy="195320"/>
                    <a:chOff x="4111280" y="4907309"/>
                    <a:chExt cx="886574" cy="195320"/>
                  </a:xfrm>
                </p:grpSpPr>
                <p:sp>
                  <p:nvSpPr>
                    <p:cNvPr id="5" name="Rectangle 4">
                      <a:extLst>
                        <a:ext uri="{FF2B5EF4-FFF2-40B4-BE49-F238E27FC236}">
                          <a16:creationId xmlns:a16="http://schemas.microsoft.com/office/drawing/2014/main" id="{747C478A-3F45-C03E-D5D1-FF0927629E55}"/>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39D06114-041B-C800-3A02-5C08446364E5}"/>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19171A73-DD4F-5E29-C0DF-333A7A166A67}"/>
                        </a:ext>
                      </a:extLst>
                    </p:cNvPr>
                    <p:cNvSpPr txBox="1"/>
                    <p:nvPr/>
                  </p:nvSpPr>
                  <p:spPr>
                    <a:xfrm>
                      <a:off x="4133576" y="4933995"/>
                      <a:ext cx="329508" cy="161641"/>
                    </a:xfrm>
                    <a:prstGeom prst="rect">
                      <a:avLst/>
                    </a:prstGeom>
                    <a:noFill/>
                  </p:spPr>
                  <p:txBody>
                    <a:bodyPr wrap="square" rtlCol="0">
                      <a:spAutoFit/>
                    </a:bodyPr>
                    <a:lstStyle/>
                    <a:p>
                      <a:r>
                        <a:rPr lang="en-US" sz="1000" dirty="0"/>
                        <a:t>Gap</a:t>
                      </a:r>
                    </a:p>
                  </p:txBody>
                </p:sp>
                <p:sp>
                  <p:nvSpPr>
                    <p:cNvPr id="10" name="TextBox 9">
                      <a:extLst>
                        <a:ext uri="{FF2B5EF4-FFF2-40B4-BE49-F238E27FC236}">
                          <a16:creationId xmlns:a16="http://schemas.microsoft.com/office/drawing/2014/main" id="{24598202-B180-E89A-BA9F-A2FA1ADB7FD0}"/>
                        </a:ext>
                      </a:extLst>
                    </p:cNvPr>
                    <p:cNvSpPr txBox="1"/>
                    <p:nvPr/>
                  </p:nvSpPr>
                  <p:spPr>
                    <a:xfrm>
                      <a:off x="4416456" y="4921945"/>
                      <a:ext cx="581398" cy="161641"/>
                    </a:xfrm>
                    <a:prstGeom prst="rect">
                      <a:avLst/>
                    </a:prstGeom>
                    <a:noFill/>
                  </p:spPr>
                  <p:txBody>
                    <a:bodyPr wrap="square" rtlCol="0">
                      <a:spAutoFit/>
                    </a:bodyPr>
                    <a:lstStyle/>
                    <a:p>
                      <a:r>
                        <a:rPr lang="en-US" sz="1000" dirty="0"/>
                        <a:t>SENS active</a:t>
                      </a:r>
                    </a:p>
                  </p:txBody>
                </p:sp>
              </p:grpSp>
              <p:grpSp>
                <p:nvGrpSpPr>
                  <p:cNvPr id="12" name="Group 11">
                    <a:extLst>
                      <a:ext uri="{FF2B5EF4-FFF2-40B4-BE49-F238E27FC236}">
                        <a16:creationId xmlns:a16="http://schemas.microsoft.com/office/drawing/2014/main" id="{5B995353-45B1-A5C0-F84F-86B3D5076523}"/>
                      </a:ext>
                    </a:extLst>
                  </p:cNvPr>
                  <p:cNvGrpSpPr/>
                  <p:nvPr/>
                </p:nvGrpSpPr>
                <p:grpSpPr>
                  <a:xfrm>
                    <a:off x="3300795" y="4907309"/>
                    <a:ext cx="816249" cy="195320"/>
                    <a:chOff x="4111280" y="4907309"/>
                    <a:chExt cx="816249" cy="195320"/>
                  </a:xfrm>
                </p:grpSpPr>
                <p:sp>
                  <p:nvSpPr>
                    <p:cNvPr id="13" name="Rectangle 12">
                      <a:extLst>
                        <a:ext uri="{FF2B5EF4-FFF2-40B4-BE49-F238E27FC236}">
                          <a16:creationId xmlns:a16="http://schemas.microsoft.com/office/drawing/2014/main" id="{290F0228-863D-0291-8AF2-72AA27992C1D}"/>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B7577DC0-91B5-7C81-2A71-0E84AD777050}"/>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4B2A413F-CA6C-1031-38E8-6DDD66FCC05A}"/>
                        </a:ext>
                      </a:extLst>
                    </p:cNvPr>
                    <p:cNvSpPr txBox="1"/>
                    <p:nvPr/>
                  </p:nvSpPr>
                  <p:spPr>
                    <a:xfrm>
                      <a:off x="4139283" y="4927809"/>
                      <a:ext cx="329508" cy="161641"/>
                    </a:xfrm>
                    <a:prstGeom prst="rect">
                      <a:avLst/>
                    </a:prstGeom>
                    <a:noFill/>
                  </p:spPr>
                  <p:txBody>
                    <a:bodyPr wrap="square" rtlCol="0">
                      <a:spAutoFit/>
                    </a:bodyPr>
                    <a:lstStyle/>
                    <a:p>
                      <a:r>
                        <a:rPr lang="en-US" sz="1000" dirty="0"/>
                        <a:t>Gap</a:t>
                      </a:r>
                    </a:p>
                  </p:txBody>
                </p:sp>
                <p:sp>
                  <p:nvSpPr>
                    <p:cNvPr id="16" name="TextBox 15">
                      <a:extLst>
                        <a:ext uri="{FF2B5EF4-FFF2-40B4-BE49-F238E27FC236}">
                          <a16:creationId xmlns:a16="http://schemas.microsoft.com/office/drawing/2014/main" id="{F6031476-73A7-893A-4C17-676936BA2D8B}"/>
                        </a:ext>
                      </a:extLst>
                    </p:cNvPr>
                    <p:cNvSpPr txBox="1"/>
                    <p:nvPr/>
                  </p:nvSpPr>
                  <p:spPr>
                    <a:xfrm>
                      <a:off x="4346131" y="4924710"/>
                      <a:ext cx="581398" cy="161641"/>
                    </a:xfrm>
                    <a:prstGeom prst="rect">
                      <a:avLst/>
                    </a:prstGeom>
                    <a:noFill/>
                  </p:spPr>
                  <p:txBody>
                    <a:bodyPr wrap="square" rtlCol="0">
                      <a:spAutoFit/>
                    </a:bodyPr>
                    <a:lstStyle/>
                    <a:p>
                      <a:pPr algn="ctr"/>
                      <a:r>
                        <a:rPr lang="en-US" sz="1000" dirty="0"/>
                        <a:t>SENS active</a:t>
                      </a:r>
                    </a:p>
                  </p:txBody>
                </p:sp>
              </p:grpSp>
            </p:grpSp>
            <p:cxnSp>
              <p:nvCxnSpPr>
                <p:cNvPr id="54" name="Straight Connector 53">
                  <a:extLst>
                    <a:ext uri="{FF2B5EF4-FFF2-40B4-BE49-F238E27FC236}">
                      <a16:creationId xmlns:a16="http://schemas.microsoft.com/office/drawing/2014/main" id="{3CF9BED4-20BA-A297-BEDD-03B59D925BA6}"/>
                    </a:ext>
                  </a:extLst>
                </p:cNvPr>
                <p:cNvCxnSpPr/>
                <p:nvPr/>
              </p:nvCxnSpPr>
              <p:spPr bwMode="auto">
                <a:xfrm>
                  <a:off x="4053071" y="5478436"/>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79C0997C-8282-29A0-B60B-939247254D41}"/>
                    </a:ext>
                  </a:extLst>
                </p:cNvPr>
                <p:cNvCxnSpPr/>
                <p:nvPr/>
              </p:nvCxnSpPr>
              <p:spPr bwMode="auto">
                <a:xfrm>
                  <a:off x="6262049" y="5697798"/>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1" name="Group 100">
                  <a:extLst>
                    <a:ext uri="{FF2B5EF4-FFF2-40B4-BE49-F238E27FC236}">
                      <a16:creationId xmlns:a16="http://schemas.microsoft.com/office/drawing/2014/main" id="{56D99C70-8BBC-AFEA-6664-8B3E94872FC0}"/>
                    </a:ext>
                  </a:extLst>
                </p:cNvPr>
                <p:cNvGrpSpPr/>
                <p:nvPr/>
              </p:nvGrpSpPr>
              <p:grpSpPr>
                <a:xfrm>
                  <a:off x="1848416" y="5719240"/>
                  <a:ext cx="2200483" cy="312026"/>
                  <a:chOff x="1828800" y="5928926"/>
                  <a:chExt cx="3956916" cy="312026"/>
                </a:xfrm>
              </p:grpSpPr>
              <p:cxnSp>
                <p:nvCxnSpPr>
                  <p:cNvPr id="58" name="Straight Arrow Connector 57">
                    <a:extLst>
                      <a:ext uri="{FF2B5EF4-FFF2-40B4-BE49-F238E27FC236}">
                        <a16:creationId xmlns:a16="http://schemas.microsoft.com/office/drawing/2014/main" id="{AB530108-3F86-43E7-088D-20849EF01CA6}"/>
                      </a:ext>
                    </a:extLst>
                  </p:cNvPr>
                  <p:cNvCxnSpPr>
                    <a:endCxn id="64" idx="3"/>
                  </p:cNvCxnSpPr>
                  <p:nvPr/>
                </p:nvCxnSpPr>
                <p:spPr bwMode="auto">
                  <a:xfrm>
                    <a:off x="5287985" y="6079628"/>
                    <a:ext cx="497731" cy="53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id="{D47D39E8-333D-D7FD-0E2B-D4E8B58B8823}"/>
                      </a:ext>
                    </a:extLst>
                  </p:cNvPr>
                  <p:cNvCxnSpPr/>
                  <p:nvPr/>
                </p:nvCxnSpPr>
                <p:spPr bwMode="auto">
                  <a:xfrm flipH="1">
                    <a:off x="1828800" y="6084939"/>
                    <a:ext cx="130817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Box 63">
                    <a:extLst>
                      <a:ext uri="{FF2B5EF4-FFF2-40B4-BE49-F238E27FC236}">
                        <a16:creationId xmlns:a16="http://schemas.microsoft.com/office/drawing/2014/main" id="{B2FE2B05-C4F1-D612-D515-485E3ECF2F4D}"/>
                      </a:ext>
                    </a:extLst>
                  </p:cNvPr>
                  <p:cNvSpPr txBox="1"/>
                  <p:nvPr/>
                </p:nvSpPr>
                <p:spPr>
                  <a:xfrm>
                    <a:off x="2943656" y="5928926"/>
                    <a:ext cx="2842060" cy="312026"/>
                  </a:xfrm>
                  <a:prstGeom prst="rect">
                    <a:avLst/>
                  </a:prstGeom>
                  <a:noFill/>
                </p:spPr>
                <p:txBody>
                  <a:bodyPr wrap="square" rtlCol="0">
                    <a:spAutoFit/>
                  </a:bodyPr>
                  <a:lstStyle/>
                  <a:p>
                    <a:r>
                      <a:rPr lang="en-US" sz="800" dirty="0"/>
                      <a:t>Single segment SENS</a:t>
                    </a:r>
                  </a:p>
                </p:txBody>
              </p:sp>
            </p:grpSp>
            <p:grpSp>
              <p:nvGrpSpPr>
                <p:cNvPr id="106" name="Group 105">
                  <a:extLst>
                    <a:ext uri="{FF2B5EF4-FFF2-40B4-BE49-F238E27FC236}">
                      <a16:creationId xmlns:a16="http://schemas.microsoft.com/office/drawing/2014/main" id="{AF9DA257-BB96-BCF9-7F46-143CAFD1CF4D}"/>
                    </a:ext>
                  </a:extLst>
                </p:cNvPr>
                <p:cNvGrpSpPr/>
                <p:nvPr/>
              </p:nvGrpSpPr>
              <p:grpSpPr>
                <a:xfrm>
                  <a:off x="1848416" y="5916118"/>
                  <a:ext cx="4382069" cy="312027"/>
                  <a:chOff x="1828800" y="5931192"/>
                  <a:chExt cx="4382069" cy="312027"/>
                </a:xfrm>
              </p:grpSpPr>
              <p:cxnSp>
                <p:nvCxnSpPr>
                  <p:cNvPr id="108" name="Straight Arrow Connector 107">
                    <a:extLst>
                      <a:ext uri="{FF2B5EF4-FFF2-40B4-BE49-F238E27FC236}">
                        <a16:creationId xmlns:a16="http://schemas.microsoft.com/office/drawing/2014/main" id="{728CFAF7-16BB-B4EB-70C8-70F0E6B8B594}"/>
                      </a:ext>
                    </a:extLst>
                  </p:cNvPr>
                  <p:cNvCxnSpPr/>
                  <p:nvPr/>
                </p:nvCxnSpPr>
                <p:spPr bwMode="auto">
                  <a:xfrm>
                    <a:off x="4937760" y="6084939"/>
                    <a:ext cx="1273109"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a:extLst>
                      <a:ext uri="{FF2B5EF4-FFF2-40B4-BE49-F238E27FC236}">
                        <a16:creationId xmlns:a16="http://schemas.microsoft.com/office/drawing/2014/main" id="{50415587-ECDD-D631-0D86-C615F89F2473}"/>
                      </a:ext>
                    </a:extLst>
                  </p:cNvPr>
                  <p:cNvCxnSpPr/>
                  <p:nvPr/>
                </p:nvCxnSpPr>
                <p:spPr bwMode="auto">
                  <a:xfrm flipH="1">
                    <a:off x="1828800" y="6084939"/>
                    <a:ext cx="18745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TextBox 109">
                    <a:extLst>
                      <a:ext uri="{FF2B5EF4-FFF2-40B4-BE49-F238E27FC236}">
                        <a16:creationId xmlns:a16="http://schemas.microsoft.com/office/drawing/2014/main" id="{904F606C-8CBF-D045-875C-954886B41F42}"/>
                      </a:ext>
                    </a:extLst>
                  </p:cNvPr>
                  <p:cNvSpPr txBox="1"/>
                  <p:nvPr/>
                </p:nvSpPr>
                <p:spPr>
                  <a:xfrm>
                    <a:off x="3641092" y="5931192"/>
                    <a:ext cx="1385001" cy="312027"/>
                  </a:xfrm>
                  <a:prstGeom prst="rect">
                    <a:avLst/>
                  </a:prstGeom>
                  <a:noFill/>
                </p:spPr>
                <p:txBody>
                  <a:bodyPr wrap="square" rtlCol="0">
                    <a:spAutoFit/>
                  </a:bodyPr>
                  <a:lstStyle/>
                  <a:p>
                    <a:r>
                      <a:rPr lang="en-US" sz="800" dirty="0"/>
                      <a:t>Two segment SENS</a:t>
                    </a:r>
                  </a:p>
                </p:txBody>
              </p:sp>
            </p:grpSp>
          </p:grpSp>
          <p:grpSp>
            <p:nvGrpSpPr>
              <p:cNvPr id="19" name="Group 18">
                <a:extLst>
                  <a:ext uri="{FF2B5EF4-FFF2-40B4-BE49-F238E27FC236}">
                    <a16:creationId xmlns:a16="http://schemas.microsoft.com/office/drawing/2014/main" id="{43EA2EB6-E5D4-35DA-0AB5-C26EEFEF71AA}"/>
                  </a:ext>
                </a:extLst>
              </p:cNvPr>
              <p:cNvGrpSpPr/>
              <p:nvPr/>
            </p:nvGrpSpPr>
            <p:grpSpPr>
              <a:xfrm>
                <a:off x="2375619" y="2263775"/>
                <a:ext cx="4581442" cy="538826"/>
                <a:chOff x="2287562" y="3994978"/>
                <a:chExt cx="4581442" cy="538826"/>
              </a:xfrm>
            </p:grpSpPr>
            <p:sp>
              <p:nvSpPr>
                <p:cNvPr id="35" name="TextBox 34">
                  <a:extLst>
                    <a:ext uri="{FF2B5EF4-FFF2-40B4-BE49-F238E27FC236}">
                      <a16:creationId xmlns:a16="http://schemas.microsoft.com/office/drawing/2014/main" id="{BD305207-1F8A-F398-C8E1-D0E52D128149}"/>
                    </a:ext>
                  </a:extLst>
                </p:cNvPr>
                <p:cNvSpPr txBox="1"/>
                <p:nvPr/>
              </p:nvSpPr>
              <p:spPr>
                <a:xfrm>
                  <a:off x="5529631" y="4072138"/>
                  <a:ext cx="1339373" cy="461666"/>
                </a:xfrm>
                <a:prstGeom prst="rect">
                  <a:avLst/>
                </a:prstGeom>
                <a:noFill/>
              </p:spPr>
              <p:txBody>
                <a:bodyPr wrap="square" rtlCol="0">
                  <a:spAutoFit/>
                </a:bodyPr>
                <a:lstStyle/>
                <a:p>
                  <a:r>
                    <a:rPr lang="en-US" dirty="0"/>
                    <a:t>SENS</a:t>
                  </a:r>
                </a:p>
              </p:txBody>
            </p:sp>
            <p:grpSp>
              <p:nvGrpSpPr>
                <p:cNvPr id="18" name="Group 17">
                  <a:extLst>
                    <a:ext uri="{FF2B5EF4-FFF2-40B4-BE49-F238E27FC236}">
                      <a16:creationId xmlns:a16="http://schemas.microsoft.com/office/drawing/2014/main" id="{62678B40-3D49-EF06-5C5E-945FF0FED3C0}"/>
                    </a:ext>
                  </a:extLst>
                </p:cNvPr>
                <p:cNvGrpSpPr/>
                <p:nvPr/>
              </p:nvGrpSpPr>
              <p:grpSpPr>
                <a:xfrm>
                  <a:off x="2287562" y="3994978"/>
                  <a:ext cx="4556856" cy="443697"/>
                  <a:chOff x="2287562" y="3994978"/>
                  <a:chExt cx="4556856" cy="443697"/>
                </a:xfrm>
              </p:grpSpPr>
              <p:sp>
                <p:nvSpPr>
                  <p:cNvPr id="30" name="Rectangle 29">
                    <a:extLst>
                      <a:ext uri="{FF2B5EF4-FFF2-40B4-BE49-F238E27FC236}">
                        <a16:creationId xmlns:a16="http://schemas.microsoft.com/office/drawing/2014/main" id="{82BA4A87-8086-D747-7D88-CFA4969C7D0D}"/>
                      </a:ext>
                    </a:extLst>
                  </p:cNvPr>
                  <p:cNvSpPr/>
                  <p:nvPr/>
                </p:nvSpPr>
                <p:spPr bwMode="auto">
                  <a:xfrm>
                    <a:off x="2287562" y="3994978"/>
                    <a:ext cx="1971153" cy="4436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FAA74223-827B-433D-D903-04F4EEBB3F66}"/>
                      </a:ext>
                    </a:extLst>
                  </p:cNvPr>
                  <p:cNvSpPr/>
                  <p:nvPr/>
                </p:nvSpPr>
                <p:spPr bwMode="auto">
                  <a:xfrm>
                    <a:off x="4257853" y="3994978"/>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2" name="Rectangle 31">
                    <a:extLst>
                      <a:ext uri="{FF2B5EF4-FFF2-40B4-BE49-F238E27FC236}">
                        <a16:creationId xmlns:a16="http://schemas.microsoft.com/office/drawing/2014/main" id="{A8C6A899-C88B-52B8-08F1-6D45AF9CBAB1}"/>
                      </a:ext>
                    </a:extLst>
                  </p:cNvPr>
                  <p:cNvSpPr/>
                  <p:nvPr/>
                </p:nvSpPr>
                <p:spPr bwMode="auto">
                  <a:xfrm>
                    <a:off x="4856231" y="3994978"/>
                    <a:ext cx="1988187" cy="44162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3" name="TextBox 32">
                    <a:extLst>
                      <a:ext uri="{FF2B5EF4-FFF2-40B4-BE49-F238E27FC236}">
                        <a16:creationId xmlns:a16="http://schemas.microsoft.com/office/drawing/2014/main" id="{C1F7383F-7792-5DE4-886F-178F0C0C0C01}"/>
                      </a:ext>
                    </a:extLst>
                  </p:cNvPr>
                  <p:cNvSpPr txBox="1"/>
                  <p:nvPr/>
                </p:nvSpPr>
                <p:spPr>
                  <a:xfrm>
                    <a:off x="2919661" y="4083230"/>
                    <a:ext cx="947692" cy="276999"/>
                  </a:xfrm>
                  <a:prstGeom prst="rect">
                    <a:avLst/>
                  </a:prstGeom>
                  <a:noFill/>
                </p:spPr>
                <p:txBody>
                  <a:bodyPr wrap="square" rtlCol="0">
                    <a:spAutoFit/>
                  </a:bodyPr>
                  <a:lstStyle/>
                  <a:p>
                    <a:r>
                      <a:rPr lang="en-US" dirty="0"/>
                      <a:t>SYNC</a:t>
                    </a:r>
                  </a:p>
                </p:txBody>
              </p:sp>
              <p:sp>
                <p:nvSpPr>
                  <p:cNvPr id="7" name="TextBox 6">
                    <a:extLst>
                      <a:ext uri="{FF2B5EF4-FFF2-40B4-BE49-F238E27FC236}">
                        <a16:creationId xmlns:a16="http://schemas.microsoft.com/office/drawing/2014/main" id="{8C82383C-D190-41AC-7A8D-3E4074A12A36}"/>
                      </a:ext>
                    </a:extLst>
                  </p:cNvPr>
                  <p:cNvSpPr txBox="1"/>
                  <p:nvPr/>
                </p:nvSpPr>
                <p:spPr>
                  <a:xfrm>
                    <a:off x="4321833" y="4087278"/>
                    <a:ext cx="947692" cy="276999"/>
                  </a:xfrm>
                  <a:prstGeom prst="rect">
                    <a:avLst/>
                  </a:prstGeom>
                  <a:noFill/>
                </p:spPr>
                <p:txBody>
                  <a:bodyPr wrap="square" rtlCol="0">
                    <a:spAutoFit/>
                  </a:bodyPr>
                  <a:lstStyle/>
                  <a:p>
                    <a:r>
                      <a:rPr lang="en-US" dirty="0"/>
                      <a:t>SFD</a:t>
                    </a:r>
                  </a:p>
                </p:txBody>
              </p:sp>
            </p:grpSp>
          </p:grpSp>
          <p:cxnSp>
            <p:nvCxnSpPr>
              <p:cNvPr id="21" name="Straight Connector 20">
                <a:extLst>
                  <a:ext uri="{FF2B5EF4-FFF2-40B4-BE49-F238E27FC236}">
                    <a16:creationId xmlns:a16="http://schemas.microsoft.com/office/drawing/2014/main" id="{6C3B4669-5490-CAB6-7A2A-1F8A97C51884}"/>
                  </a:ext>
                </a:extLst>
              </p:cNvPr>
              <p:cNvCxnSpPr/>
              <p:nvPr/>
            </p:nvCxnSpPr>
            <p:spPr bwMode="auto">
              <a:xfrm flipV="1">
                <a:off x="4528342" y="2715896"/>
                <a:ext cx="412306" cy="1036952"/>
              </a:xfrm>
              <a:prstGeom prst="lin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cxnSp>
          <p:cxnSp>
            <p:nvCxnSpPr>
              <p:cNvPr id="81" name="Straight Connector 80">
                <a:extLst>
                  <a:ext uri="{FF2B5EF4-FFF2-40B4-BE49-F238E27FC236}">
                    <a16:creationId xmlns:a16="http://schemas.microsoft.com/office/drawing/2014/main" id="{1D01934F-89F0-D514-9B5C-1E9F7EC9231D}"/>
                  </a:ext>
                </a:extLst>
              </p:cNvPr>
              <p:cNvCxnSpPr/>
              <p:nvPr/>
            </p:nvCxnSpPr>
            <p:spPr bwMode="auto">
              <a:xfrm flipH="1" flipV="1">
                <a:off x="6945905" y="2721795"/>
                <a:ext cx="932939" cy="1026317"/>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36" name="Straight Arrow Connector 135">
                <a:extLst>
                  <a:ext uri="{FF2B5EF4-FFF2-40B4-BE49-F238E27FC236}">
                    <a16:creationId xmlns:a16="http://schemas.microsoft.com/office/drawing/2014/main" id="{CE7F967C-63C6-FEED-26D0-0CE104256035}"/>
                  </a:ext>
                </a:extLst>
              </p:cNvPr>
              <p:cNvCxnSpPr/>
              <p:nvPr/>
            </p:nvCxnSpPr>
            <p:spPr bwMode="auto">
              <a:xfrm flipV="1">
                <a:off x="4953509" y="1848753"/>
                <a:ext cx="0" cy="4349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 name="TextBox 19">
              <a:extLst>
                <a:ext uri="{FF2B5EF4-FFF2-40B4-BE49-F238E27FC236}">
                  <a16:creationId xmlns:a16="http://schemas.microsoft.com/office/drawing/2014/main" id="{8A4AE0DA-7B9A-2435-7E68-9E23926D3D86}"/>
                </a:ext>
              </a:extLst>
            </p:cNvPr>
            <p:cNvSpPr txBox="1"/>
            <p:nvPr/>
          </p:nvSpPr>
          <p:spPr>
            <a:xfrm>
              <a:off x="4012829" y="2479966"/>
              <a:ext cx="2137977" cy="261610"/>
            </a:xfrm>
            <a:prstGeom prst="rect">
              <a:avLst/>
            </a:prstGeom>
            <a:noFill/>
          </p:spPr>
          <p:txBody>
            <a:bodyPr wrap="square" rtlCol="0">
              <a:spAutoFit/>
            </a:bodyPr>
            <a:lstStyle/>
            <a:p>
              <a:r>
                <a:rPr lang="en-US" sz="1050" dirty="0"/>
                <a:t>RMARKER</a:t>
              </a:r>
            </a:p>
          </p:txBody>
        </p:sp>
      </p:grpSp>
    </p:spTree>
    <p:extLst>
      <p:ext uri="{BB962C8B-B14F-4D97-AF65-F5344CB8AC3E}">
        <p14:creationId xmlns:p14="http://schemas.microsoft.com/office/powerpoint/2010/main" val="3111088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SENS1 Packet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5219" y="1513197"/>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Support for one segment is mandatory, 2,3 and 4 segments is optional</a:t>
            </a: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8</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92" name="Group 91">
            <a:extLst>
              <a:ext uri="{FF2B5EF4-FFF2-40B4-BE49-F238E27FC236}">
                <a16:creationId xmlns:a16="http://schemas.microsoft.com/office/drawing/2014/main" id="{007D3B14-9B92-439D-E44D-B1A26A907EF4}"/>
              </a:ext>
            </a:extLst>
          </p:cNvPr>
          <p:cNvGrpSpPr/>
          <p:nvPr/>
        </p:nvGrpSpPr>
        <p:grpSpPr>
          <a:xfrm>
            <a:off x="873517" y="2895600"/>
            <a:ext cx="7142002" cy="2262710"/>
            <a:chOff x="846015" y="2159718"/>
            <a:chExt cx="7142002" cy="2262710"/>
          </a:xfrm>
        </p:grpSpPr>
        <p:cxnSp>
          <p:nvCxnSpPr>
            <p:cNvPr id="21" name="Straight Connector 20">
              <a:extLst>
                <a:ext uri="{FF2B5EF4-FFF2-40B4-BE49-F238E27FC236}">
                  <a16:creationId xmlns:a16="http://schemas.microsoft.com/office/drawing/2014/main" id="{6C3B4669-5490-CAB6-7A2A-1F8A97C51884}"/>
                </a:ext>
              </a:extLst>
            </p:cNvPr>
            <p:cNvCxnSpPr>
              <a:cxnSpLocks/>
            </p:cNvCxnSpPr>
            <p:nvPr/>
          </p:nvCxnSpPr>
          <p:spPr bwMode="auto">
            <a:xfrm flipV="1">
              <a:off x="2816306" y="2610006"/>
              <a:ext cx="597963" cy="1122028"/>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81" name="Straight Connector 80">
              <a:extLst>
                <a:ext uri="{FF2B5EF4-FFF2-40B4-BE49-F238E27FC236}">
                  <a16:creationId xmlns:a16="http://schemas.microsoft.com/office/drawing/2014/main" id="{1D01934F-89F0-D514-9B5C-1E9F7EC9231D}"/>
                </a:ext>
              </a:extLst>
            </p:cNvPr>
            <p:cNvCxnSpPr>
              <a:cxnSpLocks/>
            </p:cNvCxnSpPr>
            <p:nvPr/>
          </p:nvCxnSpPr>
          <p:spPr bwMode="auto">
            <a:xfrm flipH="1" flipV="1">
              <a:off x="5390199" y="2586295"/>
              <a:ext cx="1171500" cy="1142016"/>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grpSp>
          <p:nvGrpSpPr>
            <p:cNvPr id="84" name="Group 83">
              <a:extLst>
                <a:ext uri="{FF2B5EF4-FFF2-40B4-BE49-F238E27FC236}">
                  <a16:creationId xmlns:a16="http://schemas.microsoft.com/office/drawing/2014/main" id="{44B69982-D007-13BC-813D-45EE2B7393D0}"/>
                </a:ext>
              </a:extLst>
            </p:cNvPr>
            <p:cNvGrpSpPr/>
            <p:nvPr/>
          </p:nvGrpSpPr>
          <p:grpSpPr>
            <a:xfrm>
              <a:off x="2785333" y="3801099"/>
              <a:ext cx="4042990" cy="621329"/>
              <a:chOff x="3600094" y="3705340"/>
              <a:chExt cx="4042990" cy="621329"/>
            </a:xfrm>
          </p:grpSpPr>
          <p:grpSp>
            <p:nvGrpSpPr>
              <p:cNvPr id="111" name="Group 110">
                <a:extLst>
                  <a:ext uri="{FF2B5EF4-FFF2-40B4-BE49-F238E27FC236}">
                    <a16:creationId xmlns:a16="http://schemas.microsoft.com/office/drawing/2014/main" id="{C8FB3323-C32B-AC6D-779A-13EEDE80CC42}"/>
                  </a:ext>
                </a:extLst>
              </p:cNvPr>
              <p:cNvGrpSpPr/>
              <p:nvPr/>
            </p:nvGrpSpPr>
            <p:grpSpPr>
              <a:xfrm>
                <a:off x="3600094" y="3705492"/>
                <a:ext cx="3776366" cy="621177"/>
                <a:chOff x="1848409" y="5328497"/>
                <a:chExt cx="5007422" cy="899648"/>
              </a:xfrm>
            </p:grpSpPr>
            <p:cxnSp>
              <p:nvCxnSpPr>
                <p:cNvPr id="43" name="Straight Connector 42">
                  <a:extLst>
                    <a:ext uri="{FF2B5EF4-FFF2-40B4-BE49-F238E27FC236}">
                      <a16:creationId xmlns:a16="http://schemas.microsoft.com/office/drawing/2014/main" id="{B8DE5DDF-FA42-F287-1785-146FE938997A}"/>
                    </a:ext>
                  </a:extLst>
                </p:cNvPr>
                <p:cNvCxnSpPr/>
                <p:nvPr/>
              </p:nvCxnSpPr>
              <p:spPr bwMode="auto">
                <a:xfrm>
                  <a:off x="1848416" y="565072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oup 28">
                  <a:extLst>
                    <a:ext uri="{FF2B5EF4-FFF2-40B4-BE49-F238E27FC236}">
                      <a16:creationId xmlns:a16="http://schemas.microsoft.com/office/drawing/2014/main" id="{26AD4F4B-55FE-9B71-11D9-2559CCDEA065}"/>
                    </a:ext>
                  </a:extLst>
                </p:cNvPr>
                <p:cNvGrpSpPr/>
                <p:nvPr/>
              </p:nvGrpSpPr>
              <p:grpSpPr>
                <a:xfrm>
                  <a:off x="1848409" y="5328497"/>
                  <a:ext cx="4647234" cy="430901"/>
                  <a:chOff x="3300795" y="4907309"/>
                  <a:chExt cx="1709516" cy="195320"/>
                </a:xfrm>
              </p:grpSpPr>
              <p:grpSp>
                <p:nvGrpSpPr>
                  <p:cNvPr id="11" name="Group 10">
                    <a:extLst>
                      <a:ext uri="{FF2B5EF4-FFF2-40B4-BE49-F238E27FC236}">
                        <a16:creationId xmlns:a16="http://schemas.microsoft.com/office/drawing/2014/main" id="{28FDDDA1-36D6-5BA2-CD62-34A8C4FE0F42}"/>
                      </a:ext>
                    </a:extLst>
                  </p:cNvPr>
                  <p:cNvGrpSpPr/>
                  <p:nvPr/>
                </p:nvGrpSpPr>
                <p:grpSpPr>
                  <a:xfrm>
                    <a:off x="4111280" y="4907309"/>
                    <a:ext cx="899031" cy="195320"/>
                    <a:chOff x="4111280" y="4907309"/>
                    <a:chExt cx="899031" cy="195320"/>
                  </a:xfrm>
                </p:grpSpPr>
                <p:sp>
                  <p:nvSpPr>
                    <p:cNvPr id="5" name="Rectangle 4">
                      <a:extLst>
                        <a:ext uri="{FF2B5EF4-FFF2-40B4-BE49-F238E27FC236}">
                          <a16:creationId xmlns:a16="http://schemas.microsoft.com/office/drawing/2014/main" id="{747C478A-3F45-C03E-D5D1-FF0927629E55}"/>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39D06114-041B-C800-3A02-5C08446364E5}"/>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19171A73-DD4F-5E29-C0DF-333A7A166A67}"/>
                        </a:ext>
                      </a:extLst>
                    </p:cNvPr>
                    <p:cNvSpPr txBox="1"/>
                    <p:nvPr/>
                  </p:nvSpPr>
                  <p:spPr>
                    <a:xfrm>
                      <a:off x="4133576" y="4933995"/>
                      <a:ext cx="329508" cy="161641"/>
                    </a:xfrm>
                    <a:prstGeom prst="rect">
                      <a:avLst/>
                    </a:prstGeom>
                    <a:noFill/>
                  </p:spPr>
                  <p:txBody>
                    <a:bodyPr wrap="square" rtlCol="0">
                      <a:spAutoFit/>
                    </a:bodyPr>
                    <a:lstStyle/>
                    <a:p>
                      <a:r>
                        <a:rPr lang="en-US" sz="1000" dirty="0"/>
                        <a:t>Gap</a:t>
                      </a:r>
                    </a:p>
                  </p:txBody>
                </p:sp>
                <p:sp>
                  <p:nvSpPr>
                    <p:cNvPr id="10" name="TextBox 9">
                      <a:extLst>
                        <a:ext uri="{FF2B5EF4-FFF2-40B4-BE49-F238E27FC236}">
                          <a16:creationId xmlns:a16="http://schemas.microsoft.com/office/drawing/2014/main" id="{24598202-B180-E89A-BA9F-A2FA1ADB7FD0}"/>
                        </a:ext>
                      </a:extLst>
                    </p:cNvPr>
                    <p:cNvSpPr txBox="1"/>
                    <p:nvPr/>
                  </p:nvSpPr>
                  <p:spPr>
                    <a:xfrm>
                      <a:off x="4428913" y="4935088"/>
                      <a:ext cx="581398" cy="161641"/>
                    </a:xfrm>
                    <a:prstGeom prst="rect">
                      <a:avLst/>
                    </a:prstGeom>
                    <a:noFill/>
                  </p:spPr>
                  <p:txBody>
                    <a:bodyPr wrap="square" rtlCol="0">
                      <a:spAutoFit/>
                    </a:bodyPr>
                    <a:lstStyle/>
                    <a:p>
                      <a:r>
                        <a:rPr lang="en-US" sz="1000" dirty="0"/>
                        <a:t>SENS active</a:t>
                      </a:r>
                    </a:p>
                  </p:txBody>
                </p:sp>
              </p:grpSp>
              <p:grpSp>
                <p:nvGrpSpPr>
                  <p:cNvPr id="12" name="Group 11">
                    <a:extLst>
                      <a:ext uri="{FF2B5EF4-FFF2-40B4-BE49-F238E27FC236}">
                        <a16:creationId xmlns:a16="http://schemas.microsoft.com/office/drawing/2014/main" id="{5B995353-45B1-A5C0-F84F-86B3D5076523}"/>
                      </a:ext>
                    </a:extLst>
                  </p:cNvPr>
                  <p:cNvGrpSpPr/>
                  <p:nvPr/>
                </p:nvGrpSpPr>
                <p:grpSpPr>
                  <a:xfrm>
                    <a:off x="3300795" y="4907309"/>
                    <a:ext cx="812354" cy="195320"/>
                    <a:chOff x="4111280" y="4907309"/>
                    <a:chExt cx="812354" cy="195320"/>
                  </a:xfrm>
                </p:grpSpPr>
                <p:sp>
                  <p:nvSpPr>
                    <p:cNvPr id="13" name="Rectangle 12">
                      <a:extLst>
                        <a:ext uri="{FF2B5EF4-FFF2-40B4-BE49-F238E27FC236}">
                          <a16:creationId xmlns:a16="http://schemas.microsoft.com/office/drawing/2014/main" id="{290F0228-863D-0291-8AF2-72AA27992C1D}"/>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B7577DC0-91B5-7C81-2A71-0E84AD777050}"/>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4B2A413F-CA6C-1031-38E8-6DDD66FCC05A}"/>
                        </a:ext>
                      </a:extLst>
                    </p:cNvPr>
                    <p:cNvSpPr txBox="1"/>
                    <p:nvPr/>
                  </p:nvSpPr>
                  <p:spPr>
                    <a:xfrm>
                      <a:off x="4139283" y="4927809"/>
                      <a:ext cx="329508" cy="161641"/>
                    </a:xfrm>
                    <a:prstGeom prst="rect">
                      <a:avLst/>
                    </a:prstGeom>
                    <a:noFill/>
                  </p:spPr>
                  <p:txBody>
                    <a:bodyPr wrap="square" rtlCol="0">
                      <a:spAutoFit/>
                    </a:bodyPr>
                    <a:lstStyle/>
                    <a:p>
                      <a:r>
                        <a:rPr lang="en-US" sz="1000" dirty="0"/>
                        <a:t>Gap</a:t>
                      </a:r>
                    </a:p>
                  </p:txBody>
                </p:sp>
                <p:sp>
                  <p:nvSpPr>
                    <p:cNvPr id="16" name="TextBox 15">
                      <a:extLst>
                        <a:ext uri="{FF2B5EF4-FFF2-40B4-BE49-F238E27FC236}">
                          <a16:creationId xmlns:a16="http://schemas.microsoft.com/office/drawing/2014/main" id="{F6031476-73A7-893A-4C17-676936BA2D8B}"/>
                        </a:ext>
                      </a:extLst>
                    </p:cNvPr>
                    <p:cNvSpPr txBox="1"/>
                    <p:nvPr/>
                  </p:nvSpPr>
                  <p:spPr>
                    <a:xfrm>
                      <a:off x="4339347" y="4933995"/>
                      <a:ext cx="581398" cy="161641"/>
                    </a:xfrm>
                    <a:prstGeom prst="rect">
                      <a:avLst/>
                    </a:prstGeom>
                    <a:noFill/>
                  </p:spPr>
                  <p:txBody>
                    <a:bodyPr wrap="square" rtlCol="0">
                      <a:spAutoFit/>
                    </a:bodyPr>
                    <a:lstStyle/>
                    <a:p>
                      <a:pPr algn="ctr"/>
                      <a:r>
                        <a:rPr lang="en-US" sz="1000" dirty="0"/>
                        <a:t>SENS active</a:t>
                      </a:r>
                    </a:p>
                  </p:txBody>
                </p:sp>
              </p:grpSp>
            </p:grpSp>
            <p:cxnSp>
              <p:nvCxnSpPr>
                <p:cNvPr id="54" name="Straight Connector 53">
                  <a:extLst>
                    <a:ext uri="{FF2B5EF4-FFF2-40B4-BE49-F238E27FC236}">
                      <a16:creationId xmlns:a16="http://schemas.microsoft.com/office/drawing/2014/main" id="{3CF9BED4-20BA-A297-BEDD-03B59D925BA6}"/>
                    </a:ext>
                  </a:extLst>
                </p:cNvPr>
                <p:cNvCxnSpPr/>
                <p:nvPr/>
              </p:nvCxnSpPr>
              <p:spPr bwMode="auto">
                <a:xfrm>
                  <a:off x="4647983" y="5436391"/>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79C0997C-8282-29A0-B60B-939247254D41}"/>
                    </a:ext>
                  </a:extLst>
                </p:cNvPr>
                <p:cNvCxnSpPr/>
                <p:nvPr/>
              </p:nvCxnSpPr>
              <p:spPr bwMode="auto">
                <a:xfrm>
                  <a:off x="6855831" y="565123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1" name="Group 100">
                  <a:extLst>
                    <a:ext uri="{FF2B5EF4-FFF2-40B4-BE49-F238E27FC236}">
                      <a16:creationId xmlns:a16="http://schemas.microsoft.com/office/drawing/2014/main" id="{56D99C70-8BBC-AFEA-6664-8B3E94872FC0}"/>
                    </a:ext>
                  </a:extLst>
                </p:cNvPr>
                <p:cNvGrpSpPr/>
                <p:nvPr/>
              </p:nvGrpSpPr>
              <p:grpSpPr>
                <a:xfrm>
                  <a:off x="1848416" y="5724551"/>
                  <a:ext cx="2791404" cy="312026"/>
                  <a:chOff x="1828800" y="5934237"/>
                  <a:chExt cx="5019512" cy="312026"/>
                </a:xfrm>
              </p:grpSpPr>
              <p:cxnSp>
                <p:nvCxnSpPr>
                  <p:cNvPr id="58" name="Straight Arrow Connector 57">
                    <a:extLst>
                      <a:ext uri="{FF2B5EF4-FFF2-40B4-BE49-F238E27FC236}">
                        <a16:creationId xmlns:a16="http://schemas.microsoft.com/office/drawing/2014/main" id="{AB530108-3F86-43E7-088D-20849EF01CA6}"/>
                      </a:ext>
                    </a:extLst>
                  </p:cNvPr>
                  <p:cNvCxnSpPr/>
                  <p:nvPr/>
                </p:nvCxnSpPr>
                <p:spPr bwMode="auto">
                  <a:xfrm>
                    <a:off x="5417791" y="6084939"/>
                    <a:ext cx="1430521"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id="{D47D39E8-333D-D7FD-0E2B-D4E8B58B8823}"/>
                      </a:ext>
                    </a:extLst>
                  </p:cNvPr>
                  <p:cNvCxnSpPr/>
                  <p:nvPr/>
                </p:nvCxnSpPr>
                <p:spPr bwMode="auto">
                  <a:xfrm flipH="1">
                    <a:off x="1828800" y="6084939"/>
                    <a:ext cx="1430521"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Box 63">
                    <a:extLst>
                      <a:ext uri="{FF2B5EF4-FFF2-40B4-BE49-F238E27FC236}">
                        <a16:creationId xmlns:a16="http://schemas.microsoft.com/office/drawing/2014/main" id="{B2FE2B05-C4F1-D612-D515-485E3ECF2F4D}"/>
                      </a:ext>
                    </a:extLst>
                  </p:cNvPr>
                  <p:cNvSpPr txBox="1"/>
                  <p:nvPr/>
                </p:nvSpPr>
                <p:spPr>
                  <a:xfrm>
                    <a:off x="3073463" y="5934237"/>
                    <a:ext cx="2842060" cy="312026"/>
                  </a:xfrm>
                  <a:prstGeom prst="rect">
                    <a:avLst/>
                  </a:prstGeom>
                  <a:noFill/>
                </p:spPr>
                <p:txBody>
                  <a:bodyPr wrap="square" rtlCol="0">
                    <a:spAutoFit/>
                  </a:bodyPr>
                  <a:lstStyle/>
                  <a:p>
                    <a:r>
                      <a:rPr lang="en-US" sz="800" dirty="0"/>
                      <a:t>Single segment SENS</a:t>
                    </a:r>
                  </a:p>
                </p:txBody>
              </p:sp>
            </p:grpSp>
            <p:grpSp>
              <p:nvGrpSpPr>
                <p:cNvPr id="106" name="Group 105">
                  <a:extLst>
                    <a:ext uri="{FF2B5EF4-FFF2-40B4-BE49-F238E27FC236}">
                      <a16:creationId xmlns:a16="http://schemas.microsoft.com/office/drawing/2014/main" id="{AF9DA257-BB96-BCF9-7F46-143CAFD1CF4D}"/>
                    </a:ext>
                  </a:extLst>
                </p:cNvPr>
                <p:cNvGrpSpPr/>
                <p:nvPr/>
              </p:nvGrpSpPr>
              <p:grpSpPr>
                <a:xfrm>
                  <a:off x="1848416" y="5916118"/>
                  <a:ext cx="5007415" cy="312027"/>
                  <a:chOff x="1828800" y="5931192"/>
                  <a:chExt cx="5007415" cy="312027"/>
                </a:xfrm>
              </p:grpSpPr>
              <p:cxnSp>
                <p:nvCxnSpPr>
                  <p:cNvPr id="108" name="Straight Arrow Connector 107">
                    <a:extLst>
                      <a:ext uri="{FF2B5EF4-FFF2-40B4-BE49-F238E27FC236}">
                        <a16:creationId xmlns:a16="http://schemas.microsoft.com/office/drawing/2014/main" id="{728CFAF7-16BB-B4EB-70C8-70F0E6B8B594}"/>
                      </a:ext>
                    </a:extLst>
                  </p:cNvPr>
                  <p:cNvCxnSpPr/>
                  <p:nvPr/>
                </p:nvCxnSpPr>
                <p:spPr bwMode="auto">
                  <a:xfrm>
                    <a:off x="4937760" y="6084939"/>
                    <a:ext cx="1898455"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a:extLst>
                      <a:ext uri="{FF2B5EF4-FFF2-40B4-BE49-F238E27FC236}">
                        <a16:creationId xmlns:a16="http://schemas.microsoft.com/office/drawing/2014/main" id="{50415587-ECDD-D631-0D86-C615F89F2473}"/>
                      </a:ext>
                    </a:extLst>
                  </p:cNvPr>
                  <p:cNvCxnSpPr/>
                  <p:nvPr/>
                </p:nvCxnSpPr>
                <p:spPr bwMode="auto">
                  <a:xfrm flipH="1">
                    <a:off x="1828800" y="6084939"/>
                    <a:ext cx="18745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TextBox 109">
                    <a:extLst>
                      <a:ext uri="{FF2B5EF4-FFF2-40B4-BE49-F238E27FC236}">
                        <a16:creationId xmlns:a16="http://schemas.microsoft.com/office/drawing/2014/main" id="{904F606C-8CBF-D045-875C-954886B41F42}"/>
                      </a:ext>
                    </a:extLst>
                  </p:cNvPr>
                  <p:cNvSpPr txBox="1"/>
                  <p:nvPr/>
                </p:nvSpPr>
                <p:spPr>
                  <a:xfrm>
                    <a:off x="3641092" y="5931192"/>
                    <a:ext cx="1385001" cy="312027"/>
                  </a:xfrm>
                  <a:prstGeom prst="rect">
                    <a:avLst/>
                  </a:prstGeom>
                  <a:noFill/>
                </p:spPr>
                <p:txBody>
                  <a:bodyPr wrap="square" rtlCol="0">
                    <a:spAutoFit/>
                  </a:bodyPr>
                  <a:lstStyle/>
                  <a:p>
                    <a:r>
                      <a:rPr lang="en-US" sz="800" dirty="0"/>
                      <a:t>Two segment SENS</a:t>
                    </a:r>
                  </a:p>
                </p:txBody>
              </p:sp>
            </p:grpSp>
          </p:grpSp>
          <p:sp>
            <p:nvSpPr>
              <p:cNvPr id="80" name="TextBox 79">
                <a:extLst>
                  <a:ext uri="{FF2B5EF4-FFF2-40B4-BE49-F238E27FC236}">
                    <a16:creationId xmlns:a16="http://schemas.microsoft.com/office/drawing/2014/main" id="{1B6BF8FA-8776-00B5-F551-135B27A9C13B}"/>
                  </a:ext>
                </a:extLst>
              </p:cNvPr>
              <p:cNvSpPr txBox="1"/>
              <p:nvPr/>
            </p:nvSpPr>
            <p:spPr>
              <a:xfrm>
                <a:off x="6967550" y="3707572"/>
                <a:ext cx="675534" cy="246221"/>
              </a:xfrm>
              <a:prstGeom prst="rect">
                <a:avLst/>
              </a:prstGeom>
              <a:noFill/>
            </p:spPr>
            <p:txBody>
              <a:bodyPr wrap="square" rtlCol="0">
                <a:spAutoFit/>
              </a:bodyPr>
              <a:lstStyle/>
              <a:p>
                <a:r>
                  <a:rPr lang="en-US" sz="1000" dirty="0"/>
                  <a:t>Gap</a:t>
                </a:r>
              </a:p>
            </p:txBody>
          </p:sp>
          <p:sp>
            <p:nvSpPr>
              <p:cNvPr id="82" name="Rectangle 81">
                <a:extLst>
                  <a:ext uri="{FF2B5EF4-FFF2-40B4-BE49-F238E27FC236}">
                    <a16:creationId xmlns:a16="http://schemas.microsoft.com/office/drawing/2014/main" id="{552F8C4F-51AB-EC0E-C04F-9F7CD510FB8A}"/>
                  </a:ext>
                </a:extLst>
              </p:cNvPr>
              <p:cNvSpPr/>
              <p:nvPr/>
            </p:nvSpPr>
            <p:spPr bwMode="auto">
              <a:xfrm>
                <a:off x="6926756" y="3705340"/>
                <a:ext cx="449704" cy="2975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grpSp>
          <p:nvGrpSpPr>
            <p:cNvPr id="90" name="Group 89">
              <a:extLst>
                <a:ext uri="{FF2B5EF4-FFF2-40B4-BE49-F238E27FC236}">
                  <a16:creationId xmlns:a16="http://schemas.microsoft.com/office/drawing/2014/main" id="{A04B27C0-55E3-B1E8-3CF2-397569CE5BFA}"/>
                </a:ext>
              </a:extLst>
            </p:cNvPr>
            <p:cNvGrpSpPr/>
            <p:nvPr/>
          </p:nvGrpSpPr>
          <p:grpSpPr>
            <a:xfrm>
              <a:off x="846015" y="2159718"/>
              <a:ext cx="7142002" cy="540180"/>
              <a:chOff x="1335842" y="2008031"/>
              <a:chExt cx="7142002" cy="540180"/>
            </a:xfrm>
          </p:grpSpPr>
          <p:grpSp>
            <p:nvGrpSpPr>
              <p:cNvPr id="70" name="Group 69">
                <a:extLst>
                  <a:ext uri="{FF2B5EF4-FFF2-40B4-BE49-F238E27FC236}">
                    <a16:creationId xmlns:a16="http://schemas.microsoft.com/office/drawing/2014/main" id="{33C03357-00CF-C157-7501-AA20145F224D}"/>
                  </a:ext>
                </a:extLst>
              </p:cNvPr>
              <p:cNvGrpSpPr/>
              <p:nvPr/>
            </p:nvGrpSpPr>
            <p:grpSpPr>
              <a:xfrm>
                <a:off x="1335842" y="2009385"/>
                <a:ext cx="4581442" cy="538826"/>
                <a:chOff x="2287562" y="3994978"/>
                <a:chExt cx="4581442" cy="538826"/>
              </a:xfrm>
            </p:grpSpPr>
            <p:sp>
              <p:nvSpPr>
                <p:cNvPr id="71" name="TextBox 70">
                  <a:extLst>
                    <a:ext uri="{FF2B5EF4-FFF2-40B4-BE49-F238E27FC236}">
                      <a16:creationId xmlns:a16="http://schemas.microsoft.com/office/drawing/2014/main" id="{E64B187E-7481-AC2A-8975-BC0C7046B799}"/>
                    </a:ext>
                  </a:extLst>
                </p:cNvPr>
                <p:cNvSpPr txBox="1"/>
                <p:nvPr/>
              </p:nvSpPr>
              <p:spPr>
                <a:xfrm>
                  <a:off x="5529631" y="4072138"/>
                  <a:ext cx="1339373" cy="461666"/>
                </a:xfrm>
                <a:prstGeom prst="rect">
                  <a:avLst/>
                </a:prstGeom>
                <a:noFill/>
              </p:spPr>
              <p:txBody>
                <a:bodyPr wrap="square" rtlCol="0">
                  <a:spAutoFit/>
                </a:bodyPr>
                <a:lstStyle/>
                <a:p>
                  <a:r>
                    <a:rPr lang="en-US" dirty="0"/>
                    <a:t>SENS</a:t>
                  </a:r>
                </a:p>
              </p:txBody>
            </p:sp>
            <p:grpSp>
              <p:nvGrpSpPr>
                <p:cNvPr id="72" name="Group 71">
                  <a:extLst>
                    <a:ext uri="{FF2B5EF4-FFF2-40B4-BE49-F238E27FC236}">
                      <a16:creationId xmlns:a16="http://schemas.microsoft.com/office/drawing/2014/main" id="{C961D504-037D-E775-7F9F-004297665FFD}"/>
                    </a:ext>
                  </a:extLst>
                </p:cNvPr>
                <p:cNvGrpSpPr/>
                <p:nvPr/>
              </p:nvGrpSpPr>
              <p:grpSpPr>
                <a:xfrm>
                  <a:off x="2287562" y="3994978"/>
                  <a:ext cx="4556856" cy="446087"/>
                  <a:chOff x="2287562" y="3994978"/>
                  <a:chExt cx="4556856" cy="446087"/>
                </a:xfrm>
              </p:grpSpPr>
              <p:sp>
                <p:nvSpPr>
                  <p:cNvPr id="73" name="Rectangle 72">
                    <a:extLst>
                      <a:ext uri="{FF2B5EF4-FFF2-40B4-BE49-F238E27FC236}">
                        <a16:creationId xmlns:a16="http://schemas.microsoft.com/office/drawing/2014/main" id="{9E8CCA35-42F0-A0FE-6EF6-EC66812D4EBF}"/>
                      </a:ext>
                    </a:extLst>
                  </p:cNvPr>
                  <p:cNvSpPr/>
                  <p:nvPr/>
                </p:nvSpPr>
                <p:spPr bwMode="auto">
                  <a:xfrm>
                    <a:off x="2287562" y="3994978"/>
                    <a:ext cx="1971153" cy="4436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A49B76C0-0F59-FCDD-DEE9-5A98D901748B}"/>
                      </a:ext>
                    </a:extLst>
                  </p:cNvPr>
                  <p:cNvSpPr/>
                  <p:nvPr/>
                </p:nvSpPr>
                <p:spPr bwMode="auto">
                  <a:xfrm>
                    <a:off x="4257853" y="3995123"/>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a:extLst>
                      <a:ext uri="{FF2B5EF4-FFF2-40B4-BE49-F238E27FC236}">
                        <a16:creationId xmlns:a16="http://schemas.microsoft.com/office/drawing/2014/main" id="{AFEB24AD-25CD-540B-1DF6-856B46D04A13}"/>
                      </a:ext>
                    </a:extLst>
                  </p:cNvPr>
                  <p:cNvSpPr/>
                  <p:nvPr/>
                </p:nvSpPr>
                <p:spPr bwMode="auto">
                  <a:xfrm>
                    <a:off x="4856231" y="3995120"/>
                    <a:ext cx="1988187" cy="44594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6" name="TextBox 75">
                    <a:extLst>
                      <a:ext uri="{FF2B5EF4-FFF2-40B4-BE49-F238E27FC236}">
                        <a16:creationId xmlns:a16="http://schemas.microsoft.com/office/drawing/2014/main" id="{48F481DF-AEEC-A188-345C-A3015012C0F9}"/>
                      </a:ext>
                    </a:extLst>
                  </p:cNvPr>
                  <p:cNvSpPr txBox="1"/>
                  <p:nvPr/>
                </p:nvSpPr>
                <p:spPr>
                  <a:xfrm>
                    <a:off x="2919661" y="4083230"/>
                    <a:ext cx="947692" cy="276999"/>
                  </a:xfrm>
                  <a:prstGeom prst="rect">
                    <a:avLst/>
                  </a:prstGeom>
                  <a:noFill/>
                </p:spPr>
                <p:txBody>
                  <a:bodyPr wrap="square" rtlCol="0">
                    <a:spAutoFit/>
                  </a:bodyPr>
                  <a:lstStyle/>
                  <a:p>
                    <a:r>
                      <a:rPr lang="en-US" dirty="0"/>
                      <a:t>SYNC</a:t>
                    </a:r>
                  </a:p>
                </p:txBody>
              </p:sp>
              <p:sp>
                <p:nvSpPr>
                  <p:cNvPr id="77" name="TextBox 76">
                    <a:extLst>
                      <a:ext uri="{FF2B5EF4-FFF2-40B4-BE49-F238E27FC236}">
                        <a16:creationId xmlns:a16="http://schemas.microsoft.com/office/drawing/2014/main" id="{50409108-4173-DD87-1F5C-DCA45F753759}"/>
                      </a:ext>
                    </a:extLst>
                  </p:cNvPr>
                  <p:cNvSpPr txBox="1"/>
                  <p:nvPr/>
                </p:nvSpPr>
                <p:spPr>
                  <a:xfrm>
                    <a:off x="4320803" y="4093177"/>
                    <a:ext cx="947692" cy="276999"/>
                  </a:xfrm>
                  <a:prstGeom prst="rect">
                    <a:avLst/>
                  </a:prstGeom>
                  <a:noFill/>
                </p:spPr>
                <p:txBody>
                  <a:bodyPr wrap="square" rtlCol="0">
                    <a:spAutoFit/>
                  </a:bodyPr>
                  <a:lstStyle/>
                  <a:p>
                    <a:r>
                      <a:rPr lang="en-US" dirty="0"/>
                      <a:t>SFD</a:t>
                    </a:r>
                  </a:p>
                </p:txBody>
              </p:sp>
            </p:grpSp>
          </p:grpSp>
          <p:sp>
            <p:nvSpPr>
              <p:cNvPr id="86" name="Rectangle 85">
                <a:extLst>
                  <a:ext uri="{FF2B5EF4-FFF2-40B4-BE49-F238E27FC236}">
                    <a16:creationId xmlns:a16="http://schemas.microsoft.com/office/drawing/2014/main" id="{122C481E-DDE3-1203-B44B-635C64ED0FDB}"/>
                  </a:ext>
                </a:extLst>
              </p:cNvPr>
              <p:cNvSpPr/>
              <p:nvPr/>
            </p:nvSpPr>
            <p:spPr bwMode="auto">
              <a:xfrm>
                <a:off x="5889457" y="2010411"/>
                <a:ext cx="598087" cy="44957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F2B8D0F2-89BD-5BC1-61DC-6CDB6D282909}"/>
                  </a:ext>
                </a:extLst>
              </p:cNvPr>
              <p:cNvSpPr/>
              <p:nvPr/>
            </p:nvSpPr>
            <p:spPr bwMode="auto">
              <a:xfrm>
                <a:off x="6483876" y="2008031"/>
                <a:ext cx="1904847" cy="45028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8" name="TextBox 87">
                <a:extLst>
                  <a:ext uri="{FF2B5EF4-FFF2-40B4-BE49-F238E27FC236}">
                    <a16:creationId xmlns:a16="http://schemas.microsoft.com/office/drawing/2014/main" id="{E090E1B6-C36A-1353-576A-F14E3009E005}"/>
                  </a:ext>
                </a:extLst>
              </p:cNvPr>
              <p:cNvSpPr txBox="1"/>
              <p:nvPr/>
            </p:nvSpPr>
            <p:spPr>
              <a:xfrm>
                <a:off x="5956113" y="2066786"/>
                <a:ext cx="1339373" cy="276999"/>
              </a:xfrm>
              <a:prstGeom prst="rect">
                <a:avLst/>
              </a:prstGeom>
              <a:noFill/>
            </p:spPr>
            <p:txBody>
              <a:bodyPr wrap="square" rtlCol="0">
                <a:spAutoFit/>
              </a:bodyPr>
              <a:lstStyle/>
              <a:p>
                <a:r>
                  <a:rPr lang="en-US" dirty="0"/>
                  <a:t>PHR</a:t>
                </a:r>
              </a:p>
            </p:txBody>
          </p:sp>
          <p:sp>
            <p:nvSpPr>
              <p:cNvPr id="89" name="TextBox 88">
                <a:extLst>
                  <a:ext uri="{FF2B5EF4-FFF2-40B4-BE49-F238E27FC236}">
                    <a16:creationId xmlns:a16="http://schemas.microsoft.com/office/drawing/2014/main" id="{E7D1B167-8158-D73F-62BE-B4BC8C8AB246}"/>
                  </a:ext>
                </a:extLst>
              </p:cNvPr>
              <p:cNvSpPr txBox="1"/>
              <p:nvPr/>
            </p:nvSpPr>
            <p:spPr>
              <a:xfrm>
                <a:off x="7138471" y="2078589"/>
                <a:ext cx="1339373" cy="276999"/>
              </a:xfrm>
              <a:prstGeom prst="rect">
                <a:avLst/>
              </a:prstGeom>
              <a:noFill/>
            </p:spPr>
            <p:txBody>
              <a:bodyPr wrap="square" rtlCol="0">
                <a:spAutoFit/>
              </a:bodyPr>
              <a:lstStyle/>
              <a:p>
                <a:r>
                  <a:rPr lang="en-US" dirty="0"/>
                  <a:t>Payload</a:t>
                </a:r>
              </a:p>
            </p:txBody>
          </p:sp>
        </p:grpSp>
      </p:grpSp>
      <p:cxnSp>
        <p:nvCxnSpPr>
          <p:cNvPr id="91" name="Straight Arrow Connector 90">
            <a:extLst>
              <a:ext uri="{FF2B5EF4-FFF2-40B4-BE49-F238E27FC236}">
                <a16:creationId xmlns:a16="http://schemas.microsoft.com/office/drawing/2014/main" id="{D1F04C2A-6F6A-BC09-C9E2-D6D0ACF820D0}"/>
              </a:ext>
            </a:extLst>
          </p:cNvPr>
          <p:cNvCxnSpPr/>
          <p:nvPr/>
        </p:nvCxnSpPr>
        <p:spPr bwMode="auto">
          <a:xfrm flipV="1">
            <a:off x="3452813" y="2447933"/>
            <a:ext cx="0" cy="4616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a:extLst>
              <a:ext uri="{FF2B5EF4-FFF2-40B4-BE49-F238E27FC236}">
                <a16:creationId xmlns:a16="http://schemas.microsoft.com/office/drawing/2014/main" id="{C443B157-F4ED-60F9-76DD-1F47F03A985E}"/>
              </a:ext>
            </a:extLst>
          </p:cNvPr>
          <p:cNvSpPr txBox="1"/>
          <p:nvPr/>
        </p:nvSpPr>
        <p:spPr>
          <a:xfrm>
            <a:off x="3412790" y="2339708"/>
            <a:ext cx="2137977" cy="261610"/>
          </a:xfrm>
          <a:prstGeom prst="rect">
            <a:avLst/>
          </a:prstGeom>
          <a:noFill/>
        </p:spPr>
        <p:txBody>
          <a:bodyPr wrap="square" rtlCol="0">
            <a:spAutoFit/>
          </a:bodyPr>
          <a:lstStyle/>
          <a:p>
            <a:r>
              <a:rPr lang="en-US" sz="1050" dirty="0"/>
              <a:t>RMARKER</a:t>
            </a:r>
          </a:p>
        </p:txBody>
      </p:sp>
    </p:spTree>
    <p:extLst>
      <p:ext uri="{BB962C8B-B14F-4D97-AF65-F5344CB8AC3E}">
        <p14:creationId xmlns:p14="http://schemas.microsoft.com/office/powerpoint/2010/main" val="2978259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SENS2 Packet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5219" y="1513197"/>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Support for one segment is mandatory, 2,3 and 4 segments is optional</a:t>
            </a: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9</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8" name="Group 7">
            <a:extLst>
              <a:ext uri="{FF2B5EF4-FFF2-40B4-BE49-F238E27FC236}">
                <a16:creationId xmlns:a16="http://schemas.microsoft.com/office/drawing/2014/main" id="{3857C887-9B47-BCA9-7538-D2360DA770A9}"/>
              </a:ext>
            </a:extLst>
          </p:cNvPr>
          <p:cNvGrpSpPr/>
          <p:nvPr/>
        </p:nvGrpSpPr>
        <p:grpSpPr>
          <a:xfrm>
            <a:off x="609600" y="2362639"/>
            <a:ext cx="7674405" cy="2736348"/>
            <a:chOff x="609600" y="2362639"/>
            <a:chExt cx="7674405" cy="2736348"/>
          </a:xfrm>
        </p:grpSpPr>
        <p:grpSp>
          <p:nvGrpSpPr>
            <p:cNvPr id="68" name="Group 67">
              <a:extLst>
                <a:ext uri="{FF2B5EF4-FFF2-40B4-BE49-F238E27FC236}">
                  <a16:creationId xmlns:a16="http://schemas.microsoft.com/office/drawing/2014/main" id="{70FBCDD0-8D33-6E64-9D1E-7D22F2ADFBA0}"/>
                </a:ext>
              </a:extLst>
            </p:cNvPr>
            <p:cNvGrpSpPr/>
            <p:nvPr/>
          </p:nvGrpSpPr>
          <p:grpSpPr>
            <a:xfrm>
              <a:off x="609600" y="2833538"/>
              <a:ext cx="7674405" cy="2265449"/>
              <a:chOff x="609600" y="2833538"/>
              <a:chExt cx="7674405" cy="2265449"/>
            </a:xfrm>
          </p:grpSpPr>
          <p:cxnSp>
            <p:nvCxnSpPr>
              <p:cNvPr id="21" name="Straight Connector 20">
                <a:extLst>
                  <a:ext uri="{FF2B5EF4-FFF2-40B4-BE49-F238E27FC236}">
                    <a16:creationId xmlns:a16="http://schemas.microsoft.com/office/drawing/2014/main" id="{6C3B4669-5490-CAB6-7A2A-1F8A97C51884}"/>
                  </a:ext>
                </a:extLst>
              </p:cNvPr>
              <p:cNvCxnSpPr/>
              <p:nvPr/>
            </p:nvCxnSpPr>
            <p:spPr bwMode="auto">
              <a:xfrm flipV="1">
                <a:off x="4772035" y="3286884"/>
                <a:ext cx="984356" cy="1112418"/>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81" name="Straight Connector 80">
                <a:extLst>
                  <a:ext uri="{FF2B5EF4-FFF2-40B4-BE49-F238E27FC236}">
                    <a16:creationId xmlns:a16="http://schemas.microsoft.com/office/drawing/2014/main" id="{1D01934F-89F0-D514-9B5C-1E9F7EC9231D}"/>
                  </a:ext>
                </a:extLst>
              </p:cNvPr>
              <p:cNvCxnSpPr/>
              <p:nvPr/>
            </p:nvCxnSpPr>
            <p:spPr bwMode="auto">
              <a:xfrm flipH="1" flipV="1">
                <a:off x="7664956" y="3269794"/>
                <a:ext cx="463027" cy="1132889"/>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grpSp>
            <p:nvGrpSpPr>
              <p:cNvPr id="90" name="Group 89">
                <a:extLst>
                  <a:ext uri="{FF2B5EF4-FFF2-40B4-BE49-F238E27FC236}">
                    <a16:creationId xmlns:a16="http://schemas.microsoft.com/office/drawing/2014/main" id="{A04B27C0-55E3-B1E8-3CF2-397569CE5BFA}"/>
                  </a:ext>
                </a:extLst>
              </p:cNvPr>
              <p:cNvGrpSpPr/>
              <p:nvPr/>
            </p:nvGrpSpPr>
            <p:grpSpPr>
              <a:xfrm>
                <a:off x="609600" y="2833538"/>
                <a:ext cx="7080779" cy="560235"/>
                <a:chOff x="1335842" y="2009015"/>
                <a:chExt cx="7080779" cy="560235"/>
              </a:xfrm>
            </p:grpSpPr>
            <p:grpSp>
              <p:nvGrpSpPr>
                <p:cNvPr id="70" name="Group 69">
                  <a:extLst>
                    <a:ext uri="{FF2B5EF4-FFF2-40B4-BE49-F238E27FC236}">
                      <a16:creationId xmlns:a16="http://schemas.microsoft.com/office/drawing/2014/main" id="{33C03357-00CF-C157-7501-AA20145F224D}"/>
                    </a:ext>
                  </a:extLst>
                </p:cNvPr>
                <p:cNvGrpSpPr/>
                <p:nvPr/>
              </p:nvGrpSpPr>
              <p:grpSpPr>
                <a:xfrm>
                  <a:off x="1335842" y="2009385"/>
                  <a:ext cx="7080779" cy="559865"/>
                  <a:chOff x="2287562" y="3994978"/>
                  <a:chExt cx="7080779" cy="559865"/>
                </a:xfrm>
              </p:grpSpPr>
              <p:sp>
                <p:nvSpPr>
                  <p:cNvPr id="71" name="TextBox 70">
                    <a:extLst>
                      <a:ext uri="{FF2B5EF4-FFF2-40B4-BE49-F238E27FC236}">
                        <a16:creationId xmlns:a16="http://schemas.microsoft.com/office/drawing/2014/main" id="{E64B187E-7481-AC2A-8975-BC0C7046B799}"/>
                      </a:ext>
                    </a:extLst>
                  </p:cNvPr>
                  <p:cNvSpPr txBox="1"/>
                  <p:nvPr/>
                </p:nvSpPr>
                <p:spPr>
                  <a:xfrm>
                    <a:off x="8028968" y="4093177"/>
                    <a:ext cx="1339373" cy="461666"/>
                  </a:xfrm>
                  <a:prstGeom prst="rect">
                    <a:avLst/>
                  </a:prstGeom>
                  <a:noFill/>
                </p:spPr>
                <p:txBody>
                  <a:bodyPr wrap="square" rtlCol="0">
                    <a:spAutoFit/>
                  </a:bodyPr>
                  <a:lstStyle/>
                  <a:p>
                    <a:r>
                      <a:rPr lang="en-US" dirty="0"/>
                      <a:t>SENS</a:t>
                    </a:r>
                  </a:p>
                </p:txBody>
              </p:sp>
              <p:grpSp>
                <p:nvGrpSpPr>
                  <p:cNvPr id="72" name="Group 71">
                    <a:extLst>
                      <a:ext uri="{FF2B5EF4-FFF2-40B4-BE49-F238E27FC236}">
                        <a16:creationId xmlns:a16="http://schemas.microsoft.com/office/drawing/2014/main" id="{C961D504-037D-E775-7F9F-004297665FFD}"/>
                      </a:ext>
                    </a:extLst>
                  </p:cNvPr>
                  <p:cNvGrpSpPr/>
                  <p:nvPr/>
                </p:nvGrpSpPr>
                <p:grpSpPr>
                  <a:xfrm>
                    <a:off x="2287562" y="3994978"/>
                    <a:ext cx="5156529" cy="443835"/>
                    <a:chOff x="2287562" y="3994978"/>
                    <a:chExt cx="5156529" cy="443835"/>
                  </a:xfrm>
                </p:grpSpPr>
                <p:sp>
                  <p:nvSpPr>
                    <p:cNvPr id="73" name="Rectangle 72">
                      <a:extLst>
                        <a:ext uri="{FF2B5EF4-FFF2-40B4-BE49-F238E27FC236}">
                          <a16:creationId xmlns:a16="http://schemas.microsoft.com/office/drawing/2014/main" id="{9E8CCA35-42F0-A0FE-6EF6-EC66812D4EBF}"/>
                        </a:ext>
                      </a:extLst>
                    </p:cNvPr>
                    <p:cNvSpPr/>
                    <p:nvPr/>
                  </p:nvSpPr>
                  <p:spPr bwMode="auto">
                    <a:xfrm>
                      <a:off x="2287562" y="3994978"/>
                      <a:ext cx="1971153" cy="4436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A49B76C0-0F59-FCDD-DEE9-5A98D901748B}"/>
                        </a:ext>
                      </a:extLst>
                    </p:cNvPr>
                    <p:cNvSpPr/>
                    <p:nvPr/>
                  </p:nvSpPr>
                  <p:spPr bwMode="auto">
                    <a:xfrm>
                      <a:off x="4257853" y="3995123"/>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a:extLst>
                        <a:ext uri="{FF2B5EF4-FFF2-40B4-BE49-F238E27FC236}">
                          <a16:creationId xmlns:a16="http://schemas.microsoft.com/office/drawing/2014/main" id="{AFEB24AD-25CD-540B-1DF6-856B46D04A13}"/>
                        </a:ext>
                      </a:extLst>
                    </p:cNvPr>
                    <p:cNvSpPr/>
                    <p:nvPr/>
                  </p:nvSpPr>
                  <p:spPr bwMode="auto">
                    <a:xfrm>
                      <a:off x="5455904" y="3996274"/>
                      <a:ext cx="1988187" cy="4424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6" name="TextBox 75">
                      <a:extLst>
                        <a:ext uri="{FF2B5EF4-FFF2-40B4-BE49-F238E27FC236}">
                          <a16:creationId xmlns:a16="http://schemas.microsoft.com/office/drawing/2014/main" id="{48F481DF-AEEC-A188-345C-A3015012C0F9}"/>
                        </a:ext>
                      </a:extLst>
                    </p:cNvPr>
                    <p:cNvSpPr txBox="1"/>
                    <p:nvPr/>
                  </p:nvSpPr>
                  <p:spPr>
                    <a:xfrm>
                      <a:off x="2919661" y="4083230"/>
                      <a:ext cx="947692" cy="276999"/>
                    </a:xfrm>
                    <a:prstGeom prst="rect">
                      <a:avLst/>
                    </a:prstGeom>
                    <a:noFill/>
                  </p:spPr>
                  <p:txBody>
                    <a:bodyPr wrap="square" rtlCol="0">
                      <a:spAutoFit/>
                    </a:bodyPr>
                    <a:lstStyle/>
                    <a:p>
                      <a:r>
                        <a:rPr lang="en-US" dirty="0"/>
                        <a:t>SYNC</a:t>
                      </a:r>
                    </a:p>
                  </p:txBody>
                </p:sp>
                <p:sp>
                  <p:nvSpPr>
                    <p:cNvPr id="77" name="TextBox 76">
                      <a:extLst>
                        <a:ext uri="{FF2B5EF4-FFF2-40B4-BE49-F238E27FC236}">
                          <a16:creationId xmlns:a16="http://schemas.microsoft.com/office/drawing/2014/main" id="{50409108-4173-DD87-1F5C-DCA45F753759}"/>
                        </a:ext>
                      </a:extLst>
                    </p:cNvPr>
                    <p:cNvSpPr txBox="1"/>
                    <p:nvPr/>
                  </p:nvSpPr>
                  <p:spPr>
                    <a:xfrm>
                      <a:off x="4304136" y="4093177"/>
                      <a:ext cx="947692" cy="276999"/>
                    </a:xfrm>
                    <a:prstGeom prst="rect">
                      <a:avLst/>
                    </a:prstGeom>
                    <a:noFill/>
                  </p:spPr>
                  <p:txBody>
                    <a:bodyPr wrap="square" rtlCol="0">
                      <a:spAutoFit/>
                    </a:bodyPr>
                    <a:lstStyle/>
                    <a:p>
                      <a:r>
                        <a:rPr lang="en-US" dirty="0"/>
                        <a:t>SFD</a:t>
                      </a:r>
                    </a:p>
                  </p:txBody>
                </p:sp>
              </p:grpSp>
            </p:grpSp>
            <p:sp>
              <p:nvSpPr>
                <p:cNvPr id="86" name="Rectangle 85">
                  <a:extLst>
                    <a:ext uri="{FF2B5EF4-FFF2-40B4-BE49-F238E27FC236}">
                      <a16:creationId xmlns:a16="http://schemas.microsoft.com/office/drawing/2014/main" id="{122C481E-DDE3-1203-B44B-635C64ED0FDB}"/>
                    </a:ext>
                  </a:extLst>
                </p:cNvPr>
                <p:cNvSpPr/>
                <p:nvPr/>
              </p:nvSpPr>
              <p:spPr bwMode="auto">
                <a:xfrm>
                  <a:off x="3904372" y="2009530"/>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F2B8D0F2-89BD-5BC1-61DC-6CDB6D282909}"/>
                    </a:ext>
                  </a:extLst>
                </p:cNvPr>
                <p:cNvSpPr/>
                <p:nvPr/>
              </p:nvSpPr>
              <p:spPr bwMode="auto">
                <a:xfrm>
                  <a:off x="6491887" y="2009015"/>
                  <a:ext cx="1904847" cy="44392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8" name="TextBox 87">
                  <a:extLst>
                    <a:ext uri="{FF2B5EF4-FFF2-40B4-BE49-F238E27FC236}">
                      <a16:creationId xmlns:a16="http://schemas.microsoft.com/office/drawing/2014/main" id="{E090E1B6-C36A-1353-576A-F14E3009E005}"/>
                    </a:ext>
                  </a:extLst>
                </p:cNvPr>
                <p:cNvSpPr txBox="1"/>
                <p:nvPr/>
              </p:nvSpPr>
              <p:spPr>
                <a:xfrm>
                  <a:off x="3980863" y="2091690"/>
                  <a:ext cx="595323" cy="276999"/>
                </a:xfrm>
                <a:prstGeom prst="rect">
                  <a:avLst/>
                </a:prstGeom>
                <a:noFill/>
              </p:spPr>
              <p:txBody>
                <a:bodyPr wrap="square" rtlCol="0">
                  <a:spAutoFit/>
                </a:bodyPr>
                <a:lstStyle/>
                <a:p>
                  <a:r>
                    <a:rPr lang="en-US" dirty="0"/>
                    <a:t>PHR</a:t>
                  </a:r>
                </a:p>
              </p:txBody>
            </p:sp>
            <p:sp>
              <p:nvSpPr>
                <p:cNvPr id="89" name="TextBox 88">
                  <a:extLst>
                    <a:ext uri="{FF2B5EF4-FFF2-40B4-BE49-F238E27FC236}">
                      <a16:creationId xmlns:a16="http://schemas.microsoft.com/office/drawing/2014/main" id="{E7D1B167-8158-D73F-62BE-B4BC8C8AB246}"/>
                    </a:ext>
                  </a:extLst>
                </p:cNvPr>
                <p:cNvSpPr txBox="1"/>
                <p:nvPr/>
              </p:nvSpPr>
              <p:spPr>
                <a:xfrm>
                  <a:off x="5106903" y="2085990"/>
                  <a:ext cx="1339373" cy="276999"/>
                </a:xfrm>
                <a:prstGeom prst="rect">
                  <a:avLst/>
                </a:prstGeom>
                <a:noFill/>
              </p:spPr>
              <p:txBody>
                <a:bodyPr wrap="square" rtlCol="0">
                  <a:spAutoFit/>
                </a:bodyPr>
                <a:lstStyle/>
                <a:p>
                  <a:r>
                    <a:rPr lang="en-US" dirty="0"/>
                    <a:t>Payload</a:t>
                  </a:r>
                </a:p>
              </p:txBody>
            </p:sp>
          </p:grpSp>
          <p:grpSp>
            <p:nvGrpSpPr>
              <p:cNvPr id="7" name="Group 6">
                <a:extLst>
                  <a:ext uri="{FF2B5EF4-FFF2-40B4-BE49-F238E27FC236}">
                    <a16:creationId xmlns:a16="http://schemas.microsoft.com/office/drawing/2014/main" id="{D4459E12-8824-26C2-EF81-893EE0B63B8B}"/>
                  </a:ext>
                </a:extLst>
              </p:cNvPr>
              <p:cNvGrpSpPr/>
              <p:nvPr/>
            </p:nvGrpSpPr>
            <p:grpSpPr>
              <a:xfrm>
                <a:off x="4779276" y="4477811"/>
                <a:ext cx="3504729" cy="621176"/>
                <a:chOff x="1848409" y="5328497"/>
                <a:chExt cx="4647234" cy="899646"/>
              </a:xfrm>
            </p:grpSpPr>
            <p:cxnSp>
              <p:nvCxnSpPr>
                <p:cNvPr id="17" name="Straight Connector 16">
                  <a:extLst>
                    <a:ext uri="{FF2B5EF4-FFF2-40B4-BE49-F238E27FC236}">
                      <a16:creationId xmlns:a16="http://schemas.microsoft.com/office/drawing/2014/main" id="{D13413A3-7D95-FC95-CADB-6E667EE03E8F}"/>
                    </a:ext>
                  </a:extLst>
                </p:cNvPr>
                <p:cNvCxnSpPr/>
                <p:nvPr/>
              </p:nvCxnSpPr>
              <p:spPr bwMode="auto">
                <a:xfrm>
                  <a:off x="1848416" y="565072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 name="Group 17">
                  <a:extLst>
                    <a:ext uri="{FF2B5EF4-FFF2-40B4-BE49-F238E27FC236}">
                      <a16:creationId xmlns:a16="http://schemas.microsoft.com/office/drawing/2014/main" id="{7DDF169A-EBC8-6EFB-51E6-5053D429FF96}"/>
                    </a:ext>
                  </a:extLst>
                </p:cNvPr>
                <p:cNvGrpSpPr/>
                <p:nvPr/>
              </p:nvGrpSpPr>
              <p:grpSpPr>
                <a:xfrm>
                  <a:off x="1848409" y="5328497"/>
                  <a:ext cx="4647234" cy="430901"/>
                  <a:chOff x="3300795" y="4907309"/>
                  <a:chExt cx="1709516" cy="195320"/>
                </a:xfrm>
              </p:grpSpPr>
              <p:grpSp>
                <p:nvGrpSpPr>
                  <p:cNvPr id="35" name="Group 34">
                    <a:extLst>
                      <a:ext uri="{FF2B5EF4-FFF2-40B4-BE49-F238E27FC236}">
                        <a16:creationId xmlns:a16="http://schemas.microsoft.com/office/drawing/2014/main" id="{359000B8-9F0B-CDBC-AD9C-763967F26BD6}"/>
                      </a:ext>
                    </a:extLst>
                  </p:cNvPr>
                  <p:cNvGrpSpPr/>
                  <p:nvPr/>
                </p:nvGrpSpPr>
                <p:grpSpPr>
                  <a:xfrm>
                    <a:off x="4111280" y="4907309"/>
                    <a:ext cx="899031" cy="195320"/>
                    <a:chOff x="4111280" y="4907309"/>
                    <a:chExt cx="899031" cy="195320"/>
                  </a:xfrm>
                </p:grpSpPr>
                <p:sp>
                  <p:nvSpPr>
                    <p:cNvPr id="53" name="Rectangle 52">
                      <a:extLst>
                        <a:ext uri="{FF2B5EF4-FFF2-40B4-BE49-F238E27FC236}">
                          <a16:creationId xmlns:a16="http://schemas.microsoft.com/office/drawing/2014/main" id="{B88A528A-0B53-A78E-65DE-414EF9DB4F38}"/>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62D02663-5CAB-A354-F002-61C4B9E882F3}"/>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TextBox 56">
                      <a:extLst>
                        <a:ext uri="{FF2B5EF4-FFF2-40B4-BE49-F238E27FC236}">
                          <a16:creationId xmlns:a16="http://schemas.microsoft.com/office/drawing/2014/main" id="{42158CA7-C754-593F-0BC4-81B892DB4B61}"/>
                        </a:ext>
                      </a:extLst>
                    </p:cNvPr>
                    <p:cNvSpPr txBox="1"/>
                    <p:nvPr/>
                  </p:nvSpPr>
                  <p:spPr>
                    <a:xfrm>
                      <a:off x="4133576" y="4933995"/>
                      <a:ext cx="329508" cy="161641"/>
                    </a:xfrm>
                    <a:prstGeom prst="rect">
                      <a:avLst/>
                    </a:prstGeom>
                    <a:noFill/>
                  </p:spPr>
                  <p:txBody>
                    <a:bodyPr wrap="square" rtlCol="0">
                      <a:spAutoFit/>
                    </a:bodyPr>
                    <a:lstStyle/>
                    <a:p>
                      <a:r>
                        <a:rPr lang="en-US" sz="1000" dirty="0"/>
                        <a:t>Gap</a:t>
                      </a:r>
                    </a:p>
                  </p:txBody>
                </p:sp>
                <p:sp>
                  <p:nvSpPr>
                    <p:cNvPr id="59" name="TextBox 58">
                      <a:extLst>
                        <a:ext uri="{FF2B5EF4-FFF2-40B4-BE49-F238E27FC236}">
                          <a16:creationId xmlns:a16="http://schemas.microsoft.com/office/drawing/2014/main" id="{20DB4E2E-0D72-E2D0-8E01-14E291F28994}"/>
                        </a:ext>
                      </a:extLst>
                    </p:cNvPr>
                    <p:cNvSpPr txBox="1"/>
                    <p:nvPr/>
                  </p:nvSpPr>
                  <p:spPr>
                    <a:xfrm>
                      <a:off x="4428913" y="4935088"/>
                      <a:ext cx="581398" cy="161641"/>
                    </a:xfrm>
                    <a:prstGeom prst="rect">
                      <a:avLst/>
                    </a:prstGeom>
                    <a:noFill/>
                  </p:spPr>
                  <p:txBody>
                    <a:bodyPr wrap="square" rtlCol="0">
                      <a:spAutoFit/>
                    </a:bodyPr>
                    <a:lstStyle/>
                    <a:p>
                      <a:r>
                        <a:rPr lang="en-US" sz="1000" dirty="0"/>
                        <a:t>SENS active</a:t>
                      </a:r>
                    </a:p>
                  </p:txBody>
                </p:sp>
              </p:grpSp>
              <p:grpSp>
                <p:nvGrpSpPr>
                  <p:cNvPr id="48" name="Group 47">
                    <a:extLst>
                      <a:ext uri="{FF2B5EF4-FFF2-40B4-BE49-F238E27FC236}">
                        <a16:creationId xmlns:a16="http://schemas.microsoft.com/office/drawing/2014/main" id="{89C4E6DB-DBB1-4325-951F-30C14C82F875}"/>
                      </a:ext>
                    </a:extLst>
                  </p:cNvPr>
                  <p:cNvGrpSpPr/>
                  <p:nvPr/>
                </p:nvGrpSpPr>
                <p:grpSpPr>
                  <a:xfrm>
                    <a:off x="3300795" y="4907309"/>
                    <a:ext cx="812354" cy="195320"/>
                    <a:chOff x="4111280" y="4907309"/>
                    <a:chExt cx="812354" cy="195320"/>
                  </a:xfrm>
                </p:grpSpPr>
                <p:sp>
                  <p:nvSpPr>
                    <p:cNvPr id="49" name="Rectangle 48">
                      <a:extLst>
                        <a:ext uri="{FF2B5EF4-FFF2-40B4-BE49-F238E27FC236}">
                          <a16:creationId xmlns:a16="http://schemas.microsoft.com/office/drawing/2014/main" id="{60B560EA-EBED-1AED-C4A8-A6BE0E84AA3F}"/>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BEAD409F-46DE-D91D-2078-F8472FAC2486}"/>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TextBox 50">
                      <a:extLst>
                        <a:ext uri="{FF2B5EF4-FFF2-40B4-BE49-F238E27FC236}">
                          <a16:creationId xmlns:a16="http://schemas.microsoft.com/office/drawing/2014/main" id="{852B7BF7-9C87-5F2E-7546-E4AFC99A32FC}"/>
                        </a:ext>
                      </a:extLst>
                    </p:cNvPr>
                    <p:cNvSpPr txBox="1"/>
                    <p:nvPr/>
                  </p:nvSpPr>
                  <p:spPr>
                    <a:xfrm>
                      <a:off x="4139283" y="4927809"/>
                      <a:ext cx="329508" cy="161641"/>
                    </a:xfrm>
                    <a:prstGeom prst="rect">
                      <a:avLst/>
                    </a:prstGeom>
                    <a:noFill/>
                  </p:spPr>
                  <p:txBody>
                    <a:bodyPr wrap="square" rtlCol="0">
                      <a:spAutoFit/>
                    </a:bodyPr>
                    <a:lstStyle/>
                    <a:p>
                      <a:r>
                        <a:rPr lang="en-US" sz="1000" dirty="0"/>
                        <a:t>Gap</a:t>
                      </a:r>
                    </a:p>
                  </p:txBody>
                </p:sp>
                <p:sp>
                  <p:nvSpPr>
                    <p:cNvPr id="52" name="TextBox 51">
                      <a:extLst>
                        <a:ext uri="{FF2B5EF4-FFF2-40B4-BE49-F238E27FC236}">
                          <a16:creationId xmlns:a16="http://schemas.microsoft.com/office/drawing/2014/main" id="{6332E36C-E36B-1FE1-5D58-539619E92932}"/>
                        </a:ext>
                      </a:extLst>
                    </p:cNvPr>
                    <p:cNvSpPr txBox="1"/>
                    <p:nvPr/>
                  </p:nvSpPr>
                  <p:spPr>
                    <a:xfrm>
                      <a:off x="4339347" y="4933995"/>
                      <a:ext cx="581398" cy="161641"/>
                    </a:xfrm>
                    <a:prstGeom prst="rect">
                      <a:avLst/>
                    </a:prstGeom>
                    <a:noFill/>
                  </p:spPr>
                  <p:txBody>
                    <a:bodyPr wrap="square" rtlCol="0">
                      <a:spAutoFit/>
                    </a:bodyPr>
                    <a:lstStyle/>
                    <a:p>
                      <a:pPr algn="ctr"/>
                      <a:r>
                        <a:rPr lang="en-US" sz="1000" dirty="0"/>
                        <a:t>SENS active</a:t>
                      </a:r>
                    </a:p>
                  </p:txBody>
                </p:sp>
              </p:grpSp>
            </p:grpSp>
            <p:cxnSp>
              <p:nvCxnSpPr>
                <p:cNvPr id="19" name="Straight Connector 18">
                  <a:extLst>
                    <a:ext uri="{FF2B5EF4-FFF2-40B4-BE49-F238E27FC236}">
                      <a16:creationId xmlns:a16="http://schemas.microsoft.com/office/drawing/2014/main" id="{8D40F64F-158A-7D50-0F19-70D68552AE75}"/>
                    </a:ext>
                  </a:extLst>
                </p:cNvPr>
                <p:cNvCxnSpPr/>
                <p:nvPr/>
              </p:nvCxnSpPr>
              <p:spPr bwMode="auto">
                <a:xfrm>
                  <a:off x="4055363" y="5436391"/>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6F6DA550-E994-C71C-4943-83029C752A2C}"/>
                    </a:ext>
                  </a:extLst>
                </p:cNvPr>
                <p:cNvCxnSpPr/>
                <p:nvPr/>
              </p:nvCxnSpPr>
              <p:spPr bwMode="auto">
                <a:xfrm>
                  <a:off x="6262049" y="5697798"/>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2" name="Group 21">
                  <a:extLst>
                    <a:ext uri="{FF2B5EF4-FFF2-40B4-BE49-F238E27FC236}">
                      <a16:creationId xmlns:a16="http://schemas.microsoft.com/office/drawing/2014/main" id="{17CF7B5E-74FF-3A3D-7CD9-B4B459B24AD4}"/>
                    </a:ext>
                  </a:extLst>
                </p:cNvPr>
                <p:cNvGrpSpPr/>
                <p:nvPr/>
              </p:nvGrpSpPr>
              <p:grpSpPr>
                <a:xfrm>
                  <a:off x="1848416" y="5724551"/>
                  <a:ext cx="2205309" cy="312026"/>
                  <a:chOff x="1828800" y="5934237"/>
                  <a:chExt cx="3965596" cy="312026"/>
                </a:xfrm>
              </p:grpSpPr>
              <p:cxnSp>
                <p:nvCxnSpPr>
                  <p:cNvPr id="31" name="Straight Arrow Connector 30">
                    <a:extLst>
                      <a:ext uri="{FF2B5EF4-FFF2-40B4-BE49-F238E27FC236}">
                        <a16:creationId xmlns:a16="http://schemas.microsoft.com/office/drawing/2014/main" id="{56C3A7F8-8BD1-D16D-0335-5632D0DFF25D}"/>
                      </a:ext>
                    </a:extLst>
                  </p:cNvPr>
                  <p:cNvCxnSpPr>
                    <a:endCxn id="33" idx="3"/>
                  </p:cNvCxnSpPr>
                  <p:nvPr/>
                </p:nvCxnSpPr>
                <p:spPr bwMode="auto">
                  <a:xfrm>
                    <a:off x="5296664" y="6084939"/>
                    <a:ext cx="497731" cy="53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a:extLst>
                      <a:ext uri="{FF2B5EF4-FFF2-40B4-BE49-F238E27FC236}">
                        <a16:creationId xmlns:a16="http://schemas.microsoft.com/office/drawing/2014/main" id="{49102DFB-8D60-E4BE-FD06-935343F66163}"/>
                      </a:ext>
                    </a:extLst>
                  </p:cNvPr>
                  <p:cNvCxnSpPr/>
                  <p:nvPr/>
                </p:nvCxnSpPr>
                <p:spPr bwMode="auto">
                  <a:xfrm flipH="1">
                    <a:off x="1828800" y="6084939"/>
                    <a:ext cx="130817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a:extLst>
                      <a:ext uri="{FF2B5EF4-FFF2-40B4-BE49-F238E27FC236}">
                        <a16:creationId xmlns:a16="http://schemas.microsoft.com/office/drawing/2014/main" id="{CAA5F5F7-7950-CCBE-4CAA-79F9A731651F}"/>
                      </a:ext>
                    </a:extLst>
                  </p:cNvPr>
                  <p:cNvSpPr txBox="1"/>
                  <p:nvPr/>
                </p:nvSpPr>
                <p:spPr>
                  <a:xfrm>
                    <a:off x="2952336" y="5934237"/>
                    <a:ext cx="2842060" cy="312026"/>
                  </a:xfrm>
                  <a:prstGeom prst="rect">
                    <a:avLst/>
                  </a:prstGeom>
                  <a:noFill/>
                </p:spPr>
                <p:txBody>
                  <a:bodyPr wrap="square" rtlCol="0">
                    <a:spAutoFit/>
                  </a:bodyPr>
                  <a:lstStyle/>
                  <a:p>
                    <a:r>
                      <a:rPr lang="en-US" sz="800" dirty="0"/>
                      <a:t>Single segment SENS</a:t>
                    </a:r>
                  </a:p>
                </p:txBody>
              </p:sp>
            </p:grpSp>
            <p:grpSp>
              <p:nvGrpSpPr>
                <p:cNvPr id="24" name="Group 23">
                  <a:extLst>
                    <a:ext uri="{FF2B5EF4-FFF2-40B4-BE49-F238E27FC236}">
                      <a16:creationId xmlns:a16="http://schemas.microsoft.com/office/drawing/2014/main" id="{B3A0993B-5C83-CDEB-5CE2-2687967A10FF}"/>
                    </a:ext>
                  </a:extLst>
                </p:cNvPr>
                <p:cNvGrpSpPr/>
                <p:nvPr/>
              </p:nvGrpSpPr>
              <p:grpSpPr>
                <a:xfrm>
                  <a:off x="1848416" y="5916116"/>
                  <a:ext cx="4382069" cy="312027"/>
                  <a:chOff x="1828800" y="5931190"/>
                  <a:chExt cx="4382069" cy="312027"/>
                </a:xfrm>
              </p:grpSpPr>
              <p:cxnSp>
                <p:nvCxnSpPr>
                  <p:cNvPr id="25" name="Straight Arrow Connector 24">
                    <a:extLst>
                      <a:ext uri="{FF2B5EF4-FFF2-40B4-BE49-F238E27FC236}">
                        <a16:creationId xmlns:a16="http://schemas.microsoft.com/office/drawing/2014/main" id="{9F515526-3154-6FEA-EA29-86939DBA5C40}"/>
                      </a:ext>
                    </a:extLst>
                  </p:cNvPr>
                  <p:cNvCxnSpPr/>
                  <p:nvPr/>
                </p:nvCxnSpPr>
                <p:spPr bwMode="auto">
                  <a:xfrm>
                    <a:off x="4937760" y="6084939"/>
                    <a:ext cx="1273109"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7FD41CE2-29BB-E52B-F014-7C3D85B9E7E6}"/>
                      </a:ext>
                    </a:extLst>
                  </p:cNvPr>
                  <p:cNvCxnSpPr/>
                  <p:nvPr/>
                </p:nvCxnSpPr>
                <p:spPr bwMode="auto">
                  <a:xfrm flipH="1">
                    <a:off x="1828800" y="6084939"/>
                    <a:ext cx="18745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a:extLst>
                      <a:ext uri="{FF2B5EF4-FFF2-40B4-BE49-F238E27FC236}">
                        <a16:creationId xmlns:a16="http://schemas.microsoft.com/office/drawing/2014/main" id="{0C816CFB-931A-2698-792B-AAFE200CCC37}"/>
                      </a:ext>
                    </a:extLst>
                  </p:cNvPr>
                  <p:cNvSpPr txBox="1"/>
                  <p:nvPr/>
                </p:nvSpPr>
                <p:spPr>
                  <a:xfrm>
                    <a:off x="3641092" y="5931190"/>
                    <a:ext cx="1385001" cy="312027"/>
                  </a:xfrm>
                  <a:prstGeom prst="rect">
                    <a:avLst/>
                  </a:prstGeom>
                  <a:noFill/>
                </p:spPr>
                <p:txBody>
                  <a:bodyPr wrap="square" rtlCol="0">
                    <a:spAutoFit/>
                  </a:bodyPr>
                  <a:lstStyle/>
                  <a:p>
                    <a:r>
                      <a:rPr lang="en-US" sz="800" dirty="0"/>
                      <a:t>Two segment SENS</a:t>
                    </a:r>
                  </a:p>
                </p:txBody>
              </p:sp>
            </p:grpSp>
          </p:grpSp>
        </p:grpSp>
        <p:cxnSp>
          <p:nvCxnSpPr>
            <p:cNvPr id="69" name="Straight Arrow Connector 68">
              <a:extLst>
                <a:ext uri="{FF2B5EF4-FFF2-40B4-BE49-F238E27FC236}">
                  <a16:creationId xmlns:a16="http://schemas.microsoft.com/office/drawing/2014/main" id="{3B39BCBC-C947-CD35-D1E6-BEE99EF8B4B6}"/>
                </a:ext>
              </a:extLst>
            </p:cNvPr>
            <p:cNvCxnSpPr/>
            <p:nvPr/>
          </p:nvCxnSpPr>
          <p:spPr bwMode="auto">
            <a:xfrm flipV="1">
              <a:off x="3193435" y="2384044"/>
              <a:ext cx="0" cy="4616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Box 4">
              <a:extLst>
                <a:ext uri="{FF2B5EF4-FFF2-40B4-BE49-F238E27FC236}">
                  <a16:creationId xmlns:a16="http://schemas.microsoft.com/office/drawing/2014/main" id="{38520254-A523-8C1D-ACED-1181E663BD23}"/>
                </a:ext>
              </a:extLst>
            </p:cNvPr>
            <p:cNvSpPr txBox="1"/>
            <p:nvPr/>
          </p:nvSpPr>
          <p:spPr>
            <a:xfrm>
              <a:off x="3189943" y="2362639"/>
              <a:ext cx="2137977" cy="261610"/>
            </a:xfrm>
            <a:prstGeom prst="rect">
              <a:avLst/>
            </a:prstGeom>
            <a:noFill/>
          </p:spPr>
          <p:txBody>
            <a:bodyPr wrap="square" rtlCol="0">
              <a:spAutoFit/>
            </a:bodyPr>
            <a:lstStyle/>
            <a:p>
              <a:r>
                <a:rPr lang="en-US" sz="1050" dirty="0"/>
                <a:t>RMARKER</a:t>
              </a:r>
            </a:p>
          </p:txBody>
        </p:sp>
      </p:grpSp>
    </p:spTree>
    <p:extLst>
      <p:ext uri="{BB962C8B-B14F-4D97-AF65-F5344CB8AC3E}">
        <p14:creationId xmlns:p14="http://schemas.microsoft.com/office/powerpoint/2010/main" val="1124498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Office Theme</Template>
  <TotalTime>153811</TotalTime>
  <Words>2198</Words>
  <Application>Microsoft Office PowerPoint</Application>
  <PresentationFormat>On-screen Show (4:3)</PresentationFormat>
  <Paragraphs>422</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Cambria Math</vt:lpstr>
      <vt:lpstr>Courier New</vt:lpstr>
      <vt:lpstr>Microsoft Sans Serif</vt:lpstr>
      <vt:lpstr>Times New Roman</vt:lpstr>
      <vt:lpstr>TimesNewRoman</vt:lpstr>
      <vt:lpstr>Office Theme</vt:lpstr>
      <vt:lpstr>PowerPoint Presentation</vt:lpstr>
      <vt:lpstr>Sensing Pulse Shape</vt:lpstr>
      <vt:lpstr>Sensing Sequence and Pulse Pattern</vt:lpstr>
      <vt:lpstr>Sensing Packet Format</vt:lpstr>
      <vt:lpstr>Sensing Packet Structure</vt:lpstr>
      <vt:lpstr>Sensing Packet Structure</vt:lpstr>
      <vt:lpstr>SENS0 Packet</vt:lpstr>
      <vt:lpstr>SENS1 Packet</vt:lpstr>
      <vt:lpstr>SENS2 Packet</vt:lpstr>
      <vt:lpstr>Sensing Packet Fields</vt:lpstr>
      <vt:lpstr>Sensing Report</vt:lpstr>
      <vt:lpstr>Sensing Report</vt:lpstr>
      <vt:lpstr>Sensing Report</vt:lpstr>
      <vt:lpstr>Modes for Report Bitmap</vt:lpstr>
      <vt:lpstr>Baseline Sensing Report Parameters</vt:lpstr>
      <vt:lpstr>Other Topics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392</cp:revision>
  <cp:lastPrinted>1998-02-10T13:28:06Z</cp:lastPrinted>
  <dcterms:created xsi:type="dcterms:W3CDTF">2021-07-16T20:39:58Z</dcterms:created>
  <dcterms:modified xsi:type="dcterms:W3CDTF">2023-03-16T16:59:28Z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