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424" r:id="rId3"/>
    <p:sldId id="608" r:id="rId4"/>
    <p:sldId id="862" r:id="rId5"/>
    <p:sldId id="873" r:id="rId6"/>
    <p:sldId id="877" r:id="rId7"/>
    <p:sldId id="878" r:id="rId8"/>
    <p:sldId id="880" r:id="rId9"/>
    <p:sldId id="879" r:id="rId10"/>
    <p:sldId id="874" r:id="rId11"/>
    <p:sldId id="8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5" d="100"/>
          <a:sy n="75" d="100"/>
        </p:scale>
        <p:origin x="1112"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3</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77060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3" y="306388"/>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15-23-0081-00-0013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288803"/>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2023</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063-00-0013-ieee-p802-15-13-architecture-overview.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wp-content/uploads/import/governance/revcom/agenda.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2023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2023-01-15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42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endParaRPr lang="de-DE" dirty="0"/>
          </a:p>
        </p:txBody>
      </p:sp>
      <p:sp>
        <p:nvSpPr>
          <p:cNvPr id="3" name="Inhaltsplatzhalter 2"/>
          <p:cNvSpPr>
            <a:spLocks noGrp="1"/>
          </p:cNvSpPr>
          <p:nvPr>
            <p:ph idx="1"/>
          </p:nvPr>
        </p:nvSpPr>
        <p:spPr>
          <a:xfrm>
            <a:off x="381000" y="1600200"/>
            <a:ext cx="8534400" cy="2286000"/>
          </a:xfrm>
        </p:spPr>
        <p:txBody>
          <a:bodyPr/>
          <a:lstStyle/>
          <a:p>
            <a:r>
              <a:rPr lang="en-US" dirty="0" smtClean="0"/>
              <a:t>Implementations TG members are ongoing</a:t>
            </a:r>
            <a:endParaRPr lang="en-US" dirty="0" smtClean="0"/>
          </a:p>
          <a:p>
            <a:r>
              <a:rPr lang="en-US" dirty="0" smtClean="0"/>
              <a:t>Develop </a:t>
            </a:r>
            <a:r>
              <a:rPr lang="en-US" dirty="0" smtClean="0"/>
              <a:t>the market</a:t>
            </a:r>
          </a:p>
          <a:p>
            <a:pPr lvl="1"/>
            <a:r>
              <a:rPr lang="en-US" sz="1800" dirty="0" smtClean="0"/>
              <a:t>Industry 4.0 needs wireless TSN</a:t>
            </a:r>
          </a:p>
          <a:p>
            <a:r>
              <a:rPr lang="en-US" dirty="0" smtClean="0"/>
              <a:t>Develop ecosystem </a:t>
            </a:r>
          </a:p>
          <a:p>
            <a:r>
              <a:rPr lang="en-US" dirty="0" smtClean="0"/>
              <a:t>Possible further developments</a:t>
            </a:r>
            <a:endParaRPr lang="en-US" dirty="0"/>
          </a:p>
          <a:p>
            <a:pPr marL="0" indent="0">
              <a:buNone/>
            </a:pPr>
            <a:endParaRPr lang="en-US" dirty="0"/>
          </a:p>
          <a:p>
            <a:endParaRPr lang="en-US" b="0" dirty="0"/>
          </a:p>
          <a:p>
            <a:endParaRPr lang="en-US" b="0" dirty="0"/>
          </a:p>
          <a:p>
            <a:endParaRPr lang="en-US" dirty="0" smtClean="0"/>
          </a:p>
          <a:p>
            <a:endParaRPr lang="en-US" dirty="0" smtClean="0"/>
          </a:p>
          <a:p>
            <a:endParaRPr lang="en-US" b="0" dirty="0" smtClean="0"/>
          </a:p>
          <a:p>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182455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Goodbye and </a:t>
            </a:r>
            <a:r>
              <a:rPr lang="de-DE" dirty="0" err="1" smtClean="0"/>
              <a:t>thanks</a:t>
            </a:r>
            <a:r>
              <a:rPr lang="de-DE" dirty="0" smtClean="0"/>
              <a:t> </a:t>
            </a:r>
            <a:r>
              <a:rPr lang="de-DE" dirty="0" err="1" smtClean="0"/>
              <a:t>for</a:t>
            </a:r>
            <a:r>
              <a:rPr lang="de-DE" dirty="0" smtClean="0"/>
              <a:t> all </a:t>
            </a:r>
            <a:r>
              <a:rPr lang="de-DE" dirty="0" err="1" smtClean="0"/>
              <a:t>the</a:t>
            </a:r>
            <a:r>
              <a:rPr lang="de-DE" dirty="0" smtClean="0"/>
              <a:t> </a:t>
            </a:r>
            <a:r>
              <a:rPr lang="de-DE" dirty="0" err="1" smtClean="0"/>
              <a:t>fish</a:t>
            </a:r>
            <a:r>
              <a:rPr lang="de-DE" dirty="0" smtClean="0"/>
              <a:t>!</a:t>
            </a:r>
            <a:endParaRPr lang="de-DE" dirty="0"/>
          </a:p>
        </p:txBody>
      </p:sp>
      <p:sp>
        <p:nvSpPr>
          <p:cNvPr id="3" name="Inhaltsplatzhalter 2"/>
          <p:cNvSpPr>
            <a:spLocks noGrp="1"/>
          </p:cNvSpPr>
          <p:nvPr>
            <p:ph idx="1"/>
          </p:nvPr>
        </p:nvSpPr>
        <p:spPr>
          <a:xfrm>
            <a:off x="381000" y="1600200"/>
            <a:ext cx="7848600" cy="2286000"/>
          </a:xfrm>
        </p:spPr>
        <p:txBody>
          <a:bodyPr/>
          <a:lstStyle/>
          <a:p>
            <a:pPr>
              <a:spcBef>
                <a:spcPts val="300"/>
              </a:spcBef>
            </a:pPr>
            <a:r>
              <a:rPr lang="en-US" sz="2000" dirty="0" smtClean="0"/>
              <a:t>TG13 started May 2017 and finished January 2023</a:t>
            </a:r>
          </a:p>
          <a:p>
            <a:pPr>
              <a:spcBef>
                <a:spcPts val="300"/>
              </a:spcBef>
            </a:pPr>
            <a:r>
              <a:rPr lang="en-US" sz="2000" dirty="0" smtClean="0"/>
              <a:t>Officers and main contributors</a:t>
            </a:r>
          </a:p>
          <a:p>
            <a:pPr lvl="1">
              <a:spcBef>
                <a:spcPts val="300"/>
              </a:spcBef>
            </a:pPr>
            <a:r>
              <a:rPr lang="en-US" sz="1800" dirty="0" err="1" smtClean="0"/>
              <a:t>Tuncer</a:t>
            </a:r>
            <a:r>
              <a:rPr lang="en-US" sz="1800" dirty="0" smtClean="0"/>
              <a:t> </a:t>
            </a:r>
            <a:r>
              <a:rPr lang="en-US" sz="1800" dirty="0" err="1" smtClean="0"/>
              <a:t>Baykas</a:t>
            </a:r>
            <a:r>
              <a:rPr lang="en-US" sz="1800" dirty="0" smtClean="0"/>
              <a:t> </a:t>
            </a:r>
            <a:r>
              <a:rPr lang="en-US" sz="1800" i="1" dirty="0" smtClean="0"/>
              <a:t>(May 2017-Jan. 2023, Vice Chair, MIMO, Relaying)</a:t>
            </a:r>
          </a:p>
          <a:p>
            <a:pPr lvl="1">
              <a:spcBef>
                <a:spcPts val="300"/>
              </a:spcBef>
            </a:pPr>
            <a:r>
              <a:rPr lang="en-US" sz="1800" dirty="0"/>
              <a:t>Lennert Bober </a:t>
            </a:r>
            <a:r>
              <a:rPr lang="en-US" sz="1800" i="1" dirty="0"/>
              <a:t>(Jan. 2018-Jan. 2023, 3</a:t>
            </a:r>
            <a:r>
              <a:rPr lang="en-US" sz="1800" i="1" baseline="30000" dirty="0"/>
              <a:t>rd</a:t>
            </a:r>
            <a:r>
              <a:rPr lang="en-US" sz="1800" i="1" dirty="0"/>
              <a:t> </a:t>
            </a:r>
            <a:r>
              <a:rPr lang="en-US" sz="1800" i="1" dirty="0" smtClean="0"/>
              <a:t>Editor</a:t>
            </a:r>
            <a:r>
              <a:rPr lang="en-US" sz="1800" i="1" dirty="0"/>
              <a:t>, PHY, Scheduled MAC)</a:t>
            </a:r>
          </a:p>
          <a:p>
            <a:pPr lvl="1">
              <a:spcBef>
                <a:spcPts val="300"/>
              </a:spcBef>
            </a:pPr>
            <a:r>
              <a:rPr lang="en-US" sz="1800" dirty="0" smtClean="0"/>
              <a:t>Chong </a:t>
            </a:r>
            <a:r>
              <a:rPr lang="en-US" sz="1800" dirty="0"/>
              <a:t>Han </a:t>
            </a:r>
            <a:r>
              <a:rPr lang="en-US" sz="1800" i="1" dirty="0"/>
              <a:t>(Feb. 2018-January 2023, 2</a:t>
            </a:r>
            <a:r>
              <a:rPr lang="en-US" sz="1800" i="1" baseline="30000" dirty="0"/>
              <a:t>nd</a:t>
            </a:r>
            <a:r>
              <a:rPr lang="en-US" sz="1800" i="1" dirty="0"/>
              <a:t> Editor, PHY+MAC)</a:t>
            </a:r>
          </a:p>
          <a:p>
            <a:pPr lvl="1">
              <a:spcBef>
                <a:spcPts val="300"/>
              </a:spcBef>
            </a:pPr>
            <a:r>
              <a:rPr lang="en-US" sz="1800" dirty="0" smtClean="0"/>
              <a:t>Volker </a:t>
            </a:r>
            <a:r>
              <a:rPr lang="en-US" sz="1800" dirty="0"/>
              <a:t>Jungnickel </a:t>
            </a:r>
            <a:r>
              <a:rPr lang="en-US" sz="1800" i="1" dirty="0"/>
              <a:t>(May 2017-Jan. 2023, Chair, PHYs, D-MIMO MAC)</a:t>
            </a:r>
          </a:p>
          <a:p>
            <a:pPr lvl="1">
              <a:spcBef>
                <a:spcPts val="300"/>
              </a:spcBef>
            </a:pPr>
            <a:r>
              <a:rPr lang="en-US" sz="1800" dirty="0" err="1" smtClean="0"/>
              <a:t>Tero</a:t>
            </a:r>
            <a:r>
              <a:rPr lang="en-US" sz="1800" dirty="0" smtClean="0"/>
              <a:t> </a:t>
            </a:r>
            <a:r>
              <a:rPr lang="en-US" sz="1800" dirty="0" err="1" smtClean="0"/>
              <a:t>Kivinnen</a:t>
            </a:r>
            <a:r>
              <a:rPr lang="en-US" sz="1800" dirty="0" smtClean="0"/>
              <a:t> </a:t>
            </a:r>
            <a:r>
              <a:rPr lang="en-US" sz="1800" i="1" dirty="0" smtClean="0"/>
              <a:t>(Jan. 2020-Jan. 2023, WG and SA letter ballot comments)</a:t>
            </a:r>
          </a:p>
          <a:p>
            <a:pPr lvl="1">
              <a:spcBef>
                <a:spcPts val="300"/>
              </a:spcBef>
            </a:pPr>
            <a:r>
              <a:rPr lang="en-US" sz="1800" dirty="0" smtClean="0"/>
              <a:t>Sang-</a:t>
            </a:r>
            <a:r>
              <a:rPr lang="en-US" sz="1800" dirty="0" err="1" smtClean="0"/>
              <a:t>Kyu</a:t>
            </a:r>
            <a:r>
              <a:rPr lang="en-US" sz="1800" dirty="0" smtClean="0"/>
              <a:t> </a:t>
            </a:r>
            <a:r>
              <a:rPr lang="en-US" sz="1800" dirty="0"/>
              <a:t>Lim </a:t>
            </a:r>
            <a:r>
              <a:rPr lang="en-US" sz="1800" i="1" dirty="0"/>
              <a:t>(May 2017-Jan. 2023, Vice Chair, Secretary, PM-PHY)</a:t>
            </a:r>
          </a:p>
          <a:p>
            <a:pPr lvl="1">
              <a:spcBef>
                <a:spcPts val="300"/>
              </a:spcBef>
            </a:pPr>
            <a:r>
              <a:rPr lang="en-US" sz="1800" dirty="0"/>
              <a:t>John Li Qiang </a:t>
            </a:r>
            <a:r>
              <a:rPr lang="en-US" sz="1800" i="1" dirty="0"/>
              <a:t>(May 2017-Sept. 2018, 1</a:t>
            </a:r>
            <a:r>
              <a:rPr lang="en-US" sz="1800" i="1" baseline="30000" dirty="0"/>
              <a:t>st</a:t>
            </a:r>
            <a:r>
              <a:rPr lang="en-US" sz="1800" i="1" dirty="0"/>
              <a:t> Editor, PHY+MAC)</a:t>
            </a:r>
          </a:p>
          <a:p>
            <a:pPr lvl="1">
              <a:spcBef>
                <a:spcPts val="300"/>
              </a:spcBef>
            </a:pPr>
            <a:r>
              <a:rPr lang="en-US" sz="1800" dirty="0" smtClean="0"/>
              <a:t>Nikola </a:t>
            </a:r>
            <a:r>
              <a:rPr lang="en-US" sz="1800" dirty="0" err="1" smtClean="0"/>
              <a:t>Serafimovski</a:t>
            </a:r>
            <a:r>
              <a:rPr lang="en-US" sz="1800" dirty="0" smtClean="0"/>
              <a:t> </a:t>
            </a:r>
            <a:r>
              <a:rPr lang="en-US" sz="1800" i="1" dirty="0" smtClean="0"/>
              <a:t>(May 2017-June 2020, Vice Chair, Polled MAC)</a:t>
            </a:r>
          </a:p>
          <a:p>
            <a:pPr lvl="1">
              <a:spcBef>
                <a:spcPts val="300"/>
              </a:spcBef>
            </a:pPr>
            <a:r>
              <a:rPr lang="en-US" sz="1800" dirty="0" smtClean="0"/>
              <a:t>Xu Wang </a:t>
            </a:r>
            <a:r>
              <a:rPr lang="en-US" sz="1800" i="1" dirty="0" smtClean="0"/>
              <a:t>(Jan. 2018-Jan. 2019, PM-PHY)</a:t>
            </a:r>
          </a:p>
          <a:p>
            <a:pPr>
              <a:spcBef>
                <a:spcPts val="300"/>
              </a:spcBef>
            </a:pPr>
            <a:r>
              <a:rPr lang="en-US" sz="2000" dirty="0" smtClean="0"/>
              <a:t>Special inputs</a:t>
            </a:r>
            <a:endParaRPr lang="en-US" sz="2000" dirty="0"/>
          </a:p>
          <a:p>
            <a:pPr lvl="1">
              <a:spcBef>
                <a:spcPts val="300"/>
              </a:spcBef>
            </a:pPr>
            <a:r>
              <a:rPr lang="en-US" sz="1800" dirty="0" smtClean="0"/>
              <a:t>R. </a:t>
            </a:r>
            <a:r>
              <a:rPr lang="en-US" sz="1800" dirty="0" err="1"/>
              <a:t>Caglar</a:t>
            </a:r>
            <a:r>
              <a:rPr lang="en-US" sz="1800" dirty="0"/>
              <a:t> </a:t>
            </a:r>
            <a:r>
              <a:rPr lang="en-US" sz="1800" i="1" dirty="0"/>
              <a:t>(Relaying)</a:t>
            </a:r>
            <a:r>
              <a:rPr lang="en-US" sz="1800" dirty="0"/>
              <a:t>, </a:t>
            </a:r>
            <a:r>
              <a:rPr lang="en-US" sz="1800" dirty="0" smtClean="0"/>
              <a:t>J</a:t>
            </a:r>
            <a:r>
              <a:rPr lang="en-US" sz="1800" dirty="0"/>
              <a:t>. </a:t>
            </a:r>
            <a:r>
              <a:rPr lang="en-US" sz="1800" dirty="0" smtClean="0"/>
              <a:t>Hilt </a:t>
            </a:r>
            <a:r>
              <a:rPr lang="en-US" sz="1800" i="1" dirty="0"/>
              <a:t>(PM-PHY)</a:t>
            </a:r>
            <a:r>
              <a:rPr lang="en-US" sz="1800" dirty="0" smtClean="0"/>
              <a:t>, M. Hinrichs </a:t>
            </a:r>
            <a:r>
              <a:rPr lang="en-US" sz="1800" i="1" dirty="0"/>
              <a:t>(PM-PHY)</a:t>
            </a:r>
            <a:r>
              <a:rPr lang="en-US" sz="1800" dirty="0" smtClean="0"/>
              <a:t>, </a:t>
            </a:r>
            <a:r>
              <a:rPr lang="en-US" sz="1800" dirty="0"/>
              <a:t>R. </a:t>
            </a:r>
            <a:r>
              <a:rPr lang="en-US" sz="1800" dirty="0" err="1"/>
              <a:t>Mennecke</a:t>
            </a:r>
            <a:r>
              <a:rPr lang="en-US" sz="1800" dirty="0"/>
              <a:t> </a:t>
            </a:r>
            <a:r>
              <a:rPr lang="en-US" sz="1800" i="1" dirty="0"/>
              <a:t>(PHYs</a:t>
            </a:r>
            <a:r>
              <a:rPr lang="en-US" sz="1800" i="1" dirty="0" smtClean="0"/>
              <a:t>), </a:t>
            </a:r>
            <a:r>
              <a:rPr lang="en-US" sz="1800" dirty="0" smtClean="0"/>
              <a:t>M</a:t>
            </a:r>
            <a:r>
              <a:rPr lang="en-US" sz="1800" dirty="0"/>
              <a:t>. </a:t>
            </a:r>
            <a:r>
              <a:rPr lang="en-US" sz="1800" dirty="0" err="1"/>
              <a:t>Noshad</a:t>
            </a:r>
            <a:r>
              <a:rPr lang="en-US" sz="1800" dirty="0"/>
              <a:t> </a:t>
            </a:r>
            <a:r>
              <a:rPr lang="en-US" sz="1800" i="1" dirty="0"/>
              <a:t>(PM-PHY)</a:t>
            </a:r>
            <a:r>
              <a:rPr lang="en-US" sz="1800" dirty="0"/>
              <a:t>, </a:t>
            </a:r>
            <a:r>
              <a:rPr lang="en-US" sz="1800" dirty="0" smtClean="0"/>
              <a:t>B. </a:t>
            </a:r>
            <a:r>
              <a:rPr lang="en-US" sz="1800" dirty="0" err="1" smtClean="0"/>
              <a:t>Poddig</a:t>
            </a:r>
            <a:r>
              <a:rPr lang="en-US" sz="1800" dirty="0" smtClean="0"/>
              <a:t> </a:t>
            </a:r>
            <a:r>
              <a:rPr lang="en-US" sz="1800" i="1" dirty="0" smtClean="0"/>
              <a:t>(PM-PHY)</a:t>
            </a:r>
            <a:r>
              <a:rPr lang="en-US" sz="1800" dirty="0" smtClean="0"/>
              <a:t>, </a:t>
            </a:r>
            <a:r>
              <a:rPr lang="en-US" sz="1800" dirty="0"/>
              <a:t>J. </a:t>
            </a:r>
            <a:r>
              <a:rPr lang="en-US" sz="1800" dirty="0" smtClean="0"/>
              <a:t>Schostak </a:t>
            </a:r>
            <a:r>
              <a:rPr lang="en-US" sz="1800" i="1" dirty="0" smtClean="0"/>
              <a:t>(PM-PHY)</a:t>
            </a:r>
            <a:r>
              <a:rPr lang="en-US" sz="1800" dirty="0" smtClean="0"/>
              <a:t> </a:t>
            </a:r>
            <a:endParaRPr lang="en-US" sz="1800" dirty="0"/>
          </a:p>
          <a:p>
            <a:pPr marL="0" indent="0">
              <a:spcBef>
                <a:spcPts val="300"/>
              </a:spcBef>
              <a:buNone/>
            </a:pPr>
            <a:endParaRPr lang="en-US" sz="2000" dirty="0"/>
          </a:p>
          <a:p>
            <a:pPr>
              <a:spcBef>
                <a:spcPts val="300"/>
              </a:spcBef>
            </a:pPr>
            <a:endParaRPr lang="en-US" b="0" dirty="0"/>
          </a:p>
          <a:p>
            <a:pPr>
              <a:spcBef>
                <a:spcPts val="300"/>
              </a:spcBef>
            </a:pPr>
            <a:endParaRPr lang="en-US" b="0" dirty="0"/>
          </a:p>
          <a:p>
            <a:pPr>
              <a:spcBef>
                <a:spcPts val="300"/>
              </a:spcBef>
            </a:pPr>
            <a:endParaRPr lang="en-US" dirty="0" smtClean="0"/>
          </a:p>
          <a:p>
            <a:pPr>
              <a:spcBef>
                <a:spcPts val="300"/>
              </a:spcBef>
            </a:pPr>
            <a:endParaRPr lang="en-US" dirty="0" smtClean="0"/>
          </a:p>
          <a:p>
            <a:pPr>
              <a:spcBef>
                <a:spcPts val="300"/>
              </a:spcBef>
            </a:pPr>
            <a:endParaRPr lang="en-US" b="0" dirty="0" smtClean="0"/>
          </a:p>
          <a:p>
            <a:pPr>
              <a:spcBef>
                <a:spcPts val="300"/>
              </a:spcBef>
            </a:pPr>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4073311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a:t>
            </a:r>
            <a:r>
              <a:rPr lang="en-US" altLang="en-US" dirty="0" smtClean="0"/>
              <a:t>for </a:t>
            </a:r>
            <a:r>
              <a:rPr lang="en-US" altLang="en-US" dirty="0"/>
              <a:t>the </a:t>
            </a:r>
            <a:r>
              <a:rPr lang="en-US" altLang="en-US" dirty="0" smtClean="0"/>
              <a:t>January 2023 hybrid meeting in Baltimore.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3</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endParaRPr 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15-23/0030r2</a:t>
            </a:r>
          </a:p>
          <a:p>
            <a:pPr indent="-387350" algn="just">
              <a:buFont typeface="Arial" panose="020B0604020202020204" pitchFamily="34" charset="0"/>
              <a:buChar char="•"/>
              <a:defRPr/>
            </a:pPr>
            <a:r>
              <a:rPr lang="de-DE" sz="2000" dirty="0" smtClean="0"/>
              <a:t>1 </a:t>
            </a:r>
            <a:r>
              <a:rPr lang="de-DE" sz="2000" dirty="0" err="1" smtClean="0"/>
              <a:t>joint</a:t>
            </a:r>
            <a:r>
              <a:rPr lang="de-DE" sz="2000" dirty="0" smtClean="0"/>
              <a:t> </a:t>
            </a:r>
            <a:r>
              <a:rPr lang="de-DE" sz="2000" dirty="0" err="1" smtClean="0"/>
              <a:t>slot</a:t>
            </a:r>
            <a:r>
              <a:rPr lang="de-DE" sz="2000" dirty="0" smtClean="0"/>
              <a:t> </a:t>
            </a:r>
            <a:r>
              <a:rPr lang="de-DE" sz="2000" dirty="0" err="1" smtClean="0"/>
              <a:t>with</a:t>
            </a:r>
            <a:r>
              <a:rPr lang="de-DE" sz="2000" dirty="0" smtClean="0"/>
              <a:t> 802.1/802.15</a:t>
            </a:r>
          </a:p>
          <a:p>
            <a:pPr lvl="1" indent="-387350" algn="just">
              <a:buFont typeface="Symbol" panose="05050102010706020507" pitchFamily="18" charset="2"/>
              <a:buChar char="-"/>
              <a:defRPr/>
            </a:pPr>
            <a:r>
              <a:rPr lang="de-DE" dirty="0" smtClean="0"/>
              <a:t>TUE Jan 16, PM3 6:00-7:00 p.m.</a:t>
            </a:r>
          </a:p>
          <a:p>
            <a:pPr lvl="2" indent="-387350" algn="just">
              <a:buFont typeface="Arial" panose="020B0604020202020204" pitchFamily="34" charset="0"/>
              <a:buChar char="•"/>
              <a:defRPr/>
            </a:pPr>
            <a:r>
              <a:rPr lang="de-DE" sz="1800" dirty="0" err="1" smtClean="0"/>
              <a:t>overview</a:t>
            </a:r>
            <a:r>
              <a:rPr lang="de-DE" sz="1800" dirty="0" smtClean="0"/>
              <a:t> </a:t>
            </a:r>
            <a:r>
              <a:rPr lang="de-DE" sz="1800" dirty="0" err="1" smtClean="0"/>
              <a:t>of</a:t>
            </a:r>
            <a:r>
              <a:rPr lang="de-DE" sz="1800" dirty="0" smtClean="0"/>
              <a:t> IEEE P802.15.13_D10</a:t>
            </a:r>
          </a:p>
          <a:p>
            <a:pPr marL="755650" lvl="2" indent="0" algn="just">
              <a:buNone/>
              <a:defRPr/>
            </a:pPr>
            <a:r>
              <a:rPr lang="de-DE" sz="1800" dirty="0">
                <a:hlinkClick r:id="rId3"/>
              </a:rPr>
              <a:t>https://</a:t>
            </a:r>
            <a:r>
              <a:rPr lang="de-DE" sz="1800" dirty="0" smtClean="0">
                <a:hlinkClick r:id="rId3"/>
              </a:rPr>
              <a:t>mentor.ieee.org/802.15/dcn/23/15-23-0063-00-0013-ieee-p802-15-13-architecture-overview.pptx</a:t>
            </a:r>
            <a:endParaRPr lang="de-DE" sz="1800" dirty="0" smtClean="0"/>
          </a:p>
          <a:p>
            <a:pPr lvl="2" indent="-387350" algn="just">
              <a:buFont typeface="Arial" panose="020B0604020202020204" pitchFamily="34" charset="0"/>
              <a:buChar char="•"/>
              <a:defRPr/>
            </a:pPr>
            <a:r>
              <a:rPr lang="de-DE" sz="1800" dirty="0" err="1" smtClean="0"/>
              <a:t>discuss</a:t>
            </a:r>
            <a:r>
              <a:rPr lang="de-DE" sz="1800" dirty="0" smtClean="0"/>
              <a:t> </a:t>
            </a:r>
            <a:r>
              <a:rPr lang="de-DE" sz="1800" dirty="0" err="1" smtClean="0"/>
              <a:t>suitability</a:t>
            </a:r>
            <a:r>
              <a:rPr lang="de-DE" sz="1800" dirty="0" smtClean="0"/>
              <a:t> </a:t>
            </a:r>
            <a:r>
              <a:rPr lang="de-DE" sz="1800" dirty="0" err="1" smtClean="0"/>
              <a:t>for</a:t>
            </a:r>
            <a:r>
              <a:rPr lang="de-DE" sz="1800" dirty="0" smtClean="0"/>
              <a:t> </a:t>
            </a:r>
            <a:r>
              <a:rPr lang="de-DE" sz="1800" dirty="0" err="1" smtClean="0"/>
              <a:t>wireless</a:t>
            </a:r>
            <a:r>
              <a:rPr lang="de-DE" sz="1800" dirty="0" smtClean="0"/>
              <a:t> TSN </a:t>
            </a:r>
            <a:r>
              <a:rPr lang="de-DE" sz="1800" dirty="0" err="1" smtClean="0"/>
              <a:t>operation</a:t>
            </a:r>
            <a:endParaRPr lang="de-DE" sz="1800" dirty="0" smtClean="0"/>
          </a:p>
          <a:p>
            <a:pPr indent="-387350" algn="just">
              <a:buFont typeface="Arial" panose="020B0604020202020204" pitchFamily="34" charset="0"/>
              <a:buChar char="•"/>
              <a:defRPr/>
            </a:pPr>
            <a:r>
              <a:rPr lang="de-DE" sz="2000" dirty="0" smtClean="0"/>
              <a:t>1 TG13 </a:t>
            </a:r>
            <a:r>
              <a:rPr lang="de-DE" sz="2000" dirty="0" err="1" smtClean="0"/>
              <a:t>slot</a:t>
            </a:r>
            <a:r>
              <a:rPr lang="de-DE" sz="2000" dirty="0" smtClean="0"/>
              <a:t> </a:t>
            </a:r>
            <a:r>
              <a:rPr lang="de-DE" sz="2000" dirty="0" err="1" smtClean="0"/>
              <a:t>this</a:t>
            </a:r>
            <a:r>
              <a:rPr lang="de-DE" sz="2000" dirty="0" smtClean="0"/>
              <a:t> </a:t>
            </a:r>
            <a:r>
              <a:rPr lang="de-DE" sz="2000" dirty="0" err="1" smtClean="0"/>
              <a:t>week</a:t>
            </a:r>
            <a:endParaRPr lang="de-DE" sz="2000" dirty="0" smtClean="0"/>
          </a:p>
          <a:p>
            <a:pPr marL="719138" lvl="2" indent="-363538" algn="just">
              <a:buFont typeface="Symbol" panose="05050102010706020507" pitchFamily="18" charset="2"/>
              <a:buChar char="-"/>
              <a:defRPr/>
            </a:pPr>
            <a:r>
              <a:rPr lang="de-DE" sz="2000" dirty="0" smtClean="0"/>
              <a:t>WED Jan 18, PM2 4:00-6:00 p.m.</a:t>
            </a:r>
          </a:p>
          <a:p>
            <a:pPr marL="1176338" lvl="3" indent="-363538" algn="just">
              <a:buFont typeface="Arial" panose="020B0604020202020204" pitchFamily="34" charset="0"/>
              <a:buChar char="•"/>
              <a:defRPr/>
            </a:pPr>
            <a:r>
              <a:rPr lang="de-DE" sz="1800" dirty="0" err="1" smtClean="0"/>
              <a:t>approve</a:t>
            </a:r>
            <a:r>
              <a:rPr lang="de-DE" sz="1800" dirty="0" smtClean="0"/>
              <a:t> </a:t>
            </a:r>
            <a:r>
              <a:rPr lang="de-DE" sz="1800" dirty="0" err="1" smtClean="0"/>
              <a:t>aganda</a:t>
            </a:r>
            <a:r>
              <a:rPr lang="de-DE" sz="1800" dirty="0" smtClean="0"/>
              <a:t> and </a:t>
            </a:r>
            <a:r>
              <a:rPr lang="de-DE" sz="1800" dirty="0" err="1" smtClean="0"/>
              <a:t>minutes</a:t>
            </a:r>
            <a:r>
              <a:rPr lang="de-DE" sz="1800" dirty="0" smtClean="0"/>
              <a:t> </a:t>
            </a:r>
          </a:p>
          <a:p>
            <a:pPr marL="1176338" lvl="3" indent="-363538" algn="just">
              <a:buFont typeface="Arial" panose="020B0604020202020204" pitchFamily="34" charset="0"/>
              <a:buChar char="•"/>
              <a:defRPr/>
            </a:pPr>
            <a:r>
              <a:rPr lang="de-DE" sz="1800" dirty="0" err="1" smtClean="0"/>
              <a:t>discuss</a:t>
            </a:r>
            <a:r>
              <a:rPr lang="de-DE" sz="1800" dirty="0" smtClean="0"/>
              <a:t> </a:t>
            </a:r>
            <a:r>
              <a:rPr lang="de-DE" sz="1800" dirty="0" err="1" smtClean="0"/>
              <a:t>future</a:t>
            </a:r>
            <a:r>
              <a:rPr lang="de-DE" sz="1800" dirty="0" smtClean="0"/>
              <a:t> </a:t>
            </a:r>
            <a:r>
              <a:rPr lang="de-DE" sz="1800" dirty="0" err="1" smtClean="0"/>
              <a:t>plans</a:t>
            </a:r>
            <a:r>
              <a:rPr lang="de-DE" sz="1800" dirty="0" smtClean="0"/>
              <a:t> </a:t>
            </a:r>
          </a:p>
          <a:p>
            <a:pPr marL="1176338" lvl="3" indent="-363538" algn="just">
              <a:buFont typeface="Arial" panose="020B0604020202020204" pitchFamily="34" charset="0"/>
              <a:buChar char="•"/>
              <a:defRPr/>
            </a:pPr>
            <a:r>
              <a:rPr lang="de-DE" sz="1800" dirty="0" err="1" smtClean="0"/>
              <a:t>AoB</a:t>
            </a:r>
            <a:endParaRPr lang="de-DE" sz="2800" dirty="0" smtClean="0"/>
          </a:p>
          <a:p>
            <a:pPr marL="719138" lvl="2" indent="-363538" algn="just">
              <a:buFont typeface="Symbol" panose="05050102010706020507" pitchFamily="18" charset="2"/>
              <a:buChar char="-"/>
              <a:defRPr/>
            </a:pP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schedule for January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pPr marL="49213" indent="-268288"/>
            <a:r>
              <a:rPr lang="en-US" dirty="0" smtClean="0"/>
              <a:t>TG13 has completed its work</a:t>
            </a:r>
          </a:p>
          <a:p>
            <a:pPr lvl="1"/>
            <a:r>
              <a:rPr lang="en-US" sz="1800" dirty="0" smtClean="0"/>
              <a:t>D10 has no more unresolved comments</a:t>
            </a:r>
          </a:p>
          <a:p>
            <a:pPr lvl="1"/>
            <a:r>
              <a:rPr lang="en-US" sz="1800" dirty="0" smtClean="0"/>
              <a:t>Draft is on the </a:t>
            </a:r>
            <a:r>
              <a:rPr lang="en-US" sz="1800" dirty="0" err="1" smtClean="0"/>
              <a:t>RevCom</a:t>
            </a:r>
            <a:r>
              <a:rPr lang="en-US" sz="1800" dirty="0" smtClean="0"/>
              <a:t> Agenda January 30, 2023</a:t>
            </a:r>
          </a:p>
          <a:p>
            <a:pPr marL="457200" lvl="1" indent="0">
              <a:buNone/>
            </a:pPr>
            <a:r>
              <a:rPr lang="en-US" sz="1800" dirty="0">
                <a:hlinkClick r:id="rId2"/>
              </a:rPr>
              <a:t>https://</a:t>
            </a:r>
            <a:r>
              <a:rPr lang="en-US" sz="1800" dirty="0" smtClean="0">
                <a:hlinkClick r:id="rId2"/>
              </a:rPr>
              <a:t>standards.ieee.org/wp-content/uploads/import/governance/revcom/agenda.pdf</a:t>
            </a:r>
            <a:r>
              <a:rPr lang="en-US" sz="1800" dirty="0" smtClean="0"/>
              <a:t> </a:t>
            </a:r>
          </a:p>
          <a:p>
            <a:pPr lvl="1"/>
            <a:r>
              <a:rPr lang="en-US" sz="1800" b="0" dirty="0" smtClean="0"/>
              <a:t>Hopefully goes out for publication as IEEE </a:t>
            </a:r>
            <a:r>
              <a:rPr lang="en-US" sz="1800" b="0" dirty="0" err="1" smtClean="0"/>
              <a:t>Std</a:t>
            </a:r>
            <a:r>
              <a:rPr lang="en-US" sz="1800" b="0" dirty="0" smtClean="0"/>
              <a:t> 802.15.13-2023</a:t>
            </a:r>
          </a:p>
          <a:p>
            <a:pPr lvl="1"/>
            <a:r>
              <a:rPr lang="en-US" sz="1800" dirty="0" smtClean="0"/>
              <a:t>Draft will be converted into </a:t>
            </a:r>
            <a:r>
              <a:rPr lang="en-US" sz="1800" dirty="0" err="1" smtClean="0"/>
              <a:t>Framemaker</a:t>
            </a:r>
            <a:r>
              <a:rPr lang="en-US" sz="1800" dirty="0" smtClean="0"/>
              <a:t> and </a:t>
            </a:r>
            <a:r>
              <a:rPr lang="en-US" sz="1800" dirty="0" smtClean="0"/>
              <a:t>continued in </a:t>
            </a:r>
            <a:r>
              <a:rPr lang="en-US" sz="1800" dirty="0" smtClean="0"/>
              <a:t>this way</a:t>
            </a:r>
          </a:p>
          <a:p>
            <a:pPr lvl="1"/>
            <a:r>
              <a:rPr lang="en-US" sz="1800" dirty="0" smtClean="0"/>
              <a:t>Thanks </a:t>
            </a:r>
            <a:r>
              <a:rPr lang="en-US" sz="1800" dirty="0" smtClean="0"/>
              <a:t>to WG and all TG officers and many contributors</a:t>
            </a:r>
          </a:p>
          <a:p>
            <a:pPr lvl="1"/>
            <a:r>
              <a:rPr lang="en-US" sz="1800" b="0" dirty="0" smtClean="0"/>
              <a:t>Tutorial on 802.15.13 and 802.11bb in </a:t>
            </a:r>
            <a:r>
              <a:rPr lang="en-US" sz="1800" b="0" dirty="0" smtClean="0"/>
              <a:t>March</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Sang-</a:t>
            </a:r>
            <a:r>
              <a:rPr lang="en-US" sz="1800" b="1" dirty="0" err="1" smtClean="0"/>
              <a:t>Kyu</a:t>
            </a:r>
            <a:r>
              <a:rPr lang="en-US" sz="1800" b="1" dirty="0" smtClean="0"/>
              <a:t> Lim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7648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57232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January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15-23/0077r0.</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Volker Jungnickel</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552187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a:t>
            </a:r>
            <a:r>
              <a:rPr lang="de-DE" dirty="0" err="1" smtClean="0"/>
              <a:t>January</a:t>
            </a:r>
            <a:r>
              <a:rPr lang="de-DE" dirty="0" smtClean="0"/>
              <a:t> 2023, </a:t>
            </a:r>
            <a:r>
              <a:rPr lang="de-DE" dirty="0"/>
              <a:t>11:00-12:30 CET (5:00-6:30 ET, 18:00-19:30 KT)</a:t>
            </a:r>
            <a:endParaRPr lang="de-DE" dirty="0" smtClean="0"/>
          </a:p>
          <a:p>
            <a:pPr marL="800100" lvl="1"/>
            <a:r>
              <a:rPr lang="de-DE" dirty="0" smtClean="0"/>
              <a:t>6 </a:t>
            </a:r>
            <a:r>
              <a:rPr lang="de-DE" dirty="0" err="1" smtClean="0"/>
              <a:t>February</a:t>
            </a:r>
            <a:r>
              <a:rPr lang="de-DE" dirty="0" smtClean="0"/>
              <a:t> 2023, 11:00-12.30 CET (5:00-6:30 ET, 18:00-19:30 KT)</a:t>
            </a:r>
          </a:p>
          <a:p>
            <a:pPr marL="800100" lvl="1"/>
            <a:r>
              <a:rPr lang="de-DE" sz="2400" dirty="0" err="1" smtClean="0"/>
              <a:t>meeting</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6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889</Words>
  <Application>Microsoft Office PowerPoint</Application>
  <PresentationFormat>Bildschirmpräsentation (4:3)</PresentationFormat>
  <Paragraphs>136</Paragraphs>
  <Slides>11</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19" baseType="lpstr">
      <vt:lpstr>MS PGothic</vt:lpstr>
      <vt:lpstr>MS PGothic</vt:lpstr>
      <vt:lpstr>Arial</vt:lpstr>
      <vt:lpstr>Symbol</vt:lpstr>
      <vt:lpstr>Times New Roman</vt:lpstr>
      <vt:lpstr>Wingdings</vt:lpstr>
      <vt:lpstr>802-11-Submission</vt:lpstr>
      <vt:lpstr>Document</vt:lpstr>
      <vt:lpstr>IEEE 802.15 TG13  Multi-Gbit/s Optical Wireless Communication  January 2023 Meeting Agenda</vt:lpstr>
      <vt:lpstr>PowerPoint-Präsentation</vt:lpstr>
      <vt:lpstr>PowerPoint-Präsentation</vt:lpstr>
      <vt:lpstr>PowerPoint-Präsentation</vt:lpstr>
      <vt:lpstr>TG13 status</vt:lpstr>
      <vt:lpstr>TG 13 Motion to reconfirm CRG</vt:lpstr>
      <vt:lpstr>WG Motion to reconfirm CRG</vt:lpstr>
      <vt:lpstr>PowerPoint-Präsentation</vt:lpstr>
      <vt:lpstr>Plan for CRG Telcos</vt:lpstr>
      <vt:lpstr>Future steps</vt:lpstr>
      <vt:lpstr>Goodbye and thanks for all the fish!</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6112</cp:revision>
  <cp:lastPrinted>2014-11-04T15:04:57Z</cp:lastPrinted>
  <dcterms:created xsi:type="dcterms:W3CDTF">2007-04-17T18:10:23Z</dcterms:created>
  <dcterms:modified xsi:type="dcterms:W3CDTF">2023-01-19T20:35:08Z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