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1"/>
  </p:notesMasterIdLst>
  <p:sldIdLst>
    <p:sldId id="363" r:id="rId2"/>
    <p:sldId id="2413" r:id="rId3"/>
    <p:sldId id="2414" r:id="rId4"/>
    <p:sldId id="2368" r:id="rId5"/>
    <p:sldId id="2408" r:id="rId6"/>
    <p:sldId id="2385" r:id="rId7"/>
    <p:sldId id="361" r:id="rId8"/>
    <p:sldId id="2375" r:id="rId9"/>
    <p:sldId id="2377" r:id="rId10"/>
    <p:sldId id="2435" r:id="rId11"/>
    <p:sldId id="2436" r:id="rId12"/>
    <p:sldId id="2437" r:id="rId13"/>
    <p:sldId id="2438" r:id="rId14"/>
    <p:sldId id="2439" r:id="rId15"/>
    <p:sldId id="2440" r:id="rId16"/>
    <p:sldId id="2389" r:id="rId17"/>
    <p:sldId id="2431" r:id="rId18"/>
    <p:sldId id="2441" r:id="rId19"/>
    <p:sldId id="298" r:id="rId20"/>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82" d="100"/>
          <a:sy n="82" d="100"/>
        </p:scale>
        <p:origin x="720"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802.15-23-0082-00-04ab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January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Benjamin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5dff7eac804a555afce33031902f8b9e" TargetMode="External"/><Relationship Id="rId2" Type="http://schemas.openxmlformats.org/officeDocument/2006/relationships/hyperlink" Target="https://mentor.ieee.org/802.15/dcn/22/15-22-0687-10-04ab-tg4ab-agenda-january-2023.xlsx" TargetMode="External"/><Relationship Id="rId1" Type="http://schemas.openxmlformats.org/officeDocument/2006/relationships/slideLayout" Target="../slideLayouts/slideLayout2.xml"/><Relationship Id="rId6" Type="http://schemas.openxmlformats.org/officeDocument/2006/relationships/hyperlink" Target="https://ieeesa.webex.com/ieeesa/j.php?MTID=mb884a0f3d7d2d4ef463797a991898c12" TargetMode="External"/><Relationship Id="rId5" Type="http://schemas.openxmlformats.org/officeDocument/2006/relationships/hyperlink" Target="https://ieeesa.webex.com/ieeesa/j.php?MTID=m8257e200f37151060c55093c984a64ca" TargetMode="External"/><Relationship Id="rId4" Type="http://schemas.openxmlformats.org/officeDocument/2006/relationships/hyperlink" Target="https://ieeesa.webex.com/ieeesa/j.php?MTID=m95604532074fae572029cf2fd8c9f2e3"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January 2023 Interim Session Closing Report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19 January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Inform the working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Breakouts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4098" name="Picture 2">
            <a:extLst>
              <a:ext uri="{FF2B5EF4-FFF2-40B4-BE49-F238E27FC236}">
                <a16:creationId xmlns:a16="http://schemas.microsoft.com/office/drawing/2014/main" id="{45DDE1B8-4528-F688-DF97-1C6ADC9A38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5632" y="1916832"/>
            <a:ext cx="3300736" cy="4399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264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97F48-E868-F3F4-45D9-16E6CAE5E0FA}"/>
              </a:ext>
            </a:extLst>
          </p:cNvPr>
          <p:cNvSpPr>
            <a:spLocks noGrp="1"/>
          </p:cNvSpPr>
          <p:nvPr>
            <p:ph type="title"/>
          </p:nvPr>
        </p:nvSpPr>
        <p:spPr/>
        <p:txBody>
          <a:bodyPr/>
          <a:lstStyle/>
          <a:p>
            <a:r>
              <a:rPr lang="en-US" dirty="0"/>
              <a:t>Break-out Topics</a:t>
            </a:r>
          </a:p>
        </p:txBody>
      </p:sp>
      <p:sp>
        <p:nvSpPr>
          <p:cNvPr id="3" name="Content Placeholder 2">
            <a:extLst>
              <a:ext uri="{FF2B5EF4-FFF2-40B4-BE49-F238E27FC236}">
                <a16:creationId xmlns:a16="http://schemas.microsoft.com/office/drawing/2014/main" id="{44FB01C3-AE1A-3126-965E-7C5C6F8DEB31}"/>
              </a:ext>
            </a:extLst>
          </p:cNvPr>
          <p:cNvSpPr>
            <a:spLocks noGrp="1"/>
          </p:cNvSpPr>
          <p:nvPr>
            <p:ph idx="1"/>
          </p:nvPr>
        </p:nvSpPr>
        <p:spPr/>
        <p:txBody>
          <a:bodyPr/>
          <a:lstStyle/>
          <a:p>
            <a:pPr marL="457200" indent="-457200">
              <a:buFont typeface="Arial" panose="020B0604020202020204" pitchFamily="34" charset="0"/>
              <a:buChar char="•"/>
            </a:pPr>
            <a:r>
              <a:rPr lang="en-US" dirty="0"/>
              <a:t>We included technical breakouts in the agenda</a:t>
            </a:r>
          </a:p>
          <a:p>
            <a:pPr marL="857250" lvl="1" indent="-457200">
              <a:buFont typeface="Arial" panose="020B0604020202020204" pitchFamily="34" charset="0"/>
              <a:buChar char="•"/>
            </a:pPr>
            <a:r>
              <a:rPr lang="en-US" dirty="0"/>
              <a:t>Develop input document to 802.18 on China MIIT's consultation on UWB </a:t>
            </a:r>
          </a:p>
          <a:p>
            <a:pPr marL="857250" lvl="1" indent="-457200">
              <a:buFont typeface="Arial" panose="020B0604020202020204" pitchFamily="34" charset="0"/>
              <a:buChar char="•"/>
            </a:pPr>
            <a:r>
              <a:rPr lang="en-US" dirty="0"/>
              <a:t>Ad-hoc meetings to converge and complete on main technical topics</a:t>
            </a:r>
          </a:p>
          <a:p>
            <a:pPr marL="857250" lvl="1" indent="-457200">
              <a:buFont typeface="Arial" panose="020B0604020202020204" pitchFamily="34" charset="0"/>
              <a:buChar char="•"/>
            </a:pPr>
            <a:r>
              <a:rPr lang="en-US" dirty="0"/>
              <a:t>Breakouts were very productive</a:t>
            </a:r>
          </a:p>
          <a:p>
            <a:pPr marL="857250" lvl="1" indent="-457200">
              <a:buFont typeface="Arial" panose="020B0604020202020204" pitchFamily="34" charset="0"/>
              <a:buChar char="•"/>
            </a:pPr>
            <a:r>
              <a:rPr lang="en-US" dirty="0"/>
              <a:t>Will plan a similar structure for March</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35AA691-D280-3512-3A4D-5D648BA697A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851732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5D60-A6E1-3B83-0267-E187A51D9037}"/>
              </a:ext>
            </a:extLst>
          </p:cNvPr>
          <p:cNvSpPr>
            <a:spLocks noGrp="1"/>
          </p:cNvSpPr>
          <p:nvPr>
            <p:ph type="title"/>
          </p:nvPr>
        </p:nvSpPr>
        <p:spPr/>
        <p:txBody>
          <a:bodyPr/>
          <a:lstStyle/>
          <a:p>
            <a:r>
              <a:rPr lang="en-US" dirty="0"/>
              <a:t>Progress</a:t>
            </a:r>
          </a:p>
        </p:txBody>
      </p:sp>
      <p:sp>
        <p:nvSpPr>
          <p:cNvPr id="3" name="Content Placeholder 2">
            <a:extLst>
              <a:ext uri="{FF2B5EF4-FFF2-40B4-BE49-F238E27FC236}">
                <a16:creationId xmlns:a16="http://schemas.microsoft.com/office/drawing/2014/main" id="{BF4F376A-7F8D-E00E-9A90-C71C6C1076DC}"/>
              </a:ext>
            </a:extLst>
          </p:cNvPr>
          <p:cNvSpPr>
            <a:spLocks noGrp="1"/>
          </p:cNvSpPr>
          <p:nvPr>
            <p:ph idx="1"/>
          </p:nvPr>
        </p:nvSpPr>
        <p:spPr/>
        <p:txBody>
          <a:bodyPr>
            <a:normAutofit fontScale="77500" lnSpcReduction="20000"/>
          </a:bodyPr>
          <a:lstStyle/>
          <a:p>
            <a:r>
              <a:rPr lang="en-US" dirty="0"/>
              <a:t>Enhancements for data communication</a:t>
            </a:r>
          </a:p>
          <a:p>
            <a:pPr marL="457200" indent="-457200">
              <a:buFont typeface="Arial" panose="020B0604020202020204" pitchFamily="34" charset="0"/>
              <a:buChar char="•"/>
            </a:pPr>
            <a:r>
              <a:rPr lang="en-US" dirty="0"/>
              <a:t>Consensus reached on all major issues</a:t>
            </a:r>
          </a:p>
          <a:p>
            <a:pPr marL="457200" indent="-457200">
              <a:buFont typeface="Arial" panose="020B0604020202020204" pitchFamily="34" charset="0"/>
              <a:buChar char="•"/>
            </a:pPr>
            <a:r>
              <a:rPr lang="en-US" dirty="0"/>
              <a:t>Summary of consensus proposal: doc 15-23-0078</a:t>
            </a:r>
          </a:p>
          <a:p>
            <a:pPr marL="457200" indent="-457200">
              <a:buFont typeface="Arial" panose="020B0604020202020204" pitchFamily="34" charset="0"/>
              <a:buChar char="•"/>
            </a:pPr>
            <a:r>
              <a:rPr lang="en-US" dirty="0"/>
              <a:t>TFD text exists, will be updated according to this weeks progress</a:t>
            </a:r>
          </a:p>
          <a:p>
            <a:pPr marL="0" indent="0"/>
            <a:endParaRPr lang="en-US" dirty="0"/>
          </a:p>
          <a:p>
            <a:pPr marL="0" indent="0"/>
            <a:r>
              <a:rPr lang="en-US" dirty="0"/>
              <a:t>Sensing:</a:t>
            </a:r>
          </a:p>
          <a:p>
            <a:pPr marL="457200" indent="-457200">
              <a:buFont typeface="Arial" panose="020B0604020202020204" pitchFamily="34" charset="0"/>
              <a:buChar char="•"/>
            </a:pPr>
            <a:r>
              <a:rPr lang="en-US" dirty="0"/>
              <a:t>Update document 15-23-0079.  </a:t>
            </a:r>
          </a:p>
          <a:p>
            <a:pPr marL="457200" indent="-457200">
              <a:buFont typeface="Arial" panose="020B0604020202020204" pitchFamily="34" charset="0"/>
              <a:buChar char="•"/>
            </a:pPr>
            <a:r>
              <a:rPr lang="en-US" dirty="0"/>
              <a:t>Consensus recommendations for all core features e.g. pulse shapes, pulse patterns, mandatory sequences</a:t>
            </a:r>
          </a:p>
          <a:p>
            <a:pPr marL="457200" indent="-457200">
              <a:buFont typeface="Arial" panose="020B0604020202020204" pitchFamily="34" charset="0"/>
              <a:buChar char="•"/>
            </a:pPr>
            <a:r>
              <a:rPr lang="en-US" dirty="0"/>
              <a:t>Mandatory reports agreed</a:t>
            </a:r>
          </a:p>
          <a:p>
            <a:pPr marL="457200" indent="-457200">
              <a:buFont typeface="Arial" panose="020B0604020202020204" pitchFamily="34" charset="0"/>
              <a:buChar char="•"/>
            </a:pPr>
            <a:r>
              <a:rPr lang="en-US" dirty="0"/>
              <a:t>Options still under discussion</a:t>
            </a:r>
          </a:p>
        </p:txBody>
      </p:sp>
      <p:sp>
        <p:nvSpPr>
          <p:cNvPr id="4" name="Slide Number Placeholder 3">
            <a:extLst>
              <a:ext uri="{FF2B5EF4-FFF2-40B4-BE49-F238E27FC236}">
                <a16:creationId xmlns:a16="http://schemas.microsoft.com/office/drawing/2014/main" id="{BA57408F-2787-1DA3-481F-15B35960030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132876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5D60-A6E1-3B83-0267-E187A51D9037}"/>
              </a:ext>
            </a:extLst>
          </p:cNvPr>
          <p:cNvSpPr>
            <a:spLocks noGrp="1"/>
          </p:cNvSpPr>
          <p:nvPr>
            <p:ph type="title"/>
          </p:nvPr>
        </p:nvSpPr>
        <p:spPr/>
        <p:txBody>
          <a:bodyPr/>
          <a:lstStyle/>
          <a:p>
            <a:r>
              <a:rPr lang="en-US" dirty="0"/>
              <a:t>Progress</a:t>
            </a:r>
          </a:p>
        </p:txBody>
      </p:sp>
      <p:sp>
        <p:nvSpPr>
          <p:cNvPr id="3" name="Content Placeholder 2">
            <a:extLst>
              <a:ext uri="{FF2B5EF4-FFF2-40B4-BE49-F238E27FC236}">
                <a16:creationId xmlns:a16="http://schemas.microsoft.com/office/drawing/2014/main" id="{BF4F376A-7F8D-E00E-9A90-C71C6C1076DC}"/>
              </a:ext>
            </a:extLst>
          </p:cNvPr>
          <p:cNvSpPr>
            <a:spLocks noGrp="1"/>
          </p:cNvSpPr>
          <p:nvPr>
            <p:ph idx="1"/>
          </p:nvPr>
        </p:nvSpPr>
        <p:spPr/>
        <p:txBody>
          <a:bodyPr>
            <a:normAutofit fontScale="62500" lnSpcReduction="20000"/>
          </a:bodyPr>
          <a:lstStyle/>
          <a:p>
            <a:pPr marL="0" marR="0">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NBA-MMS</a:t>
            </a:r>
          </a:p>
          <a:p>
            <a:pPr marL="0" marR="0">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MMS part:</a:t>
            </a:r>
          </a:p>
          <a:p>
            <a:pPr marL="114300" lvl="0" indent="-45720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cs typeface="Times New Roman" panose="02020603050405020304" pitchFamily="18" charset="0"/>
              </a:rPr>
              <a:t>Packet structure, sequence, baseline waveform, some options</a:t>
            </a:r>
          </a:p>
          <a:p>
            <a:pPr marL="114300" lvl="0" indent="-45720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cs typeface="Times New Roman" panose="02020603050405020304" pitchFamily="18" charset="0"/>
              </a:rPr>
              <a:t>Ongoing discussion on optional PHY modes</a:t>
            </a:r>
          </a:p>
          <a:p>
            <a:pPr marL="0" marR="0">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Narrow band UWB PHY part </a:t>
            </a:r>
          </a:p>
          <a:p>
            <a:pPr marL="114300" marR="0" indent="-45720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Core PHY parts agreed</a:t>
            </a:r>
          </a:p>
          <a:p>
            <a:pPr marL="114300" marR="0" indent="-457200">
              <a:lnSpc>
                <a:spcPct val="107000"/>
              </a:lnSpc>
              <a:spcBef>
                <a:spcPts val="0"/>
              </a:spcBef>
              <a:spcAft>
                <a:spcPts val="800"/>
              </a:spcAft>
              <a:buFont typeface="Arial" panose="020B0604020202020204" pitchFamily="34" charset="0"/>
              <a:buChar char="•"/>
            </a:pPr>
            <a:r>
              <a:rPr lang="en-US" sz="3200" dirty="0">
                <a:effectLst/>
                <a:latin typeface="Calibri" panose="020F0502020204030204" pitchFamily="34" charset="0"/>
                <a:ea typeface="Calibri" panose="020F0502020204030204" pitchFamily="34" charset="0"/>
                <a:cs typeface="Times New Roman" panose="02020603050405020304" pitchFamily="18" charset="0"/>
              </a:rPr>
              <a:t>Details to complete under discussion</a:t>
            </a:r>
          </a:p>
          <a:p>
            <a:pPr marL="0" marR="0">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MAC part (Alex)</a:t>
            </a:r>
          </a:p>
          <a:p>
            <a:pPr marL="114300" marR="0" indent="-45720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cs typeface="Times New Roman" panose="02020603050405020304" pitchFamily="18" charset="0"/>
              </a:rPr>
              <a:t>Many parts have gained consensus</a:t>
            </a:r>
          </a:p>
          <a:p>
            <a:pPr marL="114300" marR="0" indent="-45720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cs typeface="Times New Roman" panose="02020603050405020304" pitchFamily="18" charset="0"/>
              </a:rPr>
              <a:t>Commencing to assemble “already consensus” features into  a baseline document</a:t>
            </a:r>
          </a:p>
          <a:p>
            <a:pPr marL="114300" marR="0" indent="-45720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cs typeface="Times New Roman" panose="02020603050405020304" pitchFamily="18" charset="0"/>
              </a:rPr>
              <a:t>Have volunteer to lead</a:t>
            </a:r>
          </a:p>
          <a:p>
            <a:pPr marL="0" marR="0">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A57408F-2787-1DA3-481F-15B35960030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389120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FD461-9381-49A0-DAC2-8103713D6C7F}"/>
              </a:ext>
            </a:extLst>
          </p:cNvPr>
          <p:cNvSpPr>
            <a:spLocks noGrp="1"/>
          </p:cNvSpPr>
          <p:nvPr>
            <p:ph type="title"/>
          </p:nvPr>
        </p:nvSpPr>
        <p:spPr/>
        <p:txBody>
          <a:bodyPr/>
          <a:lstStyle/>
          <a:p>
            <a:r>
              <a:rPr lang="en-US" dirty="0"/>
              <a:t>Progress</a:t>
            </a:r>
          </a:p>
        </p:txBody>
      </p:sp>
      <p:sp>
        <p:nvSpPr>
          <p:cNvPr id="3" name="Content Placeholder 2">
            <a:extLst>
              <a:ext uri="{FF2B5EF4-FFF2-40B4-BE49-F238E27FC236}">
                <a16:creationId xmlns:a16="http://schemas.microsoft.com/office/drawing/2014/main" id="{73629C10-3F19-DEB1-BB0D-80DCF27973DF}"/>
              </a:ext>
            </a:extLst>
          </p:cNvPr>
          <p:cNvSpPr>
            <a:spLocks noGrp="1"/>
          </p:cNvSpPr>
          <p:nvPr>
            <p:ph idx="1"/>
          </p:nvPr>
        </p:nvSpPr>
        <p:spPr/>
        <p:txBody>
          <a:bodyPr/>
          <a:lstStyle/>
          <a:p>
            <a:pPr marL="0" indent="0"/>
            <a:r>
              <a:rPr lang="en-US" dirty="0"/>
              <a:t>Scheduled ranging enhancements:</a:t>
            </a:r>
          </a:p>
          <a:p>
            <a:pPr marL="457200" indent="-457200">
              <a:buFont typeface="Arial" panose="020B0604020202020204" pitchFamily="34" charset="0"/>
              <a:buChar char="•"/>
            </a:pPr>
            <a:r>
              <a:rPr lang="en-US" dirty="0"/>
              <a:t>Three diverse set of application needs</a:t>
            </a:r>
          </a:p>
          <a:p>
            <a:pPr marL="457200" indent="-457200">
              <a:buFont typeface="Arial" panose="020B0604020202020204" pitchFamily="34" charset="0"/>
              <a:buChar char="•"/>
            </a:pPr>
            <a:r>
              <a:rPr lang="en-US" dirty="0"/>
              <a:t>Multiple proposals with common theme: extensions to the block based multi-node (block/round)</a:t>
            </a:r>
          </a:p>
          <a:p>
            <a:pPr marL="457200" indent="-457200">
              <a:buFont typeface="Arial" panose="020B0604020202020204" pitchFamily="34" charset="0"/>
              <a:buChar char="•"/>
            </a:pPr>
            <a:r>
              <a:rPr lang="en-US" dirty="0"/>
              <a:t>Significant progress towards converging on</a:t>
            </a:r>
          </a:p>
          <a:p>
            <a:pPr marL="457200" indent="-457200">
              <a:buFont typeface="Arial" panose="020B0604020202020204" pitchFamily="34" charset="0"/>
              <a:buChar char="•"/>
            </a:pPr>
            <a:r>
              <a:rPr lang="en-US" dirty="0"/>
              <a:t>Multiple TGD text contributions</a:t>
            </a:r>
          </a:p>
          <a:p>
            <a:pPr marL="857250" lvl="1" indent="-457200">
              <a:buFont typeface="Arial" panose="020B0604020202020204" pitchFamily="34" charset="0"/>
              <a:buChar char="•"/>
            </a:pPr>
            <a:r>
              <a:rPr lang="en-US" dirty="0"/>
              <a:t>Merging to continue between January and March</a:t>
            </a:r>
          </a:p>
        </p:txBody>
      </p:sp>
      <p:sp>
        <p:nvSpPr>
          <p:cNvPr id="4" name="Slide Number Placeholder 3">
            <a:extLst>
              <a:ext uri="{FF2B5EF4-FFF2-40B4-BE49-F238E27FC236}">
                <a16:creationId xmlns:a16="http://schemas.microsoft.com/office/drawing/2014/main" id="{238E81E8-3563-7968-FF68-7C94902D1B0B}"/>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Tree>
    <p:extLst>
      <p:ext uri="{BB962C8B-B14F-4D97-AF65-F5344CB8AC3E}">
        <p14:creationId xmlns:p14="http://schemas.microsoft.com/office/powerpoint/2010/main" val="1874589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E36C8-5A07-B4C4-EB8B-D4F0F5BCF40C}"/>
              </a:ext>
            </a:extLst>
          </p:cNvPr>
          <p:cNvSpPr>
            <a:spLocks noGrp="1"/>
          </p:cNvSpPr>
          <p:nvPr>
            <p:ph type="title"/>
          </p:nvPr>
        </p:nvSpPr>
        <p:spPr/>
        <p:txBody>
          <a:bodyPr/>
          <a:lstStyle/>
          <a:p>
            <a:r>
              <a:rPr lang="en-US" dirty="0"/>
              <a:t>Progress - Other</a:t>
            </a:r>
          </a:p>
        </p:txBody>
      </p:sp>
      <p:sp>
        <p:nvSpPr>
          <p:cNvPr id="3" name="Content Placeholder 2">
            <a:extLst>
              <a:ext uri="{FF2B5EF4-FFF2-40B4-BE49-F238E27FC236}">
                <a16:creationId xmlns:a16="http://schemas.microsoft.com/office/drawing/2014/main" id="{858739B0-6633-7820-9AF4-0C68C00AEFD8}"/>
              </a:ext>
            </a:extLst>
          </p:cNvPr>
          <p:cNvSpPr>
            <a:spLocks noGrp="1"/>
          </p:cNvSpPr>
          <p:nvPr>
            <p:ph idx="1"/>
          </p:nvPr>
        </p:nvSpPr>
        <p:spPr/>
        <p:txBody>
          <a:bodyPr/>
          <a:lstStyle/>
          <a:p>
            <a:pPr marL="457200" indent="-457200">
              <a:buFont typeface="Arial" panose="020B0604020202020204" pitchFamily="34" charset="0"/>
              <a:buChar char="•"/>
            </a:pPr>
            <a:r>
              <a:rPr lang="en-US" dirty="0"/>
              <a:t>Miscellaneous MAC</a:t>
            </a:r>
          </a:p>
          <a:p>
            <a:pPr marL="857250" lvl="1" indent="-457200">
              <a:buFont typeface="Arial" panose="020B0604020202020204" pitchFamily="34" charset="0"/>
              <a:buChar char="•"/>
            </a:pPr>
            <a:r>
              <a:rPr lang="en-US" dirty="0"/>
              <a:t>Enhanced channel access consensus and TFD text completed</a:t>
            </a:r>
          </a:p>
          <a:p>
            <a:pPr marL="857250" lvl="1" indent="-457200">
              <a:buFont typeface="Arial" panose="020B0604020202020204" pitchFamily="34" charset="0"/>
              <a:buChar char="•"/>
            </a:pPr>
            <a:r>
              <a:rPr lang="en-US" dirty="0"/>
              <a:t>Native (in-band) discovery: significant progress and merging</a:t>
            </a:r>
          </a:p>
          <a:p>
            <a:pPr marL="857250" lvl="1" indent="-457200">
              <a:buFont typeface="Arial" panose="020B0604020202020204" pitchFamily="34" charset="0"/>
              <a:buChar char="•"/>
            </a:pPr>
            <a:r>
              <a:rPr lang="en-US" dirty="0"/>
              <a:t>Several topics to review and discuss (naturally lagging PHY work)</a:t>
            </a:r>
          </a:p>
        </p:txBody>
      </p:sp>
      <p:sp>
        <p:nvSpPr>
          <p:cNvPr id="4" name="Slide Number Placeholder 3">
            <a:extLst>
              <a:ext uri="{FF2B5EF4-FFF2-40B4-BE49-F238E27FC236}">
                <a16:creationId xmlns:a16="http://schemas.microsoft.com/office/drawing/2014/main" id="{CC62F844-97C8-0168-BCF6-0B858D1BB39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445183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4118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05CBA01-6B5F-0A35-A256-953D9FDC595A}"/>
              </a:ext>
            </a:extLst>
          </p:cNvPr>
          <p:cNvGraphicFramePr>
            <a:graphicFrameLocks noGrp="1"/>
          </p:cNvGraphicFramePr>
          <p:nvPr>
            <p:extLst>
              <p:ext uri="{D42A27DB-BD31-4B8C-83A1-F6EECF244321}">
                <p14:modId xmlns:p14="http://schemas.microsoft.com/office/powerpoint/2010/main" val="1230085405"/>
              </p:ext>
            </p:extLst>
          </p:nvPr>
        </p:nvGraphicFramePr>
        <p:xfrm>
          <a:off x="4223792" y="1218284"/>
          <a:ext cx="3744412" cy="3532482"/>
        </p:xfrm>
        <a:graphic>
          <a:graphicData uri="http://schemas.openxmlformats.org/drawingml/2006/table">
            <a:tbl>
              <a:tblPr>
                <a:tableStyleId>{5C22544A-7EE6-4342-B048-85BDC9FD1C3A}</a:tableStyleId>
              </a:tblPr>
              <a:tblGrid>
                <a:gridCol w="534916">
                  <a:extLst>
                    <a:ext uri="{9D8B030D-6E8A-4147-A177-3AD203B41FA5}">
                      <a16:colId xmlns:a16="http://schemas.microsoft.com/office/drawing/2014/main" val="3508457828"/>
                    </a:ext>
                  </a:extLst>
                </a:gridCol>
                <a:gridCol w="534916">
                  <a:extLst>
                    <a:ext uri="{9D8B030D-6E8A-4147-A177-3AD203B41FA5}">
                      <a16:colId xmlns:a16="http://schemas.microsoft.com/office/drawing/2014/main" val="1535023548"/>
                    </a:ext>
                  </a:extLst>
                </a:gridCol>
                <a:gridCol w="534916">
                  <a:extLst>
                    <a:ext uri="{9D8B030D-6E8A-4147-A177-3AD203B41FA5}">
                      <a16:colId xmlns:a16="http://schemas.microsoft.com/office/drawing/2014/main" val="1129273791"/>
                    </a:ext>
                  </a:extLst>
                </a:gridCol>
                <a:gridCol w="534916">
                  <a:extLst>
                    <a:ext uri="{9D8B030D-6E8A-4147-A177-3AD203B41FA5}">
                      <a16:colId xmlns:a16="http://schemas.microsoft.com/office/drawing/2014/main" val="1382645284"/>
                    </a:ext>
                  </a:extLst>
                </a:gridCol>
                <a:gridCol w="534916">
                  <a:extLst>
                    <a:ext uri="{9D8B030D-6E8A-4147-A177-3AD203B41FA5}">
                      <a16:colId xmlns:a16="http://schemas.microsoft.com/office/drawing/2014/main" val="1972396253"/>
                    </a:ext>
                  </a:extLst>
                </a:gridCol>
                <a:gridCol w="534916">
                  <a:extLst>
                    <a:ext uri="{9D8B030D-6E8A-4147-A177-3AD203B41FA5}">
                      <a16:colId xmlns:a16="http://schemas.microsoft.com/office/drawing/2014/main" val="1906195796"/>
                    </a:ext>
                  </a:extLst>
                </a:gridCol>
                <a:gridCol w="534916">
                  <a:extLst>
                    <a:ext uri="{9D8B030D-6E8A-4147-A177-3AD203B41FA5}">
                      <a16:colId xmlns:a16="http://schemas.microsoft.com/office/drawing/2014/main" val="1483240505"/>
                    </a:ext>
                  </a:extLst>
                </a:gridCol>
              </a:tblGrid>
              <a:tr h="390036">
                <a:tc gridSpan="7">
                  <a:txBody>
                    <a:bodyPr/>
                    <a:lstStyle/>
                    <a:p>
                      <a:pPr algn="ctr" fontAlgn="ctr"/>
                      <a:r>
                        <a:rPr lang="en-US" sz="2400" u="none" strike="noStrike" dirty="0">
                          <a:effectLst/>
                        </a:rPr>
                        <a:t>February ‘23</a:t>
                      </a:r>
                      <a:endParaRPr lang="en-US" sz="2400" b="1" i="0" u="none" strike="noStrike" dirty="0">
                        <a:solidFill>
                          <a:srgbClr val="1F4E78"/>
                        </a:solidFill>
                        <a:effectLst/>
                        <a:latin typeface="Calibri" panose="020F0502020204030204" pitchFamily="34" charset="0"/>
                      </a:endParaRPr>
                    </a:p>
                  </a:txBody>
                  <a:tcPr marL="5443" marR="5443" marT="5443"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6155318"/>
                  </a:ext>
                </a:extLst>
              </a:tr>
              <a:tr h="523741">
                <a:tc>
                  <a:txBody>
                    <a:bodyPr/>
                    <a:lstStyle/>
                    <a:p>
                      <a:pPr algn="ctr" fontAlgn="b"/>
                      <a:r>
                        <a:rPr lang="en-US" sz="2400" u="none" strike="noStrike" dirty="0">
                          <a:effectLst/>
                        </a:rPr>
                        <a:t>S</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M</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T</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W</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T</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F</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S</a:t>
                      </a:r>
                      <a:endParaRPr lang="en-US" sz="2400" b="1" i="0" u="none" strike="noStrike" dirty="0">
                        <a:solidFill>
                          <a:srgbClr val="5B9BD5"/>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008230415"/>
                  </a:ext>
                </a:extLst>
              </a:tr>
              <a:tr h="523741">
                <a:tc>
                  <a:txBody>
                    <a:bodyPr/>
                    <a:lstStyle/>
                    <a:p>
                      <a:pPr algn="ctr" fontAlgn="ctr"/>
                      <a:r>
                        <a:rPr lang="en-US" sz="2400" b="0" i="0" u="none" strike="noStrike" dirty="0">
                          <a:solidFill>
                            <a:schemeClr val="tx1"/>
                          </a:solidFill>
                          <a:effectLst/>
                          <a:latin typeface="Calibri" panose="020F0502020204030204" pitchFamily="34" charset="0"/>
                        </a:rPr>
                        <a:t>.</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a:t>
                      </a:r>
                    </a:p>
                  </a:txBody>
                  <a:tcPr marL="5443" marR="5443" marT="5443" marB="0" anchor="ctr"/>
                </a:tc>
                <a:tc>
                  <a:txBody>
                    <a:bodyPr/>
                    <a:lstStyle/>
                    <a:p>
                      <a:pPr algn="ctr" fontAlgn="ctr"/>
                      <a:r>
                        <a:rPr lang="en-US" sz="2800" b="0" i="0" u="none" strike="noStrike" dirty="0">
                          <a:solidFill>
                            <a:schemeClr val="tx1"/>
                          </a:solidFill>
                          <a:effectLst/>
                          <a:latin typeface="Calibri" panose="020F0502020204030204" pitchFamily="34" charset="0"/>
                        </a:rPr>
                        <a:t>.</a:t>
                      </a:r>
                    </a:p>
                  </a:txBody>
                  <a:tcPr marL="5443" marR="5443" marT="5443" marB="0" anchor="ctr"/>
                </a:tc>
                <a:tc>
                  <a:txBody>
                    <a:bodyPr/>
                    <a:lstStyle/>
                    <a:p>
                      <a:pPr algn="ctr" fontAlgn="ctr"/>
                      <a:r>
                        <a:rPr lang="en-US" sz="2400" b="0" i="0" u="none" strike="noStrike" dirty="0">
                          <a:effectLst/>
                          <a:latin typeface="Calibri" panose="020F0502020204030204" pitchFamily="34" charset="0"/>
                        </a:rPr>
                        <a:t>1</a:t>
                      </a:r>
                    </a:p>
                  </a:txBody>
                  <a:tcPr marL="5443" marR="5443" marT="5443" marB="0" anchor="ctr"/>
                </a:tc>
                <a:tc>
                  <a:txBody>
                    <a:bodyPr/>
                    <a:lstStyle/>
                    <a:p>
                      <a:pPr algn="ctr" fontAlgn="ctr"/>
                      <a:r>
                        <a:rPr lang="en-US" sz="2400" b="0" i="0" u="none" strike="noStrike" dirty="0">
                          <a:effectLst/>
                          <a:latin typeface="Calibri" panose="020F0502020204030204" pitchFamily="34" charset="0"/>
                        </a:rPr>
                        <a:t>2</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3</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4</a:t>
                      </a:r>
                    </a:p>
                  </a:txBody>
                  <a:tcPr marL="5443" marR="5443" marT="5443" marB="0" anchor="ctr"/>
                </a:tc>
                <a:extLst>
                  <a:ext uri="{0D108BD9-81ED-4DB2-BD59-A6C34878D82A}">
                    <a16:rowId xmlns:a16="http://schemas.microsoft.com/office/drawing/2014/main" val="804905794"/>
                  </a:ext>
                </a:extLst>
              </a:tr>
              <a:tr h="523741">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5</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6</a:t>
                      </a:r>
                    </a:p>
                  </a:txBody>
                  <a:tcPr marL="5443" marR="5443" marT="5443" marB="0" anchor="ctr">
                    <a:lnB w="12700" cap="flat" cmpd="sng" algn="ctr">
                      <a:no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7</a:t>
                      </a:r>
                    </a:p>
                  </a:txBody>
                  <a:tcPr marL="5443" marR="5443" marT="5443" marB="0" anchor="ctr">
                    <a:lnB w="12700" cap="flat" cmpd="sng" algn="ctr">
                      <a:no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8</a:t>
                      </a:r>
                    </a:p>
                  </a:txBody>
                  <a:tcPr marL="5443" marR="5443" marT="5443" marB="0" anchor="ctr">
                    <a:lnB w="12700" cap="flat" cmpd="sng" algn="ctr">
                      <a:no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9</a:t>
                      </a:r>
                    </a:p>
                  </a:txBody>
                  <a:tcPr marL="5443" marR="5443" marT="5443" marB="0" anchor="ctr">
                    <a:lnB w="12700" cap="flat" cmpd="sng" algn="ctr">
                      <a:no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10</a:t>
                      </a:r>
                    </a:p>
                  </a:txBody>
                  <a:tcPr marL="5443" marR="5443" marT="5443" marB="0" anchor="ctr">
                    <a:lnB w="12700" cap="flat" cmpd="sng" algn="ctr">
                      <a:no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11</a:t>
                      </a:r>
                    </a:p>
                  </a:txBody>
                  <a:tcPr marL="5443" marR="5443" marT="5443" marB="0" anchor="ctr"/>
                </a:tc>
                <a:extLst>
                  <a:ext uri="{0D108BD9-81ED-4DB2-BD59-A6C34878D82A}">
                    <a16:rowId xmlns:a16="http://schemas.microsoft.com/office/drawing/2014/main" val="2892619755"/>
                  </a:ext>
                </a:extLst>
              </a:tr>
              <a:tr h="523741">
                <a:tc>
                  <a:txBody>
                    <a:bodyPr/>
                    <a:lstStyle/>
                    <a:p>
                      <a:pPr algn="ctr" fontAlgn="ctr"/>
                      <a:r>
                        <a:rPr lang="en-US" sz="2400" b="0" i="0" u="none" strike="noStrike" dirty="0">
                          <a:effectLst/>
                          <a:latin typeface="Calibri" panose="020F0502020204030204" pitchFamily="34" charset="0"/>
                        </a:rPr>
                        <a:t>12</a:t>
                      </a:r>
                    </a:p>
                  </a:txBody>
                  <a:tcPr marL="5443" marR="5443" marT="5443" marB="0" anchor="ctr">
                    <a:lnR w="12700" cap="flat" cmpd="sng" algn="ctr">
                      <a:noFill/>
                      <a:prstDash val="solid"/>
                      <a:round/>
                      <a:headEnd type="none" w="med" len="med"/>
                      <a:tailEnd type="none" w="med" len="med"/>
                    </a:lnR>
                  </a:tcPr>
                </a:tc>
                <a:tc>
                  <a:txBody>
                    <a:bodyPr/>
                    <a:lstStyle/>
                    <a:p>
                      <a:pPr algn="ctr" fontAlgn="ctr"/>
                      <a:r>
                        <a:rPr lang="en-US" sz="2400" b="0" i="0" u="none" strike="noStrike" dirty="0">
                          <a:effectLst/>
                          <a:latin typeface="Calibri" panose="020F0502020204030204" pitchFamily="34" charset="0"/>
                        </a:rPr>
                        <a:t>13</a:t>
                      </a:r>
                    </a:p>
                  </a:txBody>
                  <a:tcPr marL="5443" marR="5443" marT="5443"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ctr" latinLnBrk="0" hangingPunct="1"/>
                      <a:r>
                        <a:rPr lang="en-US" sz="2800" b="1" u="none" strike="noStrike" kern="1200" dirty="0">
                          <a:solidFill>
                            <a:schemeClr val="accent5">
                              <a:lumMod val="50000"/>
                            </a:schemeClr>
                          </a:solidFill>
                          <a:effectLst/>
                          <a:latin typeface="+mn-lt"/>
                          <a:ea typeface="+mn-ea"/>
                          <a:cs typeface="+mn-cs"/>
                        </a:rPr>
                        <a:t>14</a:t>
                      </a:r>
                    </a:p>
                  </a:txBody>
                  <a:tcPr marL="5443" marR="5443" marT="5443"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400" b="0" i="0" u="none" strike="noStrike" dirty="0">
                          <a:effectLst/>
                          <a:latin typeface="Calibri" panose="020F0502020204030204" pitchFamily="34" charset="0"/>
                        </a:rPr>
                        <a:t>15</a:t>
                      </a:r>
                    </a:p>
                  </a:txBody>
                  <a:tcPr marL="5443" marR="5443" marT="5443"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400" b="0" i="0" u="none" strike="noStrike" dirty="0">
                          <a:effectLst/>
                          <a:latin typeface="Calibri" panose="020F0502020204030204" pitchFamily="34" charset="0"/>
                        </a:rPr>
                        <a:t>16</a:t>
                      </a:r>
                    </a:p>
                  </a:txBody>
                  <a:tcPr marL="5443" marR="5443" marT="5443"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17</a:t>
                      </a:r>
                    </a:p>
                  </a:txBody>
                  <a:tcPr marL="5443" marR="5443" marT="5443"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400" b="0" i="0" u="none" strike="noStrike" dirty="0">
                          <a:effectLst/>
                          <a:latin typeface="Calibri" panose="020F0502020204030204" pitchFamily="34" charset="0"/>
                        </a:rPr>
                        <a:t>18</a:t>
                      </a:r>
                    </a:p>
                  </a:txBody>
                  <a:tcPr marL="5443" marR="5443" marT="5443" marB="0" anchor="ctr">
                    <a:lnL w="12700" cap="flat" cmpd="sng" algn="ctr">
                      <a:noFill/>
                      <a:prstDash val="solid"/>
                      <a:round/>
                      <a:headEnd type="none" w="med" len="med"/>
                      <a:tailEnd type="none" w="med" len="med"/>
                    </a:lnL>
                  </a:tcPr>
                </a:tc>
                <a:extLst>
                  <a:ext uri="{0D108BD9-81ED-4DB2-BD59-A6C34878D82A}">
                    <a16:rowId xmlns:a16="http://schemas.microsoft.com/office/drawing/2014/main" val="3893115474"/>
                  </a:ext>
                </a:extLst>
              </a:tr>
              <a:tr h="523741">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19</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20</a:t>
                      </a:r>
                    </a:p>
                  </a:txBody>
                  <a:tcPr marL="5443" marR="5443" marT="5443" marB="0" anchor="ctr">
                    <a:lnT w="12700" cap="flat" cmpd="sng" algn="ctr">
                      <a:noFill/>
                      <a:prstDash val="solid"/>
                      <a:round/>
                      <a:headEnd type="none" w="med" len="med"/>
                      <a:tailEnd type="none" w="med" len="med"/>
                    </a:lnT>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21</a:t>
                      </a:r>
                    </a:p>
                  </a:txBody>
                  <a:tcPr marL="5443" marR="5443" marT="5443" marB="0" anchor="ctr">
                    <a:lnT w="12700" cap="flat" cmpd="sng" algn="ctr">
                      <a:noFill/>
                      <a:prstDash val="solid"/>
                      <a:round/>
                      <a:headEnd type="none" w="med" len="med"/>
                      <a:tailEnd type="none" w="med" len="med"/>
                    </a:lnT>
                  </a:tcPr>
                </a:tc>
                <a:tc>
                  <a:txBody>
                    <a:bodyPr/>
                    <a:lstStyle/>
                    <a:p>
                      <a:pPr algn="ctr" fontAlgn="ctr"/>
                      <a:r>
                        <a:rPr lang="en-US" sz="2400" b="0" i="0" u="none" strike="noStrike" dirty="0">
                          <a:effectLst/>
                          <a:latin typeface="Calibri" panose="020F0502020204030204" pitchFamily="34" charset="0"/>
                        </a:rPr>
                        <a:t>22</a:t>
                      </a:r>
                    </a:p>
                  </a:txBody>
                  <a:tcPr marL="5443" marR="5443" marT="5443" marB="0" anchor="ctr">
                    <a:lnT w="12700" cap="flat" cmpd="sng" algn="ctr">
                      <a:noFill/>
                      <a:prstDash val="solid"/>
                      <a:round/>
                      <a:headEnd type="none" w="med" len="med"/>
                      <a:tailEnd type="none" w="med" len="med"/>
                    </a:lnT>
                  </a:tcPr>
                </a:tc>
                <a:tc>
                  <a:txBody>
                    <a:bodyPr/>
                    <a:lstStyle/>
                    <a:p>
                      <a:pPr algn="ctr" fontAlgn="ctr"/>
                      <a:r>
                        <a:rPr lang="en-US" sz="2400" b="0" i="0" u="none" strike="noStrike" dirty="0">
                          <a:effectLst/>
                          <a:latin typeface="Calibri" panose="020F0502020204030204" pitchFamily="34" charset="0"/>
                        </a:rPr>
                        <a:t>23</a:t>
                      </a:r>
                    </a:p>
                  </a:txBody>
                  <a:tcPr marL="5443" marR="5443" marT="5443" marB="0" anchor="ctr">
                    <a:lnT w="12700" cap="flat" cmpd="sng" algn="ctr">
                      <a:noFill/>
                      <a:prstDash val="solid"/>
                      <a:round/>
                      <a:headEnd type="none" w="med" len="med"/>
                      <a:tailEnd type="none" w="med" len="med"/>
                    </a:lnT>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24</a:t>
                      </a:r>
                    </a:p>
                  </a:txBody>
                  <a:tcPr marL="5443" marR="5443" marT="5443" marB="0" anchor="ctr">
                    <a:lnT w="12700" cap="flat" cmpd="sng" algn="ctr">
                      <a:noFill/>
                      <a:prstDash val="solid"/>
                      <a:round/>
                      <a:headEnd type="none" w="med" len="med"/>
                      <a:tailEnd type="none" w="med" len="med"/>
                    </a:lnT>
                  </a:tcP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25</a:t>
                      </a:r>
                    </a:p>
                  </a:txBody>
                  <a:tcPr marL="5443" marR="5443" marT="5443" marB="0" anchor="ctr"/>
                </a:tc>
                <a:extLst>
                  <a:ext uri="{0D108BD9-81ED-4DB2-BD59-A6C34878D82A}">
                    <a16:rowId xmlns:a16="http://schemas.microsoft.com/office/drawing/2014/main" val="381256473"/>
                  </a:ext>
                </a:extLst>
              </a:tr>
              <a:tr h="523741">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26</a:t>
                      </a:r>
                    </a:p>
                  </a:txBody>
                  <a:tcPr marL="5443" marR="5443" marT="5443" marB="0" anchor="ct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27</a:t>
                      </a:r>
                    </a:p>
                  </a:txBody>
                  <a:tcPr marL="5443" marR="5443" marT="5443" marB="0" anchor="ctr"/>
                </a:tc>
                <a:tc>
                  <a:txBody>
                    <a:bodyPr/>
                    <a:lstStyle/>
                    <a:p>
                      <a:pPr algn="ctr" fontAlgn="ctr"/>
                      <a:r>
                        <a:rPr lang="en-US" sz="2800" b="1" u="none" strike="noStrike" kern="1200" dirty="0">
                          <a:solidFill>
                            <a:schemeClr val="accent5">
                              <a:lumMod val="50000"/>
                            </a:schemeClr>
                          </a:solidFill>
                          <a:effectLst/>
                          <a:latin typeface="+mn-lt"/>
                          <a:ea typeface="+mn-ea"/>
                          <a:cs typeface="+mn-cs"/>
                        </a:rPr>
                        <a:t>28</a:t>
                      </a:r>
                    </a:p>
                  </a:txBody>
                  <a:tcPr marL="5443" marR="5443" marT="5443" marB="0" anchor="ctr"/>
                </a:tc>
                <a:tc>
                  <a:txBody>
                    <a:bodyPr/>
                    <a:lstStyle/>
                    <a:p>
                      <a:pPr algn="ctr" fontAlgn="ctr"/>
                      <a:endParaRPr lang="en-US" sz="2400" b="0" i="0" u="none" strike="noStrike" kern="1200" dirty="0">
                        <a:solidFill>
                          <a:schemeClr val="dk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dk1"/>
                        </a:solidFill>
                        <a:effectLst/>
                        <a:latin typeface="Calibri" panose="020F0502020204030204" pitchFamily="34" charset="0"/>
                        <a:ea typeface="+mn-ea"/>
                        <a:cs typeface="+mn-cs"/>
                      </a:endParaRPr>
                    </a:p>
                  </a:txBody>
                  <a:tcPr marL="5443" marR="5443" marT="5443" marB="0" anchor="ctr"/>
                </a:tc>
                <a:tc>
                  <a:txBody>
                    <a:bodyPr/>
                    <a:lstStyle/>
                    <a:p>
                      <a:pPr algn="ctr" fontAlgn="ctr"/>
                      <a:endParaRPr lang="en-US" sz="2400" b="0" i="0" u="none" strike="noStrike" kern="1200" dirty="0">
                        <a:solidFill>
                          <a:schemeClr val="dk1"/>
                        </a:solidFill>
                        <a:effectLst/>
                        <a:latin typeface="Calibri" panose="020F0502020204030204" pitchFamily="34" charset="0"/>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153788295"/>
                  </a:ext>
                </a:extLst>
              </a:tr>
            </a:tbl>
          </a:graphicData>
        </a:graphic>
      </p:graphicFrame>
      <p:graphicFrame>
        <p:nvGraphicFramePr>
          <p:cNvPr id="8" name="Table 7">
            <a:extLst>
              <a:ext uri="{FF2B5EF4-FFF2-40B4-BE49-F238E27FC236}">
                <a16:creationId xmlns:a16="http://schemas.microsoft.com/office/drawing/2014/main" id="{98F43DDA-9DBF-C787-EECB-C82E5F395013}"/>
              </a:ext>
            </a:extLst>
          </p:cNvPr>
          <p:cNvGraphicFramePr>
            <a:graphicFrameLocks noGrp="1"/>
          </p:cNvGraphicFramePr>
          <p:nvPr>
            <p:extLst>
              <p:ext uri="{D42A27DB-BD31-4B8C-83A1-F6EECF244321}">
                <p14:modId xmlns:p14="http://schemas.microsoft.com/office/powerpoint/2010/main" val="1777552344"/>
              </p:ext>
            </p:extLst>
          </p:nvPr>
        </p:nvGraphicFramePr>
        <p:xfrm>
          <a:off x="8040216" y="1196753"/>
          <a:ext cx="3744412" cy="4056223"/>
        </p:xfrm>
        <a:graphic>
          <a:graphicData uri="http://schemas.openxmlformats.org/drawingml/2006/table">
            <a:tbl>
              <a:tblPr>
                <a:tableStyleId>{5C22544A-7EE6-4342-B048-85BDC9FD1C3A}</a:tableStyleId>
              </a:tblPr>
              <a:tblGrid>
                <a:gridCol w="534916">
                  <a:extLst>
                    <a:ext uri="{9D8B030D-6E8A-4147-A177-3AD203B41FA5}">
                      <a16:colId xmlns:a16="http://schemas.microsoft.com/office/drawing/2014/main" val="3508457828"/>
                    </a:ext>
                  </a:extLst>
                </a:gridCol>
                <a:gridCol w="534916">
                  <a:extLst>
                    <a:ext uri="{9D8B030D-6E8A-4147-A177-3AD203B41FA5}">
                      <a16:colId xmlns:a16="http://schemas.microsoft.com/office/drawing/2014/main" val="1535023548"/>
                    </a:ext>
                  </a:extLst>
                </a:gridCol>
                <a:gridCol w="534916">
                  <a:extLst>
                    <a:ext uri="{9D8B030D-6E8A-4147-A177-3AD203B41FA5}">
                      <a16:colId xmlns:a16="http://schemas.microsoft.com/office/drawing/2014/main" val="1129273791"/>
                    </a:ext>
                  </a:extLst>
                </a:gridCol>
                <a:gridCol w="534916">
                  <a:extLst>
                    <a:ext uri="{9D8B030D-6E8A-4147-A177-3AD203B41FA5}">
                      <a16:colId xmlns:a16="http://schemas.microsoft.com/office/drawing/2014/main" val="1382645284"/>
                    </a:ext>
                  </a:extLst>
                </a:gridCol>
                <a:gridCol w="534916">
                  <a:extLst>
                    <a:ext uri="{9D8B030D-6E8A-4147-A177-3AD203B41FA5}">
                      <a16:colId xmlns:a16="http://schemas.microsoft.com/office/drawing/2014/main" val="1972396253"/>
                    </a:ext>
                  </a:extLst>
                </a:gridCol>
                <a:gridCol w="534916">
                  <a:extLst>
                    <a:ext uri="{9D8B030D-6E8A-4147-A177-3AD203B41FA5}">
                      <a16:colId xmlns:a16="http://schemas.microsoft.com/office/drawing/2014/main" val="1906195796"/>
                    </a:ext>
                  </a:extLst>
                </a:gridCol>
                <a:gridCol w="534916">
                  <a:extLst>
                    <a:ext uri="{9D8B030D-6E8A-4147-A177-3AD203B41FA5}">
                      <a16:colId xmlns:a16="http://schemas.microsoft.com/office/drawing/2014/main" val="1483240505"/>
                    </a:ext>
                  </a:extLst>
                </a:gridCol>
              </a:tblGrid>
              <a:tr h="390036">
                <a:tc gridSpan="7">
                  <a:txBody>
                    <a:bodyPr/>
                    <a:lstStyle/>
                    <a:p>
                      <a:pPr algn="ctr" fontAlgn="ctr"/>
                      <a:r>
                        <a:rPr lang="en-US" sz="2400" u="none" strike="noStrike" dirty="0">
                          <a:effectLst/>
                        </a:rPr>
                        <a:t>March ‘23</a:t>
                      </a:r>
                      <a:endParaRPr lang="en-US" sz="2400" b="1" i="0" u="none" strike="noStrike" dirty="0">
                        <a:solidFill>
                          <a:srgbClr val="1F4E78"/>
                        </a:solidFill>
                        <a:effectLst/>
                        <a:latin typeface="Calibri" panose="020F0502020204030204" pitchFamily="34" charset="0"/>
                      </a:endParaRPr>
                    </a:p>
                  </a:txBody>
                  <a:tcPr marL="5443" marR="5443" marT="5443"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6155318"/>
                  </a:ext>
                </a:extLst>
              </a:tr>
              <a:tr h="523741">
                <a:tc>
                  <a:txBody>
                    <a:bodyPr/>
                    <a:lstStyle/>
                    <a:p>
                      <a:pPr algn="ctr" fontAlgn="b"/>
                      <a:r>
                        <a:rPr lang="en-US" sz="2400" u="none" strike="noStrike">
                          <a:effectLst/>
                        </a:rPr>
                        <a:t>S</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M</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T</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W</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T</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F</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S</a:t>
                      </a:r>
                      <a:endParaRPr lang="en-US" sz="2400" b="1" i="0" u="none" strike="noStrike" dirty="0">
                        <a:solidFill>
                          <a:srgbClr val="5B9BD5"/>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008230415"/>
                  </a:ext>
                </a:extLst>
              </a:tr>
              <a:tr h="523741">
                <a:tc>
                  <a:txBody>
                    <a:bodyPr/>
                    <a:lstStyle/>
                    <a:p>
                      <a:pPr algn="ctr" fontAlgn="ctr"/>
                      <a:endParaRPr lang="en-US" sz="2400" b="0" i="0" u="none" strike="noStrike" dirty="0">
                        <a:solidFill>
                          <a:schemeClr val="tx1"/>
                        </a:solidFill>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solidFill>
                          <a:schemeClr val="tx1"/>
                        </a:solidFill>
                        <a:effectLst/>
                        <a:latin typeface="Calibri" panose="020F0502020204030204" pitchFamily="34" charset="0"/>
                      </a:endParaRPr>
                    </a:p>
                  </a:txBody>
                  <a:tcPr marL="5443" marR="5443" marT="5443" marB="0" anchor="ctr"/>
                </a:tc>
                <a:tc>
                  <a:txBody>
                    <a:bodyPr/>
                    <a:lstStyle/>
                    <a:p>
                      <a:pPr marL="0" algn="ctr" defTabSz="457200" rtl="0" eaLnBrk="1" fontAlgn="ctr" latinLnBrk="0" hangingPunct="1"/>
                      <a:endParaRPr lang="en-US" sz="2800" b="1" u="none" strike="noStrike" kern="1200" dirty="0">
                        <a:solidFill>
                          <a:schemeClr val="accent6">
                            <a:lumMod val="75000"/>
                          </a:schemeClr>
                        </a:solidFill>
                        <a:effectLst/>
                        <a:latin typeface="+mn-lt"/>
                        <a:ea typeface="+mn-ea"/>
                        <a:cs typeface="+mn-cs"/>
                      </a:endParaRP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1</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2</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3</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4</a:t>
                      </a:r>
                    </a:p>
                  </a:txBody>
                  <a:tcPr marL="5443" marR="5443" marT="5443" marB="0" anchor="ctr"/>
                </a:tc>
                <a:extLst>
                  <a:ext uri="{0D108BD9-81ED-4DB2-BD59-A6C34878D82A}">
                    <a16:rowId xmlns:a16="http://schemas.microsoft.com/office/drawing/2014/main" val="804905794"/>
                  </a:ext>
                </a:extLst>
              </a:tr>
              <a:tr h="523741">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5</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6</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7</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8</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9</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2400" b="0" i="0" u="none" strike="noStrike" kern="1200" dirty="0">
                          <a:solidFill>
                            <a:schemeClr val="dk1"/>
                          </a:solidFill>
                          <a:effectLst/>
                          <a:latin typeface="Calibri" panose="020F0502020204030204" pitchFamily="34" charset="0"/>
                          <a:ea typeface="+mn-ea"/>
                          <a:cs typeface="+mn-cs"/>
                        </a:rPr>
                        <a:t>10</a:t>
                      </a:r>
                    </a:p>
                  </a:txBody>
                  <a:tcPr marL="5443" marR="5443" marT="5443" marB="0" anchor="ctr">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11</a:t>
                      </a:r>
                    </a:p>
                  </a:txBody>
                  <a:tcPr marL="5443" marR="5443" marT="5443" marB="0" anchor="ctr"/>
                </a:tc>
                <a:extLst>
                  <a:ext uri="{0D108BD9-81ED-4DB2-BD59-A6C34878D82A}">
                    <a16:rowId xmlns:a16="http://schemas.microsoft.com/office/drawing/2014/main" val="153788295"/>
                  </a:ext>
                </a:extLst>
              </a:tr>
              <a:tr h="523741">
                <a:tc>
                  <a:txBody>
                    <a:bodyPr/>
                    <a:lstStyle/>
                    <a:p>
                      <a:pPr algn="ctr" fontAlgn="ctr"/>
                      <a:r>
                        <a:rPr lang="en-US" sz="2400" b="0" i="0" u="none" strike="noStrike" dirty="0">
                          <a:effectLst/>
                          <a:latin typeface="Calibri" panose="020F0502020204030204" pitchFamily="34" charset="0"/>
                        </a:rPr>
                        <a:t>12</a:t>
                      </a:r>
                    </a:p>
                  </a:txBody>
                  <a:tcPr marL="5443" marR="5443" marT="5443" marB="0" anchor="ctr">
                    <a:lnR w="12700" cap="flat" cmpd="sng" algn="ctr">
                      <a:solidFill>
                        <a:schemeClr val="tx1"/>
                      </a:solidFill>
                      <a:prstDash val="solid"/>
                      <a:round/>
                      <a:headEnd type="none" w="med" len="med"/>
                      <a:tailEnd type="none" w="med" len="med"/>
                    </a:lnR>
                  </a:tcPr>
                </a:tc>
                <a:tc>
                  <a:txBody>
                    <a:bodyPr/>
                    <a:lstStyle/>
                    <a:p>
                      <a:pPr algn="ctr" fontAlgn="ctr"/>
                      <a:r>
                        <a:rPr lang="en-US" sz="2400" b="1" i="0" u="none" strike="noStrike" dirty="0">
                          <a:solidFill>
                            <a:schemeClr val="accent6">
                              <a:lumMod val="50000"/>
                            </a:schemeClr>
                          </a:solidFill>
                          <a:effectLst/>
                          <a:latin typeface="Calibri" panose="020F0502020204030204" pitchFamily="34" charset="0"/>
                        </a:rPr>
                        <a:t>13</a:t>
                      </a:r>
                    </a:p>
                  </a:txBody>
                  <a:tcPr marL="5443" marR="5443" marT="544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chemeClr val="accent6">
                              <a:lumMod val="50000"/>
                            </a:schemeClr>
                          </a:solidFill>
                          <a:effectLst/>
                          <a:latin typeface="Calibri" panose="020F0502020204030204" pitchFamily="34" charset="0"/>
                        </a:rPr>
                        <a:t>14</a:t>
                      </a:r>
                    </a:p>
                  </a:txBody>
                  <a:tcPr marL="5443" marR="5443" marT="544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chemeClr val="accent6">
                              <a:lumMod val="50000"/>
                            </a:schemeClr>
                          </a:solidFill>
                          <a:effectLst/>
                          <a:latin typeface="Calibri" panose="020F0502020204030204" pitchFamily="34" charset="0"/>
                        </a:rPr>
                        <a:t>15</a:t>
                      </a:r>
                    </a:p>
                  </a:txBody>
                  <a:tcPr marL="5443" marR="5443" marT="544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chemeClr val="accent6">
                              <a:lumMod val="50000"/>
                            </a:schemeClr>
                          </a:solidFill>
                          <a:effectLst/>
                          <a:latin typeface="Calibri" panose="020F0502020204030204" pitchFamily="34" charset="0"/>
                        </a:rPr>
                        <a:t>16</a:t>
                      </a:r>
                    </a:p>
                  </a:txBody>
                  <a:tcPr marL="5443" marR="5443" marT="5443"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chemeClr val="accent6">
                              <a:lumMod val="50000"/>
                            </a:schemeClr>
                          </a:solidFill>
                          <a:effectLst/>
                          <a:latin typeface="Calibri" panose="020F0502020204030204" pitchFamily="34" charset="0"/>
                        </a:rPr>
                        <a:t>17</a:t>
                      </a:r>
                    </a:p>
                  </a:txBody>
                  <a:tcPr marL="5443" marR="5443" marT="544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effectLst/>
                          <a:latin typeface="Calibri" panose="020F0502020204030204" pitchFamily="34" charset="0"/>
                        </a:rPr>
                        <a:t>18</a:t>
                      </a:r>
                    </a:p>
                  </a:txBody>
                  <a:tcPr marL="5443" marR="5443" marT="5443"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3751391"/>
                  </a:ext>
                </a:extLst>
              </a:tr>
              <a:tr h="523741">
                <a:tc>
                  <a:txBody>
                    <a:bodyPr/>
                    <a:lstStyle/>
                    <a:p>
                      <a:pPr algn="ctr" fontAlgn="ctr"/>
                      <a:r>
                        <a:rPr lang="en-US" sz="2400" b="0" i="0" u="none" strike="noStrike" dirty="0">
                          <a:effectLst/>
                          <a:latin typeface="Calibri" panose="020F0502020204030204" pitchFamily="34" charset="0"/>
                        </a:rPr>
                        <a:t>19</a:t>
                      </a:r>
                    </a:p>
                  </a:txBody>
                  <a:tcPr marL="5443" marR="5443" marT="5443" marB="0" anchor="ctr"/>
                </a:tc>
                <a:tc>
                  <a:txBody>
                    <a:bodyPr/>
                    <a:lstStyle/>
                    <a:p>
                      <a:pPr algn="ctr" fontAlgn="ctr"/>
                      <a:r>
                        <a:rPr lang="en-US" sz="2400" b="0" i="0" u="none" strike="noStrike" dirty="0">
                          <a:effectLst/>
                          <a:latin typeface="Calibri" panose="020F0502020204030204" pitchFamily="34" charset="0"/>
                        </a:rPr>
                        <a:t>20</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algn="ctr" fontAlgn="ctr"/>
                      <a:r>
                        <a:rPr lang="en-US" sz="2400" b="0" i="0" u="none" strike="noStrike" dirty="0">
                          <a:effectLst/>
                          <a:latin typeface="Calibri" panose="020F0502020204030204" pitchFamily="34" charset="0"/>
                        </a:rPr>
                        <a:t>21</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algn="ctr" fontAlgn="ctr"/>
                      <a:r>
                        <a:rPr lang="en-US" sz="2400" b="0" i="0" u="none" strike="noStrike" dirty="0">
                          <a:effectLst/>
                          <a:latin typeface="Calibri" panose="020F0502020204030204" pitchFamily="34" charset="0"/>
                        </a:rPr>
                        <a:t>22</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algn="ctr" fontAlgn="ctr"/>
                      <a:r>
                        <a:rPr lang="en-US" sz="2400" b="0" i="0" u="none" strike="noStrike" dirty="0">
                          <a:effectLst/>
                          <a:latin typeface="Calibri" panose="020F0502020204030204" pitchFamily="34" charset="0"/>
                        </a:rPr>
                        <a:t>23</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24</a:t>
                      </a:r>
                    </a:p>
                  </a:txBody>
                  <a:tcPr marL="5443" marR="5443" marT="5443" marB="0" anchor="ctr">
                    <a:lnT w="12700" cap="flat" cmpd="sng" algn="ctr">
                      <a:solidFill>
                        <a:schemeClr val="tx1"/>
                      </a:solidFill>
                      <a:prstDash val="solid"/>
                      <a:round/>
                      <a:headEnd type="none" w="med" len="med"/>
                      <a:tailEnd type="none" w="med" len="med"/>
                    </a:lnT>
                  </a:tcPr>
                </a:tc>
                <a:tc>
                  <a:txBody>
                    <a:bodyPr/>
                    <a:lstStyle/>
                    <a:p>
                      <a:pPr algn="ctr" fontAlgn="ctr"/>
                      <a:r>
                        <a:rPr lang="en-US" sz="2400" b="0" i="0" u="none" strike="noStrike" dirty="0">
                          <a:effectLst/>
                          <a:latin typeface="Calibri" panose="020F0502020204030204" pitchFamily="34" charset="0"/>
                        </a:rPr>
                        <a:t>25</a:t>
                      </a:r>
                    </a:p>
                  </a:txBody>
                  <a:tcPr marL="5443" marR="5443" marT="5443" marB="0" anchor="ctr"/>
                </a:tc>
                <a:extLst>
                  <a:ext uri="{0D108BD9-81ED-4DB2-BD59-A6C34878D82A}">
                    <a16:rowId xmlns:a16="http://schemas.microsoft.com/office/drawing/2014/main" val="759101841"/>
                  </a:ext>
                </a:extLst>
              </a:tr>
              <a:tr h="523741">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26</a:t>
                      </a:r>
                    </a:p>
                  </a:txBody>
                  <a:tcPr marL="5443" marR="5443" marT="5443" marB="0" anchor="ct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27</a:t>
                      </a:r>
                    </a:p>
                  </a:txBody>
                  <a:tcPr marL="5443" marR="5443" marT="5443" marB="0" anchor="ctr"/>
                </a:tc>
                <a:tc>
                  <a:txBody>
                    <a:bodyPr/>
                    <a:lstStyle/>
                    <a:p>
                      <a:pPr algn="ctr" fontAlgn="ctr"/>
                      <a:r>
                        <a:rPr lang="en-US" sz="2400" b="0" i="0" u="none" strike="noStrike" kern="1200" dirty="0">
                          <a:solidFill>
                            <a:schemeClr val="tx1"/>
                          </a:solidFill>
                          <a:effectLst/>
                          <a:latin typeface="Calibri" panose="020F0502020204030204" pitchFamily="34" charset="0"/>
                          <a:ea typeface="+mn-ea"/>
                          <a:cs typeface="+mn-cs"/>
                        </a:rPr>
                        <a:t>28</a:t>
                      </a:r>
                      <a:endParaRPr lang="en-US" sz="2400" b="0" i="0" u="none" strike="noStrike" dirty="0">
                        <a:effectLst/>
                        <a:latin typeface="Calibri" panose="020F0502020204030204" pitchFamily="34" charset="0"/>
                      </a:endParaRPr>
                    </a:p>
                  </a:txBody>
                  <a:tcPr marL="5443" marR="5443" marT="5443" marB="0" anchor="ct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29</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30</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31</a:t>
                      </a: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3697884778"/>
                  </a:ext>
                </a:extLst>
              </a:tr>
              <a:tr h="523741">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dk1"/>
                        </a:solidFill>
                        <a:effectLst/>
                        <a:latin typeface="Calibri" panose="020F0502020204030204" pitchFamily="34" charset="0"/>
                        <a:ea typeface="+mn-ea"/>
                        <a:cs typeface="+mn-cs"/>
                      </a:endParaRP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extLst>
                  <a:ext uri="{0D108BD9-81ED-4DB2-BD59-A6C34878D82A}">
                    <a16:rowId xmlns:a16="http://schemas.microsoft.com/office/drawing/2014/main" val="1925302618"/>
                  </a:ext>
                </a:extLst>
              </a:tr>
            </a:tbl>
          </a:graphicData>
        </a:graphic>
      </p:graphicFrame>
      <p:graphicFrame>
        <p:nvGraphicFramePr>
          <p:cNvPr id="3" name="Table 2">
            <a:extLst>
              <a:ext uri="{FF2B5EF4-FFF2-40B4-BE49-F238E27FC236}">
                <a16:creationId xmlns:a16="http://schemas.microsoft.com/office/drawing/2014/main" id="{F0A6A8E0-9A26-53BA-392B-2CE8D7FA2D66}"/>
              </a:ext>
            </a:extLst>
          </p:cNvPr>
          <p:cNvGraphicFramePr>
            <a:graphicFrameLocks noGrp="1"/>
          </p:cNvGraphicFramePr>
          <p:nvPr>
            <p:extLst>
              <p:ext uri="{D42A27DB-BD31-4B8C-83A1-F6EECF244321}">
                <p14:modId xmlns:p14="http://schemas.microsoft.com/office/powerpoint/2010/main" val="1952979765"/>
              </p:ext>
            </p:extLst>
          </p:nvPr>
        </p:nvGraphicFramePr>
        <p:xfrm>
          <a:off x="407368" y="1198172"/>
          <a:ext cx="3744412" cy="4056223"/>
        </p:xfrm>
        <a:graphic>
          <a:graphicData uri="http://schemas.openxmlformats.org/drawingml/2006/table">
            <a:tbl>
              <a:tblPr>
                <a:tableStyleId>{5C22544A-7EE6-4342-B048-85BDC9FD1C3A}</a:tableStyleId>
              </a:tblPr>
              <a:tblGrid>
                <a:gridCol w="534916">
                  <a:extLst>
                    <a:ext uri="{9D8B030D-6E8A-4147-A177-3AD203B41FA5}">
                      <a16:colId xmlns:a16="http://schemas.microsoft.com/office/drawing/2014/main" val="3508457828"/>
                    </a:ext>
                  </a:extLst>
                </a:gridCol>
                <a:gridCol w="534916">
                  <a:extLst>
                    <a:ext uri="{9D8B030D-6E8A-4147-A177-3AD203B41FA5}">
                      <a16:colId xmlns:a16="http://schemas.microsoft.com/office/drawing/2014/main" val="1535023548"/>
                    </a:ext>
                  </a:extLst>
                </a:gridCol>
                <a:gridCol w="534916">
                  <a:extLst>
                    <a:ext uri="{9D8B030D-6E8A-4147-A177-3AD203B41FA5}">
                      <a16:colId xmlns:a16="http://schemas.microsoft.com/office/drawing/2014/main" val="1129273791"/>
                    </a:ext>
                  </a:extLst>
                </a:gridCol>
                <a:gridCol w="534916">
                  <a:extLst>
                    <a:ext uri="{9D8B030D-6E8A-4147-A177-3AD203B41FA5}">
                      <a16:colId xmlns:a16="http://schemas.microsoft.com/office/drawing/2014/main" val="1382645284"/>
                    </a:ext>
                  </a:extLst>
                </a:gridCol>
                <a:gridCol w="534916">
                  <a:extLst>
                    <a:ext uri="{9D8B030D-6E8A-4147-A177-3AD203B41FA5}">
                      <a16:colId xmlns:a16="http://schemas.microsoft.com/office/drawing/2014/main" val="1972396253"/>
                    </a:ext>
                  </a:extLst>
                </a:gridCol>
                <a:gridCol w="534916">
                  <a:extLst>
                    <a:ext uri="{9D8B030D-6E8A-4147-A177-3AD203B41FA5}">
                      <a16:colId xmlns:a16="http://schemas.microsoft.com/office/drawing/2014/main" val="1906195796"/>
                    </a:ext>
                  </a:extLst>
                </a:gridCol>
                <a:gridCol w="534916">
                  <a:extLst>
                    <a:ext uri="{9D8B030D-6E8A-4147-A177-3AD203B41FA5}">
                      <a16:colId xmlns:a16="http://schemas.microsoft.com/office/drawing/2014/main" val="1483240505"/>
                    </a:ext>
                  </a:extLst>
                </a:gridCol>
              </a:tblGrid>
              <a:tr h="390036">
                <a:tc gridSpan="7">
                  <a:txBody>
                    <a:bodyPr/>
                    <a:lstStyle/>
                    <a:p>
                      <a:pPr algn="ctr" fontAlgn="ctr"/>
                      <a:r>
                        <a:rPr lang="en-US" sz="2400" u="none" strike="noStrike" dirty="0">
                          <a:effectLst/>
                        </a:rPr>
                        <a:t>January ‘23</a:t>
                      </a:r>
                      <a:endParaRPr lang="en-US" sz="2400" b="1" i="0" u="none" strike="noStrike" dirty="0">
                        <a:solidFill>
                          <a:srgbClr val="1F4E78"/>
                        </a:solidFill>
                        <a:effectLst/>
                        <a:latin typeface="Calibri" panose="020F0502020204030204" pitchFamily="34" charset="0"/>
                      </a:endParaRPr>
                    </a:p>
                  </a:txBody>
                  <a:tcPr marL="5443" marR="5443" marT="5443"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6155318"/>
                  </a:ext>
                </a:extLst>
              </a:tr>
              <a:tr h="523741">
                <a:tc>
                  <a:txBody>
                    <a:bodyPr/>
                    <a:lstStyle/>
                    <a:p>
                      <a:pPr algn="ctr" fontAlgn="b"/>
                      <a:r>
                        <a:rPr lang="en-US" sz="2400" u="none" strike="noStrike">
                          <a:effectLst/>
                        </a:rPr>
                        <a:t>S</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M</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T</a:t>
                      </a:r>
                      <a:endParaRPr lang="en-US" sz="2400" b="1" i="0" u="none" strike="noStrike" dirty="0">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W</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T</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a:effectLst/>
                        </a:rPr>
                        <a:t>F</a:t>
                      </a:r>
                      <a:endParaRPr lang="en-US" sz="2400" b="1" i="0" u="none" strike="noStrike">
                        <a:solidFill>
                          <a:srgbClr val="5B9BD5"/>
                        </a:solidFill>
                        <a:effectLst/>
                        <a:latin typeface="Calibri" panose="020F0502020204030204" pitchFamily="34" charset="0"/>
                      </a:endParaRPr>
                    </a:p>
                  </a:txBody>
                  <a:tcPr marL="5443" marR="5443" marT="5443" marB="0" anchor="b"/>
                </a:tc>
                <a:tc>
                  <a:txBody>
                    <a:bodyPr/>
                    <a:lstStyle/>
                    <a:p>
                      <a:pPr algn="ctr" fontAlgn="b"/>
                      <a:r>
                        <a:rPr lang="en-US" sz="2400" u="none" strike="noStrike" dirty="0">
                          <a:effectLst/>
                        </a:rPr>
                        <a:t>S</a:t>
                      </a:r>
                      <a:endParaRPr lang="en-US" sz="2400" b="1" i="0" u="none" strike="noStrike" dirty="0">
                        <a:solidFill>
                          <a:srgbClr val="5B9BD5"/>
                        </a:solidFill>
                        <a:effectLst/>
                        <a:latin typeface="Calibri" panose="020F0502020204030204" pitchFamily="34" charset="0"/>
                      </a:endParaRPr>
                    </a:p>
                  </a:txBody>
                  <a:tcPr marL="5443" marR="5443" marT="5443" marB="0" anchor="b"/>
                </a:tc>
                <a:extLst>
                  <a:ext uri="{0D108BD9-81ED-4DB2-BD59-A6C34878D82A}">
                    <a16:rowId xmlns:a16="http://schemas.microsoft.com/office/drawing/2014/main" val="1008230415"/>
                  </a:ext>
                </a:extLst>
              </a:tr>
              <a:tr h="523741">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3</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4</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5</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6</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7</a:t>
                      </a:r>
                    </a:p>
                  </a:txBody>
                  <a:tcPr marL="5443" marR="5443" marT="5443" marB="0" anchor="ctr"/>
                </a:tc>
                <a:extLst>
                  <a:ext uri="{0D108BD9-81ED-4DB2-BD59-A6C34878D82A}">
                    <a16:rowId xmlns:a16="http://schemas.microsoft.com/office/drawing/2014/main" val="804905794"/>
                  </a:ext>
                </a:extLst>
              </a:tr>
              <a:tr h="523741">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8</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9</a:t>
                      </a:r>
                    </a:p>
                  </a:txBody>
                  <a:tcPr marL="5443" marR="5443" marT="5443" marB="0" anchor="ctr">
                    <a:lnB w="12700" cap="flat" cmpd="sng" algn="ctr">
                      <a:no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10</a:t>
                      </a:r>
                    </a:p>
                  </a:txBody>
                  <a:tcPr marL="5443" marR="5443" marT="5443" marB="0" anchor="ctr">
                    <a:lnB w="12700" cap="flat" cmpd="sng" algn="ctr">
                      <a:no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11</a:t>
                      </a:r>
                    </a:p>
                  </a:txBody>
                  <a:tcPr marL="5443" marR="5443" marT="5443" marB="0" anchor="ctr">
                    <a:lnB w="12700" cap="flat" cmpd="sng" algn="ctr">
                      <a:no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12</a:t>
                      </a:r>
                    </a:p>
                  </a:txBody>
                  <a:tcPr marL="5443" marR="5443" marT="5443" marB="0" anchor="ctr">
                    <a:lnB w="12700" cap="flat" cmpd="sng" algn="ctr">
                      <a:no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13</a:t>
                      </a:r>
                    </a:p>
                  </a:txBody>
                  <a:tcPr marL="5443" marR="5443" marT="5443" marB="0" anchor="ctr">
                    <a:lnB w="12700" cap="flat" cmpd="sng" algn="ctr">
                      <a:noFill/>
                      <a:prstDash val="solid"/>
                      <a:round/>
                      <a:headEnd type="none" w="med" len="med"/>
                      <a:tailEnd type="none" w="med" len="med"/>
                    </a:lnB>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14</a:t>
                      </a:r>
                    </a:p>
                  </a:txBody>
                  <a:tcPr marL="5443" marR="5443" marT="5443" marB="0" anchor="ctr"/>
                </a:tc>
                <a:extLst>
                  <a:ext uri="{0D108BD9-81ED-4DB2-BD59-A6C34878D82A}">
                    <a16:rowId xmlns:a16="http://schemas.microsoft.com/office/drawing/2014/main" val="2892619755"/>
                  </a:ext>
                </a:extLst>
              </a:tr>
              <a:tr h="523741">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15</a:t>
                      </a:r>
                    </a:p>
                  </a:txBody>
                  <a:tcPr marL="5443" marR="5443" marT="5443" marB="0" anchor="ctr">
                    <a:lnR w="12700" cap="flat" cmpd="sng" algn="ctr">
                      <a:noFill/>
                      <a:prstDash val="solid"/>
                      <a:round/>
                      <a:headEnd type="none" w="med" len="med"/>
                      <a:tailEnd type="none" w="med" len="med"/>
                    </a:lnR>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16</a:t>
                      </a:r>
                    </a:p>
                  </a:txBody>
                  <a:tcPr marL="5443" marR="5443" marT="5443"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17</a:t>
                      </a:r>
                    </a:p>
                  </a:txBody>
                  <a:tcPr marL="5443" marR="5443" marT="5443"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18</a:t>
                      </a:r>
                    </a:p>
                  </a:txBody>
                  <a:tcPr marL="5443" marR="5443" marT="5443"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ctr" latinLnBrk="0" hangingPunct="1"/>
                      <a:r>
                        <a:rPr lang="en-US" sz="2400" b="0" i="0" u="none" strike="noStrike" kern="1200" dirty="0">
                          <a:solidFill>
                            <a:schemeClr val="dk1"/>
                          </a:solidFill>
                          <a:effectLst/>
                          <a:highlight>
                            <a:srgbClr val="FFFF00"/>
                          </a:highlight>
                          <a:latin typeface="Calibri" panose="020F0502020204030204" pitchFamily="34" charset="0"/>
                          <a:ea typeface="+mn-ea"/>
                          <a:cs typeface="+mn-cs"/>
                        </a:rPr>
                        <a:t>19</a:t>
                      </a:r>
                    </a:p>
                  </a:txBody>
                  <a:tcPr marL="5443" marR="5443" marT="5443"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20</a:t>
                      </a:r>
                    </a:p>
                  </a:txBody>
                  <a:tcPr marL="5443" marR="5443" marT="5443"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21</a:t>
                      </a:r>
                    </a:p>
                  </a:txBody>
                  <a:tcPr marL="5443" marR="5443" marT="5443" marB="0" anchor="ctr">
                    <a:lnL w="12700" cap="flat" cmpd="sng" algn="ctr">
                      <a:noFill/>
                      <a:prstDash val="solid"/>
                      <a:round/>
                      <a:headEnd type="none" w="med" len="med"/>
                      <a:tailEnd type="none" w="med" len="med"/>
                    </a:lnL>
                  </a:tcPr>
                </a:tc>
                <a:extLst>
                  <a:ext uri="{0D108BD9-81ED-4DB2-BD59-A6C34878D82A}">
                    <a16:rowId xmlns:a16="http://schemas.microsoft.com/office/drawing/2014/main" val="3893115474"/>
                  </a:ext>
                </a:extLst>
              </a:tr>
              <a:tr h="523741">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22</a:t>
                      </a:r>
                    </a:p>
                  </a:txBody>
                  <a:tcPr marL="5443" marR="5443" marT="5443" marB="0" anchor="ct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23</a:t>
                      </a:r>
                    </a:p>
                  </a:txBody>
                  <a:tcPr marL="5443" marR="5443" marT="5443" marB="0" anchor="ctr">
                    <a:lnT w="12700" cap="flat" cmpd="sng" algn="ctr">
                      <a:noFill/>
                      <a:prstDash val="solid"/>
                      <a:round/>
                      <a:headEnd type="none" w="med" len="med"/>
                      <a:tailEnd type="none" w="med" len="med"/>
                    </a:lnT>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24</a:t>
                      </a:r>
                    </a:p>
                  </a:txBody>
                  <a:tcPr marL="5443" marR="5443" marT="5443" marB="0" anchor="ctr">
                    <a:lnT w="12700" cap="flat" cmpd="sng" algn="ctr">
                      <a:noFill/>
                      <a:prstDash val="solid"/>
                      <a:round/>
                      <a:headEnd type="none" w="med" len="med"/>
                      <a:tailEnd type="none" w="med" len="med"/>
                    </a:lnT>
                  </a:tcP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25</a:t>
                      </a:r>
                    </a:p>
                  </a:txBody>
                  <a:tcPr marL="5443" marR="5443" marT="5443" marB="0" anchor="ctr">
                    <a:lnT w="12700" cap="flat" cmpd="sng" algn="ctr">
                      <a:noFill/>
                      <a:prstDash val="solid"/>
                      <a:round/>
                      <a:headEnd type="none" w="med" len="med"/>
                      <a:tailEnd type="none" w="med" len="med"/>
                    </a:lnT>
                  </a:tcPr>
                </a:tc>
                <a:tc>
                  <a:txBody>
                    <a:bodyPr/>
                    <a:lstStyle/>
                    <a:p>
                      <a:pPr marL="0" algn="ctr" defTabSz="457200" rtl="0" eaLnBrk="1" fontAlgn="ctr" latinLnBrk="0" hangingPunct="1"/>
                      <a:r>
                        <a:rPr lang="en-US" sz="2400" b="0" i="0" u="none" strike="noStrike" kern="1200" dirty="0">
                          <a:solidFill>
                            <a:schemeClr val="dk1"/>
                          </a:solidFill>
                          <a:effectLst/>
                          <a:latin typeface="Calibri" panose="020F0502020204030204" pitchFamily="34" charset="0"/>
                          <a:ea typeface="+mn-ea"/>
                          <a:cs typeface="+mn-cs"/>
                        </a:rPr>
                        <a:t>26</a:t>
                      </a:r>
                    </a:p>
                  </a:txBody>
                  <a:tcPr marL="5443" marR="5443" marT="5443" marB="0" anchor="ctr">
                    <a:lnT w="12700" cap="flat" cmpd="sng" algn="ctr">
                      <a:noFill/>
                      <a:prstDash val="solid"/>
                      <a:round/>
                      <a:headEnd type="none" w="med" len="med"/>
                      <a:tailEnd type="none" w="med" len="med"/>
                    </a:lnT>
                  </a:tcP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27</a:t>
                      </a:r>
                    </a:p>
                  </a:txBody>
                  <a:tcPr marL="5443" marR="5443" marT="5443" marB="0" anchor="ctr">
                    <a:lnT w="12700" cap="flat" cmpd="sng" algn="ctr">
                      <a:noFill/>
                      <a:prstDash val="solid"/>
                      <a:round/>
                      <a:headEnd type="none" w="med" len="med"/>
                      <a:tailEnd type="none" w="med" len="med"/>
                    </a:lnT>
                  </a:tcPr>
                </a:tc>
                <a:tc>
                  <a:txBody>
                    <a:bodyPr/>
                    <a:lstStyle/>
                    <a:p>
                      <a:pPr algn="ctr" fontAlgn="ctr"/>
                      <a:r>
                        <a:rPr lang="en-US" sz="2400" b="0" i="0" u="none" strike="noStrike" kern="1200" dirty="0">
                          <a:solidFill>
                            <a:schemeClr val="dk1"/>
                          </a:solidFill>
                          <a:effectLst/>
                          <a:latin typeface="Calibri" panose="020F0502020204030204" pitchFamily="34" charset="0"/>
                          <a:ea typeface="+mn-ea"/>
                          <a:cs typeface="+mn-cs"/>
                        </a:rPr>
                        <a:t>28</a:t>
                      </a:r>
                    </a:p>
                  </a:txBody>
                  <a:tcPr marL="5443" marR="5443" marT="5443" marB="0" anchor="ctr"/>
                </a:tc>
                <a:extLst>
                  <a:ext uri="{0D108BD9-81ED-4DB2-BD59-A6C34878D82A}">
                    <a16:rowId xmlns:a16="http://schemas.microsoft.com/office/drawing/2014/main" val="3777630749"/>
                  </a:ext>
                </a:extLst>
              </a:tr>
              <a:tr h="523741">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29</a:t>
                      </a:r>
                    </a:p>
                  </a:txBody>
                  <a:tcPr marL="5443" marR="5443" marT="5443" marB="0" anchor="ctr"/>
                </a:tc>
                <a:tc>
                  <a:txBody>
                    <a:bodyPr/>
                    <a:lstStyle/>
                    <a:p>
                      <a:pPr marL="0" algn="ctr" defTabSz="457200" rtl="0" eaLnBrk="1" fontAlgn="ctr" latinLnBrk="0" hangingPunct="1"/>
                      <a:r>
                        <a:rPr lang="en-US" sz="2400" b="0" i="0" u="none" strike="noStrike" kern="1200" dirty="0">
                          <a:solidFill>
                            <a:schemeClr val="tx1"/>
                          </a:solidFill>
                          <a:effectLst/>
                          <a:latin typeface="Calibri" panose="020F0502020204030204" pitchFamily="34" charset="0"/>
                          <a:ea typeface="+mn-ea"/>
                          <a:cs typeface="+mn-cs"/>
                        </a:rPr>
                        <a:t>30</a:t>
                      </a:r>
                    </a:p>
                  </a:txBody>
                  <a:tcPr marL="5443" marR="5443" marT="5443" marB="0" anchor="ctr"/>
                </a:tc>
                <a:tc>
                  <a:txBody>
                    <a:bodyPr/>
                    <a:lstStyle/>
                    <a:p>
                      <a:pPr marL="0" algn="ctr" defTabSz="457200" rtl="0" eaLnBrk="1" fontAlgn="ctr" latinLnBrk="0" hangingPunct="1"/>
                      <a:r>
                        <a:rPr lang="en-US" sz="2800" b="1" u="none" strike="noStrike" kern="1200" dirty="0">
                          <a:solidFill>
                            <a:schemeClr val="accent5">
                              <a:lumMod val="50000"/>
                            </a:schemeClr>
                          </a:solidFill>
                          <a:effectLst/>
                          <a:latin typeface="+mn-lt"/>
                          <a:ea typeface="+mn-ea"/>
                          <a:cs typeface="+mn-cs"/>
                        </a:rPr>
                        <a:t>31</a:t>
                      </a: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tc>
                  <a:txBody>
                    <a:bodyPr/>
                    <a:lstStyle/>
                    <a:p>
                      <a:pPr marL="0" algn="ctr" defTabSz="457200" rtl="0" eaLnBrk="1" fontAlgn="ctr" latinLnBrk="0" hangingPunct="1"/>
                      <a:endParaRPr lang="en-US" sz="2400" b="0" i="0" u="none" strike="noStrike" kern="1200" dirty="0">
                        <a:solidFill>
                          <a:schemeClr val="tx1"/>
                        </a:solidFill>
                        <a:effectLst/>
                        <a:latin typeface="Calibri" panose="020F0502020204030204" pitchFamily="34" charset="0"/>
                        <a:ea typeface="+mn-ea"/>
                        <a:cs typeface="+mn-cs"/>
                      </a:endParaRPr>
                    </a:p>
                  </a:txBody>
                  <a:tcPr marL="5443" marR="5443" marT="5443" marB="0" anchor="ctr"/>
                </a:tc>
                <a:extLst>
                  <a:ext uri="{0D108BD9-81ED-4DB2-BD59-A6C34878D82A}">
                    <a16:rowId xmlns:a16="http://schemas.microsoft.com/office/drawing/2014/main" val="381256473"/>
                  </a:ext>
                </a:extLst>
              </a:tr>
              <a:tr h="523741">
                <a:tc>
                  <a:txBody>
                    <a:bodyPr/>
                    <a:lstStyle/>
                    <a:p>
                      <a:pPr marL="0" algn="ctr" defTabSz="457200" rtl="0" eaLnBrk="1" fontAlgn="ctr" latinLnBrk="0" hangingPunct="1"/>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solidFill>
                          <a:srgbClr val="C00000"/>
                        </a:solidFill>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2400" u="none" strike="noStrike" kern="1200" dirty="0">
                        <a:solidFill>
                          <a:schemeClr val="dk1"/>
                        </a:solidFill>
                        <a:effectLst/>
                        <a:latin typeface="+mn-lt"/>
                        <a:ea typeface="+mn-ea"/>
                        <a:cs typeface="+mn-cs"/>
                      </a:endParaRPr>
                    </a:p>
                  </a:txBody>
                  <a:tcPr marL="5443" marR="5443" marT="5443" marB="0" anchor="ctr"/>
                </a:tc>
                <a:tc>
                  <a:txBody>
                    <a:bodyPr/>
                    <a:lstStyle/>
                    <a:p>
                      <a:pPr algn="ctr" fontAlgn="ctr"/>
                      <a:endParaRPr lang="en-US" sz="2400" b="0" i="0" u="none" strike="noStrike" dirty="0">
                        <a:effectLst/>
                        <a:latin typeface="Calibri" panose="020F0502020204030204" pitchFamily="34" charset="0"/>
                      </a:endParaRPr>
                    </a:p>
                  </a:txBody>
                  <a:tcPr marL="5443" marR="5443" marT="5443" marB="0" anchor="ctr"/>
                </a:tc>
                <a:extLst>
                  <a:ext uri="{0D108BD9-81ED-4DB2-BD59-A6C34878D82A}">
                    <a16:rowId xmlns:a16="http://schemas.microsoft.com/office/drawing/2014/main" val="153788295"/>
                  </a:ext>
                </a:extLst>
              </a:tr>
            </a:tbl>
          </a:graphicData>
        </a:graphic>
      </p:graphicFrame>
      <p:sp>
        <p:nvSpPr>
          <p:cNvPr id="2" name="Title 1">
            <a:extLst>
              <a:ext uri="{FF2B5EF4-FFF2-40B4-BE49-F238E27FC236}">
                <a16:creationId xmlns:a16="http://schemas.microsoft.com/office/drawing/2014/main" id="{9C6C3D83-2A76-5775-A0A8-7ED5FEC7A02E}"/>
              </a:ext>
            </a:extLst>
          </p:cNvPr>
          <p:cNvSpPr>
            <a:spLocks noGrp="1"/>
          </p:cNvSpPr>
          <p:nvPr>
            <p:ph type="title"/>
          </p:nvPr>
        </p:nvSpPr>
        <p:spPr>
          <a:xfrm>
            <a:off x="2279577" y="685801"/>
            <a:ext cx="7764463" cy="510952"/>
          </a:xfrm>
        </p:spPr>
        <p:txBody>
          <a:bodyPr/>
          <a:lstStyle/>
          <a:p>
            <a:r>
              <a:rPr lang="en-US" dirty="0"/>
              <a:t>Interim Webex Schedule</a:t>
            </a:r>
          </a:p>
        </p:txBody>
      </p:sp>
      <p:sp>
        <p:nvSpPr>
          <p:cNvPr id="4" name="Slide Number Placeholder 3">
            <a:extLst>
              <a:ext uri="{FF2B5EF4-FFF2-40B4-BE49-F238E27FC236}">
                <a16:creationId xmlns:a16="http://schemas.microsoft.com/office/drawing/2014/main" id="{D91DD57D-B0E1-6817-2A33-32DB30152D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
        <p:nvSpPr>
          <p:cNvPr id="9" name="Content Placeholder 2">
            <a:extLst>
              <a:ext uri="{FF2B5EF4-FFF2-40B4-BE49-F238E27FC236}">
                <a16:creationId xmlns:a16="http://schemas.microsoft.com/office/drawing/2014/main" id="{A6547954-4161-4A35-1D75-91E3CDC91189}"/>
              </a:ext>
            </a:extLst>
          </p:cNvPr>
          <p:cNvSpPr>
            <a:spLocks noGrp="1"/>
          </p:cNvSpPr>
          <p:nvPr>
            <p:ph idx="1"/>
          </p:nvPr>
        </p:nvSpPr>
        <p:spPr>
          <a:xfrm>
            <a:off x="2383392" y="4840621"/>
            <a:ext cx="7764463" cy="1640660"/>
          </a:xfrm>
          <a:solidFill>
            <a:schemeClr val="bg1">
              <a:lumMod val="95000"/>
            </a:schemeClr>
          </a:solidFill>
        </p:spPr>
        <p:txBody>
          <a:bodyPr>
            <a:normAutofit fontScale="85000" lnSpcReduction="20000"/>
          </a:bodyPr>
          <a:lstStyle/>
          <a:p>
            <a:r>
              <a:rPr lang="en-US" sz="2400" dirty="0"/>
              <a:t>Proposed: Every other week on Tuesday (3 calls)</a:t>
            </a:r>
          </a:p>
          <a:p>
            <a:r>
              <a:rPr lang="en-US" sz="2400" dirty="0"/>
              <a:t>Time: 06:00 PT</a:t>
            </a:r>
          </a:p>
          <a:p>
            <a:r>
              <a:rPr lang="en-US" sz="2400" dirty="0"/>
              <a:t>Commence </a:t>
            </a:r>
            <a:r>
              <a:rPr lang="en-US" sz="2400" b="1" dirty="0"/>
              <a:t>31-January at 06:00 PT</a:t>
            </a:r>
          </a:p>
          <a:p>
            <a:r>
              <a:rPr lang="en-US" sz="2400" b="1" dirty="0">
                <a:solidFill>
                  <a:schemeClr val="accent2">
                    <a:lumMod val="75000"/>
                  </a:schemeClr>
                </a:solidFill>
              </a:rPr>
              <a:t>Note:  Alternate Tuesdays a WG Webex will be setup for </a:t>
            </a:r>
            <a:r>
              <a:rPr lang="en-US" sz="2400" b="1" dirty="0" err="1">
                <a:solidFill>
                  <a:schemeClr val="accent2">
                    <a:lumMod val="75000"/>
                  </a:schemeClr>
                </a:solidFill>
              </a:rPr>
              <a:t>adhoc</a:t>
            </a:r>
            <a:r>
              <a:rPr lang="en-US" sz="2400" b="1" dirty="0">
                <a:solidFill>
                  <a:schemeClr val="accent2">
                    <a:lumMod val="75000"/>
                  </a:schemeClr>
                </a:solidFill>
              </a:rPr>
              <a:t> working sessions (in between TG calls)</a:t>
            </a:r>
          </a:p>
          <a:p>
            <a:endParaRPr lang="en-US" dirty="0"/>
          </a:p>
        </p:txBody>
      </p:sp>
      <p:sp>
        <p:nvSpPr>
          <p:cNvPr id="10" name="Arrow: Right 9">
            <a:extLst>
              <a:ext uri="{FF2B5EF4-FFF2-40B4-BE49-F238E27FC236}">
                <a16:creationId xmlns:a16="http://schemas.microsoft.com/office/drawing/2014/main" id="{0714B41B-D1A4-E187-260D-4BCD457E5190}"/>
              </a:ext>
            </a:extLst>
          </p:cNvPr>
          <p:cNvSpPr/>
          <p:nvPr/>
        </p:nvSpPr>
        <p:spPr bwMode="auto">
          <a:xfrm rot="469813" flipH="1">
            <a:off x="2077831" y="4297238"/>
            <a:ext cx="2172728" cy="643210"/>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r>
              <a:rPr lang="en-US" sz="1600" dirty="0">
                <a:latin typeface="Tahoma" panose="020B0604030504040204" pitchFamily="34" charset="0"/>
                <a:ea typeface="Tahoma" panose="020B0604030504040204" pitchFamily="34" charset="0"/>
                <a:cs typeface="Tahoma" panose="020B0604030504040204" pitchFamily="34" charset="0"/>
              </a:rPr>
              <a:t>First Call @ 0600 PT</a:t>
            </a:r>
          </a:p>
        </p:txBody>
      </p:sp>
      <p:sp>
        <p:nvSpPr>
          <p:cNvPr id="11" name="Oval 10">
            <a:extLst>
              <a:ext uri="{FF2B5EF4-FFF2-40B4-BE49-F238E27FC236}">
                <a16:creationId xmlns:a16="http://schemas.microsoft.com/office/drawing/2014/main" id="{A0667763-86F5-F760-7B80-22F8AA3FDE82}"/>
              </a:ext>
            </a:extLst>
          </p:cNvPr>
          <p:cNvSpPr/>
          <p:nvPr/>
        </p:nvSpPr>
        <p:spPr bwMode="auto">
          <a:xfrm>
            <a:off x="1468081" y="4221088"/>
            <a:ext cx="576064" cy="49940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2" name="Arrow: Right 11">
            <a:extLst>
              <a:ext uri="{FF2B5EF4-FFF2-40B4-BE49-F238E27FC236}">
                <a16:creationId xmlns:a16="http://schemas.microsoft.com/office/drawing/2014/main" id="{96D6682D-A77E-3E9E-3DFA-BE149B95AB65}"/>
              </a:ext>
            </a:extLst>
          </p:cNvPr>
          <p:cNvSpPr/>
          <p:nvPr/>
        </p:nvSpPr>
        <p:spPr bwMode="auto">
          <a:xfrm rot="20136207">
            <a:off x="6991800" y="3450275"/>
            <a:ext cx="1636721" cy="643210"/>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r>
              <a:rPr lang="en-US" sz="1800" dirty="0">
                <a:latin typeface="Tahoma" panose="020B0604030504040204" pitchFamily="34" charset="0"/>
                <a:ea typeface="Tahoma" panose="020B0604030504040204" pitchFamily="34" charset="0"/>
                <a:cs typeface="Tahoma" panose="020B0604030504040204" pitchFamily="34" charset="0"/>
              </a:rPr>
              <a:t>802 Plenary </a:t>
            </a:r>
          </a:p>
        </p:txBody>
      </p:sp>
      <p:sp>
        <p:nvSpPr>
          <p:cNvPr id="13" name="Oval 12">
            <a:extLst>
              <a:ext uri="{FF2B5EF4-FFF2-40B4-BE49-F238E27FC236}">
                <a16:creationId xmlns:a16="http://schemas.microsoft.com/office/drawing/2014/main" id="{25DD7F1C-3A1A-23D5-FB87-BEF675E0BC61}"/>
              </a:ext>
            </a:extLst>
          </p:cNvPr>
          <p:cNvSpPr/>
          <p:nvPr/>
        </p:nvSpPr>
        <p:spPr bwMode="auto">
          <a:xfrm>
            <a:off x="5303912" y="3179296"/>
            <a:ext cx="576064" cy="49940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4" name="Oval 13">
            <a:extLst>
              <a:ext uri="{FF2B5EF4-FFF2-40B4-BE49-F238E27FC236}">
                <a16:creationId xmlns:a16="http://schemas.microsoft.com/office/drawing/2014/main" id="{CDE01527-FB52-B4D6-9E0A-DC396F056D0F}"/>
              </a:ext>
            </a:extLst>
          </p:cNvPr>
          <p:cNvSpPr/>
          <p:nvPr/>
        </p:nvSpPr>
        <p:spPr bwMode="auto">
          <a:xfrm>
            <a:off x="5259968" y="4221400"/>
            <a:ext cx="576064" cy="49940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299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3D83-2A76-5775-A0A8-7ED5FEC7A02E}"/>
              </a:ext>
            </a:extLst>
          </p:cNvPr>
          <p:cNvSpPr>
            <a:spLocks noGrp="1"/>
          </p:cNvSpPr>
          <p:nvPr>
            <p:ph type="title"/>
          </p:nvPr>
        </p:nvSpPr>
        <p:spPr>
          <a:xfrm>
            <a:off x="2279577" y="685801"/>
            <a:ext cx="7764463" cy="510952"/>
          </a:xfrm>
        </p:spPr>
        <p:txBody>
          <a:bodyPr/>
          <a:lstStyle/>
          <a:p>
            <a:r>
              <a:rPr lang="en-US" dirty="0"/>
              <a:t>Interim Webex Schedule</a:t>
            </a:r>
          </a:p>
        </p:txBody>
      </p:sp>
      <p:sp>
        <p:nvSpPr>
          <p:cNvPr id="4" name="Slide Number Placeholder 3">
            <a:extLst>
              <a:ext uri="{FF2B5EF4-FFF2-40B4-BE49-F238E27FC236}">
                <a16:creationId xmlns:a16="http://schemas.microsoft.com/office/drawing/2014/main" id="{D91DD57D-B0E1-6817-2A33-32DB30152D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
        <p:nvSpPr>
          <p:cNvPr id="9" name="Content Placeholder 2">
            <a:extLst>
              <a:ext uri="{FF2B5EF4-FFF2-40B4-BE49-F238E27FC236}">
                <a16:creationId xmlns:a16="http://schemas.microsoft.com/office/drawing/2014/main" id="{A6547954-4161-4A35-1D75-91E3CDC91189}"/>
              </a:ext>
            </a:extLst>
          </p:cNvPr>
          <p:cNvSpPr>
            <a:spLocks noGrp="1"/>
          </p:cNvSpPr>
          <p:nvPr>
            <p:ph idx="1"/>
          </p:nvPr>
        </p:nvSpPr>
        <p:spPr>
          <a:xfrm>
            <a:off x="2423592" y="1994295"/>
            <a:ext cx="7764463" cy="1434705"/>
          </a:xfrm>
          <a:solidFill>
            <a:schemeClr val="bg1">
              <a:lumMod val="95000"/>
            </a:schemeClr>
          </a:solidFill>
        </p:spPr>
        <p:txBody>
          <a:bodyPr>
            <a:normAutofit/>
          </a:bodyPr>
          <a:lstStyle/>
          <a:p>
            <a:r>
              <a:rPr lang="en-US" sz="2400" dirty="0"/>
              <a:t>Proposed: Bi-weekly on Tuesday (=5 calls0</a:t>
            </a:r>
          </a:p>
          <a:p>
            <a:r>
              <a:rPr lang="en-US" sz="2400" dirty="0"/>
              <a:t>Alternating time: 06:00 PT</a:t>
            </a:r>
          </a:p>
          <a:p>
            <a:r>
              <a:rPr lang="en-US" sz="2400" dirty="0"/>
              <a:t>Commence 31-January at 06:00 PT</a:t>
            </a:r>
          </a:p>
          <a:p>
            <a:endParaRPr lang="en-US" dirty="0"/>
          </a:p>
        </p:txBody>
      </p:sp>
      <p:sp>
        <p:nvSpPr>
          <p:cNvPr id="11" name="Oval 10">
            <a:extLst>
              <a:ext uri="{FF2B5EF4-FFF2-40B4-BE49-F238E27FC236}">
                <a16:creationId xmlns:a16="http://schemas.microsoft.com/office/drawing/2014/main" id="{A0667763-86F5-F760-7B80-22F8AA3FDE82}"/>
              </a:ext>
            </a:extLst>
          </p:cNvPr>
          <p:cNvSpPr/>
          <p:nvPr/>
        </p:nvSpPr>
        <p:spPr bwMode="auto">
          <a:xfrm>
            <a:off x="1468081" y="4221088"/>
            <a:ext cx="576064" cy="49940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94148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40941BE3-0E45-A88C-3271-ED09C8E87B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576" r="-1" b="6451"/>
          <a:stretch/>
        </p:blipFill>
        <p:spPr bwMode="auto">
          <a:xfrm>
            <a:off x="3646918" y="1545433"/>
            <a:ext cx="5073651" cy="4868863"/>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idx="10"/>
          </p:nvPr>
        </p:nvSpPr>
        <p:spPr>
          <a:xfrm>
            <a:off x="5615518" y="6554788"/>
            <a:ext cx="874183"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9FBF73A8-93AA-4AC4-843B-13C47A4D16E4}" type="slidenum">
              <a:rPr lang="en-US" altLang="en-US" smtClean="0">
                <a:solidFill>
                  <a:schemeClr val="tx1"/>
                </a:solidFill>
              </a:rPr>
              <a:pPr>
                <a:spcAft>
                  <a:spcPts val="600"/>
                </a:spcAft>
              </a:pPr>
              <a:t>19</a:t>
            </a:fld>
            <a:endParaRPr lang="en-US" altLang="en-US">
              <a:solidFill>
                <a:schemeClr val="tx1"/>
              </a:solidFill>
            </a:endParaRPr>
          </a:p>
        </p:txBody>
      </p:sp>
      <p:sp>
        <p:nvSpPr>
          <p:cNvPr id="2" name="Title 1">
            <a:extLst>
              <a:ext uri="{FF2B5EF4-FFF2-40B4-BE49-F238E27FC236}">
                <a16:creationId xmlns:a16="http://schemas.microsoft.com/office/drawing/2014/main" id="{F6049F4D-AC5E-F3A6-BF85-09BC4CE128E4}"/>
              </a:ext>
            </a:extLst>
          </p:cNvPr>
          <p:cNvSpPr>
            <a:spLocks noGrp="1"/>
          </p:cNvSpPr>
          <p:nvPr>
            <p:ph type="title"/>
          </p:nvPr>
        </p:nvSpPr>
        <p:spPr/>
        <p:txBody>
          <a:bodyPr/>
          <a:lstStyle/>
          <a:p>
            <a:r>
              <a:rPr lang="en-US" dirty="0"/>
              <a:t>Thanks for Listening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2279577" y="617538"/>
            <a:ext cx="7764463" cy="822326"/>
          </a:xfrm>
        </p:spPr>
        <p:txBody>
          <a:bodyPr vert="horz" wrap="square" lIns="92160" tIns="46080" rIns="92160" bIns="46080" numCol="1" anchor="ctr" anchorCtr="0" compatLnSpc="1">
            <a:prstTxWarp prst="textNoShape">
              <a:avLst/>
            </a:prstTxWarp>
            <a:noAutofit/>
          </a:bodyPr>
          <a:lstStyle/>
          <a:p>
            <a:pPr>
              <a:lnSpc>
                <a:spcPct val="90000"/>
              </a:lnSpc>
            </a:pPr>
            <a:r>
              <a:rPr lang="en-US" sz="2800" dirty="0"/>
              <a:t> </a:t>
            </a:r>
            <a:br>
              <a:rPr lang="en-US" sz="2800" dirty="0"/>
            </a:br>
            <a:r>
              <a:rPr lang="en-US" sz="2800" dirty="0"/>
              <a:t>Task Group 15.4ab </a:t>
            </a:r>
            <a:br>
              <a:rPr lang="en-US" sz="2800" dirty="0"/>
            </a:br>
            <a:r>
              <a:rPr lang="en-US" sz="2800" dirty="0"/>
              <a:t>Next Generation UWB Amendment</a:t>
            </a:r>
            <a:br>
              <a:rPr lang="en-US" sz="2800" dirty="0"/>
            </a:br>
            <a:endParaRPr lang="en-US" sz="2800" dirty="0"/>
          </a:p>
        </p:txBody>
      </p:sp>
      <p:pic>
        <p:nvPicPr>
          <p:cNvPr id="1026" name="Picture 2">
            <a:extLst>
              <a:ext uri="{FF2B5EF4-FFF2-40B4-BE49-F238E27FC236}">
                <a16:creationId xmlns:a16="http://schemas.microsoft.com/office/drawing/2014/main" id="{6A31BD46-C2E8-D21D-090C-EBFF2142AD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036" r="-1" b="-1"/>
          <a:stretch/>
        </p:blipFill>
        <p:spPr bwMode="auto">
          <a:xfrm>
            <a:off x="2133600" y="1916833"/>
            <a:ext cx="3602038" cy="4323631"/>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13951D0-0634-C010-6212-7B80FC37EBAA}"/>
              </a:ext>
            </a:extLst>
          </p:cNvPr>
          <p:cNvSpPr txBox="1"/>
          <p:nvPr/>
        </p:nvSpPr>
        <p:spPr bwMode="auto">
          <a:xfrm>
            <a:off x="6251576" y="1926569"/>
            <a:ext cx="3806825" cy="4251623"/>
          </a:xfrm>
          <a:prstGeom prst="rect">
            <a:avLst/>
          </a:prstGeom>
          <a:noFill/>
          <a:ln>
            <a:noFill/>
          </a:ln>
        </p:spPr>
        <p:txBody>
          <a:bodyPr vert="horz" wrap="square" lIns="92160" tIns="46080" rIns="92160" bIns="46080" numCol="1" anchor="t" anchorCtr="0" compatLnSpc="1">
            <a:prstTxWarp prst="textNoShape">
              <a:avLst/>
            </a:prstTxWarp>
            <a:normAutofit/>
          </a:bodyPr>
          <a:lstStyle/>
          <a:p>
            <a:pPr>
              <a:spcAft>
                <a:spcPts val="600"/>
              </a:spcAft>
              <a:buClr>
                <a:srgbClr val="000000"/>
              </a:buClr>
              <a:buSzPct val="100000"/>
              <a:buFont typeface="Times New Roman" panose="02020603050405020304" pitchFamily="18" charset="0"/>
            </a:pPr>
            <a:r>
              <a:rPr lang="en-US" sz="2400" dirty="0">
                <a:solidFill>
                  <a:srgbClr val="000000"/>
                </a:solidFill>
                <a:latin typeface="+mn-lt"/>
              </a:rPr>
              <a:t>Mixed Mode Interim, January 2023</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Live from </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Baltimore, MD, USA, </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5735639" y="6554788"/>
            <a:ext cx="655637" cy="239712"/>
          </a:xfrm>
        </p:spPr>
        <p:txBody>
          <a:bodyPr vert="horz" wrap="square" lIns="0" tIns="0" rIns="0" bIns="0" numCol="1" anchor="ctr" anchorCtr="0" compatLnSpc="1">
            <a:prstTxWarp prst="textNoShape">
              <a:avLst/>
            </a:prstTxWarp>
            <a:normAutofit/>
          </a:bodyPr>
          <a:lstStyle/>
          <a:p>
            <a:pPr>
              <a:spcAft>
                <a:spcPts val="600"/>
              </a:spcAft>
              <a:defRPr/>
            </a:pPr>
            <a:r>
              <a:rPr lang="en-US" altLang="en-US"/>
              <a:t>Slid</a:t>
            </a:r>
            <a:fld id="{0F04E8E9-279B-42CA-B6E8-61A287E0027B}" type="slidenum">
              <a:rPr lang="en-US" altLang="en-US" smtClean="0"/>
              <a:pPr>
                <a:spcAft>
                  <a:spcPts val="600"/>
                </a:spcAft>
                <a:defRPr/>
              </a:pPr>
              <a:t>2</a:t>
            </a:fld>
            <a:endParaRPr lang="en-US" altLang="en-US"/>
          </a:p>
        </p:txBody>
      </p:sp>
    </p:spTree>
    <p:extLst>
      <p:ext uri="{BB962C8B-B14F-4D97-AF65-F5344CB8AC3E}">
        <p14:creationId xmlns:p14="http://schemas.microsoft.com/office/powerpoint/2010/main" val="116154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2209800" y="2368898"/>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2895600" y="4124672"/>
            <a:ext cx="6400800" cy="1752600"/>
          </a:xfrm>
        </p:spPr>
        <p:txBody>
          <a:bodyPr>
            <a:normAutofit fontScale="92500" lnSpcReduction="20000"/>
          </a:bodyPr>
          <a:lstStyle/>
          <a:p>
            <a:pPr algn="l"/>
            <a:r>
              <a:rPr lang="en-US" sz="2400" dirty="0"/>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3</a:t>
            </a:fld>
            <a:endParaRPr lang="en-US" altLang="en-US" dirty="0"/>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5380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4547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a:xfrm>
            <a:off x="1957254" y="1371601"/>
            <a:ext cx="8277495" cy="4505672"/>
          </a:xfrm>
        </p:spPr>
        <p:txBody>
          <a:bodyPr>
            <a:normAutofit/>
          </a:bodyPr>
          <a:lstStyle/>
          <a:p>
            <a:pPr marL="457200" indent="-457200">
              <a:buFont typeface="Arial" panose="020B0604020202020204" pitchFamily="34" charset="0"/>
              <a:buChar char="•"/>
            </a:pPr>
            <a:r>
              <a:rPr lang="en-US" dirty="0"/>
              <a:t>Chair: Benjamin Rolfe (BCA)</a:t>
            </a:r>
            <a:r>
              <a:rPr lang="en-US" baseline="30000" dirty="0"/>
              <a:t>1</a:t>
            </a:r>
            <a:endParaRPr lang="en-US" dirty="0"/>
          </a:p>
          <a:p>
            <a:pPr marL="457200" indent="-457200">
              <a:buFont typeface="Arial" panose="020B0604020202020204" pitchFamily="34" charset="0"/>
              <a:buChar char="•"/>
            </a:pPr>
            <a:r>
              <a:rPr lang="en-US" dirty="0"/>
              <a:t>Vice Chair: Clint Powell (Meta)</a:t>
            </a:r>
          </a:p>
          <a:p>
            <a:pPr marL="457200" indent="-457200">
              <a:buFont typeface="Arial" panose="020B0604020202020204" pitchFamily="34" charset="0"/>
              <a:buChar char="•"/>
            </a:pPr>
            <a:r>
              <a:rPr lang="en-US" dirty="0"/>
              <a:t>Vice Chair: Clint Chaplin (SRA) [Remote]</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Lead Technical Editor: Billy Verso (Qorvo)</a:t>
            </a:r>
          </a:p>
          <a:p>
            <a:pPr marL="400050" lvl="1" indent="0"/>
            <a:endParaRPr lang="en-US" dirty="0"/>
          </a:p>
          <a:p>
            <a:pPr marL="400050" lvl="1" indent="0"/>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
        <p:nvSpPr>
          <p:cNvPr id="5" name="TextBox 4">
            <a:extLst>
              <a:ext uri="{FF2B5EF4-FFF2-40B4-BE49-F238E27FC236}">
                <a16:creationId xmlns:a16="http://schemas.microsoft.com/office/drawing/2014/main" id="{441FB0AA-BF63-492B-906A-1A950062459A}"/>
              </a:ext>
            </a:extLst>
          </p:cNvPr>
          <p:cNvSpPr txBox="1"/>
          <p:nvPr/>
        </p:nvSpPr>
        <p:spPr>
          <a:xfrm>
            <a:off x="2066977" y="6120627"/>
            <a:ext cx="7740132" cy="276999"/>
          </a:xfrm>
          <a:prstGeom prst="rect">
            <a:avLst/>
          </a:prstGeom>
          <a:noFill/>
        </p:spPr>
        <p:txBody>
          <a:bodyPr wrap="none" rtlCol="0">
            <a:spAutoFit/>
          </a:bodyPr>
          <a:lstStyle/>
          <a:p>
            <a:r>
              <a:rPr lang="en-US" baseline="30000" dirty="0">
                <a:solidFill>
                  <a:schemeClr val="accent6">
                    <a:lumMod val="75000"/>
                  </a:schemeClr>
                </a:solidFill>
              </a:rPr>
              <a:t>1</a:t>
            </a:r>
            <a:r>
              <a:rPr lang="en-US" dirty="0">
                <a:solidFill>
                  <a:schemeClr val="accent6">
                    <a:lumMod val="75000"/>
                  </a:schemeClr>
                </a:solidFill>
              </a:rPr>
              <a:t> Affiliation Details here: https://mentor.ieee.org/802-ec/dcn/22/ec-22-0061-00-00EC-rolfe-affiliations-by-802-activity.pdf</a:t>
            </a:r>
          </a:p>
        </p:txBody>
      </p:sp>
    </p:spTree>
    <p:extLst>
      <p:ext uri="{BB962C8B-B14F-4D97-AF65-F5344CB8AC3E}">
        <p14:creationId xmlns:p14="http://schemas.microsoft.com/office/powerpoint/2010/main" val="3926472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1"/>
            <a:ext cx="7764463" cy="366936"/>
          </a:xfrm>
        </p:spPr>
        <p:txBody>
          <a:bodyPr/>
          <a:lstStyle/>
          <a:p>
            <a:r>
              <a:rPr lang="en-US" dirty="0"/>
              <a:t>Task Group Agenda</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077281"/>
            <a:ext cx="10369152" cy="461665"/>
          </a:xfrm>
          <a:prstGeom prst="rect">
            <a:avLst/>
          </a:prstGeom>
          <a:noFill/>
        </p:spPr>
        <p:txBody>
          <a:bodyPr wrap="square">
            <a:spAutoFit/>
          </a:bodyPr>
          <a:lstStyle/>
          <a:p>
            <a:pPr algn="ctr"/>
            <a:r>
              <a:rPr lang="en-US" sz="2400" dirty="0">
                <a:solidFill>
                  <a:schemeClr val="tx1"/>
                </a:solidFill>
                <a:latin typeface="+mj-lt"/>
              </a:rPr>
              <a:t>Document: </a:t>
            </a:r>
            <a:r>
              <a:rPr lang="en-US" sz="2400" dirty="0">
                <a:solidFill>
                  <a:schemeClr val="tx1"/>
                </a:solidFill>
                <a:latin typeface="+mj-lt"/>
                <a:hlinkClick r:id="rId2"/>
              </a:rPr>
              <a:t>15-22-0687-10-04ab-tg4ab-agenda-january-2023.xlsx</a:t>
            </a:r>
            <a:endParaRPr lang="en-US" sz="2400" dirty="0">
              <a:solidFill>
                <a:schemeClr val="tx1"/>
              </a:solidFill>
              <a:latin typeface="+mj-lt"/>
            </a:endParaRPr>
          </a:p>
        </p:txBody>
      </p:sp>
      <p:graphicFrame>
        <p:nvGraphicFramePr>
          <p:cNvPr id="11" name="Table 10">
            <a:extLst>
              <a:ext uri="{FF2B5EF4-FFF2-40B4-BE49-F238E27FC236}">
                <a16:creationId xmlns:a16="http://schemas.microsoft.com/office/drawing/2014/main" id="{835230AC-F452-47B2-5C38-CC56C61C7151}"/>
              </a:ext>
            </a:extLst>
          </p:cNvPr>
          <p:cNvGraphicFramePr>
            <a:graphicFrameLocks noGrp="1"/>
          </p:cNvGraphicFramePr>
          <p:nvPr>
            <p:extLst>
              <p:ext uri="{D42A27DB-BD31-4B8C-83A1-F6EECF244321}">
                <p14:modId xmlns:p14="http://schemas.microsoft.com/office/powerpoint/2010/main" val="863257811"/>
              </p:ext>
            </p:extLst>
          </p:nvPr>
        </p:nvGraphicFramePr>
        <p:xfrm>
          <a:off x="1252003" y="1582130"/>
          <a:ext cx="9895957" cy="4871206"/>
        </p:xfrm>
        <a:graphic>
          <a:graphicData uri="http://schemas.openxmlformats.org/drawingml/2006/table">
            <a:tbl>
              <a:tblPr/>
              <a:tblGrid>
                <a:gridCol w="418139">
                  <a:extLst>
                    <a:ext uri="{9D8B030D-6E8A-4147-A177-3AD203B41FA5}">
                      <a16:colId xmlns:a16="http://schemas.microsoft.com/office/drawing/2014/main" val="1269072144"/>
                    </a:ext>
                  </a:extLst>
                </a:gridCol>
                <a:gridCol w="418139">
                  <a:extLst>
                    <a:ext uri="{9D8B030D-6E8A-4147-A177-3AD203B41FA5}">
                      <a16:colId xmlns:a16="http://schemas.microsoft.com/office/drawing/2014/main" val="865405410"/>
                    </a:ext>
                  </a:extLst>
                </a:gridCol>
                <a:gridCol w="418139">
                  <a:extLst>
                    <a:ext uri="{9D8B030D-6E8A-4147-A177-3AD203B41FA5}">
                      <a16:colId xmlns:a16="http://schemas.microsoft.com/office/drawing/2014/main" val="2561258079"/>
                    </a:ext>
                  </a:extLst>
                </a:gridCol>
                <a:gridCol w="418139">
                  <a:extLst>
                    <a:ext uri="{9D8B030D-6E8A-4147-A177-3AD203B41FA5}">
                      <a16:colId xmlns:a16="http://schemas.microsoft.com/office/drawing/2014/main" val="176294471"/>
                    </a:ext>
                  </a:extLst>
                </a:gridCol>
                <a:gridCol w="696899">
                  <a:extLst>
                    <a:ext uri="{9D8B030D-6E8A-4147-A177-3AD203B41FA5}">
                      <a16:colId xmlns:a16="http://schemas.microsoft.com/office/drawing/2014/main" val="918929975"/>
                    </a:ext>
                  </a:extLst>
                </a:gridCol>
                <a:gridCol w="418139">
                  <a:extLst>
                    <a:ext uri="{9D8B030D-6E8A-4147-A177-3AD203B41FA5}">
                      <a16:colId xmlns:a16="http://schemas.microsoft.com/office/drawing/2014/main" val="352359595"/>
                    </a:ext>
                  </a:extLst>
                </a:gridCol>
                <a:gridCol w="418139">
                  <a:extLst>
                    <a:ext uri="{9D8B030D-6E8A-4147-A177-3AD203B41FA5}">
                      <a16:colId xmlns:a16="http://schemas.microsoft.com/office/drawing/2014/main" val="2570083772"/>
                    </a:ext>
                  </a:extLst>
                </a:gridCol>
                <a:gridCol w="418139">
                  <a:extLst>
                    <a:ext uri="{9D8B030D-6E8A-4147-A177-3AD203B41FA5}">
                      <a16:colId xmlns:a16="http://schemas.microsoft.com/office/drawing/2014/main" val="348546948"/>
                    </a:ext>
                  </a:extLst>
                </a:gridCol>
                <a:gridCol w="418139">
                  <a:extLst>
                    <a:ext uri="{9D8B030D-6E8A-4147-A177-3AD203B41FA5}">
                      <a16:colId xmlns:a16="http://schemas.microsoft.com/office/drawing/2014/main" val="819424251"/>
                    </a:ext>
                  </a:extLst>
                </a:gridCol>
                <a:gridCol w="418139">
                  <a:extLst>
                    <a:ext uri="{9D8B030D-6E8A-4147-A177-3AD203B41FA5}">
                      <a16:colId xmlns:a16="http://schemas.microsoft.com/office/drawing/2014/main" val="2176302470"/>
                    </a:ext>
                  </a:extLst>
                </a:gridCol>
                <a:gridCol w="418139">
                  <a:extLst>
                    <a:ext uri="{9D8B030D-6E8A-4147-A177-3AD203B41FA5}">
                      <a16:colId xmlns:a16="http://schemas.microsoft.com/office/drawing/2014/main" val="310127685"/>
                    </a:ext>
                  </a:extLst>
                </a:gridCol>
                <a:gridCol w="418139">
                  <a:extLst>
                    <a:ext uri="{9D8B030D-6E8A-4147-A177-3AD203B41FA5}">
                      <a16:colId xmlns:a16="http://schemas.microsoft.com/office/drawing/2014/main" val="3085241587"/>
                    </a:ext>
                  </a:extLst>
                </a:gridCol>
                <a:gridCol w="418139">
                  <a:extLst>
                    <a:ext uri="{9D8B030D-6E8A-4147-A177-3AD203B41FA5}">
                      <a16:colId xmlns:a16="http://schemas.microsoft.com/office/drawing/2014/main" val="2806729621"/>
                    </a:ext>
                  </a:extLst>
                </a:gridCol>
                <a:gridCol w="418139">
                  <a:extLst>
                    <a:ext uri="{9D8B030D-6E8A-4147-A177-3AD203B41FA5}">
                      <a16:colId xmlns:a16="http://schemas.microsoft.com/office/drawing/2014/main" val="3876497450"/>
                    </a:ext>
                  </a:extLst>
                </a:gridCol>
                <a:gridCol w="418139">
                  <a:extLst>
                    <a:ext uri="{9D8B030D-6E8A-4147-A177-3AD203B41FA5}">
                      <a16:colId xmlns:a16="http://schemas.microsoft.com/office/drawing/2014/main" val="2947510805"/>
                    </a:ext>
                  </a:extLst>
                </a:gridCol>
                <a:gridCol w="418139">
                  <a:extLst>
                    <a:ext uri="{9D8B030D-6E8A-4147-A177-3AD203B41FA5}">
                      <a16:colId xmlns:a16="http://schemas.microsoft.com/office/drawing/2014/main" val="3522890350"/>
                    </a:ext>
                  </a:extLst>
                </a:gridCol>
                <a:gridCol w="418139">
                  <a:extLst>
                    <a:ext uri="{9D8B030D-6E8A-4147-A177-3AD203B41FA5}">
                      <a16:colId xmlns:a16="http://schemas.microsoft.com/office/drawing/2014/main" val="3210875938"/>
                    </a:ext>
                  </a:extLst>
                </a:gridCol>
                <a:gridCol w="418139">
                  <a:extLst>
                    <a:ext uri="{9D8B030D-6E8A-4147-A177-3AD203B41FA5}">
                      <a16:colId xmlns:a16="http://schemas.microsoft.com/office/drawing/2014/main" val="2397041710"/>
                    </a:ext>
                  </a:extLst>
                </a:gridCol>
                <a:gridCol w="418139">
                  <a:extLst>
                    <a:ext uri="{9D8B030D-6E8A-4147-A177-3AD203B41FA5}">
                      <a16:colId xmlns:a16="http://schemas.microsoft.com/office/drawing/2014/main" val="1017499704"/>
                    </a:ext>
                  </a:extLst>
                </a:gridCol>
                <a:gridCol w="418139">
                  <a:extLst>
                    <a:ext uri="{9D8B030D-6E8A-4147-A177-3AD203B41FA5}">
                      <a16:colId xmlns:a16="http://schemas.microsoft.com/office/drawing/2014/main" val="611918286"/>
                    </a:ext>
                  </a:extLst>
                </a:gridCol>
                <a:gridCol w="418139">
                  <a:extLst>
                    <a:ext uri="{9D8B030D-6E8A-4147-A177-3AD203B41FA5}">
                      <a16:colId xmlns:a16="http://schemas.microsoft.com/office/drawing/2014/main" val="1424315336"/>
                    </a:ext>
                  </a:extLst>
                </a:gridCol>
                <a:gridCol w="418139">
                  <a:extLst>
                    <a:ext uri="{9D8B030D-6E8A-4147-A177-3AD203B41FA5}">
                      <a16:colId xmlns:a16="http://schemas.microsoft.com/office/drawing/2014/main" val="1541823273"/>
                    </a:ext>
                  </a:extLst>
                </a:gridCol>
                <a:gridCol w="418139">
                  <a:extLst>
                    <a:ext uri="{9D8B030D-6E8A-4147-A177-3AD203B41FA5}">
                      <a16:colId xmlns:a16="http://schemas.microsoft.com/office/drawing/2014/main" val="1144199576"/>
                    </a:ext>
                  </a:extLst>
                </a:gridCol>
              </a:tblGrid>
              <a:tr h="147579">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gridSpan="6">
                  <a:txBody>
                    <a:bodyPr/>
                    <a:lstStyle/>
                    <a:p>
                      <a:pPr algn="ctr" fontAlgn="b"/>
                      <a:r>
                        <a:rPr lang="en-US" sz="900" b="1" i="0" u="none" strike="noStrike">
                          <a:effectLst/>
                          <a:latin typeface="Arial" panose="020B0604020202020204" pitchFamily="34" charset="0"/>
                        </a:rPr>
                        <a:t>January 2023 Wireless Interim</a:t>
                      </a: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4212864"/>
                  </a:ext>
                </a:extLst>
              </a:tr>
              <a:tr h="103305">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effectLst/>
                          <a:latin typeface="Arial" panose="020B0604020202020204" pitchFamily="34" charset="0"/>
                        </a:rPr>
                        <a:t>Mtg. Local Time</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600" b="1" i="0" u="none" strike="noStrike">
                          <a:effectLst/>
                          <a:latin typeface="Arial" panose="020B0604020202020204" pitchFamily="34" charset="0"/>
                        </a:rPr>
                        <a:t>SUNDAY</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MONDAY</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TUESDAY</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WEDNESDAY</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THURSDAY</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5200730"/>
                  </a:ext>
                </a:extLst>
              </a:tr>
              <a:tr h="105765">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919" marR="4919" marT="491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effectLst/>
                          <a:latin typeface="Arial" panose="020B0604020202020204" pitchFamily="34" charset="0"/>
                        </a:rPr>
                        <a:t>Baltimore</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600" b="1" i="0" u="none" strike="noStrike">
                          <a:effectLst/>
                          <a:latin typeface="Arial" panose="020B0604020202020204" pitchFamily="34" charset="0"/>
                        </a:rPr>
                        <a:t>15-Jan-2023</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16-Jan-2023</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17-Jan-2023</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18-Jan-2023</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600" b="1" i="0" u="none" strike="noStrike">
                          <a:effectLst/>
                          <a:latin typeface="Arial" panose="020B0604020202020204" pitchFamily="34" charset="0"/>
                        </a:rPr>
                        <a:t>19-Jan-2023</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27641548"/>
                  </a:ext>
                </a:extLst>
              </a:tr>
              <a:tr h="172175">
                <a:tc>
                  <a:txBody>
                    <a:bodyPr/>
                    <a:lstStyle/>
                    <a:p>
                      <a:pPr algn="ctr" fontAlgn="b"/>
                      <a:r>
                        <a:rPr lang="en-US" sz="600" b="1" i="0" u="none" strike="noStrike">
                          <a:effectLst/>
                          <a:latin typeface="Arial" panose="020B0604020202020204" pitchFamily="34" charset="0"/>
                        </a:rPr>
                        <a:t>EDT</a:t>
                      </a: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PDT</a:t>
                      </a: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UTC</a:t>
                      </a:r>
                    </a:p>
                  </a:txBody>
                  <a:tcPr marL="4919" marR="4919" marT="491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JST</a:t>
                      </a:r>
                    </a:p>
                  </a:txBody>
                  <a:tcPr marL="4919" marR="4919" marT="4919"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 </a:t>
                      </a:r>
                    </a:p>
                  </a:txBody>
                  <a:tcPr marL="4919" marR="4919" marT="491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600" b="1" i="0" u="sng" strike="noStrike">
                          <a:solidFill>
                            <a:srgbClr val="0000FF"/>
                          </a:solidFill>
                          <a:effectLst/>
                          <a:latin typeface="Arial" panose="020B0604020202020204" pitchFamily="34" charset="0"/>
                          <a:hlinkClick r:id="rId3"/>
                        </a:rPr>
                        <a:t>Virtual Rm 1</a:t>
                      </a:r>
                      <a:endParaRPr lang="en-US" sz="6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500" b="1" i="0" u="sng" strike="noStrike">
                          <a:solidFill>
                            <a:srgbClr val="0000FF"/>
                          </a:solidFill>
                          <a:effectLst/>
                          <a:latin typeface="Arial" panose="020B0604020202020204" pitchFamily="34" charset="0"/>
                          <a:hlinkClick r:id="rId3"/>
                        </a:rPr>
                        <a:t>Virtual Rm 1</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2</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3</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6"/>
                        </a:rPr>
                        <a:t>Virtual Rm 4</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3"/>
                        </a:rPr>
                        <a:t>Virtual Rm 1</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2</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3</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6"/>
                        </a:rPr>
                        <a:t>Virtual Rm 4</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3"/>
                        </a:rPr>
                        <a:t>Virtual Rm 1</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2</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3</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6"/>
                        </a:rPr>
                        <a:t>Virtual Rm 4</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3"/>
                        </a:rPr>
                        <a:t>Virtual Rm 1</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4"/>
                        </a:rPr>
                        <a:t>Virtual Rm 2</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5"/>
                        </a:rPr>
                        <a:t>Virtual Rm 3</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Arial" panose="020B0604020202020204" pitchFamily="34" charset="0"/>
                          <a:hlinkClick r:id="rId6"/>
                        </a:rPr>
                        <a:t>Virtual Rm 4</a:t>
                      </a:r>
                      <a:endParaRPr lang="en-US" sz="500" b="1" i="0" u="sng" strike="noStrike">
                        <a:solidFill>
                          <a:srgbClr val="0000FF"/>
                        </a:solidFill>
                        <a:effectLst/>
                        <a:latin typeface="Arial" panose="020B0604020202020204" pitchFamily="34" charset="0"/>
                      </a:endParaRP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90866425"/>
                  </a:ext>
                </a:extLst>
              </a:tr>
              <a:tr h="130361">
                <a:tc>
                  <a:txBody>
                    <a:bodyPr/>
                    <a:lstStyle/>
                    <a:p>
                      <a:pPr algn="ctr" fontAlgn="b"/>
                      <a:r>
                        <a:rPr lang="en-US" sz="800" b="1" i="0" u="none" strike="noStrike">
                          <a:effectLst/>
                          <a:latin typeface="Arial" panose="020B0604020202020204" pitchFamily="34" charset="0"/>
                        </a:rPr>
                        <a:t>7:00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4:00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12:00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21:00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rPr>
                        <a:t>07:00-07:30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600" b="1" i="0" u="none" strike="noStrike">
                          <a:effectLst/>
                          <a:latin typeface="Arial" panose="020B0604020202020204" pitchFamily="34" charset="0"/>
                        </a:rPr>
                        <a:t>CONTINENTAL BREAKFAST</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CONTINENTAL BREAKFAST</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CONTINENTAL BREAKFAST</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CONTINENTAL BREAKFAST</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3073560698"/>
                  </a:ext>
                </a:extLst>
              </a:tr>
              <a:tr h="130361">
                <a:tc>
                  <a:txBody>
                    <a:bodyPr/>
                    <a:lstStyle/>
                    <a:p>
                      <a:pPr algn="ctr" fontAlgn="b"/>
                      <a:r>
                        <a:rPr lang="en-US" sz="800" b="1" i="0" u="none" strike="noStrike">
                          <a:effectLst/>
                          <a:latin typeface="Arial" panose="020B0604020202020204" pitchFamily="34" charset="0"/>
                        </a:rPr>
                        <a:t>7:30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4:30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12:30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21:30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rPr>
                        <a:t>07:30-08:00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802.15 AC Meeting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144351363"/>
                  </a:ext>
                </a:extLst>
              </a:tr>
              <a:tr h="130361">
                <a:tc>
                  <a:txBody>
                    <a:bodyPr/>
                    <a:lstStyle/>
                    <a:p>
                      <a:pPr algn="ctr" fontAlgn="b"/>
                      <a:r>
                        <a:rPr lang="en-US" sz="800" b="1" i="0" u="none" strike="noStrike">
                          <a:effectLst/>
                          <a:latin typeface="Arial" panose="020B0604020202020204" pitchFamily="34" charset="0"/>
                        </a:rPr>
                        <a:t>8:00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5:00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13:00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22:00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08:00-08:30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600" b="1" i="0" u="none" strike="noStrike">
                          <a:solidFill>
                            <a:srgbClr val="000000"/>
                          </a:solidFill>
                          <a:effectLst/>
                          <a:latin typeface="Arial" panose="020B0604020202020204" pitchFamily="34" charset="0"/>
                        </a:rPr>
                        <a:t>802 WIRELESS</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OPENING MEETING</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4">
                  <a:txBody>
                    <a:bodyPr/>
                    <a:lstStyle/>
                    <a:p>
                      <a:pPr algn="ctr" fontAlgn="ctr"/>
                      <a:r>
                        <a:rPr lang="en-US" sz="500" b="1" i="0" u="none" strike="noStrike">
                          <a:solidFill>
                            <a:srgbClr val="FF0000"/>
                          </a:solidFill>
                          <a:effectLst/>
                          <a:latin typeface="Arial" panose="020B0604020202020204" pitchFamily="34" charset="0"/>
                        </a:rPr>
                        <a:t>TG4ab</a:t>
                      </a:r>
                      <a:br>
                        <a:rPr lang="en-US" sz="500" b="1" i="0" u="none" strike="noStrike">
                          <a:solidFill>
                            <a:srgbClr val="FF0000"/>
                          </a:solidFill>
                          <a:effectLst/>
                          <a:latin typeface="Arial" panose="020B0604020202020204" pitchFamily="34" charset="0"/>
                        </a:rPr>
                      </a:br>
                      <a:r>
                        <a:rPr lang="en-US" sz="500" b="1" i="0" u="none" strike="noStrike">
                          <a:solidFill>
                            <a:srgbClr val="FF0000"/>
                          </a:solidFill>
                          <a:effectLst/>
                          <a:latin typeface="Arial" panose="020B0604020202020204" pitchFamily="34" charset="0"/>
                        </a:rPr>
                        <a:t>NG-UWB</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TG4me</a:t>
                      </a:r>
                    </a:p>
                  </a:txBody>
                  <a:tcPr marL="4919" marR="4919" marT="4919" marB="0" anchor="ctr">
                    <a:lnL w="1905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effectLst/>
                          <a:latin typeface="Arial" panose="020B0604020202020204" pitchFamily="34" charset="0"/>
                        </a:rPr>
                        <a:t>TG7a OCC</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4">
                  <a:txBody>
                    <a:bodyPr/>
                    <a:lstStyle/>
                    <a:p>
                      <a:pPr algn="ctr" fontAlgn="ctr"/>
                      <a:r>
                        <a:rPr lang="en-US" sz="500" b="1" i="0" u="none" strike="noStrike">
                          <a:solidFill>
                            <a:srgbClr val="FF0000"/>
                          </a:solidFill>
                          <a:effectLst/>
                          <a:latin typeface="Arial" panose="020B0604020202020204" pitchFamily="34" charset="0"/>
                        </a:rPr>
                        <a:t>TG4ab</a:t>
                      </a:r>
                      <a:br>
                        <a:rPr lang="en-US" sz="500" b="1" i="0" u="none" strike="noStrike">
                          <a:solidFill>
                            <a:srgbClr val="FF0000"/>
                          </a:solidFill>
                          <a:effectLst/>
                          <a:latin typeface="Arial" panose="020B0604020202020204" pitchFamily="34" charset="0"/>
                        </a:rPr>
                      </a:br>
                      <a:r>
                        <a:rPr lang="en-US" sz="500" b="1" i="0" u="none" strike="noStrike">
                          <a:solidFill>
                            <a:srgbClr val="FF0000"/>
                          </a:solidFill>
                          <a:effectLst/>
                          <a:latin typeface="Arial" panose="020B0604020202020204" pitchFamily="34" charset="0"/>
                        </a:rPr>
                        <a:t>NG-UWB</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SC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IETF</a:t>
                      </a:r>
                    </a:p>
                  </a:txBody>
                  <a:tcPr marL="4919" marR="4919" marT="4919" marB="0" anchor="ctr">
                    <a:lnL w="1905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500" b="1" i="0" u="none" strike="noStrike">
                          <a:effectLst/>
                          <a:latin typeface="Arial" panose="020B0604020202020204" pitchFamily="34" charset="0"/>
                        </a:rPr>
                        <a:t>TG7a OCC</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757053525"/>
                  </a:ext>
                </a:extLst>
              </a:tr>
              <a:tr h="130361">
                <a:tc>
                  <a:txBody>
                    <a:bodyPr/>
                    <a:lstStyle/>
                    <a:p>
                      <a:pPr algn="ctr" fontAlgn="b"/>
                      <a:r>
                        <a:rPr lang="en-US" sz="800" b="1" i="0" u="none" strike="noStrike">
                          <a:effectLst/>
                          <a:latin typeface="Arial" panose="020B0604020202020204" pitchFamily="34" charset="0"/>
                        </a:rPr>
                        <a:t>8:30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5:30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13:30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22:30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08:30-09:00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pattFill prst="dnDiag">
                      <a:fgClr>
                        <a:srgbClr val="000000"/>
                      </a:fgClr>
                      <a:bgClr>
                        <a:srgbClr val="D9D9D9"/>
                      </a:bgClr>
                    </a:pattFill>
                  </a:tcPr>
                </a:tc>
                <a:tc rowSpan="3">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548309388"/>
                  </a:ext>
                </a:extLst>
              </a:tr>
              <a:tr h="126672">
                <a:tc>
                  <a:txBody>
                    <a:bodyPr/>
                    <a:lstStyle/>
                    <a:p>
                      <a:pPr algn="ctr" fontAlgn="b"/>
                      <a:r>
                        <a:rPr lang="en-US" sz="800" b="1" i="0" u="none" strike="noStrike">
                          <a:effectLst/>
                          <a:latin typeface="Arial" panose="020B0604020202020204" pitchFamily="34" charset="0"/>
                        </a:rPr>
                        <a:t>9:00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6:00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14:00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23:00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09:00-09:30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600" b="1" i="0" u="none" strike="noStrike">
                          <a:solidFill>
                            <a:srgbClr val="FFFFFF"/>
                          </a:solidFill>
                          <a:effectLst/>
                          <a:latin typeface="Arial" panose="020B0604020202020204" pitchFamily="34" charset="0"/>
                        </a:rPr>
                        <a:t>802.15 WG Opening Plenary</a:t>
                      </a:r>
                      <a:br>
                        <a:rPr lang="en-US" sz="600" b="1" i="0" u="none" strike="noStrike">
                          <a:solidFill>
                            <a:srgbClr val="FFFFFF"/>
                          </a:solidFill>
                          <a:effectLst/>
                          <a:latin typeface="Arial" panose="020B0604020202020204" pitchFamily="34" charset="0"/>
                        </a:rPr>
                      </a:br>
                      <a:r>
                        <a:rPr lang="en-US" sz="600" b="1" i="0" u="none" strike="noStrike">
                          <a:solidFill>
                            <a:srgbClr val="FFFFFF"/>
                          </a:solidFill>
                          <a:effectLst/>
                          <a:latin typeface="Arial" panose="020B0604020202020204" pitchFamily="34" charset="0"/>
                        </a:rPr>
                        <a:t>(Virtual Rm 1)</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ctr"/>
                      <a:r>
                        <a:rPr lang="en-US" sz="500" b="1" i="0" u="none" strike="noStrike">
                          <a:solidFill>
                            <a:srgbClr val="FF0000"/>
                          </a:solidFill>
                          <a:effectLst/>
                          <a:latin typeface="Arial" panose="020B0604020202020204" pitchFamily="34" charset="0"/>
                        </a:rPr>
                        <a:t>TG4ab</a:t>
                      </a:r>
                      <a:br>
                        <a:rPr lang="en-US" sz="500" b="1" i="0" u="none" strike="noStrike">
                          <a:solidFill>
                            <a:srgbClr val="FF0000"/>
                          </a:solidFill>
                          <a:effectLst/>
                          <a:latin typeface="Arial" panose="020B0604020202020204" pitchFamily="34" charset="0"/>
                        </a:rPr>
                      </a:br>
                      <a:r>
                        <a:rPr lang="en-US" sz="500" b="1" i="0" u="none" strike="noStrike">
                          <a:solidFill>
                            <a:srgbClr val="FF0000"/>
                          </a:solidFill>
                          <a:effectLst/>
                          <a:latin typeface="Arial" panose="020B0604020202020204" pitchFamily="34" charset="0"/>
                        </a:rPr>
                        <a:t>NG-UWB</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vMerge="1">
                  <a:txBody>
                    <a:bodyPr/>
                    <a:lstStyle/>
                    <a:p>
                      <a:endParaRPr lang="en-US"/>
                    </a:p>
                  </a:txBody>
                  <a:tcPr/>
                </a:tc>
                <a:tc rowSpan="2">
                  <a:txBody>
                    <a:bodyPr/>
                    <a:lstStyle/>
                    <a:p>
                      <a:pPr algn="ctr" fontAlgn="ctr"/>
                      <a:r>
                        <a:rPr lang="en-US" sz="500" b="1" i="0" u="none" strike="noStrike">
                          <a:solidFill>
                            <a:srgbClr val="FFFFFF"/>
                          </a:solidFill>
                          <a:effectLst/>
                          <a:latin typeface="Arial" panose="020B0604020202020204" pitchFamily="34" charset="0"/>
                        </a:rPr>
                        <a:t>TG3mb</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HDR</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735704072"/>
                  </a:ext>
                </a:extLst>
              </a:tr>
              <a:tr h="350499">
                <a:tc>
                  <a:txBody>
                    <a:bodyPr/>
                    <a:lstStyle/>
                    <a:p>
                      <a:pPr algn="ctr" fontAlgn="b"/>
                      <a:r>
                        <a:rPr lang="en-US" sz="800" b="1" i="0" u="none" strike="noStrike">
                          <a:effectLst/>
                          <a:latin typeface="Arial" panose="020B0604020202020204" pitchFamily="34" charset="0"/>
                        </a:rPr>
                        <a:t>9:30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6:30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14:30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23:30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09:30-10:00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727509838"/>
                  </a:ext>
                </a:extLst>
              </a:tr>
              <a:tr h="130361">
                <a:tc>
                  <a:txBody>
                    <a:bodyPr/>
                    <a:lstStyle/>
                    <a:p>
                      <a:pPr algn="ctr" fontAlgn="b"/>
                      <a:r>
                        <a:rPr lang="en-US" sz="800" b="1" i="0" u="none" strike="noStrike">
                          <a:effectLst/>
                          <a:latin typeface="Arial" panose="020B0604020202020204" pitchFamily="34" charset="0"/>
                        </a:rPr>
                        <a:t>10:00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7:00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15:00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0:00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effectLst/>
                          <a:latin typeface="Arial" panose="020B0604020202020204" pitchFamily="34" charset="0"/>
                        </a:rPr>
                        <a:t>10:00-10:30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en-US" sz="600" b="1" i="0" u="none" strike="noStrike">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701675"/>
                  </a:ext>
                </a:extLst>
              </a:tr>
              <a:tr h="126672">
                <a:tc>
                  <a:txBody>
                    <a:bodyPr/>
                    <a:lstStyle/>
                    <a:p>
                      <a:pPr algn="ctr" fontAlgn="b"/>
                      <a:r>
                        <a:rPr lang="en-US" sz="800" b="1" i="0" u="none" strike="noStrike">
                          <a:effectLst/>
                          <a:latin typeface="Arial" panose="020B0604020202020204" pitchFamily="34" charset="0"/>
                        </a:rPr>
                        <a:t>10:30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7:30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15:30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0:30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10:30-11:00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500" b="1" i="0" u="none" strike="noStrike">
                          <a:solidFill>
                            <a:srgbClr val="FF0000"/>
                          </a:solidFill>
                          <a:effectLst/>
                          <a:latin typeface="Arial" panose="020B0604020202020204" pitchFamily="34" charset="0"/>
                        </a:rPr>
                        <a:t>TG4ab</a:t>
                      </a:r>
                      <a:br>
                        <a:rPr lang="en-US" sz="500" b="1" i="0" u="none" strike="noStrike">
                          <a:solidFill>
                            <a:srgbClr val="FF0000"/>
                          </a:solidFill>
                          <a:effectLst/>
                          <a:latin typeface="Arial" panose="020B0604020202020204" pitchFamily="34" charset="0"/>
                        </a:rPr>
                      </a:br>
                      <a:r>
                        <a:rPr lang="en-US" sz="500" b="1" i="0" u="none" strike="noStrike">
                          <a:solidFill>
                            <a:srgbClr val="FF0000"/>
                          </a:solidFill>
                          <a:effectLst/>
                          <a:latin typeface="Arial" panose="020B0604020202020204" pitchFamily="34" charset="0"/>
                        </a:rPr>
                        <a:t>NG-UWB</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SG</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Privacy</a:t>
                      </a:r>
                    </a:p>
                  </a:txBody>
                  <a:tcPr marL="4919" marR="4919" marT="4919" marB="0" anchor="ctr">
                    <a:lnL w="1905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SC-M</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500" b="1" i="0" u="none" strike="noStrike">
                          <a:solidFill>
                            <a:srgbClr val="FFFFFF"/>
                          </a:solidFill>
                          <a:effectLst/>
                          <a:latin typeface="Arial" panose="020B0604020202020204" pitchFamily="34" charset="0"/>
                        </a:rPr>
                        <a:t>TG6ma</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BAN/</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VAN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US" sz="600" b="1" i="0" u="none" strike="noStrike">
                          <a:solidFill>
                            <a:srgbClr val="FFFFFF"/>
                          </a:solidFill>
                          <a:effectLst/>
                          <a:latin typeface="Arial" panose="020B0604020202020204" pitchFamily="34" charset="0"/>
                        </a:rPr>
                        <a:t>802.15 WG Midweek Plenary (Virtual Rm 1)</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SC-M</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500" b="1" i="0" u="none" strike="noStrike">
                          <a:solidFill>
                            <a:srgbClr val="FFFFFF"/>
                          </a:solidFill>
                          <a:effectLst/>
                          <a:latin typeface="Arial" panose="020B0604020202020204" pitchFamily="34" charset="0"/>
                        </a:rPr>
                        <a:t>TG6ma</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BAN/</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VAN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411761724"/>
                  </a:ext>
                </a:extLst>
              </a:tr>
              <a:tr h="130361">
                <a:tc>
                  <a:txBody>
                    <a:bodyPr/>
                    <a:lstStyle/>
                    <a:p>
                      <a:pPr algn="ctr" fontAlgn="b"/>
                      <a:r>
                        <a:rPr lang="en-US" sz="800" b="1" i="0" u="none" strike="noStrike">
                          <a:effectLst/>
                          <a:latin typeface="Arial" panose="020B0604020202020204" pitchFamily="34" charset="0"/>
                        </a:rPr>
                        <a:t>11:00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8:00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16:00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11:00-11:30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9050" cap="flat" cmpd="sng" algn="ctr">
                      <a:solidFill>
                        <a:srgbClr val="FF0000"/>
                      </a:solidFill>
                      <a:prstDash val="solid"/>
                      <a:round/>
                      <a:headEnd type="none" w="med" len="med"/>
                      <a:tailEnd type="none" w="med" len="med"/>
                    </a:lnR>
                    <a:lnT>
                      <a:noFill/>
                    </a:lnT>
                    <a:lnB>
                      <a:noFill/>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727900715"/>
                  </a:ext>
                </a:extLst>
              </a:tr>
              <a:tr h="126672">
                <a:tc>
                  <a:txBody>
                    <a:bodyPr/>
                    <a:lstStyle/>
                    <a:p>
                      <a:pPr algn="ctr" fontAlgn="b"/>
                      <a:r>
                        <a:rPr lang="en-US" sz="800" b="1" i="0" u="none" strike="noStrike">
                          <a:effectLst/>
                          <a:latin typeface="Arial" panose="020B0604020202020204" pitchFamily="34" charset="0"/>
                        </a:rPr>
                        <a:t>11:30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8:30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16:30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11:30-12:00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9050" cap="flat" cmpd="sng" algn="ctr">
                      <a:solidFill>
                        <a:srgbClr val="FF0000"/>
                      </a:solidFill>
                      <a:prstDash val="solid"/>
                      <a:round/>
                      <a:headEnd type="none" w="med" len="med"/>
                      <a:tailEnd type="none" w="med" len="med"/>
                    </a:lnR>
                    <a:lnT>
                      <a:noFill/>
                    </a:lnT>
                    <a:lnB>
                      <a:noFill/>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gridSpan="4">
                  <a:txBody>
                    <a:bodyPr/>
                    <a:lstStyle/>
                    <a:p>
                      <a:pPr algn="ctr" fontAlgn="ctr"/>
                      <a:r>
                        <a:rPr lang="en-US" sz="700" b="1" i="0" u="none" strike="noStrike">
                          <a:solidFill>
                            <a:srgbClr val="FFFFFF"/>
                          </a:solidFill>
                          <a:effectLst/>
                          <a:latin typeface="Arial" panose="020B0604020202020204" pitchFamily="34" charset="0"/>
                        </a:rPr>
                        <a:t>WNG</a:t>
                      </a:r>
                      <a:br>
                        <a:rPr lang="en-US" sz="700" b="1" i="0" u="none" strike="noStrike">
                          <a:solidFill>
                            <a:srgbClr val="FFFFFF"/>
                          </a:solidFill>
                          <a:effectLst/>
                          <a:latin typeface="Arial" panose="020B0604020202020204" pitchFamily="34" charset="0"/>
                        </a:rPr>
                      </a:br>
                      <a:r>
                        <a:rPr lang="en-US" sz="700" b="1" i="0" u="none" strike="noStrike">
                          <a:solidFill>
                            <a:srgbClr val="FFFFFF"/>
                          </a:solidFill>
                          <a:effectLst/>
                          <a:latin typeface="Arial" panose="020B0604020202020204" pitchFamily="34" charset="0"/>
                        </a:rPr>
                        <a:t>(Virtual Rm 1)</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160039646"/>
                  </a:ext>
                </a:extLst>
              </a:tr>
              <a:tr h="130361">
                <a:tc>
                  <a:txBody>
                    <a:bodyPr/>
                    <a:lstStyle/>
                    <a:p>
                      <a:pPr algn="ctr" fontAlgn="b"/>
                      <a:r>
                        <a:rPr lang="en-US" sz="800" b="1" i="0" u="none" strike="noStrike">
                          <a:effectLst/>
                          <a:latin typeface="Arial" panose="020B0604020202020204" pitchFamily="34" charset="0"/>
                        </a:rPr>
                        <a:t>12:00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9:00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17:00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12:00-12:30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9050" cap="flat" cmpd="sng" algn="ctr">
                      <a:solidFill>
                        <a:srgbClr val="FF0000"/>
                      </a:solidFill>
                      <a:prstDash val="solid"/>
                      <a:round/>
                      <a:headEnd type="none" w="med" len="med"/>
                      <a:tailEnd type="none" w="med" len="med"/>
                    </a:lnR>
                    <a:lnT>
                      <a:noFill/>
                    </a:lnT>
                    <a:lnB>
                      <a:noFill/>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237966325"/>
                  </a:ext>
                </a:extLst>
              </a:tr>
              <a:tr h="130361">
                <a:tc>
                  <a:txBody>
                    <a:bodyPr/>
                    <a:lstStyle/>
                    <a:p>
                      <a:pPr algn="ctr" fontAlgn="b"/>
                      <a:r>
                        <a:rPr lang="en-US" sz="800" b="1" i="0" u="none" strike="noStrike">
                          <a:effectLst/>
                          <a:latin typeface="Arial" panose="020B0604020202020204" pitchFamily="34" charset="0"/>
                        </a:rPr>
                        <a:t>12:30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9:30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17:30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000000"/>
                          </a:solidFill>
                          <a:effectLst/>
                          <a:latin typeface="Arial" panose="020B0604020202020204" pitchFamily="34" charset="0"/>
                        </a:rPr>
                        <a:t>12:30-13:00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600" b="1" i="0" u="none" strike="noStrike">
                          <a:effectLst/>
                          <a:latin typeface="Arial" panose="020B0604020202020204" pitchFamily="34" charset="0"/>
                        </a:rPr>
                        <a:t>LUNCH</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LUNCH</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LUNCH</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algn="ctr" fontAlgn="ctr"/>
                      <a:r>
                        <a:rPr lang="en-US" sz="600" b="1" i="0" u="none" strike="noStrike">
                          <a:effectLst/>
                          <a:latin typeface="Arial" panose="020B0604020202020204" pitchFamily="34" charset="0"/>
                        </a:rPr>
                        <a:t>LUNCH</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2776523343"/>
                  </a:ext>
                </a:extLst>
              </a:tr>
              <a:tr h="130361">
                <a:tc>
                  <a:txBody>
                    <a:bodyPr/>
                    <a:lstStyle/>
                    <a:p>
                      <a:pPr algn="ctr" fontAlgn="b"/>
                      <a:r>
                        <a:rPr lang="en-US" sz="800" b="1" i="0" u="none" strike="noStrike">
                          <a:effectLst/>
                          <a:latin typeface="Arial" panose="020B0604020202020204" pitchFamily="34" charset="0"/>
                        </a:rPr>
                        <a:t>13:00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10:00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18:00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3:00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000000"/>
                          </a:solidFill>
                          <a:effectLst/>
                          <a:latin typeface="Arial" panose="020B0604020202020204" pitchFamily="34" charset="0"/>
                        </a:rPr>
                        <a:t>13:00-13:30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78241485"/>
                  </a:ext>
                </a:extLst>
              </a:tr>
              <a:tr h="126672">
                <a:tc>
                  <a:txBody>
                    <a:bodyPr/>
                    <a:lstStyle/>
                    <a:p>
                      <a:pPr algn="ctr" fontAlgn="b"/>
                      <a:r>
                        <a:rPr lang="en-US" sz="800" b="1" i="0" u="none" strike="noStrike">
                          <a:effectLst/>
                          <a:latin typeface="Arial" panose="020B0604020202020204" pitchFamily="34" charset="0"/>
                        </a:rPr>
                        <a:t>13:30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10:30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18:30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3:30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13:30-14:00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TG4me</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solidFill>
                            <a:srgbClr val="FFFFFF"/>
                          </a:solidFill>
                          <a:effectLst/>
                          <a:latin typeface="Arial" panose="020B0604020202020204" pitchFamily="34" charset="0"/>
                        </a:rPr>
                        <a:t>TG13  OWC</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500" b="1" i="0" u="none" strike="noStrike">
                          <a:solidFill>
                            <a:srgbClr val="FF0000"/>
                          </a:solidFill>
                          <a:effectLst/>
                          <a:latin typeface="Arial" panose="020B0604020202020204" pitchFamily="34" charset="0"/>
                        </a:rPr>
                        <a:t>TG4ab</a:t>
                      </a:r>
                      <a:br>
                        <a:rPr lang="en-US" sz="500" b="1" i="0" u="none" strike="noStrike">
                          <a:solidFill>
                            <a:srgbClr val="FF0000"/>
                          </a:solidFill>
                          <a:effectLst/>
                          <a:latin typeface="Arial" panose="020B0604020202020204" pitchFamily="34" charset="0"/>
                        </a:rPr>
                      </a:br>
                      <a:r>
                        <a:rPr lang="en-US" sz="500" b="1" i="0" u="none" strike="noStrike">
                          <a:solidFill>
                            <a:srgbClr val="FF0000"/>
                          </a:solidFill>
                          <a:effectLst/>
                          <a:latin typeface="Arial" panose="020B0604020202020204" pitchFamily="34" charset="0"/>
                        </a:rPr>
                        <a:t>NG-UWB</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905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TG16t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LicNB</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de-DE" sz="500" b="1" i="0" u="none" strike="noStrike">
                          <a:solidFill>
                            <a:srgbClr val="FF0000"/>
                          </a:solidFill>
                          <a:effectLst/>
                          <a:latin typeface="Arial" panose="020B0604020202020204" pitchFamily="34" charset="0"/>
                        </a:rPr>
                        <a:t>TG4ab</a:t>
                      </a:r>
                      <a:br>
                        <a:rPr lang="de-DE" sz="500" b="1" i="0" u="none" strike="noStrike">
                          <a:solidFill>
                            <a:srgbClr val="FF0000"/>
                          </a:solidFill>
                          <a:effectLst/>
                          <a:latin typeface="Arial" panose="020B0604020202020204" pitchFamily="34" charset="0"/>
                        </a:rPr>
                      </a:br>
                      <a:r>
                        <a:rPr lang="de-DE" sz="500" b="1" i="0" u="none" strike="noStrike">
                          <a:solidFill>
                            <a:srgbClr val="FF0000"/>
                          </a:solidFill>
                          <a:effectLst/>
                          <a:latin typeface="Arial" panose="020B0604020202020204" pitchFamily="34" charset="0"/>
                        </a:rPr>
                        <a:t>NG-UWB</a:t>
                      </a:r>
                      <a:br>
                        <a:rPr lang="de-DE" sz="500" b="1" i="0" u="none" strike="noStrike">
                          <a:solidFill>
                            <a:srgbClr val="FF0000"/>
                          </a:solidFill>
                          <a:effectLst/>
                          <a:latin typeface="Arial" panose="020B0604020202020204" pitchFamily="34" charset="0"/>
                        </a:rPr>
                      </a:br>
                      <a:r>
                        <a:rPr lang="de-DE" sz="500" b="1" i="0" u="none" strike="noStrike">
                          <a:solidFill>
                            <a:srgbClr val="FF0000"/>
                          </a:solidFill>
                          <a:effectLst/>
                          <a:latin typeface="Arial" panose="020B0604020202020204" pitchFamily="34" charset="0"/>
                        </a:rPr>
                        <a:t>Joint w/</a:t>
                      </a:r>
                      <a:br>
                        <a:rPr lang="de-DE" sz="500" b="1" i="0" u="none" strike="noStrike">
                          <a:solidFill>
                            <a:srgbClr val="FF0000"/>
                          </a:solidFill>
                          <a:effectLst/>
                          <a:latin typeface="Arial" panose="020B0604020202020204" pitchFamily="34" charset="0"/>
                        </a:rPr>
                      </a:br>
                      <a:r>
                        <a:rPr lang="de-DE" sz="500" b="1" i="0" u="none" strike="noStrike">
                          <a:solidFill>
                            <a:srgbClr val="FF0000"/>
                          </a:solidFill>
                          <a:effectLst/>
                          <a:latin typeface="Arial" panose="020B0604020202020204" pitchFamily="34" charset="0"/>
                        </a:rPr>
                        <a:t>802.11 WNG</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905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TG16t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LicNB</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500" b="1" i="0" u="none" strike="noStrike">
                          <a:solidFill>
                            <a:srgbClr val="FF0000"/>
                          </a:solidFill>
                          <a:effectLst/>
                          <a:latin typeface="Arial" panose="020B0604020202020204" pitchFamily="34" charset="0"/>
                        </a:rPr>
                        <a:t>TG4ab</a:t>
                      </a:r>
                      <a:br>
                        <a:rPr lang="en-US" sz="500" b="1" i="0" u="none" strike="noStrike">
                          <a:solidFill>
                            <a:srgbClr val="FF0000"/>
                          </a:solidFill>
                          <a:effectLst/>
                          <a:latin typeface="Arial" panose="020B0604020202020204" pitchFamily="34" charset="0"/>
                        </a:rPr>
                      </a:br>
                      <a:r>
                        <a:rPr lang="en-US" sz="500" b="1" i="0" u="none" strike="noStrike">
                          <a:solidFill>
                            <a:srgbClr val="FF0000"/>
                          </a:solidFill>
                          <a:effectLst/>
                          <a:latin typeface="Arial" panose="020B0604020202020204" pitchFamily="34" charset="0"/>
                        </a:rPr>
                        <a:t>NG-UWB</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SG</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Privacy</a:t>
                      </a:r>
                    </a:p>
                  </a:txBody>
                  <a:tcPr marL="4919" marR="4919" marT="4919" marB="0" anchor="ctr">
                    <a:lnL w="1905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500" b="1" i="0" u="none" strike="noStrike">
                          <a:effectLst/>
                          <a:latin typeface="Arial" panose="020B0604020202020204" pitchFamily="34" charset="0"/>
                        </a:rPr>
                        <a:t>TG16t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LicNB</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2243984519"/>
                  </a:ext>
                </a:extLst>
              </a:tr>
              <a:tr h="126672">
                <a:tc>
                  <a:txBody>
                    <a:bodyPr/>
                    <a:lstStyle/>
                    <a:p>
                      <a:pPr algn="ctr" fontAlgn="b"/>
                      <a:r>
                        <a:rPr lang="en-US" sz="800" b="1" i="0" u="none" strike="noStrike">
                          <a:effectLst/>
                          <a:latin typeface="Arial" panose="020B0604020202020204" pitchFamily="34" charset="0"/>
                        </a:rPr>
                        <a:t>14:00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11:00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19:00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4:00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14:00-14:30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099408047"/>
                  </a:ext>
                </a:extLst>
              </a:tr>
              <a:tr h="126672">
                <a:tc>
                  <a:txBody>
                    <a:bodyPr/>
                    <a:lstStyle/>
                    <a:p>
                      <a:pPr algn="ctr" fontAlgn="b"/>
                      <a:r>
                        <a:rPr lang="en-US" sz="800" b="1" i="0" u="none" strike="noStrike">
                          <a:effectLst/>
                          <a:latin typeface="Arial" panose="020B0604020202020204" pitchFamily="34" charset="0"/>
                        </a:rPr>
                        <a:t>14:30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11:30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19:30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4:30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14:30-15:00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906977831"/>
                  </a:ext>
                </a:extLst>
              </a:tr>
              <a:tr h="130361">
                <a:tc>
                  <a:txBody>
                    <a:bodyPr/>
                    <a:lstStyle/>
                    <a:p>
                      <a:pPr algn="ctr" fontAlgn="b"/>
                      <a:r>
                        <a:rPr lang="en-US" sz="800" b="1" i="0" u="none" strike="noStrike">
                          <a:effectLst/>
                          <a:latin typeface="Arial" panose="020B0604020202020204" pitchFamily="34" charset="0"/>
                        </a:rPr>
                        <a:t>15:00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12:00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20:00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5:00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15:00-15:30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600" b="1" i="0" u="none" strike="noStrike">
                          <a:solidFill>
                            <a:srgbClr val="99CC00"/>
                          </a:solidFill>
                          <a:effectLst/>
                          <a:latin typeface="Arial" panose="020B0604020202020204" pitchFamily="34" charset="0"/>
                        </a:rPr>
                        <a:t> </a:t>
                      </a:r>
                    </a:p>
                  </a:txBody>
                  <a:tcPr marL="4919" marR="4919" marT="4919"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498320465"/>
                  </a:ext>
                </a:extLst>
              </a:tr>
              <a:tr h="130361">
                <a:tc>
                  <a:txBody>
                    <a:bodyPr/>
                    <a:lstStyle/>
                    <a:p>
                      <a:pPr algn="ctr" fontAlgn="b"/>
                      <a:r>
                        <a:rPr lang="en-US" sz="800" b="1" i="0" u="none" strike="noStrike">
                          <a:effectLst/>
                          <a:latin typeface="Arial" panose="020B0604020202020204" pitchFamily="34" charset="0"/>
                        </a:rPr>
                        <a:t>15:30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12:30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20:30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5:30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effectLst/>
                          <a:latin typeface="Arial" panose="020B0604020202020204" pitchFamily="34" charset="0"/>
                        </a:rPr>
                        <a:t>15:30-16:00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en-US" sz="600" b="1" i="0" u="none" strike="noStrike">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34985740"/>
                  </a:ext>
                </a:extLst>
              </a:tr>
              <a:tr h="126672">
                <a:tc>
                  <a:txBody>
                    <a:bodyPr/>
                    <a:lstStyle/>
                    <a:p>
                      <a:pPr algn="ctr" fontAlgn="b"/>
                      <a:r>
                        <a:rPr lang="en-US" sz="800" b="1" i="0" u="none" strike="noStrike">
                          <a:effectLst/>
                          <a:latin typeface="Arial" panose="020B0604020202020204" pitchFamily="34" charset="0"/>
                        </a:rPr>
                        <a:t>16:00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13:00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21:00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6:00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16:00-16:30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500" b="1" i="0" u="none" strike="noStrike">
                          <a:solidFill>
                            <a:srgbClr val="FFFFFF"/>
                          </a:solidFill>
                          <a:effectLst/>
                          <a:latin typeface="Arial" panose="020B0604020202020204" pitchFamily="34" charset="0"/>
                        </a:rPr>
                        <a:t>WIRELESS CHAIRS MEETING</a:t>
                      </a:r>
                    </a:p>
                  </a:txBody>
                  <a:tcPr marL="4919" marR="4919" marT="4919" marB="0" anchor="ctr">
                    <a:lnL w="1270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lang="en-US"/>
                    </a:p>
                  </a:txBody>
                  <a:tcPr/>
                </a:tc>
                <a:tc rowSpan="4">
                  <a:txBody>
                    <a:bodyPr/>
                    <a:lstStyle/>
                    <a:p>
                      <a:pPr algn="ctr" fontAlgn="ctr"/>
                      <a:r>
                        <a:rPr lang="en-US" sz="500" b="1" i="0" u="none" strike="noStrike">
                          <a:solidFill>
                            <a:srgbClr val="FF0000"/>
                          </a:solidFill>
                          <a:effectLst/>
                          <a:latin typeface="Arial" panose="020B0604020202020204" pitchFamily="34" charset="0"/>
                        </a:rPr>
                        <a:t>TG4ab</a:t>
                      </a:r>
                      <a:br>
                        <a:rPr lang="en-US" sz="500" b="1" i="0" u="none" strike="noStrike">
                          <a:solidFill>
                            <a:srgbClr val="FF0000"/>
                          </a:solidFill>
                          <a:effectLst/>
                          <a:latin typeface="Arial" panose="020B0604020202020204" pitchFamily="34" charset="0"/>
                        </a:rPr>
                      </a:br>
                      <a:r>
                        <a:rPr lang="en-US" sz="500" b="1" i="0" u="none" strike="noStrike">
                          <a:solidFill>
                            <a:srgbClr val="FF0000"/>
                          </a:solidFill>
                          <a:effectLst/>
                          <a:latin typeface="Arial" panose="020B0604020202020204" pitchFamily="34" charset="0"/>
                        </a:rPr>
                        <a:t>NG-UWB</a:t>
                      </a:r>
                    </a:p>
                  </a:txBody>
                  <a:tcPr marL="4919" marR="4919" marT="4919" marB="0"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DDD9C4"/>
                    </a:solidFill>
                  </a:tcPr>
                </a:tc>
                <a:tc rowSpan="4">
                  <a:txBody>
                    <a:bodyPr/>
                    <a:lstStyle/>
                    <a:p>
                      <a:pPr algn="ctr" fontAlgn="ctr"/>
                      <a:r>
                        <a:rPr lang="en-US" sz="500" b="1" i="0" u="none" strike="noStrike">
                          <a:effectLst/>
                          <a:latin typeface="Arial" panose="020B0604020202020204" pitchFamily="34" charset="0"/>
                        </a:rPr>
                        <a:t>TG4me</a:t>
                      </a:r>
                    </a:p>
                  </a:txBody>
                  <a:tcPr marL="4919" marR="4919" marT="4919" marB="0" anchor="ctr">
                    <a:lnL w="1905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TG4me</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500" b="1" i="0" u="none" strike="noStrike">
                          <a:solidFill>
                            <a:srgbClr val="FFFFFF"/>
                          </a:solidFill>
                          <a:effectLst/>
                          <a:latin typeface="Arial" panose="020B0604020202020204" pitchFamily="34" charset="0"/>
                        </a:rPr>
                        <a:t>TG6ma</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BAN/</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VAN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500" b="1" i="0" u="none" strike="noStrike">
                          <a:solidFill>
                            <a:srgbClr val="FFFFFF"/>
                          </a:solidFill>
                          <a:effectLst/>
                          <a:latin typeface="Arial" panose="020B0604020202020204" pitchFamily="34" charset="0"/>
                        </a:rPr>
                        <a:t> </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500" b="1" i="0" u="none" strike="noStrike">
                          <a:effectLst/>
                          <a:latin typeface="Arial" panose="020B0604020202020204" pitchFamily="34" charset="0"/>
                        </a:rPr>
                        <a:t>SG</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Privacy</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500" b="1" i="0" u="none" strike="noStrike">
                          <a:solidFill>
                            <a:srgbClr val="FFFFFF"/>
                          </a:solidFill>
                          <a:effectLst/>
                          <a:latin typeface="Arial" panose="020B0604020202020204" pitchFamily="34" charset="0"/>
                        </a:rPr>
                        <a:t>TG13  OWC</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500" b="1" i="0" u="none" strike="noStrike">
                          <a:effectLst/>
                          <a:latin typeface="Arial" panose="020B0604020202020204" pitchFamily="34" charset="0"/>
                        </a:rPr>
                        <a:t>AdHoc</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Needs</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WG15</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Chair</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Approv.</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600" b="1" i="0" u="none" strike="noStrike">
                          <a:solidFill>
                            <a:srgbClr val="FFFFFF"/>
                          </a:solidFill>
                          <a:effectLst/>
                          <a:latin typeface="Arial" panose="020B0604020202020204" pitchFamily="34" charset="0"/>
                        </a:rPr>
                        <a:t>802.15 WG Closing Plenary</a:t>
                      </a:r>
                      <a:br>
                        <a:rPr lang="en-US" sz="600" b="1" i="0" u="none" strike="noStrike">
                          <a:solidFill>
                            <a:srgbClr val="FFFFFF"/>
                          </a:solidFill>
                          <a:effectLst/>
                          <a:latin typeface="Arial" panose="020B0604020202020204" pitchFamily="34" charset="0"/>
                        </a:rPr>
                      </a:br>
                      <a:r>
                        <a:rPr lang="en-US" sz="600" b="1" i="0" u="none" strike="noStrike">
                          <a:solidFill>
                            <a:srgbClr val="FFFFFF"/>
                          </a:solidFill>
                          <a:effectLst/>
                          <a:latin typeface="Arial" panose="020B0604020202020204" pitchFamily="34" charset="0"/>
                        </a:rPr>
                        <a:t>(Virtual Rm 1)</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2155380677"/>
                  </a:ext>
                </a:extLst>
              </a:tr>
              <a:tr h="126672">
                <a:tc>
                  <a:txBody>
                    <a:bodyPr/>
                    <a:lstStyle/>
                    <a:p>
                      <a:pPr algn="ctr" fontAlgn="b"/>
                      <a:r>
                        <a:rPr lang="en-US" sz="800" b="1" i="0" u="none" strike="noStrike">
                          <a:effectLst/>
                          <a:latin typeface="Arial" panose="020B0604020202020204" pitchFamily="34" charset="0"/>
                        </a:rPr>
                        <a:t>16:30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13:30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21:30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6:30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600" b="1" i="0" u="none" strike="noStrike">
                          <a:solidFill>
                            <a:srgbClr val="FFFFFF"/>
                          </a:solidFill>
                          <a:effectLst/>
                          <a:latin typeface="Arial" panose="020B0604020202020204" pitchFamily="34" charset="0"/>
                        </a:rPr>
                        <a:t>16:30-17:00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453039660"/>
                  </a:ext>
                </a:extLst>
              </a:tr>
              <a:tr h="130361">
                <a:tc>
                  <a:txBody>
                    <a:bodyPr/>
                    <a:lstStyle/>
                    <a:p>
                      <a:pPr algn="ctr" fontAlgn="b"/>
                      <a:r>
                        <a:rPr lang="en-US" sz="800" b="1" i="0" u="none" strike="noStrike">
                          <a:effectLst/>
                          <a:latin typeface="Arial" panose="020B0604020202020204" pitchFamily="34" charset="0"/>
                        </a:rPr>
                        <a:t>17:00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14:00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22:00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7:00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17:00-17:30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952917643"/>
                  </a:ext>
                </a:extLst>
              </a:tr>
              <a:tr h="130361">
                <a:tc>
                  <a:txBody>
                    <a:bodyPr/>
                    <a:lstStyle/>
                    <a:p>
                      <a:pPr algn="ctr" fontAlgn="b"/>
                      <a:r>
                        <a:rPr lang="en-US" sz="800" b="1" i="0" u="none" strike="noStrike">
                          <a:effectLst/>
                          <a:latin typeface="Arial" panose="020B0604020202020204" pitchFamily="34" charset="0"/>
                        </a:rPr>
                        <a:t>17:30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14:30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22:30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7:30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17:30-18:00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500" b="1" i="0" u="none" strike="noStrike">
                          <a:solidFill>
                            <a:srgbClr val="FFFFFF"/>
                          </a:solidFill>
                          <a:effectLst/>
                          <a:latin typeface="Arial" panose="020B0604020202020204" pitchFamily="34" charset="0"/>
                        </a:rPr>
                        <a:t>802.15</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AC MEETING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360846599"/>
                  </a:ext>
                </a:extLst>
              </a:tr>
              <a:tr h="130361">
                <a:tc>
                  <a:txBody>
                    <a:bodyPr/>
                    <a:lstStyle/>
                    <a:p>
                      <a:pPr algn="ctr" fontAlgn="b"/>
                      <a:r>
                        <a:rPr lang="en-US" sz="800" b="1" i="0" u="none" strike="noStrike">
                          <a:effectLst/>
                          <a:latin typeface="Arial" panose="020B0604020202020204" pitchFamily="34" charset="0"/>
                        </a:rPr>
                        <a:t>18:00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15:00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23:00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8:00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rPr>
                        <a:t>18:00-18:30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US"/>
                    </a:p>
                  </a:txBody>
                  <a:tcPr/>
                </a:tc>
                <a:tc hMerge="1" vMerge="1">
                  <a:txBody>
                    <a:bodyPr/>
                    <a:lstStyle/>
                    <a:p>
                      <a:endParaRPr lang="en-US"/>
                    </a:p>
                  </a:txBody>
                  <a:tcPr/>
                </a:tc>
                <a:tc rowSpan="10" gridSpan="4">
                  <a:txBody>
                    <a:bodyPr/>
                    <a:lstStyle/>
                    <a:p>
                      <a:pPr algn="ctr" fontAlgn="ctr"/>
                      <a:r>
                        <a:rPr lang="en-US" sz="600" b="1" i="0" u="none" strike="noStrike">
                          <a:effectLst/>
                          <a:latin typeface="Arial" panose="020B0604020202020204" pitchFamily="34" charset="0"/>
                        </a:rPr>
                        <a:t>Dinner on your own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lang="en-US"/>
                    </a:p>
                  </a:txBody>
                  <a:tcPr/>
                </a:tc>
                <a:tc rowSpan="10" hMerge="1">
                  <a:txBody>
                    <a:bodyPr/>
                    <a:lstStyle/>
                    <a:p>
                      <a:endParaRPr lang="en-US"/>
                    </a:p>
                  </a:txBody>
                  <a:tcPr/>
                </a:tc>
                <a:tc rowSpan="10"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500" b="1" i="0" u="none" strike="noStrike">
                          <a:effectLst/>
                          <a:latin typeface="Arial" panose="020B0604020202020204" pitchFamily="34" charset="0"/>
                        </a:rPr>
                        <a:t>Break</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7529025"/>
                  </a:ext>
                </a:extLst>
              </a:tr>
              <a:tr h="126672">
                <a:tc>
                  <a:txBody>
                    <a:bodyPr/>
                    <a:lstStyle/>
                    <a:p>
                      <a:pPr algn="ctr" fontAlgn="b"/>
                      <a:r>
                        <a:rPr lang="en-US" sz="800" b="1" i="0" u="none" strike="noStrike">
                          <a:effectLst/>
                          <a:latin typeface="Arial" panose="020B0604020202020204" pitchFamily="34" charset="0"/>
                        </a:rPr>
                        <a:t>18:30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15:30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23:30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8:30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rPr>
                        <a:t>18:30-19:00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600" b="1" i="0" u="none" strike="noStrike">
                          <a:effectLst/>
                          <a:latin typeface="Arial" panose="020B0604020202020204" pitchFamily="34" charset="0"/>
                        </a:rPr>
                        <a:t>Dinner on your own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2" gridSpan="4">
                  <a:txBody>
                    <a:bodyPr/>
                    <a:lstStyle/>
                    <a:p>
                      <a:pPr algn="ctr" fontAlgn="ctr"/>
                      <a:r>
                        <a:rPr lang="en-US" sz="700" b="1" i="0" u="none" strike="noStrike">
                          <a:solidFill>
                            <a:srgbClr val="FFFFFF"/>
                          </a:solidFill>
                          <a:effectLst/>
                          <a:latin typeface="Arial" panose="020B0604020202020204" pitchFamily="34" charset="0"/>
                        </a:rPr>
                        <a:t>802.15/802.1 Joint Mtg</a:t>
                      </a:r>
                      <a:br>
                        <a:rPr lang="en-US" sz="700" b="1" i="0" u="none" strike="noStrike">
                          <a:solidFill>
                            <a:srgbClr val="FFFFFF"/>
                          </a:solidFill>
                          <a:effectLst/>
                          <a:latin typeface="Arial" panose="020B0604020202020204" pitchFamily="34" charset="0"/>
                        </a:rPr>
                      </a:br>
                      <a:r>
                        <a:rPr lang="en-US" sz="700" b="1" i="0" u="none" strike="noStrike">
                          <a:solidFill>
                            <a:srgbClr val="FFFFFF"/>
                          </a:solidFill>
                          <a:effectLst/>
                          <a:latin typeface="Arial" panose="020B0604020202020204" pitchFamily="34" charset="0"/>
                        </a:rPr>
                        <a:t>(Virtual Rm 1)</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4" gridSpan="4">
                  <a:txBody>
                    <a:bodyPr/>
                    <a:lstStyle/>
                    <a:p>
                      <a:pPr algn="ctr" fontAlgn="ctr"/>
                      <a:r>
                        <a:rPr lang="en-US" sz="700" b="1" i="0" u="none" strike="noStrike">
                          <a:effectLst/>
                          <a:latin typeface="Arial" panose="020B0604020202020204" pitchFamily="34" charset="0"/>
                        </a:rPr>
                        <a:t>Social</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rowSpan="9" gridSpan="4">
                  <a:txBody>
                    <a:bodyPr/>
                    <a:lstStyle/>
                    <a:p>
                      <a:pPr algn="ctr" fontAlgn="ctr"/>
                      <a:r>
                        <a:rPr lang="en-US" sz="600" b="1" i="0" u="none" strike="noStrike">
                          <a:effectLst/>
                          <a:latin typeface="Arial" panose="020B0604020202020204" pitchFamily="34" charset="0"/>
                        </a:rPr>
                        <a:t>Dinner on your own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US"/>
                    </a:p>
                  </a:txBody>
                  <a:tcPr/>
                </a:tc>
                <a:tc rowSpan="9" hMerge="1">
                  <a:txBody>
                    <a:bodyPr/>
                    <a:lstStyle/>
                    <a:p>
                      <a:endParaRPr lang="en-US"/>
                    </a:p>
                  </a:txBody>
                  <a:tcPr/>
                </a:tc>
                <a:tc rowSpan="9" hMerge="1">
                  <a:txBody>
                    <a:bodyPr/>
                    <a:lstStyle/>
                    <a:p>
                      <a:endParaRPr lang="en-US"/>
                    </a:p>
                  </a:txBody>
                  <a:tcPr/>
                </a:tc>
                <a:extLst>
                  <a:ext uri="{0D108BD9-81ED-4DB2-BD59-A6C34878D82A}">
                    <a16:rowId xmlns:a16="http://schemas.microsoft.com/office/drawing/2014/main" val="2559042534"/>
                  </a:ext>
                </a:extLst>
              </a:tr>
              <a:tr h="130361">
                <a:tc>
                  <a:txBody>
                    <a:bodyPr/>
                    <a:lstStyle/>
                    <a:p>
                      <a:pPr algn="ctr" fontAlgn="b"/>
                      <a:r>
                        <a:rPr lang="en-US" sz="800" b="1" i="0" u="none" strike="noStrike">
                          <a:effectLst/>
                          <a:latin typeface="Arial" panose="020B0604020202020204" pitchFamily="34" charset="0"/>
                        </a:rPr>
                        <a:t>19:00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16:00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0:00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9:00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rPr>
                        <a:t>19:00-19:30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682895347"/>
                  </a:ext>
                </a:extLst>
              </a:tr>
              <a:tr h="126672">
                <a:tc>
                  <a:txBody>
                    <a:bodyPr/>
                    <a:lstStyle/>
                    <a:p>
                      <a:pPr algn="ctr" fontAlgn="b"/>
                      <a:r>
                        <a:rPr lang="en-US" sz="800" b="1" i="0" u="none" strike="noStrike">
                          <a:effectLst/>
                          <a:latin typeface="Arial" panose="020B0604020202020204" pitchFamily="34" charset="0"/>
                        </a:rPr>
                        <a:t>19:30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16:30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0:30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9:30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rPr>
                        <a:t>19:30-20:00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7" gridSpan="4">
                  <a:txBody>
                    <a:bodyPr/>
                    <a:lstStyle/>
                    <a:p>
                      <a:pPr algn="ctr" fontAlgn="ctr"/>
                      <a:r>
                        <a:rPr lang="en-US" sz="600" b="1" i="0" u="none" strike="noStrike">
                          <a:effectLst/>
                          <a:latin typeface="Arial" panose="020B0604020202020204" pitchFamily="34" charset="0"/>
                        </a:rPr>
                        <a:t>Dinner on your own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7" hMerge="1">
                  <a:txBody>
                    <a:bodyPr/>
                    <a:lstStyle/>
                    <a:p>
                      <a:endParaRPr lang="en-US"/>
                    </a:p>
                  </a:txBody>
                  <a:tcPr/>
                </a:tc>
                <a:tc rowSpan="7" hMerge="1">
                  <a:txBody>
                    <a:bodyPr/>
                    <a:lstStyle/>
                    <a:p>
                      <a:endParaRPr lang="en-US"/>
                    </a:p>
                  </a:txBody>
                  <a:tcPr/>
                </a:tc>
                <a:tc rowSpan="7" h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640985229"/>
                  </a:ext>
                </a:extLst>
              </a:tr>
              <a:tr h="130361">
                <a:tc>
                  <a:txBody>
                    <a:bodyPr/>
                    <a:lstStyle/>
                    <a:p>
                      <a:pPr algn="ctr" fontAlgn="b"/>
                      <a:r>
                        <a:rPr lang="en-US" sz="800" b="1" i="0" u="none" strike="noStrike">
                          <a:effectLst/>
                          <a:latin typeface="Arial" panose="020B0604020202020204" pitchFamily="34" charset="0"/>
                        </a:rPr>
                        <a:t>20:00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17:00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10:00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20:00-20:30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920645647"/>
                  </a:ext>
                </a:extLst>
              </a:tr>
              <a:tr h="126672">
                <a:tc>
                  <a:txBody>
                    <a:bodyPr/>
                    <a:lstStyle/>
                    <a:p>
                      <a:pPr algn="ctr" fontAlgn="b"/>
                      <a:r>
                        <a:rPr lang="en-US" sz="800" b="1" i="0" u="none" strike="noStrike">
                          <a:effectLst/>
                          <a:latin typeface="Arial" panose="020B0604020202020204" pitchFamily="34" charset="0"/>
                        </a:rPr>
                        <a:t>20:30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17:30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10:30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20:30-21:00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rowSpan="5" gridSpan="4">
                  <a:txBody>
                    <a:bodyPr/>
                    <a:lstStyle/>
                    <a:p>
                      <a:pPr algn="ctr" fontAlgn="ctr"/>
                      <a:r>
                        <a:rPr lang="en-US" sz="600" b="1" i="0" u="none" strike="noStrike">
                          <a:effectLst/>
                          <a:latin typeface="Arial" panose="020B0604020202020204" pitchFamily="34" charset="0"/>
                        </a:rPr>
                        <a:t>Dinner on your own</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US"/>
                    </a:p>
                  </a:txBody>
                  <a:tcPr/>
                </a:tc>
                <a:tc rowSpan="5" hMerge="1">
                  <a:txBody>
                    <a:bodyPr/>
                    <a:lstStyle/>
                    <a:p>
                      <a:endParaRPr lang="en-US"/>
                    </a:p>
                  </a:txBody>
                  <a:tcPr/>
                </a:tc>
                <a:tc rowSpan="5" h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508783223"/>
                  </a:ext>
                </a:extLst>
              </a:tr>
              <a:tr h="126672">
                <a:tc>
                  <a:txBody>
                    <a:bodyPr/>
                    <a:lstStyle/>
                    <a:p>
                      <a:pPr algn="ctr" fontAlgn="b"/>
                      <a:r>
                        <a:rPr lang="en-US" sz="800" b="1" i="0" u="none" strike="noStrike">
                          <a:effectLst/>
                          <a:latin typeface="Arial" panose="020B0604020202020204" pitchFamily="34" charset="0"/>
                        </a:rPr>
                        <a:t>21:00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18:00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11:00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21:00-21:30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605563756"/>
                  </a:ext>
                </a:extLst>
              </a:tr>
              <a:tr h="126672">
                <a:tc>
                  <a:txBody>
                    <a:bodyPr/>
                    <a:lstStyle/>
                    <a:p>
                      <a:pPr algn="ctr" fontAlgn="b"/>
                      <a:r>
                        <a:rPr lang="en-US" sz="800" b="1" i="0" u="none" strike="noStrike">
                          <a:effectLst/>
                          <a:latin typeface="Arial" panose="020B0604020202020204" pitchFamily="34" charset="0"/>
                        </a:rPr>
                        <a:t>21:30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18:30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2:30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11:30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21:30-22:00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144391114"/>
                  </a:ext>
                </a:extLst>
              </a:tr>
              <a:tr h="126672">
                <a:tc>
                  <a:txBody>
                    <a:bodyPr/>
                    <a:lstStyle/>
                    <a:p>
                      <a:pPr algn="ctr" fontAlgn="b"/>
                      <a:r>
                        <a:rPr lang="en-US" sz="800" b="1" i="0" u="none" strike="noStrike">
                          <a:effectLst/>
                          <a:latin typeface="Arial" panose="020B0604020202020204" pitchFamily="34" charset="0"/>
                        </a:rPr>
                        <a:t>22:00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19:00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3:00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12:00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FFFFFF"/>
                          </a:solidFill>
                          <a:effectLst/>
                          <a:latin typeface="Arial" panose="020B0604020202020204" pitchFamily="34" charset="0"/>
                        </a:rPr>
                        <a:t>22:00-22:30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75264891"/>
                  </a:ext>
                </a:extLst>
              </a:tr>
              <a:tr h="130361">
                <a:tc>
                  <a:txBody>
                    <a:bodyPr/>
                    <a:lstStyle/>
                    <a:p>
                      <a:pPr algn="ctr" fontAlgn="b"/>
                      <a:r>
                        <a:rPr lang="en-US" sz="800" b="1" i="0" u="none" strike="noStrike">
                          <a:effectLst/>
                          <a:latin typeface="Arial" panose="020B0604020202020204" pitchFamily="34" charset="0"/>
                        </a:rPr>
                        <a:t>22:30</a:t>
                      </a:r>
                    </a:p>
                  </a:txBody>
                  <a:tcPr marL="4919" marR="4919" marT="491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19:30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3:30</a:t>
                      </a:r>
                    </a:p>
                  </a:txBody>
                  <a:tcPr marL="4919" marR="4919" marT="4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800" b="1" i="0" u="none" strike="noStrike">
                          <a:effectLst/>
                          <a:latin typeface="Arial" panose="020B0604020202020204" pitchFamily="34" charset="0"/>
                        </a:rPr>
                        <a:t>12:30</a:t>
                      </a:r>
                    </a:p>
                  </a:txBody>
                  <a:tcPr marL="4919" marR="4919" marT="491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dirty="0">
                          <a:solidFill>
                            <a:srgbClr val="FFFFFF"/>
                          </a:solidFill>
                          <a:effectLst/>
                          <a:latin typeface="Arial" panose="020B0604020202020204" pitchFamily="34" charset="0"/>
                        </a:rPr>
                        <a:t>22:30-23:00</a:t>
                      </a:r>
                    </a:p>
                  </a:txBody>
                  <a:tcPr marL="4919" marR="4919" marT="49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33010723"/>
                  </a:ext>
                </a:extLst>
              </a:tr>
            </a:tbl>
          </a:graphicData>
        </a:graphic>
      </p:graphicFrame>
    </p:spTree>
    <p:extLst>
      <p:ext uri="{BB962C8B-B14F-4D97-AF65-F5344CB8AC3E}">
        <p14:creationId xmlns:p14="http://schemas.microsoft.com/office/powerpoint/2010/main" val="3930523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dirty="0">
                <a:latin typeface="Verdana-Bold"/>
              </a:rPr>
              <a:t>5.2.b Scope of the project (As approved):</a:t>
            </a:r>
            <a:br>
              <a:rPr lang="en-US" sz="1800" b="1"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6</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2423593" y="6165305"/>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a:bodyPr>
          <a:lstStyle/>
          <a:p>
            <a:pPr marL="457200" indent="-457200">
              <a:buFont typeface="Wingdings" panose="05000000000000000000" pitchFamily="2" charset="2"/>
              <a:buChar char="ü"/>
            </a:pPr>
            <a:r>
              <a:rPr lang="en-US" b="1" dirty="0">
                <a:solidFill>
                  <a:schemeClr val="accent1">
                    <a:lumMod val="50000"/>
                  </a:schemeClr>
                </a:solidFill>
              </a:rPr>
              <a:t>Converge and build consensus</a:t>
            </a:r>
          </a:p>
          <a:p>
            <a:pPr marL="457200" indent="-457200">
              <a:buFont typeface="Wingdings" panose="05000000000000000000" pitchFamily="2" charset="2"/>
              <a:buChar char="ü"/>
            </a:pPr>
            <a:r>
              <a:rPr lang="en-US" dirty="0">
                <a:solidFill>
                  <a:schemeClr val="accent1">
                    <a:lumMod val="50000"/>
                  </a:schemeClr>
                </a:solidFill>
              </a:rPr>
              <a:t>Consider, refine and adopt proposed text for draft</a:t>
            </a:r>
          </a:p>
          <a:p>
            <a:pPr marL="457200" indent="-457200">
              <a:buFont typeface="Wingdings" panose="05000000000000000000" pitchFamily="2" charset="2"/>
              <a:buChar char="ü"/>
            </a:pPr>
            <a:r>
              <a:rPr lang="en-US" dirty="0">
                <a:solidFill>
                  <a:schemeClr val="accent1">
                    <a:lumMod val="50000"/>
                  </a:schemeClr>
                </a:solidFill>
              </a:rPr>
              <a:t>Map the path to a technically complete draft</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423270" y="188640"/>
            <a:ext cx="6624736" cy="450662"/>
          </a:xfrm>
        </p:spPr>
        <p:txBody>
          <a:bodyPr>
            <a:normAutofit/>
          </a:bodyPr>
          <a:lstStyle/>
          <a:p>
            <a:r>
              <a:rPr lang="en-US" sz="2000"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3817205" y="5741183"/>
            <a:ext cx="4733544" cy="276999"/>
          </a:xfrm>
          <a:prstGeom prst="rect">
            <a:avLst/>
          </a:prstGeom>
          <a:noFill/>
        </p:spPr>
        <p:txBody>
          <a:bodyPr wrap="square">
            <a:spAutoFit/>
          </a:bodyPr>
          <a:lstStyle/>
          <a:p>
            <a:r>
              <a:rPr lang="en-US" dirty="0">
                <a:solidFill>
                  <a:srgbClr val="000000"/>
                </a:solidFill>
                <a:latin typeface="Calibri" panose="020F0502020204030204" pitchFamily="34" charset="0"/>
              </a:rPr>
              <a:t>Notes:  SASB/</a:t>
            </a:r>
            <a:r>
              <a:rPr lang="en-US" dirty="0" err="1">
                <a:solidFill>
                  <a:srgbClr val="000000"/>
                </a:solidFill>
                <a:latin typeface="Calibri" panose="020F0502020204030204" pitchFamily="34" charset="0"/>
              </a:rPr>
              <a:t>RevCom</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schdule</a:t>
            </a:r>
            <a:r>
              <a:rPr lang="en-US" dirty="0">
                <a:solidFill>
                  <a:srgbClr val="000000"/>
                </a:solidFill>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1919537" y="595696"/>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 -22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Dec 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Jan 25</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 25</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Mar 25</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 25</a:t>
                      </a:r>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PHY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dirty="0">
                          <a:solidFill>
                            <a:srgbClr val="000000"/>
                          </a:solidFill>
                          <a:effectLst/>
                          <a:latin typeface="Calibri" panose="020F0502020204030204" pitchFamily="34" charset="0"/>
                        </a:rPr>
                        <a:t>Integrate </a:t>
                      </a:r>
                      <a:r>
                        <a:rPr lang="en-US" sz="800" b="0" i="0" u="none" strike="noStrike" dirty="0" err="1">
                          <a:solidFill>
                            <a:srgbClr val="000000"/>
                          </a:solidFill>
                          <a:effectLst/>
                          <a:latin typeface="Calibri" panose="020F0502020204030204" pitchFamily="34" charset="0"/>
                        </a:rPr>
                        <a:t>poposals</a:t>
                      </a:r>
                      <a:r>
                        <a:rPr lang="en-US" sz="800" b="0" i="0" u="none" strike="noStrike" dirty="0">
                          <a:solidFill>
                            <a:srgbClr val="000000"/>
                          </a:solidFill>
                          <a:effectLst/>
                          <a:latin typeface="Calibri" panose="020F0502020204030204" pitchFamily="34" charset="0"/>
                        </a:rPr>
                        <a:t>/contributions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07603">
                <a:tc>
                  <a:txBody>
                    <a:bodyPr/>
                    <a:lstStyle/>
                    <a:p>
                      <a:pPr algn="l" fontAlgn="b"/>
                      <a:r>
                        <a:rPr lang="en-US" sz="800" b="0" i="0" u="none" strike="noStrike" dirty="0">
                          <a:solidFill>
                            <a:srgbClr val="000000"/>
                          </a:solidFill>
                          <a:effectLst/>
                          <a:highlight>
                            <a:srgbClr val="FFFF00"/>
                          </a:highligh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3F3F76"/>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3" name="Arrow: Right 2">
            <a:extLst>
              <a:ext uri="{FF2B5EF4-FFF2-40B4-BE49-F238E27FC236}">
                <a16:creationId xmlns:a16="http://schemas.microsoft.com/office/drawing/2014/main" id="{0BEDF220-DAD3-65E7-C2F2-0D60D68E9838}"/>
              </a:ext>
            </a:extLst>
          </p:cNvPr>
          <p:cNvSpPr/>
          <p:nvPr/>
        </p:nvSpPr>
        <p:spPr bwMode="auto">
          <a:xfrm rot="16200000">
            <a:off x="3448928" y="2115631"/>
            <a:ext cx="2917878" cy="504057"/>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1" hangingPunct="1">
              <a:buClr>
                <a:srgbClr val="000000"/>
              </a:buClr>
              <a:buSzPct val="100000"/>
            </a:pPr>
            <a:r>
              <a:rPr lang="en-US" dirty="0">
                <a:solidFill>
                  <a:srgbClr val="FF0000"/>
                </a:solidFill>
                <a:latin typeface="+mn-lt"/>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10344472" y="692696"/>
            <a:ext cx="144016" cy="7200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35232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2279577" y="685801"/>
            <a:ext cx="7764463" cy="531494"/>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nvPr>
        </p:nvGraphicFramePr>
        <p:xfrm>
          <a:off x="3215680" y="2671936"/>
          <a:ext cx="6768753" cy="1981200"/>
        </p:xfrm>
        <a:graphic>
          <a:graphicData uri="http://schemas.openxmlformats.org/drawingml/2006/table">
            <a:tbl>
              <a:tblPr>
                <a:tableStyleId>{5C22544A-7EE6-4342-B048-85BDC9FD1C3A}</a:tableStyleId>
              </a:tblPr>
              <a:tblGrid>
                <a:gridCol w="4256639">
                  <a:extLst>
                    <a:ext uri="{9D8B030D-6E8A-4147-A177-3AD203B41FA5}">
                      <a16:colId xmlns:a16="http://schemas.microsoft.com/office/drawing/2014/main" val="4020299781"/>
                    </a:ext>
                  </a:extLst>
                </a:gridCol>
                <a:gridCol w="2512114">
                  <a:extLst>
                    <a:ext uri="{9D8B030D-6E8A-4147-A177-3AD203B41FA5}">
                      <a16:colId xmlns:a16="http://schemas.microsoft.com/office/drawing/2014/main" val="1015812903"/>
                    </a:ext>
                  </a:extLst>
                </a:gridCol>
              </a:tblGrid>
              <a:tr h="182880">
                <a:tc>
                  <a:txBody>
                    <a:bodyPr/>
                    <a:lstStyle/>
                    <a:p>
                      <a:pPr algn="l" fontAlgn="b"/>
                      <a:r>
                        <a:rPr lang="en-US" sz="1400" u="none" strike="noStrike" dirty="0">
                          <a:effectLst/>
                        </a:rPr>
                        <a:t>Call for proposals</a:t>
                      </a:r>
                      <a:endParaRPr lang="en-US" sz="1400" b="0" i="0" u="none" strike="noStrike" dirty="0">
                        <a:solidFill>
                          <a:srgbClr val="000000"/>
                        </a:solidFill>
                        <a:effectLst/>
                        <a:latin typeface="Calibri" panose="020F0502020204030204" pitchFamily="34" charset="0"/>
                      </a:endParaRPr>
                    </a:p>
                  </a:txBody>
                  <a:tcPr marL="7620" marR="7620" marT="7620" marB="0" anchor="b">
                    <a:solidFill>
                      <a:schemeClr val="accent3">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November 2021</a:t>
                      </a:r>
                    </a:p>
                  </a:txBody>
                  <a:tcPr marL="7620" marR="7620" marT="7620" marB="0" anchor="b">
                    <a:solidFill>
                      <a:schemeClr val="accent3">
                        <a:lumMod val="95000"/>
                      </a:schemeClr>
                    </a:solidFill>
                  </a:tcPr>
                </a:tc>
                <a:extLst>
                  <a:ext uri="{0D108BD9-81ED-4DB2-BD59-A6C34878D82A}">
                    <a16:rowId xmlns:a16="http://schemas.microsoft.com/office/drawing/2014/main" val="3321393315"/>
                  </a:ext>
                </a:extLst>
              </a:tr>
              <a:tr h="182880">
                <a:tc>
                  <a:txBody>
                    <a:bodyPr/>
                    <a:lstStyle/>
                    <a:p>
                      <a:pPr algn="l" fontAlgn="b"/>
                      <a:r>
                        <a:rPr lang="en-US" sz="1400" u="none" strike="noStrike" dirty="0">
                          <a:effectLst/>
                        </a:rPr>
                        <a:t>Cut-off for new features (high level feature set), PHY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May 2022 </a:t>
                      </a:r>
                    </a:p>
                  </a:txBody>
                  <a:tcPr marL="7620" marR="7620" marT="7620" marB="0" anchor="b"/>
                </a:tc>
                <a:extLst>
                  <a:ext uri="{0D108BD9-81ED-4DB2-BD59-A6C34878D82A}">
                    <a16:rowId xmlns:a16="http://schemas.microsoft.com/office/drawing/2014/main" val="269491527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Cut-off for new features (high level feature set), MAC</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July 2022</a:t>
                      </a:r>
                    </a:p>
                  </a:txBody>
                  <a:tcPr marL="7620" marR="7620" marT="7620" marB="0" anchor="b"/>
                </a:tc>
                <a:extLst>
                  <a:ext uri="{0D108BD9-81ED-4DB2-BD59-A6C34878D82A}">
                    <a16:rowId xmlns:a16="http://schemas.microsoft.com/office/drawing/2014/main" val="3657201518"/>
                  </a:ext>
                </a:extLst>
              </a:tr>
              <a:tr h="182880">
                <a:tc>
                  <a:txBody>
                    <a:bodyPr/>
                    <a:lstStyle/>
                    <a:p>
                      <a:pPr algn="l" fontAlgn="b"/>
                      <a:r>
                        <a:rPr lang="en-US" sz="1400" u="none" strike="noStrike" dirty="0">
                          <a:effectLst/>
                          <a:highlight>
                            <a:srgbClr val="FFFF00"/>
                          </a:highlight>
                        </a:rPr>
                        <a:t>Draft 0</a:t>
                      </a:r>
                      <a:endParaRPr lang="en-US" sz="1400" b="0" i="0" u="none" strike="noStrike" dirty="0">
                        <a:solidFill>
                          <a:srgbClr val="000000"/>
                        </a:solidFill>
                        <a:effectLst/>
                        <a:highlight>
                          <a:srgbClr val="FFFF00"/>
                        </a:highligh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Post-January 2023 </a:t>
                      </a:r>
                    </a:p>
                  </a:txBody>
                  <a:tcPr marL="7620" marR="7620" marT="7620" marB="0" anchor="b"/>
                </a:tc>
                <a:extLst>
                  <a:ext uri="{0D108BD9-81ED-4DB2-BD59-A6C34878D82A}">
                    <a16:rowId xmlns:a16="http://schemas.microsoft.com/office/drawing/2014/main" val="3811737940"/>
                  </a:ext>
                </a:extLst>
              </a:tr>
              <a:tr h="182880">
                <a:tc>
                  <a:txBody>
                    <a:bodyPr/>
                    <a:lstStyle/>
                    <a:p>
                      <a:pPr algn="l" fontAlgn="b"/>
                      <a:r>
                        <a:rPr lang="en-US" sz="1400" u="none" strike="noStrike" dirty="0">
                          <a:effectLst/>
                        </a:rPr>
                        <a:t>TG draft review and revision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February - March 2023</a:t>
                      </a:r>
                    </a:p>
                  </a:txBody>
                  <a:tcPr marL="7620" marR="7620" marT="7620" marB="0" anchor="b"/>
                </a:tc>
                <a:extLst>
                  <a:ext uri="{0D108BD9-81ED-4DB2-BD59-A6C34878D82A}">
                    <a16:rowId xmlns:a16="http://schemas.microsoft.com/office/drawing/2014/main" val="244108333"/>
                  </a:ext>
                </a:extLst>
              </a:tr>
              <a:tr h="182880">
                <a:tc>
                  <a:txBody>
                    <a:bodyPr/>
                    <a:lstStyle/>
                    <a:p>
                      <a:pPr algn="l" fontAlgn="b"/>
                      <a:r>
                        <a:rPr lang="en-US" sz="1400" u="none" strike="noStrike" dirty="0">
                          <a:effectLst/>
                        </a:rPr>
                        <a:t>Working group pre-ballot review commence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March – May 2023 (following March meeting)</a:t>
                      </a:r>
                    </a:p>
                  </a:txBody>
                  <a:tcPr marL="7620" marR="7620" marT="7620" marB="0" anchor="b"/>
                </a:tc>
                <a:extLst>
                  <a:ext uri="{0D108BD9-81ED-4DB2-BD59-A6C34878D82A}">
                    <a16:rowId xmlns:a16="http://schemas.microsoft.com/office/drawing/2014/main" val="871787359"/>
                  </a:ext>
                </a:extLst>
              </a:tr>
              <a:tr h="182880">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highlight>
                            <a:srgbClr val="FFFF00"/>
                          </a:highlight>
                          <a:latin typeface="Calibri" panose="020F0502020204030204" pitchFamily="34" charset="0"/>
                        </a:rPr>
                        <a:t>June 2023 (following meeting)</a:t>
                      </a:r>
                    </a:p>
                  </a:txBody>
                  <a:tcPr marL="7620" marR="7620" marT="7620" marB="0" anchor="b"/>
                </a:tc>
                <a:extLst>
                  <a:ext uri="{0D108BD9-81ED-4DB2-BD59-A6C34878D82A}">
                    <a16:rowId xmlns:a16="http://schemas.microsoft.com/office/drawing/2014/main" val="75038035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5600284" y="1844825"/>
            <a:ext cx="4384149" cy="461665"/>
          </a:xfrm>
          <a:prstGeom prst="rect">
            <a:avLst/>
          </a:prstGeom>
          <a:solidFill>
            <a:schemeClr val="bg1">
              <a:lumMod val="85000"/>
            </a:schemeClr>
          </a:solidFill>
        </p:spPr>
        <p:txBody>
          <a:bodyPr wrap="none" rtlCol="0">
            <a:spAutoFit/>
          </a:bodyPr>
          <a:lstStyle/>
          <a:p>
            <a:r>
              <a:rPr lang="en-US" sz="24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A3114569-34CC-A905-6AED-B81DC4F69FFE}"/>
              </a:ext>
            </a:extLst>
          </p:cNvPr>
          <p:cNvSpPr/>
          <p:nvPr/>
        </p:nvSpPr>
        <p:spPr bwMode="auto">
          <a:xfrm>
            <a:off x="2495600" y="3356992"/>
            <a:ext cx="648072"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58151</TotalTime>
  <Words>2007</Words>
  <Application>Microsoft Office PowerPoint</Application>
  <PresentationFormat>Widescreen</PresentationFormat>
  <Paragraphs>658</Paragraphs>
  <Slides>19</Slides>
  <Notes>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Open Sans</vt:lpstr>
      <vt:lpstr>Tahoma</vt:lpstr>
      <vt:lpstr>Times New Roman</vt:lpstr>
      <vt:lpstr>Verdana-Bold</vt:lpstr>
      <vt:lpstr>Wingdings</vt:lpstr>
      <vt:lpstr>Office Theme</vt:lpstr>
      <vt:lpstr>PowerPoint Presentation</vt:lpstr>
      <vt:lpstr>  Task Group 15.4ab  Next Generation UWB Amendment </vt:lpstr>
      <vt:lpstr>Task Group 15.4ab Next Generation UWB Amendment</vt:lpstr>
      <vt:lpstr>Task Group Organization </vt:lpstr>
      <vt:lpstr>Task Group Agenda</vt:lpstr>
      <vt:lpstr>5.2.b Scope of the project (As approved): </vt:lpstr>
      <vt:lpstr>Session Objectives</vt:lpstr>
      <vt:lpstr>Project Schedule (working baseline)</vt:lpstr>
      <vt:lpstr>Schedule Major Milestones</vt:lpstr>
      <vt:lpstr>Technical Breakouts</vt:lpstr>
      <vt:lpstr>Break-out Topics</vt:lpstr>
      <vt:lpstr>Progress</vt:lpstr>
      <vt:lpstr>Progress</vt:lpstr>
      <vt:lpstr>Progress</vt:lpstr>
      <vt:lpstr>Progress - Other</vt:lpstr>
      <vt:lpstr>Next Steps</vt:lpstr>
      <vt:lpstr>Interim Webex Schedule</vt:lpstr>
      <vt:lpstr>Interim Webex Schedule</vt:lpstr>
      <vt:lpstr>Thanks for Listening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272</cp:revision>
  <cp:lastPrinted>2000-03-07T00:55:37Z</cp:lastPrinted>
  <dcterms:created xsi:type="dcterms:W3CDTF">2016-01-17T22:48:36Z</dcterms:created>
  <dcterms:modified xsi:type="dcterms:W3CDTF">2023-01-19T21:54:48Z</dcterms:modified>
  <cp:category/>
</cp:coreProperties>
</file>