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9" r:id="rId2"/>
    <p:sldId id="258" r:id="rId3"/>
    <p:sldId id="5610" r:id="rId4"/>
    <p:sldId id="5091"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4945" r:id="rId18"/>
    <p:sldId id="5612" r:id="rId19"/>
    <p:sldId id="256" r:id="rId20"/>
    <p:sldId id="5615" r:id="rId21"/>
    <p:sldId id="283" r:id="rId22"/>
    <p:sldId id="4944" r:id="rId23"/>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showGuides="1">
      <p:cViewPr varScale="1">
        <p:scale>
          <a:sx n="59" d="100"/>
          <a:sy n="59" d="100"/>
        </p:scale>
        <p:origin x="1452" y="44"/>
      </p:cViewPr>
      <p:guideLst>
        <p:guide orient="horz" pos="2183"/>
        <p:guide pos="2880"/>
      </p:guideLst>
    </p:cSldViewPr>
  </p:slideViewPr>
  <p:notesTextViewPr>
    <p:cViewPr>
      <p:scale>
        <a:sx n="1" d="1"/>
        <a:sy n="1" d="1"/>
      </p:scale>
      <p:origin x="0" y="0"/>
    </p:cViewPr>
  </p:notesTextViewPr>
  <p:sorterViewPr>
    <p:cViewPr>
      <p:scale>
        <a:sx n="100" d="100"/>
        <a:sy n="100" d="100"/>
      </p:scale>
      <p:origin x="0" y="-5484"/>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2023/3/13</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16592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19</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40427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22</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802.15-23-0107-03-06ma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2" Type="http://schemas.openxmlformats.org/officeDocument/2006/relationships/hyperlink" Target="https://ieeesa.webex.com/ieeesa/j.php?MTID=m570cfce4deb35eb3f342c0cd5aa4c7b0"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March 2023]	</a:t>
            </a:r>
          </a:p>
          <a:p>
            <a:r>
              <a:rPr lang="en-US" altLang="ja-JP" sz="1600" b="1" dirty="0">
                <a:ea typeface="ＭＳ Ｐゴシック" charset="-128"/>
              </a:rPr>
              <a:t>Date Submitted: </a:t>
            </a:r>
            <a:r>
              <a:rPr lang="en-US" altLang="ja-JP" sz="1600" dirty="0">
                <a:ea typeface="ＭＳ Ｐゴシック" charset="-128"/>
              </a:rPr>
              <a:t>[12</a:t>
            </a:r>
            <a:r>
              <a:rPr lang="en-US" altLang="ja-JP" sz="1600" baseline="30000" dirty="0">
                <a:ea typeface="ＭＳ Ｐゴシック" charset="-128"/>
              </a:rPr>
              <a:t>th</a:t>
            </a:r>
            <a:r>
              <a:rPr lang="en-US" altLang="ja-JP" sz="1600" dirty="0">
                <a:ea typeface="ＭＳ Ｐゴシック" charset="-128"/>
              </a:rPr>
              <a:t>  March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March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March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March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March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March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March 2023</a:t>
            </a:r>
            <a:endParaRPr lang="en-US" altLang="ja-JP" dirty="0"/>
          </a:p>
        </p:txBody>
      </p:sp>
      <p:sp>
        <p:nvSpPr>
          <p:cNvPr id="5" name="テキスト ボックス 4">
            <a:extLst>
              <a:ext uri="{FF2B5EF4-FFF2-40B4-BE49-F238E27FC236}">
                <a16:creationId xmlns:a16="http://schemas.microsoft.com/office/drawing/2014/main" id="{57081542-7C28-0D47-CBB9-23749C69637D}"/>
              </a:ext>
            </a:extLst>
          </p:cNvPr>
          <p:cNvSpPr txBox="1"/>
          <p:nvPr/>
        </p:nvSpPr>
        <p:spPr>
          <a:xfrm>
            <a:off x="363324" y="819700"/>
            <a:ext cx="8493551" cy="4663713"/>
          </a:xfrm>
          <a:prstGeom prst="rect">
            <a:avLst/>
          </a:prstGeom>
          <a:noFill/>
        </p:spPr>
        <p:txBody>
          <a:bodyPr wrap="square">
            <a:spAutoFit/>
          </a:bodyPr>
          <a:lstStyle/>
          <a:p>
            <a:pPr marL="8659">
              <a:lnSpc>
                <a:spcPts val="1100"/>
              </a:lnSpc>
            </a:pPr>
            <a:r>
              <a:rPr lang="en-US" altLang="ja-JP" sz="2400" b="1" dirty="0">
                <a:solidFill>
                  <a:srgbClr val="666666"/>
                </a:solidFill>
                <a:latin typeface="Times New Roman"/>
                <a:cs typeface="Times New Roman"/>
              </a:rPr>
              <a:t>March</a:t>
            </a:r>
            <a:r>
              <a:rPr lang="en-US" altLang="ja-JP" sz="2400" b="1" spc="-17" dirty="0">
                <a:solidFill>
                  <a:srgbClr val="666666"/>
                </a:solidFill>
                <a:latin typeface="Times New Roman"/>
                <a:cs typeface="Times New Roman"/>
              </a:rPr>
              <a:t> </a:t>
            </a:r>
            <a:r>
              <a:rPr lang="en-US" altLang="ja-JP" sz="2400" b="1" spc="-7" dirty="0">
                <a:solidFill>
                  <a:srgbClr val="666666"/>
                </a:solidFill>
                <a:latin typeface="Times New Roman"/>
                <a:cs typeface="Times New Roman"/>
              </a:rPr>
              <a:t>12-</a:t>
            </a:r>
            <a:r>
              <a:rPr lang="en-US" altLang="ja-JP" sz="2400" b="1" dirty="0">
                <a:solidFill>
                  <a:srgbClr val="666666"/>
                </a:solidFill>
                <a:latin typeface="Times New Roman"/>
                <a:cs typeface="Times New Roman"/>
              </a:rPr>
              <a:t>17, </a:t>
            </a:r>
            <a:r>
              <a:rPr lang="en-US" altLang="ja-JP" sz="2400" b="1" spc="-14" dirty="0">
                <a:solidFill>
                  <a:srgbClr val="666666"/>
                </a:solidFill>
                <a:latin typeface="Times New Roman"/>
                <a:cs typeface="Times New Roman"/>
              </a:rPr>
              <a:t>2023</a:t>
            </a:r>
            <a:endParaRPr lang="en-US" altLang="ja-JP" sz="2400" dirty="0">
              <a:latin typeface="Times New Roman"/>
              <a:cs typeface="Times New Roman"/>
            </a:endParaRPr>
          </a:p>
          <a:p>
            <a:pPr>
              <a:lnSpc>
                <a:spcPts val="1100"/>
              </a:lnSpc>
              <a:spcBef>
                <a:spcPts val="24"/>
              </a:spcBef>
            </a:pPr>
            <a:endParaRPr lang="en-US" altLang="ja-JP" sz="1800" dirty="0">
              <a:latin typeface="Times New Roman"/>
              <a:cs typeface="Times New Roman"/>
            </a:endParaRPr>
          </a:p>
          <a:p>
            <a:pPr marL="8659">
              <a:lnSpc>
                <a:spcPts val="1100"/>
              </a:lnSpc>
            </a:pPr>
            <a:r>
              <a:rPr lang="en-US" altLang="ja-JP" sz="1800" b="1" dirty="0">
                <a:solidFill>
                  <a:srgbClr val="353744"/>
                </a:solidFill>
                <a:latin typeface="Times New Roman"/>
                <a:cs typeface="Times New Roman"/>
              </a:rPr>
              <a:t>Session</a:t>
            </a:r>
            <a:r>
              <a:rPr lang="en-US" altLang="ja-JP" sz="1800" b="1" spc="-24" dirty="0">
                <a:solidFill>
                  <a:srgbClr val="353744"/>
                </a:solidFill>
                <a:latin typeface="Times New Roman"/>
                <a:cs typeface="Times New Roman"/>
              </a:rPr>
              <a:t> </a:t>
            </a:r>
            <a:r>
              <a:rPr lang="en-US" altLang="ja-JP" sz="1800" b="1" dirty="0">
                <a:solidFill>
                  <a:srgbClr val="353744"/>
                </a:solidFill>
                <a:latin typeface="Times New Roman"/>
                <a:cs typeface="Times New Roman"/>
              </a:rPr>
              <a:t>Registration</a:t>
            </a:r>
            <a:r>
              <a:rPr lang="en-US" altLang="ja-JP" sz="1800" b="1" spc="-31" dirty="0">
                <a:solidFill>
                  <a:srgbClr val="353744"/>
                </a:solidFill>
                <a:latin typeface="Times New Roman"/>
                <a:cs typeface="Times New Roman"/>
              </a:rPr>
              <a:t> </a:t>
            </a:r>
            <a:r>
              <a:rPr lang="en-US" altLang="ja-JP" sz="1800" b="1" dirty="0">
                <a:solidFill>
                  <a:srgbClr val="353744"/>
                </a:solidFill>
                <a:latin typeface="Times New Roman"/>
                <a:cs typeface="Times New Roman"/>
              </a:rPr>
              <a:t>is</a:t>
            </a:r>
            <a:r>
              <a:rPr lang="en-US" altLang="ja-JP" sz="1800" b="1" spc="-17" dirty="0">
                <a:solidFill>
                  <a:srgbClr val="353744"/>
                </a:solidFill>
                <a:latin typeface="Times New Roman"/>
                <a:cs typeface="Times New Roman"/>
              </a:rPr>
              <a:t> </a:t>
            </a:r>
            <a:r>
              <a:rPr lang="en-US" altLang="ja-JP" sz="1800" b="1" dirty="0">
                <a:solidFill>
                  <a:srgbClr val="353744"/>
                </a:solidFill>
                <a:latin typeface="Times New Roman"/>
                <a:cs typeface="Times New Roman"/>
              </a:rPr>
              <a:t>Available</a:t>
            </a:r>
            <a:r>
              <a:rPr lang="en-US" altLang="ja-JP" sz="1800" b="1" spc="-20" dirty="0">
                <a:solidFill>
                  <a:srgbClr val="353744"/>
                </a:solidFill>
                <a:latin typeface="Times New Roman"/>
                <a:cs typeface="Times New Roman"/>
              </a:rPr>
              <a:t> </a:t>
            </a:r>
            <a:r>
              <a:rPr lang="en-US" altLang="ja-JP" sz="1800" b="1" spc="-17" dirty="0">
                <a:solidFill>
                  <a:srgbClr val="353744"/>
                </a:solidFill>
                <a:latin typeface="Times New Roman"/>
                <a:cs typeface="Times New Roman"/>
              </a:rPr>
              <a:t>Now</a:t>
            </a:r>
            <a:endParaRPr lang="en-US" altLang="ja-JP" sz="1800" dirty="0">
              <a:latin typeface="Times New Roman"/>
              <a:cs typeface="Times New Roman"/>
            </a:endParaRPr>
          </a:p>
          <a:p>
            <a:pPr marL="8659" marR="3464">
              <a:lnSpc>
                <a:spcPts val="1100"/>
              </a:lnSpc>
              <a:spcBef>
                <a:spcPts val="559"/>
              </a:spcBef>
            </a:pPr>
            <a:r>
              <a:rPr lang="en-US" altLang="ja-JP" sz="1800" dirty="0">
                <a:solidFill>
                  <a:srgbClr val="353744"/>
                </a:solidFill>
                <a:latin typeface="Times New Roman"/>
                <a:cs typeface="Times New Roman"/>
              </a:rPr>
              <a:t>The</a:t>
            </a:r>
            <a:r>
              <a:rPr lang="en-US" altLang="ja-JP" sz="1800" spc="-24" dirty="0">
                <a:solidFill>
                  <a:srgbClr val="353744"/>
                </a:solidFill>
                <a:latin typeface="Times New Roman"/>
                <a:cs typeface="Times New Roman"/>
              </a:rPr>
              <a:t> </a:t>
            </a:r>
            <a:r>
              <a:rPr lang="en-US" altLang="ja-JP" sz="1800" dirty="0">
                <a:solidFill>
                  <a:srgbClr val="353744"/>
                </a:solidFill>
                <a:latin typeface="Times New Roman"/>
                <a:cs typeface="Times New Roman"/>
              </a:rPr>
              <a:t>March</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2023</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IEEE</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802</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Plenary</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is</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scheduled</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to</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take</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place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in</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Atlanta,</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USA</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at</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the</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Hilton</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Atlanta,</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located</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at</a:t>
            </a:r>
            <a:r>
              <a:rPr lang="en-US" altLang="ja-JP" sz="1800" spc="-14" dirty="0">
                <a:solidFill>
                  <a:srgbClr val="353744"/>
                </a:solidFill>
                <a:latin typeface="Times New Roman"/>
                <a:cs typeface="Times New Roman"/>
              </a:rPr>
              <a:t> </a:t>
            </a:r>
            <a:r>
              <a:rPr lang="en-US" altLang="ja-JP" sz="1800" spc="-17" dirty="0">
                <a:solidFill>
                  <a:srgbClr val="353744"/>
                </a:solidFill>
                <a:latin typeface="Times New Roman"/>
                <a:cs typeface="Times New Roman"/>
              </a:rPr>
              <a:t>255 </a:t>
            </a:r>
            <a:r>
              <a:rPr lang="en-US" altLang="ja-JP" sz="1800" dirty="0">
                <a:solidFill>
                  <a:srgbClr val="353744"/>
                </a:solidFill>
                <a:latin typeface="Times New Roman"/>
                <a:cs typeface="Times New Roman"/>
              </a:rPr>
              <a:t>Courtland</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Street</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NE,</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in</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Atlanta</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Georgia</a:t>
            </a:r>
            <a:r>
              <a:rPr lang="en-US" altLang="ja-JP" sz="1800" spc="-10" dirty="0">
                <a:solidFill>
                  <a:srgbClr val="353744"/>
                </a:solidFill>
                <a:latin typeface="Times New Roman"/>
                <a:cs typeface="Times New Roman"/>
              </a:rPr>
              <a:t> </a:t>
            </a:r>
            <a:r>
              <a:rPr lang="en-US" altLang="ja-JP" sz="1800" spc="-14" dirty="0">
                <a:solidFill>
                  <a:srgbClr val="353744"/>
                </a:solidFill>
                <a:latin typeface="Times New Roman"/>
                <a:cs typeface="Times New Roman"/>
              </a:rPr>
              <a:t>USA.</a:t>
            </a:r>
            <a:endParaRPr lang="en-US" altLang="ja-JP" sz="1800" dirty="0">
              <a:latin typeface="Times New Roman"/>
              <a:cs typeface="Times New Roman"/>
            </a:endParaRPr>
          </a:p>
          <a:p>
            <a:pPr>
              <a:lnSpc>
                <a:spcPts val="1100"/>
              </a:lnSpc>
              <a:spcBef>
                <a:spcPts val="7"/>
              </a:spcBef>
            </a:pPr>
            <a:endParaRPr lang="en-US" altLang="ja-JP" sz="1800" dirty="0">
              <a:latin typeface="Times New Roman"/>
              <a:cs typeface="Times New Roman"/>
            </a:endParaRPr>
          </a:p>
          <a:p>
            <a:pPr marL="8659">
              <a:lnSpc>
                <a:spcPts val="1100"/>
              </a:lnSpc>
            </a:pPr>
            <a:r>
              <a:rPr lang="en-US" altLang="ja-JP" sz="1800" b="1" spc="-7" dirty="0">
                <a:solidFill>
                  <a:srgbClr val="353744"/>
                </a:solidFill>
                <a:latin typeface="Times New Roman"/>
                <a:cs typeface="Times New Roman"/>
              </a:rPr>
              <a:t>In-</a:t>
            </a:r>
            <a:r>
              <a:rPr lang="en-US" altLang="ja-JP" sz="1800" b="1" dirty="0">
                <a:solidFill>
                  <a:srgbClr val="353744"/>
                </a:solidFill>
                <a:latin typeface="Times New Roman"/>
                <a:cs typeface="Times New Roman"/>
              </a:rPr>
              <a:t>Person</a:t>
            </a:r>
            <a:r>
              <a:rPr lang="en-US" altLang="ja-JP" sz="1800" b="1" spc="-17" dirty="0">
                <a:solidFill>
                  <a:srgbClr val="353744"/>
                </a:solidFill>
                <a:latin typeface="Times New Roman"/>
                <a:cs typeface="Times New Roman"/>
              </a:rPr>
              <a:t> </a:t>
            </a:r>
            <a:r>
              <a:rPr lang="en-US" altLang="ja-JP" sz="1800" b="1" dirty="0">
                <a:solidFill>
                  <a:srgbClr val="353744"/>
                </a:solidFill>
                <a:latin typeface="Times New Roman"/>
                <a:cs typeface="Times New Roman"/>
              </a:rPr>
              <a:t>and</a:t>
            </a:r>
            <a:r>
              <a:rPr lang="en-US" altLang="ja-JP" sz="1800" b="1" spc="-7" dirty="0">
                <a:solidFill>
                  <a:srgbClr val="353744"/>
                </a:solidFill>
                <a:latin typeface="Times New Roman"/>
                <a:cs typeface="Times New Roman"/>
              </a:rPr>
              <a:t> </a:t>
            </a:r>
            <a:r>
              <a:rPr lang="en-US" altLang="ja-JP" sz="1800" b="1" dirty="0">
                <a:solidFill>
                  <a:srgbClr val="353744"/>
                </a:solidFill>
                <a:latin typeface="Times New Roman"/>
                <a:cs typeface="Times New Roman"/>
              </a:rPr>
              <a:t>Virtual</a:t>
            </a:r>
            <a:r>
              <a:rPr lang="en-US" altLang="ja-JP" sz="1800" b="1" spc="-7" dirty="0">
                <a:solidFill>
                  <a:srgbClr val="353744"/>
                </a:solidFill>
                <a:latin typeface="Times New Roman"/>
                <a:cs typeface="Times New Roman"/>
              </a:rPr>
              <a:t> </a:t>
            </a:r>
            <a:r>
              <a:rPr lang="en-US" altLang="ja-JP" sz="1800" b="1" dirty="0">
                <a:solidFill>
                  <a:srgbClr val="353744"/>
                </a:solidFill>
                <a:latin typeface="Times New Roman"/>
                <a:cs typeface="Times New Roman"/>
              </a:rPr>
              <a:t>participation</a:t>
            </a:r>
            <a:r>
              <a:rPr lang="en-US" altLang="ja-JP" sz="1800" b="1" spc="-17" dirty="0">
                <a:solidFill>
                  <a:srgbClr val="353744"/>
                </a:solidFill>
                <a:latin typeface="Times New Roman"/>
                <a:cs typeface="Times New Roman"/>
              </a:rPr>
              <a:t> </a:t>
            </a:r>
            <a:r>
              <a:rPr lang="en-US" altLang="ja-JP" sz="1800" b="1" dirty="0">
                <a:solidFill>
                  <a:srgbClr val="353744"/>
                </a:solidFill>
                <a:latin typeface="Times New Roman"/>
                <a:cs typeface="Times New Roman"/>
              </a:rPr>
              <a:t>will</a:t>
            </a:r>
            <a:r>
              <a:rPr lang="en-US" altLang="ja-JP" sz="1800" b="1" spc="-3" dirty="0">
                <a:solidFill>
                  <a:srgbClr val="353744"/>
                </a:solidFill>
                <a:latin typeface="Times New Roman"/>
                <a:cs typeface="Times New Roman"/>
              </a:rPr>
              <a:t> </a:t>
            </a:r>
            <a:r>
              <a:rPr lang="en-US" altLang="ja-JP" sz="1800" b="1" dirty="0">
                <a:solidFill>
                  <a:srgbClr val="353744"/>
                </a:solidFill>
                <a:latin typeface="Times New Roman"/>
                <a:cs typeface="Times New Roman"/>
              </a:rPr>
              <a:t>be</a:t>
            </a:r>
            <a:r>
              <a:rPr lang="en-US" altLang="ja-JP" sz="1800" b="1" spc="-20" dirty="0">
                <a:solidFill>
                  <a:srgbClr val="353744"/>
                </a:solidFill>
                <a:latin typeface="Times New Roman"/>
                <a:cs typeface="Times New Roman"/>
              </a:rPr>
              <a:t> </a:t>
            </a:r>
            <a:r>
              <a:rPr lang="en-US" altLang="ja-JP" sz="1800" b="1" dirty="0">
                <a:solidFill>
                  <a:srgbClr val="353744"/>
                </a:solidFill>
                <a:latin typeface="Times New Roman"/>
                <a:cs typeface="Times New Roman"/>
              </a:rPr>
              <a:t>available</a:t>
            </a:r>
            <a:r>
              <a:rPr lang="en-US" altLang="ja-JP" sz="1800" b="1" spc="-14" dirty="0">
                <a:solidFill>
                  <a:srgbClr val="353744"/>
                </a:solidFill>
                <a:latin typeface="Times New Roman"/>
                <a:cs typeface="Times New Roman"/>
              </a:rPr>
              <a:t> </a:t>
            </a:r>
            <a:r>
              <a:rPr lang="en-US" altLang="ja-JP" sz="1800" b="1" dirty="0">
                <a:solidFill>
                  <a:srgbClr val="353744"/>
                </a:solidFill>
                <a:latin typeface="Times New Roman"/>
                <a:cs typeface="Times New Roman"/>
              </a:rPr>
              <a:t>for</a:t>
            </a:r>
            <a:r>
              <a:rPr lang="en-US" altLang="ja-JP" sz="1800" b="1" spc="-7" dirty="0">
                <a:solidFill>
                  <a:srgbClr val="353744"/>
                </a:solidFill>
                <a:latin typeface="Times New Roman"/>
                <a:cs typeface="Times New Roman"/>
              </a:rPr>
              <a:t> </a:t>
            </a:r>
            <a:r>
              <a:rPr lang="en-US" altLang="ja-JP" sz="1800" b="1" dirty="0">
                <a:solidFill>
                  <a:srgbClr val="353744"/>
                </a:solidFill>
                <a:latin typeface="Times New Roman"/>
                <a:cs typeface="Times New Roman"/>
              </a:rPr>
              <a:t>this</a:t>
            </a:r>
            <a:r>
              <a:rPr lang="en-US" altLang="ja-JP" sz="1800" b="1" spc="-14" dirty="0">
                <a:solidFill>
                  <a:srgbClr val="353744"/>
                </a:solidFill>
                <a:latin typeface="Times New Roman"/>
                <a:cs typeface="Times New Roman"/>
              </a:rPr>
              <a:t> </a:t>
            </a:r>
            <a:r>
              <a:rPr lang="en-US" altLang="ja-JP" sz="1800" b="1" spc="-7" dirty="0">
                <a:solidFill>
                  <a:srgbClr val="353744"/>
                </a:solidFill>
                <a:latin typeface="Times New Roman"/>
                <a:cs typeface="Times New Roman"/>
              </a:rPr>
              <a:t>session.</a:t>
            </a:r>
            <a:endParaRPr lang="en-US" altLang="ja-JP" sz="1800" dirty="0">
              <a:latin typeface="Times New Roman"/>
              <a:cs typeface="Times New Roman"/>
            </a:endParaRPr>
          </a:p>
          <a:p>
            <a:pPr marL="8659">
              <a:lnSpc>
                <a:spcPts val="1100"/>
              </a:lnSpc>
              <a:spcBef>
                <a:spcPts val="641"/>
              </a:spcBef>
            </a:pPr>
            <a:r>
              <a:rPr lang="en-US" altLang="ja-JP" sz="1800" b="1" dirty="0">
                <a:solidFill>
                  <a:srgbClr val="1154CC"/>
                </a:solidFill>
                <a:latin typeface="Times New Roman"/>
                <a:cs typeface="Times New Roman"/>
              </a:rPr>
              <a:t>Registration</a:t>
            </a:r>
            <a:r>
              <a:rPr lang="en-US" altLang="ja-JP" sz="1800" b="1" spc="-31" dirty="0">
                <a:solidFill>
                  <a:srgbClr val="1154CC"/>
                </a:solidFill>
                <a:latin typeface="Times New Roman"/>
                <a:cs typeface="Times New Roman"/>
              </a:rPr>
              <a:t> </a:t>
            </a:r>
            <a:r>
              <a:rPr lang="en-US" altLang="ja-JP" sz="1800" b="1" dirty="0">
                <a:solidFill>
                  <a:srgbClr val="1154CC"/>
                </a:solidFill>
                <a:latin typeface="Times New Roman"/>
                <a:cs typeface="Times New Roman"/>
              </a:rPr>
              <a:t>Fees</a:t>
            </a:r>
            <a:r>
              <a:rPr lang="en-US" altLang="ja-JP" sz="1800" b="1" spc="-20" dirty="0">
                <a:solidFill>
                  <a:srgbClr val="1154CC"/>
                </a:solidFill>
                <a:latin typeface="Times New Roman"/>
                <a:cs typeface="Times New Roman"/>
              </a:rPr>
              <a:t> </a:t>
            </a:r>
            <a:r>
              <a:rPr lang="en-US" altLang="ja-JP" sz="1800" b="1" dirty="0">
                <a:solidFill>
                  <a:srgbClr val="1154CC"/>
                </a:solidFill>
                <a:latin typeface="Times New Roman"/>
                <a:cs typeface="Times New Roman"/>
              </a:rPr>
              <a:t>and</a:t>
            </a:r>
            <a:r>
              <a:rPr lang="en-US" altLang="ja-JP" sz="1800" b="1" spc="-20" dirty="0">
                <a:solidFill>
                  <a:srgbClr val="1154CC"/>
                </a:solidFill>
                <a:latin typeface="Times New Roman"/>
                <a:cs typeface="Times New Roman"/>
              </a:rPr>
              <a:t> </a:t>
            </a:r>
            <a:r>
              <a:rPr lang="en-US" altLang="ja-JP" sz="1800" b="1" spc="-7" dirty="0">
                <a:solidFill>
                  <a:srgbClr val="1154CC"/>
                </a:solidFill>
                <a:latin typeface="Times New Roman"/>
                <a:cs typeface="Times New Roman"/>
              </a:rPr>
              <a:t>Deadlines</a:t>
            </a:r>
            <a:endParaRPr lang="en-US" altLang="ja-JP" sz="1800" dirty="0">
              <a:latin typeface="Times New Roman"/>
              <a:cs typeface="Times New Roman"/>
            </a:endParaRPr>
          </a:p>
          <a:p>
            <a:pPr marL="8659">
              <a:lnSpc>
                <a:spcPts val="1100"/>
              </a:lnSpc>
              <a:spcBef>
                <a:spcPts val="620"/>
              </a:spcBef>
              <a:tabLst>
                <a:tab pos="632097" algn="l"/>
              </a:tabLst>
            </a:pPr>
            <a:r>
              <a:rPr lang="en-US" altLang="ja-JP" sz="1800" b="1" spc="-7" dirty="0">
                <a:solidFill>
                  <a:srgbClr val="353744"/>
                </a:solidFill>
                <a:latin typeface="Times New Roman"/>
                <a:cs typeface="Times New Roman"/>
              </a:rPr>
              <a:t>Early</a:t>
            </a:r>
            <a:r>
              <a:rPr lang="en-US" altLang="ja-JP" sz="1800" b="1" dirty="0">
                <a:solidFill>
                  <a:srgbClr val="353744"/>
                </a:solidFill>
                <a:latin typeface="Times New Roman"/>
                <a:cs typeface="Times New Roman"/>
              </a:rPr>
              <a:t>	</a:t>
            </a:r>
            <a:r>
              <a:rPr lang="en-US" altLang="ja-JP" sz="1800" dirty="0">
                <a:solidFill>
                  <a:srgbClr val="353744"/>
                </a:solidFill>
                <a:latin typeface="Times New Roman"/>
                <a:cs typeface="Times New Roman"/>
              </a:rPr>
              <a:t>$US600.00</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until</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January</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27,</a:t>
            </a:r>
            <a:r>
              <a:rPr lang="en-US" altLang="ja-JP" sz="1800" spc="-7" dirty="0">
                <a:solidFill>
                  <a:srgbClr val="353744"/>
                </a:solidFill>
                <a:latin typeface="Times New Roman"/>
                <a:cs typeface="Times New Roman"/>
              </a:rPr>
              <a:t> </a:t>
            </a:r>
            <a:r>
              <a:rPr lang="en-US" altLang="ja-JP" sz="1800" spc="-14" dirty="0">
                <a:solidFill>
                  <a:srgbClr val="353744"/>
                </a:solidFill>
                <a:latin typeface="Times New Roman"/>
                <a:cs typeface="Times New Roman"/>
              </a:rPr>
              <a:t>2023</a:t>
            </a:r>
            <a:endParaRPr lang="en-US" altLang="ja-JP" sz="1800" dirty="0">
              <a:latin typeface="Times New Roman"/>
              <a:cs typeface="Times New Roman"/>
            </a:endParaRPr>
          </a:p>
          <a:p>
            <a:pPr>
              <a:lnSpc>
                <a:spcPts val="1100"/>
              </a:lnSpc>
              <a:spcBef>
                <a:spcPts val="7"/>
              </a:spcBef>
            </a:pPr>
            <a:endParaRPr lang="en-US" altLang="ja-JP" sz="1800" dirty="0">
              <a:latin typeface="Times New Roman"/>
              <a:cs typeface="Times New Roman"/>
            </a:endParaRPr>
          </a:p>
          <a:p>
            <a:pPr marL="8659">
              <a:lnSpc>
                <a:spcPts val="1100"/>
              </a:lnSpc>
              <a:tabLst>
                <a:tab pos="632097" algn="l"/>
              </a:tabLst>
            </a:pPr>
            <a:r>
              <a:rPr lang="en-US" altLang="ja-JP" sz="1800" b="1" spc="-7" dirty="0">
                <a:solidFill>
                  <a:srgbClr val="353744"/>
                </a:solidFill>
                <a:latin typeface="Times New Roman"/>
                <a:cs typeface="Times New Roman"/>
              </a:rPr>
              <a:t>Standard</a:t>
            </a:r>
            <a:r>
              <a:rPr lang="en-US" altLang="ja-JP" sz="1800" b="1" dirty="0">
                <a:solidFill>
                  <a:srgbClr val="353744"/>
                </a:solidFill>
                <a:latin typeface="Times New Roman"/>
                <a:cs typeface="Times New Roman"/>
              </a:rPr>
              <a:t>	</a:t>
            </a:r>
            <a:r>
              <a:rPr lang="en-US" altLang="ja-JP" sz="1800" dirty="0">
                <a:solidFill>
                  <a:srgbClr val="353744"/>
                </a:solidFill>
                <a:latin typeface="Times New Roman"/>
                <a:cs typeface="Times New Roman"/>
              </a:rPr>
              <a:t>$US800.00</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until</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March</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3,</a:t>
            </a:r>
            <a:r>
              <a:rPr lang="en-US" altLang="ja-JP" sz="1800" spc="-14" dirty="0">
                <a:solidFill>
                  <a:srgbClr val="353744"/>
                </a:solidFill>
                <a:latin typeface="Times New Roman"/>
                <a:cs typeface="Times New Roman"/>
              </a:rPr>
              <a:t> 2023</a:t>
            </a:r>
            <a:endParaRPr lang="en-US" altLang="ja-JP" sz="1800" dirty="0">
              <a:latin typeface="Times New Roman"/>
              <a:cs typeface="Times New Roman"/>
            </a:endParaRPr>
          </a:p>
          <a:p>
            <a:pPr>
              <a:lnSpc>
                <a:spcPts val="1100"/>
              </a:lnSpc>
              <a:spcBef>
                <a:spcPts val="37"/>
              </a:spcBef>
            </a:pPr>
            <a:endParaRPr lang="en-US" altLang="ja-JP" sz="1800" dirty="0">
              <a:latin typeface="Times New Roman"/>
              <a:cs typeface="Times New Roman"/>
            </a:endParaRPr>
          </a:p>
          <a:p>
            <a:pPr marL="8659">
              <a:lnSpc>
                <a:spcPts val="1100"/>
              </a:lnSpc>
              <a:tabLst>
                <a:tab pos="632097" algn="l"/>
              </a:tabLst>
            </a:pPr>
            <a:r>
              <a:rPr lang="en-US" altLang="ja-JP" sz="1800" b="1" spc="-7" dirty="0">
                <a:solidFill>
                  <a:srgbClr val="353744"/>
                </a:solidFill>
                <a:latin typeface="Times New Roman"/>
                <a:cs typeface="Times New Roman"/>
              </a:rPr>
              <a:t>Late/Onsite</a:t>
            </a:r>
            <a:r>
              <a:rPr lang="en-US" altLang="ja-JP" sz="1800" b="1" dirty="0">
                <a:solidFill>
                  <a:srgbClr val="353744"/>
                </a:solidFill>
                <a:latin typeface="Times New Roman"/>
                <a:cs typeface="Times New Roman"/>
              </a:rPr>
              <a:t>	</a:t>
            </a:r>
            <a:r>
              <a:rPr lang="en-US" altLang="ja-JP" sz="1800" dirty="0">
                <a:solidFill>
                  <a:srgbClr val="353744"/>
                </a:solidFill>
                <a:latin typeface="Times New Roman"/>
                <a:cs typeface="Times New Roman"/>
              </a:rPr>
              <a:t>$US1000.00</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after</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March</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3,</a:t>
            </a:r>
            <a:r>
              <a:rPr lang="en-US" altLang="ja-JP" sz="1800" spc="-14" dirty="0">
                <a:solidFill>
                  <a:srgbClr val="353744"/>
                </a:solidFill>
                <a:latin typeface="Times New Roman"/>
                <a:cs typeface="Times New Roman"/>
              </a:rPr>
              <a:t> 2023</a:t>
            </a:r>
            <a:endParaRPr lang="en-US" altLang="ja-JP" sz="1800" dirty="0">
              <a:latin typeface="Times New Roman"/>
              <a:cs typeface="Times New Roman"/>
            </a:endParaRPr>
          </a:p>
          <a:p>
            <a:pPr>
              <a:lnSpc>
                <a:spcPts val="1100"/>
              </a:lnSpc>
              <a:spcBef>
                <a:spcPts val="17"/>
              </a:spcBef>
            </a:pPr>
            <a:endParaRPr lang="en-US" altLang="ja-JP" sz="1800" dirty="0">
              <a:latin typeface="Times New Roman"/>
              <a:cs typeface="Times New Roman"/>
            </a:endParaRPr>
          </a:p>
          <a:p>
            <a:pPr marL="8659">
              <a:lnSpc>
                <a:spcPts val="1100"/>
              </a:lnSpc>
            </a:pPr>
            <a:r>
              <a:rPr lang="en-US" altLang="ja-JP" sz="1800" b="1" dirty="0">
                <a:solidFill>
                  <a:srgbClr val="353744"/>
                </a:solidFill>
                <a:latin typeface="Times New Roman"/>
                <a:cs typeface="Times New Roman"/>
              </a:rPr>
              <a:t>Registration</a:t>
            </a:r>
            <a:r>
              <a:rPr lang="en-US" altLang="ja-JP" sz="1800" b="1" spc="-34" dirty="0">
                <a:solidFill>
                  <a:srgbClr val="353744"/>
                </a:solidFill>
                <a:latin typeface="Times New Roman"/>
                <a:cs typeface="Times New Roman"/>
              </a:rPr>
              <a:t> </a:t>
            </a:r>
            <a:r>
              <a:rPr lang="en-US" altLang="ja-JP" sz="1800" b="1" dirty="0">
                <a:solidFill>
                  <a:srgbClr val="353744"/>
                </a:solidFill>
                <a:latin typeface="Times New Roman"/>
                <a:cs typeface="Times New Roman"/>
              </a:rPr>
              <a:t>Fees</a:t>
            </a:r>
            <a:r>
              <a:rPr lang="en-US" altLang="ja-JP" sz="1800" b="1" spc="-27" dirty="0">
                <a:solidFill>
                  <a:srgbClr val="353744"/>
                </a:solidFill>
                <a:latin typeface="Times New Roman"/>
                <a:cs typeface="Times New Roman"/>
              </a:rPr>
              <a:t> </a:t>
            </a:r>
            <a:r>
              <a:rPr lang="en-US" altLang="ja-JP" sz="1800" b="1" spc="-7" dirty="0">
                <a:solidFill>
                  <a:srgbClr val="353744"/>
                </a:solidFill>
                <a:latin typeface="Times New Roman"/>
                <a:cs typeface="Times New Roman"/>
              </a:rPr>
              <a:t>Terms</a:t>
            </a:r>
            <a:endParaRPr lang="en-US" altLang="ja-JP" sz="1800" dirty="0">
              <a:latin typeface="Times New Roman"/>
              <a:cs typeface="Times New Roman"/>
            </a:endParaRPr>
          </a:p>
          <a:p>
            <a:pPr marL="320378" indent="-156292">
              <a:lnSpc>
                <a:spcPts val="1100"/>
              </a:lnSpc>
              <a:spcBef>
                <a:spcPts val="620"/>
              </a:spcBef>
              <a:buChar char="●"/>
              <a:tabLst>
                <a:tab pos="320378" algn="l"/>
                <a:tab pos="320810" algn="l"/>
              </a:tabLst>
            </a:pPr>
            <a:r>
              <a:rPr lang="en-US" altLang="ja-JP" sz="1800" dirty="0">
                <a:solidFill>
                  <a:srgbClr val="353744"/>
                </a:solidFill>
                <a:latin typeface="Times New Roman"/>
                <a:cs typeface="Times New Roman"/>
              </a:rPr>
              <a:t>Registration</a:t>
            </a:r>
            <a:r>
              <a:rPr lang="en-US" altLang="ja-JP" sz="1800" spc="-20" dirty="0">
                <a:solidFill>
                  <a:srgbClr val="353744"/>
                </a:solidFill>
                <a:latin typeface="Times New Roman"/>
                <a:cs typeface="Times New Roman"/>
              </a:rPr>
              <a:t> </a:t>
            </a:r>
            <a:r>
              <a:rPr lang="en-US" altLang="ja-JP" sz="1800" dirty="0">
                <a:solidFill>
                  <a:srgbClr val="353744"/>
                </a:solidFill>
                <a:latin typeface="Times New Roman"/>
                <a:cs typeface="Times New Roman"/>
              </a:rPr>
              <a:t>Fees</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are</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required</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for</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all</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individuals</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who</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participate</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in</a:t>
            </a:r>
            <a:r>
              <a:rPr lang="en-US" altLang="ja-JP" sz="1800" spc="-10" dirty="0">
                <a:solidFill>
                  <a:srgbClr val="353744"/>
                </a:solidFill>
                <a:latin typeface="Times New Roman"/>
                <a:cs typeface="Times New Roman"/>
              </a:rPr>
              <a:t> </a:t>
            </a:r>
            <a:r>
              <a:rPr lang="en-US" altLang="ja-JP" sz="1800" spc="-7" dirty="0">
                <a:solidFill>
                  <a:srgbClr val="353744"/>
                </a:solidFill>
                <a:latin typeface="Times New Roman"/>
                <a:cs typeface="Times New Roman"/>
              </a:rPr>
              <a:t>session(s).</a:t>
            </a:r>
            <a:endParaRPr lang="en-US" altLang="ja-JP" sz="1800" dirty="0">
              <a:latin typeface="Times New Roman"/>
              <a:cs typeface="Times New Roman"/>
            </a:endParaRPr>
          </a:p>
          <a:p>
            <a:pPr marL="320378" indent="-156292">
              <a:lnSpc>
                <a:spcPts val="1100"/>
              </a:lnSpc>
              <a:spcBef>
                <a:spcPts val="222"/>
              </a:spcBef>
              <a:buChar char="●"/>
              <a:tabLst>
                <a:tab pos="320378" algn="l"/>
                <a:tab pos="320810" algn="l"/>
              </a:tabLst>
            </a:pPr>
            <a:r>
              <a:rPr lang="en-US" altLang="ja-JP" sz="1800" dirty="0">
                <a:solidFill>
                  <a:srgbClr val="353744"/>
                </a:solidFill>
                <a:latin typeface="Times New Roman"/>
                <a:cs typeface="Times New Roman"/>
              </a:rPr>
              <a:t>The</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Registration</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Fee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is</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the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same</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for</a:t>
            </a:r>
            <a:r>
              <a:rPr lang="en-US" altLang="ja-JP" sz="1800" spc="-3" dirty="0">
                <a:solidFill>
                  <a:srgbClr val="353744"/>
                </a:solidFill>
                <a:latin typeface="Times New Roman"/>
                <a:cs typeface="Times New Roman"/>
              </a:rPr>
              <a:t> </a:t>
            </a:r>
            <a:r>
              <a:rPr lang="en-US" altLang="ja-JP" sz="1800" spc="-7" dirty="0">
                <a:solidFill>
                  <a:srgbClr val="353744"/>
                </a:solidFill>
                <a:latin typeface="Times New Roman"/>
                <a:cs typeface="Times New Roman"/>
              </a:rPr>
              <a:t>In-</a:t>
            </a:r>
            <a:r>
              <a:rPr lang="en-US" altLang="ja-JP" sz="1800" dirty="0">
                <a:solidFill>
                  <a:srgbClr val="353744"/>
                </a:solidFill>
                <a:latin typeface="Times New Roman"/>
                <a:cs typeface="Times New Roman"/>
              </a:rPr>
              <a:t>Person</a:t>
            </a:r>
            <a:r>
              <a:rPr lang="en-US" altLang="ja-JP" sz="1800" spc="-3" dirty="0">
                <a:solidFill>
                  <a:srgbClr val="353744"/>
                </a:solidFill>
                <a:latin typeface="Times New Roman"/>
                <a:cs typeface="Times New Roman"/>
              </a:rPr>
              <a:t> </a:t>
            </a:r>
            <a:r>
              <a:rPr lang="en-US" altLang="ja-JP" sz="1800" dirty="0">
                <a:solidFill>
                  <a:srgbClr val="353744"/>
                </a:solidFill>
                <a:latin typeface="Times New Roman"/>
                <a:cs typeface="Times New Roman"/>
              </a:rPr>
              <a:t>and</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Virtual </a:t>
            </a:r>
            <a:r>
              <a:rPr lang="en-US" altLang="ja-JP" sz="1800" spc="-7" dirty="0">
                <a:solidFill>
                  <a:srgbClr val="353744"/>
                </a:solidFill>
                <a:latin typeface="Times New Roman"/>
                <a:cs typeface="Times New Roman"/>
              </a:rPr>
              <a:t>participation*.</a:t>
            </a:r>
            <a:endParaRPr lang="en-US" altLang="ja-JP" sz="1800" dirty="0">
              <a:latin typeface="Times New Roman"/>
              <a:cs typeface="Times New Roman"/>
            </a:endParaRPr>
          </a:p>
          <a:p>
            <a:pPr marL="320378" indent="-156292">
              <a:lnSpc>
                <a:spcPts val="1100"/>
              </a:lnSpc>
              <a:spcBef>
                <a:spcPts val="228"/>
              </a:spcBef>
              <a:buChar char="●"/>
              <a:tabLst>
                <a:tab pos="320378" algn="l"/>
                <a:tab pos="320810" algn="l"/>
              </a:tabLst>
            </a:pPr>
            <a:r>
              <a:rPr lang="en-US" altLang="ja-JP" sz="1800" dirty="0">
                <a:solidFill>
                  <a:srgbClr val="353744"/>
                </a:solidFill>
                <a:latin typeface="Times New Roman"/>
                <a:cs typeface="Times New Roman"/>
              </a:rPr>
              <a:t>The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Registration</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Fee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is </a:t>
            </a:r>
            <a:r>
              <a:rPr lang="en-US" altLang="ja-JP" sz="1800" spc="-7" dirty="0">
                <a:solidFill>
                  <a:srgbClr val="353744"/>
                </a:solidFill>
                <a:latin typeface="Times New Roman"/>
                <a:cs typeface="Times New Roman"/>
              </a:rPr>
              <a:t>Non-Transferable</a:t>
            </a:r>
            <a:endParaRPr lang="en-US" altLang="ja-JP" sz="1800" dirty="0">
              <a:latin typeface="Times New Roman"/>
              <a:cs typeface="Times New Roman"/>
            </a:endParaRPr>
          </a:p>
          <a:p>
            <a:pPr marL="320378" indent="-156292">
              <a:lnSpc>
                <a:spcPts val="1100"/>
              </a:lnSpc>
              <a:spcBef>
                <a:spcPts val="222"/>
              </a:spcBef>
              <a:buChar char="●"/>
              <a:tabLst>
                <a:tab pos="320378" algn="l"/>
                <a:tab pos="320810" algn="l"/>
              </a:tabLst>
            </a:pPr>
            <a:r>
              <a:rPr lang="en-US" altLang="ja-JP" sz="1800" dirty="0">
                <a:solidFill>
                  <a:srgbClr val="353744"/>
                </a:solidFill>
                <a:latin typeface="Times New Roman"/>
                <a:cs typeface="Times New Roman"/>
              </a:rPr>
              <a:t>Registration</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Fees</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are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payable</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by</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credit</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card</a:t>
            </a:r>
            <a:r>
              <a:rPr lang="en-US" altLang="ja-JP" sz="1800" spc="-7" dirty="0">
                <a:solidFill>
                  <a:srgbClr val="353744"/>
                </a:solidFill>
                <a:latin typeface="Times New Roman"/>
                <a:cs typeface="Times New Roman"/>
              </a:rPr>
              <a:t> </a:t>
            </a:r>
            <a:r>
              <a:rPr lang="en-US" altLang="ja-JP" sz="1800" spc="-14" dirty="0">
                <a:solidFill>
                  <a:srgbClr val="353744"/>
                </a:solidFill>
                <a:latin typeface="Times New Roman"/>
                <a:cs typeface="Times New Roman"/>
              </a:rPr>
              <a:t>only</a:t>
            </a:r>
            <a:endParaRPr lang="en-US" altLang="ja-JP" sz="1800" dirty="0">
              <a:latin typeface="Times New Roman"/>
              <a:cs typeface="Times New Roman"/>
            </a:endParaRPr>
          </a:p>
          <a:p>
            <a:pPr>
              <a:lnSpc>
                <a:spcPts val="1100"/>
              </a:lnSpc>
              <a:spcBef>
                <a:spcPts val="37"/>
              </a:spcBef>
            </a:pPr>
            <a:endParaRPr lang="en-US" altLang="ja-JP" sz="1800" dirty="0">
              <a:latin typeface="Times New Roman"/>
              <a:cs typeface="Times New Roman"/>
            </a:endParaRPr>
          </a:p>
          <a:p>
            <a:pPr marL="8659">
              <a:lnSpc>
                <a:spcPts val="1100"/>
              </a:lnSpc>
            </a:pPr>
            <a:r>
              <a:rPr lang="en-US" altLang="ja-JP" sz="1800" dirty="0">
                <a:solidFill>
                  <a:srgbClr val="353744"/>
                </a:solidFill>
                <a:latin typeface="Times New Roman"/>
                <a:cs typeface="Times New Roman"/>
              </a:rPr>
              <a:t>*If</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you</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are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required</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to</a:t>
            </a:r>
            <a:r>
              <a:rPr lang="en-US" altLang="ja-JP" sz="1800" spc="-24" dirty="0">
                <a:solidFill>
                  <a:srgbClr val="353744"/>
                </a:solidFill>
                <a:latin typeface="Times New Roman"/>
                <a:cs typeface="Times New Roman"/>
              </a:rPr>
              <a:t> </a:t>
            </a:r>
            <a:r>
              <a:rPr lang="en-US" altLang="ja-JP" sz="1800" dirty="0">
                <a:solidFill>
                  <a:srgbClr val="353744"/>
                </a:solidFill>
                <a:latin typeface="Times New Roman"/>
                <a:cs typeface="Times New Roman"/>
              </a:rPr>
              <a:t>change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your</a:t>
            </a:r>
            <a:r>
              <a:rPr lang="en-US" altLang="ja-JP" sz="1800" spc="-14" dirty="0">
                <a:solidFill>
                  <a:srgbClr val="353744"/>
                </a:solidFill>
                <a:latin typeface="Times New Roman"/>
                <a:cs typeface="Times New Roman"/>
              </a:rPr>
              <a:t> </a:t>
            </a:r>
            <a:r>
              <a:rPr lang="en-US" altLang="ja-JP" sz="1800" dirty="0">
                <a:solidFill>
                  <a:srgbClr val="353744"/>
                </a:solidFill>
                <a:latin typeface="Times New Roman"/>
                <a:cs typeface="Times New Roman"/>
              </a:rPr>
              <a:t>registration</a:t>
            </a:r>
            <a:r>
              <a:rPr lang="en-US" altLang="ja-JP" sz="1800" spc="-20" dirty="0">
                <a:solidFill>
                  <a:srgbClr val="353744"/>
                </a:solidFill>
                <a:latin typeface="Times New Roman"/>
                <a:cs typeface="Times New Roman"/>
              </a:rPr>
              <a:t> </a:t>
            </a:r>
            <a:r>
              <a:rPr lang="en-US" altLang="ja-JP" sz="1800" dirty="0">
                <a:solidFill>
                  <a:srgbClr val="353744"/>
                </a:solidFill>
                <a:latin typeface="Times New Roman"/>
                <a:cs typeface="Times New Roman"/>
              </a:rPr>
              <a:t>type</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after</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registration</a:t>
            </a:r>
            <a:r>
              <a:rPr lang="en-US" altLang="ja-JP" sz="1800" spc="-20" dirty="0">
                <a:solidFill>
                  <a:srgbClr val="353744"/>
                </a:solidFill>
                <a:latin typeface="Times New Roman"/>
                <a:cs typeface="Times New Roman"/>
              </a:rPr>
              <a:t> </a:t>
            </a:r>
            <a:r>
              <a:rPr lang="en-US" altLang="ja-JP" sz="1800" dirty="0">
                <a:solidFill>
                  <a:srgbClr val="353744"/>
                </a:solidFill>
                <a:latin typeface="Times New Roman"/>
                <a:cs typeface="Times New Roman"/>
              </a:rPr>
              <a:t>please</a:t>
            </a:r>
            <a:r>
              <a:rPr lang="en-US" altLang="ja-JP" sz="1800" spc="-17" dirty="0">
                <a:solidFill>
                  <a:srgbClr val="353744"/>
                </a:solidFill>
                <a:latin typeface="Times New Roman"/>
                <a:cs typeface="Times New Roman"/>
              </a:rPr>
              <a:t> </a:t>
            </a:r>
            <a:r>
              <a:rPr lang="en-US" altLang="ja-JP" sz="1800" spc="-7" dirty="0">
                <a:solidFill>
                  <a:srgbClr val="353744"/>
                </a:solidFill>
                <a:latin typeface="Times New Roman"/>
                <a:cs typeface="Times New Roman"/>
              </a:rPr>
              <a:t>contact:</a:t>
            </a:r>
            <a:endParaRPr lang="en-US" altLang="ja-JP" sz="1800" dirty="0">
              <a:latin typeface="Times New Roman"/>
              <a:cs typeface="Times New Roman"/>
            </a:endParaRPr>
          </a:p>
          <a:p>
            <a:pPr>
              <a:lnSpc>
                <a:spcPts val="1100"/>
              </a:lnSpc>
              <a:spcBef>
                <a:spcPts val="37"/>
              </a:spcBef>
            </a:pPr>
            <a:endParaRPr lang="en-US" altLang="ja-JP" sz="1800" dirty="0">
              <a:latin typeface="Times New Roman"/>
              <a:cs typeface="Times New Roman"/>
            </a:endParaRPr>
          </a:p>
          <a:p>
            <a:pPr marL="8659">
              <a:lnSpc>
                <a:spcPts val="1100"/>
              </a:lnSpc>
            </a:pPr>
            <a:r>
              <a:rPr lang="en-US" altLang="ja-JP" sz="1800" dirty="0">
                <a:solidFill>
                  <a:srgbClr val="353744"/>
                </a:solidFill>
                <a:latin typeface="Times New Roman"/>
                <a:cs typeface="Times New Roman"/>
              </a:rPr>
              <a:t>Meeting</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Planner, Face to</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Face Events at</a:t>
            </a:r>
            <a:r>
              <a:rPr lang="en-US" altLang="ja-JP" sz="1800" spc="3" dirty="0">
                <a:solidFill>
                  <a:srgbClr val="353744"/>
                </a:solidFill>
                <a:latin typeface="Times New Roman"/>
                <a:cs typeface="Times New Roman"/>
              </a:rPr>
              <a:t> </a:t>
            </a:r>
            <a:r>
              <a:rPr lang="en-US" altLang="ja-JP" sz="1800" u="sng" spc="-7" dirty="0">
                <a:solidFill>
                  <a:srgbClr val="0000FF"/>
                </a:solidFill>
                <a:uFill>
                  <a:solidFill>
                    <a:srgbClr val="0000FF"/>
                  </a:solidFill>
                </a:uFill>
                <a:latin typeface="Times New Roman"/>
                <a:cs typeface="Times New Roman"/>
              </a:rPr>
              <a:t>802info@facetoface-</a:t>
            </a:r>
            <a:r>
              <a:rPr lang="en-US" altLang="ja-JP" sz="1800" u="sng" dirty="0">
                <a:solidFill>
                  <a:srgbClr val="0000FF"/>
                </a:solidFill>
                <a:uFill>
                  <a:solidFill>
                    <a:srgbClr val="0000FF"/>
                  </a:solidFill>
                </a:uFill>
                <a:latin typeface="Times New Roman"/>
                <a:cs typeface="Times New Roman"/>
              </a:rPr>
              <a:t>events.com</a:t>
            </a:r>
            <a:r>
              <a:rPr lang="en-US" altLang="ja-JP" sz="1800" spc="-10" dirty="0">
                <a:solidFill>
                  <a:srgbClr val="0000FF"/>
                </a:solidFill>
                <a:latin typeface="Times New Roman"/>
                <a:cs typeface="Times New Roman"/>
              </a:rPr>
              <a:t> </a:t>
            </a:r>
            <a:r>
              <a:rPr lang="en-US" altLang="ja-JP" sz="1800" dirty="0">
                <a:solidFill>
                  <a:srgbClr val="353744"/>
                </a:solidFill>
                <a:latin typeface="Times New Roman"/>
                <a:cs typeface="Times New Roman"/>
              </a:rPr>
              <a:t>prior to</a:t>
            </a:r>
            <a:r>
              <a:rPr lang="en-US" altLang="ja-JP" sz="1800" spc="-10" dirty="0">
                <a:solidFill>
                  <a:srgbClr val="353744"/>
                </a:solidFill>
                <a:latin typeface="Times New Roman"/>
                <a:cs typeface="Times New Roman"/>
              </a:rPr>
              <a:t> </a:t>
            </a:r>
            <a:r>
              <a:rPr lang="en-US" altLang="ja-JP" sz="1800" dirty="0">
                <a:solidFill>
                  <a:srgbClr val="353744"/>
                </a:solidFill>
                <a:latin typeface="Times New Roman"/>
                <a:cs typeface="Times New Roman"/>
              </a:rPr>
              <a:t>March 3,</a:t>
            </a:r>
            <a:r>
              <a:rPr lang="en-US" altLang="ja-JP" sz="1800" spc="3" dirty="0">
                <a:solidFill>
                  <a:srgbClr val="353744"/>
                </a:solidFill>
                <a:latin typeface="Times New Roman"/>
                <a:cs typeface="Times New Roman"/>
              </a:rPr>
              <a:t> </a:t>
            </a:r>
            <a:r>
              <a:rPr lang="en-US" altLang="ja-JP" sz="1800" spc="-7" dirty="0">
                <a:solidFill>
                  <a:srgbClr val="353744"/>
                </a:solidFill>
                <a:latin typeface="Times New Roman"/>
                <a:cs typeface="Times New Roman"/>
              </a:rPr>
              <a:t>2023.</a:t>
            </a:r>
            <a:endParaRPr lang="en-US" altLang="ja-JP" sz="1800" dirty="0">
              <a:latin typeface="Times New Roman"/>
              <a:cs typeface="Times New Roman"/>
            </a:endParaRPr>
          </a:p>
          <a:p>
            <a:pPr>
              <a:lnSpc>
                <a:spcPts val="1100"/>
              </a:lnSpc>
              <a:spcBef>
                <a:spcPts val="17"/>
              </a:spcBef>
            </a:pPr>
            <a:endParaRPr lang="en-US" altLang="ja-JP" sz="1800" dirty="0">
              <a:latin typeface="Times New Roman"/>
              <a:cs typeface="Times New Roman"/>
            </a:endParaRPr>
          </a:p>
          <a:p>
            <a:pPr marL="8659">
              <a:lnSpc>
                <a:spcPts val="1100"/>
              </a:lnSpc>
            </a:pPr>
            <a:r>
              <a:rPr lang="en-US" altLang="ja-JP" sz="1800" b="1" dirty="0">
                <a:solidFill>
                  <a:srgbClr val="1154CC"/>
                </a:solidFill>
                <a:latin typeface="Times New Roman"/>
                <a:cs typeface="Times New Roman"/>
              </a:rPr>
              <a:t>Cancellation</a:t>
            </a:r>
            <a:r>
              <a:rPr lang="en-US" altLang="ja-JP" sz="1800" b="1" spc="-31" dirty="0">
                <a:solidFill>
                  <a:srgbClr val="1154CC"/>
                </a:solidFill>
                <a:latin typeface="Times New Roman"/>
                <a:cs typeface="Times New Roman"/>
              </a:rPr>
              <a:t> </a:t>
            </a:r>
            <a:r>
              <a:rPr lang="en-US" altLang="ja-JP" sz="1800" b="1" dirty="0">
                <a:solidFill>
                  <a:srgbClr val="1154CC"/>
                </a:solidFill>
                <a:latin typeface="Times New Roman"/>
                <a:cs typeface="Times New Roman"/>
              </a:rPr>
              <a:t>Fees</a:t>
            </a:r>
            <a:r>
              <a:rPr lang="en-US" altLang="ja-JP" sz="1800" b="1" spc="-20" dirty="0">
                <a:solidFill>
                  <a:srgbClr val="1154CC"/>
                </a:solidFill>
                <a:latin typeface="Times New Roman"/>
                <a:cs typeface="Times New Roman"/>
              </a:rPr>
              <a:t> </a:t>
            </a:r>
            <a:r>
              <a:rPr lang="en-US" altLang="ja-JP" sz="1800" b="1" dirty="0">
                <a:solidFill>
                  <a:srgbClr val="1154CC"/>
                </a:solidFill>
                <a:latin typeface="Times New Roman"/>
                <a:cs typeface="Times New Roman"/>
              </a:rPr>
              <a:t>and</a:t>
            </a:r>
            <a:r>
              <a:rPr lang="en-US" altLang="ja-JP" sz="1800" b="1" spc="-24" dirty="0">
                <a:solidFill>
                  <a:srgbClr val="1154CC"/>
                </a:solidFill>
                <a:latin typeface="Times New Roman"/>
                <a:cs typeface="Times New Roman"/>
              </a:rPr>
              <a:t> </a:t>
            </a:r>
            <a:r>
              <a:rPr lang="en-US" altLang="ja-JP" sz="1800" b="1" spc="-7" dirty="0">
                <a:solidFill>
                  <a:srgbClr val="1154CC"/>
                </a:solidFill>
                <a:latin typeface="Times New Roman"/>
                <a:cs typeface="Times New Roman"/>
              </a:rPr>
              <a:t>Deadlines</a:t>
            </a:r>
            <a:endParaRPr lang="en-US" altLang="ja-JP" sz="1800" dirty="0">
              <a:latin typeface="Times New Roman"/>
              <a:cs typeface="Times New Roman"/>
            </a:endParaRPr>
          </a:p>
          <a:p>
            <a:pPr marL="8659">
              <a:lnSpc>
                <a:spcPts val="1100"/>
              </a:lnSpc>
              <a:spcBef>
                <a:spcPts val="620"/>
              </a:spcBef>
            </a:pPr>
            <a:r>
              <a:rPr lang="en-US" altLang="ja-JP" sz="1800" b="1" dirty="0">
                <a:solidFill>
                  <a:srgbClr val="353744"/>
                </a:solidFill>
                <a:latin typeface="Times New Roman"/>
                <a:cs typeface="Times New Roman"/>
              </a:rPr>
              <a:t>Fully</a:t>
            </a:r>
            <a:r>
              <a:rPr lang="en-US" altLang="ja-JP" sz="1800" b="1" spc="-14" dirty="0">
                <a:solidFill>
                  <a:srgbClr val="353744"/>
                </a:solidFill>
                <a:latin typeface="Times New Roman"/>
                <a:cs typeface="Times New Roman"/>
              </a:rPr>
              <a:t> </a:t>
            </a:r>
            <a:r>
              <a:rPr lang="en-US" altLang="ja-JP" sz="1800" b="1" dirty="0">
                <a:solidFill>
                  <a:srgbClr val="353744"/>
                </a:solidFill>
                <a:latin typeface="Times New Roman"/>
                <a:cs typeface="Times New Roman"/>
              </a:rPr>
              <a:t>Refundable:</a:t>
            </a:r>
            <a:r>
              <a:rPr lang="en-US" altLang="ja-JP" sz="1800" b="1" spc="-10" dirty="0">
                <a:solidFill>
                  <a:srgbClr val="353744"/>
                </a:solidFill>
                <a:latin typeface="Times New Roman"/>
                <a:cs typeface="Times New Roman"/>
              </a:rPr>
              <a:t> </a:t>
            </a:r>
            <a:r>
              <a:rPr lang="en-US" altLang="ja-JP" sz="1800" dirty="0">
                <a:solidFill>
                  <a:srgbClr val="353744"/>
                </a:solidFill>
                <a:latin typeface="Times New Roman"/>
                <a:cs typeface="Times New Roman"/>
              </a:rPr>
              <a:t>Until</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January</a:t>
            </a:r>
            <a:r>
              <a:rPr lang="en-US" altLang="ja-JP" sz="1800" spc="-20" dirty="0">
                <a:solidFill>
                  <a:srgbClr val="353744"/>
                </a:solidFill>
                <a:latin typeface="Times New Roman"/>
                <a:cs typeface="Times New Roman"/>
              </a:rPr>
              <a:t> </a:t>
            </a:r>
            <a:r>
              <a:rPr lang="en-US" altLang="ja-JP" sz="1800" dirty="0">
                <a:solidFill>
                  <a:srgbClr val="353744"/>
                </a:solidFill>
                <a:latin typeface="Times New Roman"/>
                <a:cs typeface="Times New Roman"/>
              </a:rPr>
              <a:t>27,</a:t>
            </a:r>
            <a:r>
              <a:rPr lang="en-US" altLang="ja-JP" sz="1800" spc="-10" dirty="0">
                <a:solidFill>
                  <a:srgbClr val="353744"/>
                </a:solidFill>
                <a:latin typeface="Times New Roman"/>
                <a:cs typeface="Times New Roman"/>
              </a:rPr>
              <a:t> </a:t>
            </a:r>
            <a:r>
              <a:rPr lang="en-US" altLang="ja-JP" sz="1800" spc="-14" dirty="0">
                <a:solidFill>
                  <a:srgbClr val="353744"/>
                </a:solidFill>
                <a:latin typeface="Times New Roman"/>
                <a:cs typeface="Times New Roman"/>
              </a:rPr>
              <a:t>2023</a:t>
            </a:r>
            <a:endParaRPr lang="en-US" altLang="ja-JP" sz="1800" dirty="0">
              <a:latin typeface="Times New Roman"/>
              <a:cs typeface="Times New Roman"/>
            </a:endParaRPr>
          </a:p>
          <a:p>
            <a:pPr>
              <a:lnSpc>
                <a:spcPts val="1100"/>
              </a:lnSpc>
              <a:spcBef>
                <a:spcPts val="7"/>
              </a:spcBef>
            </a:pPr>
            <a:endParaRPr lang="en-US" altLang="ja-JP" sz="1800" dirty="0">
              <a:latin typeface="Times New Roman"/>
              <a:cs typeface="Times New Roman"/>
            </a:endParaRPr>
          </a:p>
          <a:p>
            <a:pPr marL="8659">
              <a:lnSpc>
                <a:spcPts val="1100"/>
              </a:lnSpc>
            </a:pPr>
            <a:r>
              <a:rPr lang="en-US" altLang="ja-JP" sz="1800" b="1" dirty="0">
                <a:solidFill>
                  <a:srgbClr val="353744"/>
                </a:solidFill>
                <a:latin typeface="Times New Roman"/>
                <a:cs typeface="Times New Roman"/>
              </a:rPr>
              <a:t>Refundable</a:t>
            </a:r>
            <a:r>
              <a:rPr lang="en-US" altLang="ja-JP" sz="1800" b="1" spc="-17" dirty="0">
                <a:solidFill>
                  <a:srgbClr val="353744"/>
                </a:solidFill>
                <a:latin typeface="Times New Roman"/>
                <a:cs typeface="Times New Roman"/>
              </a:rPr>
              <a:t> </a:t>
            </a:r>
            <a:r>
              <a:rPr lang="en-US" altLang="ja-JP" sz="1800" b="1" dirty="0">
                <a:solidFill>
                  <a:srgbClr val="353744"/>
                </a:solidFill>
                <a:latin typeface="Times New Roman"/>
                <a:cs typeface="Times New Roman"/>
              </a:rPr>
              <a:t>with</a:t>
            </a:r>
            <a:r>
              <a:rPr lang="en-US" altLang="ja-JP" sz="1800" b="1" spc="-10" dirty="0">
                <a:solidFill>
                  <a:srgbClr val="353744"/>
                </a:solidFill>
                <a:latin typeface="Times New Roman"/>
                <a:cs typeface="Times New Roman"/>
              </a:rPr>
              <a:t> </a:t>
            </a:r>
            <a:r>
              <a:rPr lang="en-US" altLang="ja-JP" sz="1800" b="1" dirty="0">
                <a:solidFill>
                  <a:srgbClr val="353744"/>
                </a:solidFill>
                <a:latin typeface="Times New Roman"/>
                <a:cs typeface="Times New Roman"/>
              </a:rPr>
              <a:t>a</a:t>
            </a:r>
            <a:r>
              <a:rPr lang="en-US" altLang="ja-JP" sz="1800" b="1" spc="-10" dirty="0">
                <a:solidFill>
                  <a:srgbClr val="353744"/>
                </a:solidFill>
                <a:latin typeface="Times New Roman"/>
                <a:cs typeface="Times New Roman"/>
              </a:rPr>
              <a:t> </a:t>
            </a:r>
            <a:r>
              <a:rPr lang="en-US" altLang="ja-JP" sz="1800" b="1" dirty="0">
                <a:solidFill>
                  <a:srgbClr val="353744"/>
                </a:solidFill>
                <a:latin typeface="Times New Roman"/>
                <a:cs typeface="Times New Roman"/>
              </a:rPr>
              <a:t>$US150.00</a:t>
            </a:r>
            <a:r>
              <a:rPr lang="en-US" altLang="ja-JP" sz="1800" b="1" spc="-7" dirty="0">
                <a:solidFill>
                  <a:srgbClr val="353744"/>
                </a:solidFill>
                <a:latin typeface="Times New Roman"/>
                <a:cs typeface="Times New Roman"/>
              </a:rPr>
              <a:t> </a:t>
            </a:r>
            <a:r>
              <a:rPr lang="en-US" altLang="ja-JP" sz="1800" b="1" dirty="0">
                <a:solidFill>
                  <a:srgbClr val="353744"/>
                </a:solidFill>
                <a:latin typeface="Times New Roman"/>
                <a:cs typeface="Times New Roman"/>
              </a:rPr>
              <a:t>Cancellation</a:t>
            </a:r>
            <a:r>
              <a:rPr lang="en-US" altLang="ja-JP" sz="1800" b="1" spc="-20" dirty="0">
                <a:solidFill>
                  <a:srgbClr val="353744"/>
                </a:solidFill>
                <a:latin typeface="Times New Roman"/>
                <a:cs typeface="Times New Roman"/>
              </a:rPr>
              <a:t> </a:t>
            </a:r>
            <a:r>
              <a:rPr lang="en-US" altLang="ja-JP" sz="1800" b="1" dirty="0">
                <a:solidFill>
                  <a:srgbClr val="353744"/>
                </a:solidFill>
                <a:latin typeface="Times New Roman"/>
                <a:cs typeface="Times New Roman"/>
              </a:rPr>
              <a:t>Fee:</a:t>
            </a:r>
            <a:r>
              <a:rPr lang="en-US" altLang="ja-JP" sz="1800" b="1" spc="181" dirty="0">
                <a:solidFill>
                  <a:srgbClr val="353744"/>
                </a:solidFill>
                <a:latin typeface="Times New Roman"/>
                <a:cs typeface="Times New Roman"/>
              </a:rPr>
              <a:t> </a:t>
            </a:r>
            <a:r>
              <a:rPr lang="en-US" altLang="ja-JP" sz="1800" dirty="0">
                <a:solidFill>
                  <a:srgbClr val="353744"/>
                </a:solidFill>
                <a:latin typeface="Times New Roman"/>
                <a:cs typeface="Times New Roman"/>
              </a:rPr>
              <a:t>After</a:t>
            </a:r>
            <a:r>
              <a:rPr lang="en-US" altLang="ja-JP" sz="1800" spc="-17" dirty="0">
                <a:solidFill>
                  <a:srgbClr val="353744"/>
                </a:solidFill>
                <a:latin typeface="Times New Roman"/>
                <a:cs typeface="Times New Roman"/>
              </a:rPr>
              <a:t> </a:t>
            </a:r>
            <a:r>
              <a:rPr lang="en-US" altLang="ja-JP" sz="1800" dirty="0">
                <a:solidFill>
                  <a:srgbClr val="353744"/>
                </a:solidFill>
                <a:latin typeface="Times New Roman"/>
                <a:cs typeface="Times New Roman"/>
              </a:rPr>
              <a:t>January</a:t>
            </a:r>
            <a:r>
              <a:rPr lang="en-US" altLang="ja-JP" sz="1800" spc="-20" dirty="0">
                <a:solidFill>
                  <a:srgbClr val="353744"/>
                </a:solidFill>
                <a:latin typeface="Times New Roman"/>
                <a:cs typeface="Times New Roman"/>
              </a:rPr>
              <a:t> </a:t>
            </a:r>
            <a:r>
              <a:rPr lang="en-US" altLang="ja-JP" sz="1800" dirty="0">
                <a:solidFill>
                  <a:srgbClr val="353744"/>
                </a:solidFill>
                <a:latin typeface="Times New Roman"/>
                <a:cs typeface="Times New Roman"/>
              </a:rPr>
              <a:t>27,</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until</a:t>
            </a:r>
            <a:r>
              <a:rPr lang="en-US" altLang="ja-JP" sz="1800" spc="-7" dirty="0">
                <a:solidFill>
                  <a:srgbClr val="353744"/>
                </a:solidFill>
                <a:latin typeface="Times New Roman"/>
                <a:cs typeface="Times New Roman"/>
              </a:rPr>
              <a:t> </a:t>
            </a:r>
            <a:r>
              <a:rPr lang="en-US" altLang="ja-JP" sz="1800" dirty="0">
                <a:solidFill>
                  <a:srgbClr val="353744"/>
                </a:solidFill>
                <a:latin typeface="Times New Roman"/>
                <a:cs typeface="Times New Roman"/>
              </a:rPr>
              <a:t>March</a:t>
            </a:r>
            <a:r>
              <a:rPr lang="en-US" altLang="ja-JP" sz="1800" spc="-20" dirty="0">
                <a:solidFill>
                  <a:srgbClr val="353744"/>
                </a:solidFill>
                <a:latin typeface="Times New Roman"/>
                <a:cs typeface="Times New Roman"/>
              </a:rPr>
              <a:t> </a:t>
            </a:r>
            <a:r>
              <a:rPr lang="en-US" altLang="ja-JP" sz="1800" dirty="0">
                <a:solidFill>
                  <a:srgbClr val="353744"/>
                </a:solidFill>
                <a:latin typeface="Times New Roman"/>
                <a:cs typeface="Times New Roman"/>
              </a:rPr>
              <a:t>3,</a:t>
            </a:r>
            <a:r>
              <a:rPr lang="en-US" altLang="ja-JP" sz="1800" spc="-7" dirty="0">
                <a:solidFill>
                  <a:srgbClr val="353744"/>
                </a:solidFill>
                <a:latin typeface="Times New Roman"/>
                <a:cs typeface="Times New Roman"/>
              </a:rPr>
              <a:t> </a:t>
            </a:r>
            <a:r>
              <a:rPr lang="en-US" altLang="ja-JP" sz="1800" spc="-14" dirty="0">
                <a:solidFill>
                  <a:srgbClr val="353744"/>
                </a:solidFill>
                <a:latin typeface="Times New Roman"/>
                <a:cs typeface="Times New Roman"/>
              </a:rPr>
              <a:t>2023</a:t>
            </a:r>
            <a:endParaRPr lang="en-US" altLang="ja-JP" sz="1800" dirty="0">
              <a:latin typeface="Times New Roman"/>
              <a:cs typeface="Times New Roman"/>
            </a:endParaRPr>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674383"/>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a:solidFill>
                  <a:srgbClr val="353744"/>
                </a:solidFill>
                <a:latin typeface="Times New Roman"/>
                <a:cs typeface="Times New Roman"/>
              </a:rPr>
              <a:t>Session</a:t>
            </a:r>
            <a:r>
              <a:rPr sz="2800" b="1" spc="-34">
                <a:solidFill>
                  <a:srgbClr val="353744"/>
                </a:solidFill>
                <a:latin typeface="Times New Roman"/>
                <a:cs typeface="Times New Roman"/>
              </a:rPr>
              <a:t> </a:t>
            </a:r>
            <a:r>
              <a:rPr sz="2800" b="1">
                <a:solidFill>
                  <a:srgbClr val="353744"/>
                </a:solidFill>
                <a:latin typeface="Times New Roman"/>
                <a:cs typeface="Times New Roman"/>
              </a:rPr>
              <a:t>Registration</a:t>
            </a:r>
            <a:r>
              <a:rPr sz="2800" b="1" spc="-34">
                <a:solidFill>
                  <a:srgbClr val="353744"/>
                </a:solidFill>
                <a:latin typeface="Times New Roman"/>
                <a:cs typeface="Times New Roman"/>
              </a:rPr>
              <a:t> </a:t>
            </a:r>
            <a:r>
              <a:rPr sz="2800" b="1" spc="-7">
                <a:solidFill>
                  <a:srgbClr val="353744"/>
                </a:solidFill>
                <a:latin typeface="Times New Roman"/>
                <a:cs typeface="Times New Roman"/>
              </a:rPr>
              <a:t>Website</a:t>
            </a:r>
            <a:endParaRPr sz="2800">
              <a:latin typeface="Times New Roman"/>
              <a:cs typeface="Times New Roman"/>
            </a:endParaRPr>
          </a:p>
        </p:txBody>
      </p:sp>
      <p:sp>
        <p:nvSpPr>
          <p:cNvPr id="9" name="object 7">
            <a:extLst>
              <a:ext uri="{FF2B5EF4-FFF2-40B4-BE49-F238E27FC236}">
                <a16:creationId xmlns:a16="http://schemas.microsoft.com/office/drawing/2014/main" id="{D1A6DD88-14F8-0048-5056-2E168002617D}"/>
              </a:ext>
            </a:extLst>
          </p:cNvPr>
          <p:cNvSpPr txBox="1"/>
          <p:nvPr/>
        </p:nvSpPr>
        <p:spPr>
          <a:xfrm>
            <a:off x="936973" y="5854217"/>
            <a:ext cx="8013103" cy="378075"/>
          </a:xfrm>
          <a:prstGeom prst="rect">
            <a:avLst/>
          </a:prstGeom>
        </p:spPr>
        <p:txBody>
          <a:bodyPr vert="horz" wrap="square" lIns="0" tIns="8659"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8659">
              <a:spcBef>
                <a:spcPts val="68"/>
              </a:spcBef>
            </a:pPr>
            <a:r>
              <a:rPr sz="2400" u="sng" spc="-7">
                <a:solidFill>
                  <a:srgbClr val="0000FF"/>
                </a:solidFill>
                <a:uFill>
                  <a:solidFill>
                    <a:srgbClr val="0000FF"/>
                  </a:solidFill>
                </a:uFill>
                <a:latin typeface="Times New Roman"/>
                <a:cs typeface="Times New Roman"/>
              </a:rPr>
              <a:t>https://cvent.me/AwPbAx</a:t>
            </a:r>
            <a:endParaRPr sz="2400">
              <a:latin typeface="Times New Roman"/>
              <a:cs typeface="Times New Roman"/>
            </a:endParaRPr>
          </a:p>
        </p:txBody>
      </p:sp>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Summary of Submitted Draft Proposals Corresponding Call for Proposals </a:t>
            </a:r>
          </a:p>
          <a:p>
            <a:pPr>
              <a:lnSpc>
                <a:spcPts val="2100"/>
              </a:lnSpc>
              <a:buFont typeface="Arial" panose="020B0604020202020204" pitchFamily="34" charset="0"/>
              <a:buChar char="•"/>
            </a:pPr>
            <a:r>
              <a:rPr lang="en-US" altLang="ja-JP" sz="2000" dirty="0">
                <a:solidFill>
                  <a:srgbClr val="FF0000"/>
                </a:solidFill>
              </a:rPr>
              <a:t>Update of Channel and Coexisting Models</a:t>
            </a:r>
          </a:p>
          <a:p>
            <a:pPr>
              <a:lnSpc>
                <a:spcPts val="2100"/>
              </a:lnSpc>
              <a:buFont typeface="Arial" panose="020B0604020202020204" pitchFamily="34" charset="0"/>
              <a:buChar char="•"/>
            </a:pPr>
            <a:r>
              <a:rPr lang="en-US" altLang="ja-JP" sz="2000" dirty="0">
                <a:solidFill>
                  <a:srgbClr val="FF0000"/>
                </a:solidFill>
              </a:rPr>
              <a:t>Update of Channel Coding According to 8 QoS Levels of Packets and  Coexistence Levels, Interference Mitigation, CCA, etc.  in PHY</a:t>
            </a:r>
          </a:p>
          <a:p>
            <a:pPr>
              <a:lnSpc>
                <a:spcPts val="2100"/>
              </a:lnSpc>
              <a:buFont typeface="Arial" panose="020B0604020202020204" pitchFamily="34" charset="0"/>
              <a:buChar char="•"/>
            </a:pPr>
            <a:r>
              <a:rPr lang="en-US" altLang="ja-JP" sz="2000" dirty="0">
                <a:solidFill>
                  <a:srgbClr val="FF0000"/>
                </a:solidFill>
              </a:rPr>
              <a:t>Update of Channel Management, Hybrid Contention Free/Access Protocol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According to 8 QoS Levels of Packets and  Coexistence Levels.</a:t>
            </a:r>
            <a:endParaRPr lang="en-US" altLang="ja-JP" sz="2000" dirty="0">
              <a:solidFill>
                <a:srgbClr val="FF0000"/>
              </a:solidFill>
            </a:endParaRPr>
          </a:p>
          <a:p>
            <a:pPr>
              <a:lnSpc>
                <a:spcPts val="2100"/>
              </a:lnSpc>
              <a:buFont typeface="Arial" panose="020B0604020202020204" pitchFamily="34" charset="0"/>
              <a:buChar char="•"/>
            </a:pPr>
            <a:r>
              <a:rPr lang="en-US" altLang="ja-JP" sz="2000" dirty="0">
                <a:solidFill>
                  <a:srgbClr val="FF0000"/>
                </a:solidFill>
              </a:rPr>
              <a:t>Harmonization or Commonality with 4ab in Coexistence and Feasible Implementation of 6ma and 4ab</a:t>
            </a:r>
          </a:p>
          <a:p>
            <a:pPr>
              <a:lnSpc>
                <a:spcPts val="2100"/>
              </a:lnSpc>
              <a:buFont typeface="Arial" panose="020B0604020202020204" pitchFamily="34" charset="0"/>
              <a:buChar char="•"/>
            </a:pPr>
            <a:r>
              <a:rPr lang="en-US" altLang="ja-JP" sz="2000" dirty="0">
                <a:solidFill>
                  <a:srgbClr val="FF0000"/>
                </a:solidFill>
              </a:rPr>
              <a:t>Feasibility of TSN of 802.1 in MAC</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Start to Make an Integrated Proposal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2023</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018E0977-DC1B-42DD-B45E-59C02A783531}"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marL="742950" marR="0" lvl="1" indent="-285750" algn="l" defTabSz="4572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Administrative Items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Schedule of This and Next Weeks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January 2023.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15-23-0076-00-06ma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Meeting Agenda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15-23-0106-00-06ma</a:t>
            </a: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600" b="1" i="0" u="none" strike="noStrike" kern="1200" cap="none" spc="0" normalizeH="0" baseline="0" noProof="0" dirty="0">
                <a:ln>
                  <a:noFill/>
                </a:ln>
                <a:solidFill>
                  <a:srgbClr val="000000"/>
                </a:solidFill>
                <a:effectLst/>
                <a:uLnTx/>
                <a:uFillTx/>
                <a:latin typeface="Arial"/>
                <a:ea typeface="+mn-ea"/>
                <a:cs typeface="+mn-cs"/>
              </a:rPr>
              <a:t>Agenda</a:t>
            </a:r>
            <a:endParaRPr kumimoji="1" lang="ja-JP" altLang="en-US" sz="3600" b="1"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473027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72482"/>
            <a:ext cx="8928992" cy="5517434"/>
          </a:xfrm>
          <a:ln/>
        </p:spPr>
        <p:txBody>
          <a:bodyPr>
            <a:noAutofit/>
          </a:bodyPr>
          <a:lstStyle/>
          <a:p>
            <a:pPr>
              <a:lnSpc>
                <a:spcPts val="1100"/>
              </a:lnSpc>
            </a:pPr>
            <a:r>
              <a:rPr lang="en-US" altLang="ja-JP" sz="1200" dirty="0"/>
              <a:t>TG15.6ma meeting call to order</a:t>
            </a:r>
          </a:p>
          <a:p>
            <a:pPr>
              <a:lnSpc>
                <a:spcPts val="1100"/>
              </a:lnSpc>
            </a:pPr>
            <a:r>
              <a:rPr lang="en-US" altLang="ja-JP" sz="1200" dirty="0"/>
              <a:t>Call for essential patents and policies &amp; procedures reminder </a:t>
            </a:r>
          </a:p>
          <a:p>
            <a:pPr>
              <a:lnSpc>
                <a:spcPts val="1100"/>
              </a:lnSpc>
            </a:pPr>
            <a:r>
              <a:rPr lang="en-US" altLang="ja-JP" sz="1200" dirty="0"/>
              <a:t>Approve last meeting minutes: TG 15.6ma Meeting Minutes for January 2023                             doc.#15-23-0076-00-06ma</a:t>
            </a:r>
          </a:p>
          <a:p>
            <a:pPr>
              <a:lnSpc>
                <a:spcPts val="1100"/>
              </a:lnSpc>
            </a:pPr>
            <a:r>
              <a:rPr lang="en-US" altLang="ja-JP" sz="1200" dirty="0"/>
              <a:t>Agenda of TG15.6ma September Meeting                                                                                    doc.#15-23-0106-00-06ma   </a:t>
            </a:r>
          </a:p>
          <a:p>
            <a:pPr>
              <a:lnSpc>
                <a:spcPts val="1100"/>
              </a:lnSpc>
            </a:pPr>
            <a:r>
              <a:rPr lang="en-US" altLang="ja-JP" sz="1200" dirty="0"/>
              <a:t>Review and Summary</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Call for Proposals                                                                                                                doc.#15-22-0488-03-06ma  </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Remained Issues in Determined All Specification of New Standard 802.15.6ma                doc.#15-22-0663-01-06ma</a:t>
            </a:r>
          </a:p>
          <a:p>
            <a:pPr marL="171450" lvl="1" indent="-171450">
              <a:lnSpc>
                <a:spcPts val="11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HBAN Use Cases     doc.#15-23-0018-01-06ma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VBAN  Use Cases     doc.#15-23-0019-01-06ma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Simulations of UWB Communication Applications for HBAN and VBAN Use Cases       23-0020-01-06ma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Summary Table of Channel and Environmental Modeling Activities for BANs on TG15.6ma doc.#15-23-0045-01-06ma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Utilization of Channel and Environmental Model for Design and Evaluation of PHY proposals for BANs on TG15.6maary of Channel and Environmental Modeling Activities for BANs on TG15.6ma    doc.#15-23-0AAA-00-06ma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Qualitative approach to coexistence and QoS mechanisms                                                   doc.#15-23-0101-01-06ma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Proposal on MAC features for coexisting dependable BANs                                                doc.#15-23-0108-01-06ma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Proposal for Multiple BAN Environment (Level 1)                                           doc.#15-22-0639-01-06ma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Preliminary harmonization with 4ab: MAC operation                                                             doc.#15-22-0634-02-06ma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Summary of MAC Protocol Proposals                                                                                   doc.#15-22-0656-01-06ma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15. Overview of FEC proposals for 15.6ma                                                                           doc.#15-22-0611-02-06ma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doc.#15-22-0561-01-06ma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16.  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doc.#15-22-0562-01-06ma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Harmonization with 4ab: data rates &amp; FEC                                                                           doc.#15-22-0610-01-06m</a:t>
            </a:r>
          </a:p>
          <a:p>
            <a:pPr marL="514350" marR="0" lvl="1" indent="0" algn="l" defTabSz="914400" rtl="0" eaLnBrk="1" fontAlgn="base" latinLnBrk="0" hangingPunct="1">
              <a:lnSpc>
                <a:spcPts val="11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18.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a:t>
            </a:r>
            <a:r>
              <a:rPr lang="en-US" altLang="ja-JP" sz="1200" dirty="0" err="1">
                <a:solidFill>
                  <a:srgbClr val="000000"/>
                </a:solidFill>
                <a:cs typeface="Times New Roman" pitchFamily="18" charset="0"/>
              </a:rPr>
              <a:t>dgation</a:t>
            </a:r>
            <a:r>
              <a:rPr lang="en-US" altLang="ja-JP" sz="1200" dirty="0">
                <a:solidFill>
                  <a:srgbClr val="000000"/>
                </a:solidFill>
                <a:cs typeface="Times New Roman" pitchFamily="18" charset="0"/>
              </a:rPr>
              <a:t> with Orthogonal Matched Filters in Time and Space Domains         doc.#15-22-0575-02-06ma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cs typeface="Times New Roman" pitchFamily="18" charset="0"/>
              </a:rPr>
              <a:t>19. Soft Spectrum </a:t>
            </a:r>
            <a:r>
              <a:rPr lang="en-US" altLang="ja-JP" sz="1200" dirty="0" err="1">
                <a:solidFill>
                  <a:srgbClr val="000000"/>
                </a:solidFill>
                <a:cs typeface="Times New Roman" pitchFamily="18" charset="0"/>
              </a:rPr>
              <a:t>Aaptation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marL="514350" lvl="1" indent="0">
              <a:lnSpc>
                <a:spcPts val="1100"/>
              </a:lnSpc>
              <a:spcBef>
                <a:spcPts val="0"/>
              </a:spcBef>
              <a:spcAft>
                <a:spcPts val="0"/>
              </a:spcAft>
              <a:buNone/>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20. Discussion on Harmonization with TG4ab                                                                             doc.#15-23-0xxx-00-06ma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21. Discussion on Procedure in Making an Integrated Proposal:  </a:t>
            </a:r>
            <a:r>
              <a:rPr lang="en-US" altLang="ja-JP" sz="1200" dirty="0" err="1">
                <a:solidFill>
                  <a:srgbClr val="000000"/>
                </a:solidFill>
                <a:latin typeface="Arial"/>
                <a:cs typeface="Times New Roman" pitchFamily="18" charset="0"/>
              </a:rPr>
              <a:t>Progess</a:t>
            </a:r>
            <a:r>
              <a:rPr lang="en-US" altLang="ja-JP" sz="1200" dirty="0">
                <a:solidFill>
                  <a:srgbClr val="000000"/>
                </a:solidFill>
                <a:latin typeface="Arial"/>
                <a:cs typeface="Times New Roman" pitchFamily="18" charset="0"/>
              </a:rPr>
              <a:t> report of 802.15.6ma doc.#15-23-0056-01-06ma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22.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Remained Issues in Determined all specification of new standard 802.15.6ma                    doc.#15.22-0663-01-06ma</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19</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Atlanta, Georgia, USA</a:t>
            </a:r>
            <a:br>
              <a:rPr lang="en-US" altLang="ja-JP" sz="2800" dirty="0">
                <a:ea typeface="ＭＳ Ｐゴシック" pitchFamily="50" charset="-128"/>
              </a:rPr>
            </a:br>
            <a:r>
              <a:rPr lang="en-US" altLang="ja-JP" sz="2800" dirty="0">
                <a:ea typeface="ＭＳ Ｐゴシック" pitchFamily="50" charset="-128"/>
              </a:rPr>
              <a:t>Match 13</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図 21">
            <a:extLst>
              <a:ext uri="{FF2B5EF4-FFF2-40B4-BE49-F238E27FC236}">
                <a16:creationId xmlns:a16="http://schemas.microsoft.com/office/drawing/2014/main" id="{C8AAB991-1597-2507-9179-9595279CEA2B}"/>
              </a:ext>
            </a:extLst>
          </p:cNvPr>
          <p:cNvPicPr>
            <a:picLocks noChangeAspect="1"/>
          </p:cNvPicPr>
          <p:nvPr/>
        </p:nvPicPr>
        <p:blipFill>
          <a:blip r:embed="rId3"/>
          <a:stretch>
            <a:fillRect/>
          </a:stretch>
        </p:blipFill>
        <p:spPr>
          <a:xfrm>
            <a:off x="0" y="2108930"/>
            <a:ext cx="9144000" cy="4225931"/>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13(MON)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14(TUE)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14(TUE)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March 14(TUE)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15(WED)in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16(THU)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Joint  6ma&amp;4ab(VRM#1)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16(THU)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a:t>
            </a:r>
            <a:r>
              <a:rPr kumimoji="1" lang="en-US" altLang="ja-JP" sz="12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  23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:30-1:30 March 17(FRI)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24" name="正方形/長方形 23">
            <a:extLst>
              <a:ext uri="{FF2B5EF4-FFF2-40B4-BE49-F238E27FC236}">
                <a16:creationId xmlns:a16="http://schemas.microsoft.com/office/drawing/2014/main" id="{A3E36B0F-0F13-4FC8-9EAE-311139BF3911}"/>
              </a:ext>
            </a:extLst>
          </p:cNvPr>
          <p:cNvSpPr/>
          <p:nvPr/>
        </p:nvSpPr>
        <p:spPr bwMode="auto">
          <a:xfrm>
            <a:off x="4114800" y="4908036"/>
            <a:ext cx="272783" cy="386132"/>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29" name="図 28">
            <a:extLst>
              <a:ext uri="{FF2B5EF4-FFF2-40B4-BE49-F238E27FC236}">
                <a16:creationId xmlns:a16="http://schemas.microsoft.com/office/drawing/2014/main" id="{04D9C7AE-0EF9-4F36-B74E-CF21F638986D}"/>
              </a:ext>
            </a:extLst>
          </p:cNvPr>
          <p:cNvPicPr>
            <a:picLocks noChangeAspect="1"/>
          </p:cNvPicPr>
          <p:nvPr/>
        </p:nvPicPr>
        <p:blipFill>
          <a:blip r:embed="rId4"/>
          <a:stretch>
            <a:fillRect/>
          </a:stretch>
        </p:blipFill>
        <p:spPr>
          <a:xfrm>
            <a:off x="3370437" y="3783158"/>
            <a:ext cx="1293304" cy="405992"/>
          </a:xfrm>
          <a:prstGeom prst="rect">
            <a:avLst/>
          </a:prstGeom>
        </p:spPr>
      </p:pic>
      <p:sp>
        <p:nvSpPr>
          <p:cNvPr id="30" name="正方形/長方形 29">
            <a:extLst>
              <a:ext uri="{FF2B5EF4-FFF2-40B4-BE49-F238E27FC236}">
                <a16:creationId xmlns:a16="http://schemas.microsoft.com/office/drawing/2014/main" id="{8798C2A0-3CCF-C458-5F0C-681DA7687623}"/>
              </a:ext>
            </a:extLst>
          </p:cNvPr>
          <p:cNvSpPr/>
          <p:nvPr/>
        </p:nvSpPr>
        <p:spPr bwMode="auto">
          <a:xfrm>
            <a:off x="5040086" y="3268166"/>
            <a:ext cx="261257" cy="391314"/>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31" name="正方形/長方形 30">
            <a:extLst>
              <a:ext uri="{FF2B5EF4-FFF2-40B4-BE49-F238E27FC236}">
                <a16:creationId xmlns:a16="http://schemas.microsoft.com/office/drawing/2014/main" id="{A3899912-4041-60E1-AEDB-0710CB0DC501}"/>
              </a:ext>
            </a:extLst>
          </p:cNvPr>
          <p:cNvSpPr/>
          <p:nvPr/>
        </p:nvSpPr>
        <p:spPr bwMode="auto">
          <a:xfrm flipV="1">
            <a:off x="6572003" y="4918585"/>
            <a:ext cx="272783" cy="386132"/>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32" name="図 31">
            <a:extLst>
              <a:ext uri="{FF2B5EF4-FFF2-40B4-BE49-F238E27FC236}">
                <a16:creationId xmlns:a16="http://schemas.microsoft.com/office/drawing/2014/main" id="{ADE0486E-117B-019D-CFD5-E50554008D9C}"/>
              </a:ext>
            </a:extLst>
          </p:cNvPr>
          <p:cNvPicPr>
            <a:picLocks noChangeAspect="1"/>
          </p:cNvPicPr>
          <p:nvPr/>
        </p:nvPicPr>
        <p:blipFill>
          <a:blip r:embed="rId4"/>
          <a:stretch>
            <a:fillRect/>
          </a:stretch>
        </p:blipFill>
        <p:spPr>
          <a:xfrm>
            <a:off x="5925351" y="3788682"/>
            <a:ext cx="1293304" cy="386132"/>
          </a:xfrm>
          <a:prstGeom prst="rect">
            <a:avLst/>
          </a:prstGeom>
        </p:spPr>
      </p:pic>
      <p:pic>
        <p:nvPicPr>
          <p:cNvPr id="33" name="図 32">
            <a:extLst>
              <a:ext uri="{FF2B5EF4-FFF2-40B4-BE49-F238E27FC236}">
                <a16:creationId xmlns:a16="http://schemas.microsoft.com/office/drawing/2014/main" id="{50F12E7B-2F55-6723-A1A5-B1B3EE1F3A4A}"/>
              </a:ext>
            </a:extLst>
          </p:cNvPr>
          <p:cNvPicPr>
            <a:picLocks noChangeAspect="1"/>
          </p:cNvPicPr>
          <p:nvPr/>
        </p:nvPicPr>
        <p:blipFill>
          <a:blip r:embed="rId4"/>
          <a:stretch>
            <a:fillRect/>
          </a:stretch>
        </p:blipFill>
        <p:spPr>
          <a:xfrm>
            <a:off x="7218654" y="4907972"/>
            <a:ext cx="1364599" cy="405992"/>
          </a:xfrm>
          <a:prstGeom prst="rect">
            <a:avLst/>
          </a:prstGeom>
        </p:spPr>
      </p:pic>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doc.:IEEE802.15.23-0107-03-06ma</a:t>
            </a:r>
            <a:endParaRPr kumimoji="1" lang="ja-JP" altLang="en-US" sz="1600" b="1" dirty="0"/>
          </a:p>
        </p:txBody>
      </p:sp>
      <p:sp>
        <p:nvSpPr>
          <p:cNvPr id="4" name="正方形/長方形 3">
            <a:extLst>
              <a:ext uri="{FF2B5EF4-FFF2-40B4-BE49-F238E27FC236}">
                <a16:creationId xmlns:a16="http://schemas.microsoft.com/office/drawing/2014/main" id="{8259EE4C-8528-D27C-C0A5-876E20051DA1}"/>
              </a:ext>
            </a:extLst>
          </p:cNvPr>
          <p:cNvSpPr/>
          <p:nvPr/>
        </p:nvSpPr>
        <p:spPr bwMode="auto">
          <a:xfrm flipV="1">
            <a:off x="7218654" y="3826646"/>
            <a:ext cx="336031" cy="277268"/>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8426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3000" fill="hold" grpId="0" nodeType="clickEffect">
                                  <p:stCondLst>
                                    <p:cond delay="0"/>
                                  </p:stCondLst>
                                  <p:childTnLst>
                                    <p:animEffect transition="out" filter="fade">
                                      <p:cBhvr>
                                        <p:cTn id="6" dur="500" tmFilter="0, 0; .2, .5; .8, .5; 1, 0"/>
                                        <p:tgtEl>
                                          <p:spTgt spid="24"/>
                                        </p:tgtEl>
                                      </p:cBhvr>
                                    </p:animEffect>
                                    <p:animScale>
                                      <p:cBhvr>
                                        <p:cTn id="7" dur="250" autoRev="1" fill="hold"/>
                                        <p:tgtEl>
                                          <p:spTgt spid="24"/>
                                        </p:tgtEl>
                                      </p:cBhvr>
                                      <p:by x="105000" y="105000"/>
                                    </p:animScale>
                                  </p:childTnLst>
                                </p:cTn>
                              </p:par>
                              <p:par>
                                <p:cTn id="8" presetID="26" presetClass="emph" presetSubtype="0" repeatCount="3000" fill="hold" grpId="0" nodeType="withEffect">
                                  <p:stCondLst>
                                    <p:cond delay="0"/>
                                  </p:stCondLst>
                                  <p:childTnLst>
                                    <p:animEffect transition="out" filter="fade">
                                      <p:cBhvr>
                                        <p:cTn id="9" dur="500" tmFilter="0, 0; .2, .5; .8, .5; 1, 0"/>
                                        <p:tgtEl>
                                          <p:spTgt spid="30"/>
                                        </p:tgtEl>
                                      </p:cBhvr>
                                    </p:animEffect>
                                    <p:animScale>
                                      <p:cBhvr>
                                        <p:cTn id="10" dur="250" autoRev="1" fill="hold"/>
                                        <p:tgtEl>
                                          <p:spTgt spid="30"/>
                                        </p:tgtEl>
                                      </p:cBhvr>
                                      <p:by x="105000" y="105000"/>
                                    </p:animScale>
                                  </p:childTnLst>
                                </p:cTn>
                              </p:par>
                              <p:par>
                                <p:cTn id="11" presetID="26" presetClass="emph" presetSubtype="0" repeatCount="3000" fill="hold" grpId="0" nodeType="withEffect">
                                  <p:stCondLst>
                                    <p:cond delay="0"/>
                                  </p:stCondLst>
                                  <p:childTnLst>
                                    <p:animEffect transition="out" filter="fade">
                                      <p:cBhvr>
                                        <p:cTn id="12" dur="500" tmFilter="0, 0; .2, .5; .8, .5; 1, 0"/>
                                        <p:tgtEl>
                                          <p:spTgt spid="31"/>
                                        </p:tgtEl>
                                      </p:cBhvr>
                                    </p:animEffect>
                                    <p:animScale>
                                      <p:cBhvr>
                                        <p:cTn id="13" dur="250" autoRev="1" fill="hold"/>
                                        <p:tgtEl>
                                          <p:spTgt spid="31"/>
                                        </p:tgtEl>
                                      </p:cBhvr>
                                      <p:by x="105000" y="105000"/>
                                    </p:animScale>
                                  </p:childTnLst>
                                </p:cTn>
                              </p:par>
                            </p:childTnLst>
                          </p:cTn>
                        </p:par>
                        <p:par>
                          <p:cTn id="14" fill="hold">
                            <p:stCondLst>
                              <p:cond delay="1500"/>
                            </p:stCondLst>
                            <p:childTnLst>
                              <p:par>
                                <p:cTn id="15" presetID="26" presetClass="emph" presetSubtype="0" repeatCount="5000" fill="hold" grpId="0" nodeType="afterEffect">
                                  <p:stCondLst>
                                    <p:cond delay="0"/>
                                  </p:stCondLst>
                                  <p:childTnLst>
                                    <p:animEffect transition="out" filter="fade">
                                      <p:cBhvr>
                                        <p:cTn id="16" dur="500" tmFilter="0, 0; .2, .5; .8, .5; 1, 0"/>
                                        <p:tgtEl>
                                          <p:spTgt spid="4"/>
                                        </p:tgtEl>
                                      </p:cBhvr>
                                    </p:animEffect>
                                    <p:animScale>
                                      <p:cBhvr>
                                        <p:cTn id="1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0" grpId="0" animBg="1"/>
      <p:bldP spid="31"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457200" y="1619450"/>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0" indent="0">
              <a:buNone/>
            </a:pPr>
            <a:r>
              <a:rPr lang="en-US" altLang="ja-JP" sz="2400" dirty="0"/>
              <a:t>                              </a:t>
            </a:r>
            <a:r>
              <a:rPr lang="it-IT" altLang="ja-JP" sz="2400" dirty="0"/>
              <a:t>Daisuke Anzai, NIT         </a:t>
            </a:r>
          </a:p>
          <a:p>
            <a:pPr marL="0" indent="0">
              <a:buNone/>
            </a:pPr>
            <a:r>
              <a:rPr lang="it-IT" altLang="ja-JP" sz="2400" dirty="0"/>
              <a:t>       anzai@nitech.ac.jp</a:t>
            </a:r>
            <a:endParaRPr lang="en-US" altLang="ja-JP" sz="2400" dirty="0"/>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March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図 21">
            <a:extLst>
              <a:ext uri="{FF2B5EF4-FFF2-40B4-BE49-F238E27FC236}">
                <a16:creationId xmlns:a16="http://schemas.microsoft.com/office/drawing/2014/main" id="{C8AAB991-1597-2507-9179-9595279CEA2B}"/>
              </a:ext>
            </a:extLst>
          </p:cNvPr>
          <p:cNvPicPr>
            <a:picLocks noChangeAspect="1"/>
          </p:cNvPicPr>
          <p:nvPr/>
        </p:nvPicPr>
        <p:blipFill>
          <a:blip r:embed="rId4"/>
          <a:stretch>
            <a:fillRect/>
          </a:stretch>
        </p:blipFill>
        <p:spPr>
          <a:xfrm>
            <a:off x="0" y="2108930"/>
            <a:ext cx="9144000" cy="4225931"/>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13(MON)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14(TUE)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14(TUE)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March 14(TUE)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15(WED)in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16(THU)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Joint  6ma&amp;4ab(VRM#1)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16(THU)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a:t>
            </a:r>
            <a:r>
              <a:rPr kumimoji="1" lang="en-US" altLang="ja-JP" sz="12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  23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:30-1:30 March 17(FRI)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24" name="正方形/長方形 23">
            <a:extLst>
              <a:ext uri="{FF2B5EF4-FFF2-40B4-BE49-F238E27FC236}">
                <a16:creationId xmlns:a16="http://schemas.microsoft.com/office/drawing/2014/main" id="{A3E36B0F-0F13-4FC8-9EAE-311139BF3911}"/>
              </a:ext>
            </a:extLst>
          </p:cNvPr>
          <p:cNvSpPr/>
          <p:nvPr/>
        </p:nvSpPr>
        <p:spPr bwMode="auto">
          <a:xfrm>
            <a:off x="4114800" y="4908036"/>
            <a:ext cx="272783" cy="386132"/>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29" name="図 28">
            <a:extLst>
              <a:ext uri="{FF2B5EF4-FFF2-40B4-BE49-F238E27FC236}">
                <a16:creationId xmlns:a16="http://schemas.microsoft.com/office/drawing/2014/main" id="{04D9C7AE-0EF9-4F36-B74E-CF21F638986D}"/>
              </a:ext>
            </a:extLst>
          </p:cNvPr>
          <p:cNvPicPr>
            <a:picLocks noChangeAspect="1"/>
          </p:cNvPicPr>
          <p:nvPr/>
        </p:nvPicPr>
        <p:blipFill>
          <a:blip r:embed="rId5"/>
          <a:stretch>
            <a:fillRect/>
          </a:stretch>
        </p:blipFill>
        <p:spPr>
          <a:xfrm>
            <a:off x="3370437" y="3783158"/>
            <a:ext cx="1293304" cy="405992"/>
          </a:xfrm>
          <a:prstGeom prst="rect">
            <a:avLst/>
          </a:prstGeom>
        </p:spPr>
      </p:pic>
      <p:sp>
        <p:nvSpPr>
          <p:cNvPr id="30" name="正方形/長方形 29">
            <a:extLst>
              <a:ext uri="{FF2B5EF4-FFF2-40B4-BE49-F238E27FC236}">
                <a16:creationId xmlns:a16="http://schemas.microsoft.com/office/drawing/2014/main" id="{8798C2A0-3CCF-C458-5F0C-681DA7687623}"/>
              </a:ext>
            </a:extLst>
          </p:cNvPr>
          <p:cNvSpPr/>
          <p:nvPr/>
        </p:nvSpPr>
        <p:spPr bwMode="auto">
          <a:xfrm>
            <a:off x="5040086" y="3268166"/>
            <a:ext cx="261257" cy="391314"/>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31" name="正方形/長方形 30">
            <a:extLst>
              <a:ext uri="{FF2B5EF4-FFF2-40B4-BE49-F238E27FC236}">
                <a16:creationId xmlns:a16="http://schemas.microsoft.com/office/drawing/2014/main" id="{A3899912-4041-60E1-AEDB-0710CB0DC501}"/>
              </a:ext>
            </a:extLst>
          </p:cNvPr>
          <p:cNvSpPr/>
          <p:nvPr/>
        </p:nvSpPr>
        <p:spPr bwMode="auto">
          <a:xfrm flipV="1">
            <a:off x="6572003" y="4918585"/>
            <a:ext cx="272783" cy="386132"/>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32" name="図 31">
            <a:extLst>
              <a:ext uri="{FF2B5EF4-FFF2-40B4-BE49-F238E27FC236}">
                <a16:creationId xmlns:a16="http://schemas.microsoft.com/office/drawing/2014/main" id="{ADE0486E-117B-019D-CFD5-E50554008D9C}"/>
              </a:ext>
            </a:extLst>
          </p:cNvPr>
          <p:cNvPicPr>
            <a:picLocks noChangeAspect="1"/>
          </p:cNvPicPr>
          <p:nvPr/>
        </p:nvPicPr>
        <p:blipFill>
          <a:blip r:embed="rId5"/>
          <a:stretch>
            <a:fillRect/>
          </a:stretch>
        </p:blipFill>
        <p:spPr>
          <a:xfrm>
            <a:off x="5925351" y="3788682"/>
            <a:ext cx="1293304" cy="386132"/>
          </a:xfrm>
          <a:prstGeom prst="rect">
            <a:avLst/>
          </a:prstGeom>
        </p:spPr>
      </p:pic>
      <p:pic>
        <p:nvPicPr>
          <p:cNvPr id="33" name="図 32">
            <a:extLst>
              <a:ext uri="{FF2B5EF4-FFF2-40B4-BE49-F238E27FC236}">
                <a16:creationId xmlns:a16="http://schemas.microsoft.com/office/drawing/2014/main" id="{50F12E7B-2F55-6723-A1A5-B1B3EE1F3A4A}"/>
              </a:ext>
            </a:extLst>
          </p:cNvPr>
          <p:cNvPicPr>
            <a:picLocks noChangeAspect="1"/>
          </p:cNvPicPr>
          <p:nvPr/>
        </p:nvPicPr>
        <p:blipFill>
          <a:blip r:embed="rId5"/>
          <a:stretch>
            <a:fillRect/>
          </a:stretch>
        </p:blipFill>
        <p:spPr>
          <a:xfrm>
            <a:off x="7218654" y="4907972"/>
            <a:ext cx="1364599" cy="405992"/>
          </a:xfrm>
          <a:prstGeom prst="rect">
            <a:avLst/>
          </a:prstGeom>
        </p:spPr>
      </p:pic>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doc.:IEEE802.15.23-0107-06ma</a:t>
            </a:r>
            <a:endParaRPr kumimoji="1" lang="ja-JP" altLang="en-US" sz="1600" b="1" dirty="0"/>
          </a:p>
        </p:txBody>
      </p:sp>
      <p:sp>
        <p:nvSpPr>
          <p:cNvPr id="4" name="正方形/長方形 3">
            <a:extLst>
              <a:ext uri="{FF2B5EF4-FFF2-40B4-BE49-F238E27FC236}">
                <a16:creationId xmlns:a16="http://schemas.microsoft.com/office/drawing/2014/main" id="{8259EE4C-8528-D27C-C0A5-876E20051DA1}"/>
              </a:ext>
            </a:extLst>
          </p:cNvPr>
          <p:cNvSpPr/>
          <p:nvPr/>
        </p:nvSpPr>
        <p:spPr bwMode="auto">
          <a:xfrm flipV="1">
            <a:off x="7218654" y="3826646"/>
            <a:ext cx="336031" cy="277268"/>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21673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3000" fill="hold" grpId="0" nodeType="clickEffect">
                                  <p:stCondLst>
                                    <p:cond delay="0"/>
                                  </p:stCondLst>
                                  <p:childTnLst>
                                    <p:animEffect transition="out" filter="fade">
                                      <p:cBhvr>
                                        <p:cTn id="6" dur="500" tmFilter="0, 0; .2, .5; .8, .5; 1, 0"/>
                                        <p:tgtEl>
                                          <p:spTgt spid="24"/>
                                        </p:tgtEl>
                                      </p:cBhvr>
                                    </p:animEffect>
                                    <p:animScale>
                                      <p:cBhvr>
                                        <p:cTn id="7" dur="250" autoRev="1" fill="hold"/>
                                        <p:tgtEl>
                                          <p:spTgt spid="24"/>
                                        </p:tgtEl>
                                      </p:cBhvr>
                                      <p:by x="105000" y="105000"/>
                                    </p:animScale>
                                  </p:childTnLst>
                                </p:cTn>
                              </p:par>
                              <p:par>
                                <p:cTn id="8" presetID="26" presetClass="emph" presetSubtype="0" repeatCount="3000" fill="hold" grpId="0" nodeType="withEffect">
                                  <p:stCondLst>
                                    <p:cond delay="0"/>
                                  </p:stCondLst>
                                  <p:childTnLst>
                                    <p:animEffect transition="out" filter="fade">
                                      <p:cBhvr>
                                        <p:cTn id="9" dur="500" tmFilter="0, 0; .2, .5; .8, .5; 1, 0"/>
                                        <p:tgtEl>
                                          <p:spTgt spid="30"/>
                                        </p:tgtEl>
                                      </p:cBhvr>
                                    </p:animEffect>
                                    <p:animScale>
                                      <p:cBhvr>
                                        <p:cTn id="10" dur="250" autoRev="1" fill="hold"/>
                                        <p:tgtEl>
                                          <p:spTgt spid="30"/>
                                        </p:tgtEl>
                                      </p:cBhvr>
                                      <p:by x="105000" y="105000"/>
                                    </p:animScale>
                                  </p:childTnLst>
                                </p:cTn>
                              </p:par>
                              <p:par>
                                <p:cTn id="11" presetID="26" presetClass="emph" presetSubtype="0" repeatCount="3000" fill="hold" grpId="0" nodeType="withEffect">
                                  <p:stCondLst>
                                    <p:cond delay="0"/>
                                  </p:stCondLst>
                                  <p:childTnLst>
                                    <p:animEffect transition="out" filter="fade">
                                      <p:cBhvr>
                                        <p:cTn id="12" dur="500" tmFilter="0, 0; .2, .5; .8, .5; 1, 0"/>
                                        <p:tgtEl>
                                          <p:spTgt spid="31"/>
                                        </p:tgtEl>
                                      </p:cBhvr>
                                    </p:animEffect>
                                    <p:animScale>
                                      <p:cBhvr>
                                        <p:cTn id="13" dur="250" autoRev="1" fill="hold"/>
                                        <p:tgtEl>
                                          <p:spTgt spid="31"/>
                                        </p:tgtEl>
                                      </p:cBhvr>
                                      <p:by x="105000" y="105000"/>
                                    </p:animScale>
                                  </p:childTnLst>
                                </p:cTn>
                              </p:par>
                            </p:childTnLst>
                          </p:cTn>
                        </p:par>
                        <p:par>
                          <p:cTn id="14" fill="hold">
                            <p:stCondLst>
                              <p:cond delay="1500"/>
                            </p:stCondLst>
                            <p:childTnLst>
                              <p:par>
                                <p:cTn id="15" presetID="26" presetClass="emph" presetSubtype="0" repeatCount="5000" fill="hold" grpId="0" nodeType="afterEffect">
                                  <p:stCondLst>
                                    <p:cond delay="0"/>
                                  </p:stCondLst>
                                  <p:childTnLst>
                                    <p:animEffect transition="out" filter="fade">
                                      <p:cBhvr>
                                        <p:cTn id="16" dur="500" tmFilter="0, 0; .2, .5; .8, .5; 1, 0"/>
                                        <p:tgtEl>
                                          <p:spTgt spid="4"/>
                                        </p:tgtEl>
                                      </p:cBhvr>
                                    </p:animEffect>
                                    <p:animScale>
                                      <p:cBhvr>
                                        <p:cTn id="1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0" grpId="0" animBg="1"/>
      <p:bldP spid="31"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a:xfrm>
            <a:off x="0" y="608800"/>
            <a:ext cx="9144000" cy="400241"/>
          </a:xfrm>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a:t>
            </a:r>
            <a:r>
              <a:rPr kumimoji="1" lang="en-US" altLang="ja-JP" sz="2400" b="1" i="0" u="none" strike="noStrike" kern="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for</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12-17th, March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4</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March 2023</a:t>
            </a:r>
            <a:endParaRPr lang="en-US" altLang="ja-JP" dirty="0"/>
          </a:p>
        </p:txBody>
      </p:sp>
      <p:sp>
        <p:nvSpPr>
          <p:cNvPr id="6" name="テキスト ボックス 5">
            <a:extLst>
              <a:ext uri="{FF2B5EF4-FFF2-40B4-BE49-F238E27FC236}">
                <a16:creationId xmlns:a16="http://schemas.microsoft.com/office/drawing/2014/main" id="{3338EC39-35E3-EDC3-7824-FA8F2808676F}"/>
              </a:ext>
            </a:extLst>
          </p:cNvPr>
          <p:cNvSpPr txBox="1"/>
          <p:nvPr/>
        </p:nvSpPr>
        <p:spPr>
          <a:xfrm>
            <a:off x="66675" y="922125"/>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13(MON)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14(TUE)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14(TUE)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March 14(TUE)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15(WED)in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16(THU)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Joint  6ma&amp;4ab(VRM#1)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16(THU)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a:t>
            </a:r>
            <a:r>
              <a:rPr kumimoji="1" lang="en-US" altLang="ja-JP" sz="12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  23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:30-1:30 March 17(FRI)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1" name="表 10">
            <a:extLst>
              <a:ext uri="{FF2B5EF4-FFF2-40B4-BE49-F238E27FC236}">
                <a16:creationId xmlns:a16="http://schemas.microsoft.com/office/drawing/2014/main" id="{664C1543-B3EC-00F0-E5A6-2BEC4733DE10}"/>
              </a:ext>
            </a:extLst>
          </p:cNvPr>
          <p:cNvGraphicFramePr>
            <a:graphicFrameLocks noGrp="1"/>
          </p:cNvGraphicFramePr>
          <p:nvPr>
            <p:extLst>
              <p:ext uri="{D42A27DB-BD31-4B8C-83A1-F6EECF244321}">
                <p14:modId xmlns:p14="http://schemas.microsoft.com/office/powerpoint/2010/main" val="1460791644"/>
              </p:ext>
            </p:extLst>
          </p:nvPr>
        </p:nvGraphicFramePr>
        <p:xfrm>
          <a:off x="335268" y="1874962"/>
          <a:ext cx="8742057" cy="1200328"/>
        </p:xfrm>
        <a:graphic>
          <a:graphicData uri="http://schemas.openxmlformats.org/drawingml/2006/table">
            <a:tbl>
              <a:tblPr/>
              <a:tblGrid>
                <a:gridCol w="4023972">
                  <a:extLst>
                    <a:ext uri="{9D8B030D-6E8A-4147-A177-3AD203B41FA5}">
                      <a16:colId xmlns:a16="http://schemas.microsoft.com/office/drawing/2014/main" val="664803055"/>
                    </a:ext>
                  </a:extLst>
                </a:gridCol>
                <a:gridCol w="1059928">
                  <a:extLst>
                    <a:ext uri="{9D8B030D-6E8A-4147-A177-3AD203B41FA5}">
                      <a16:colId xmlns:a16="http://schemas.microsoft.com/office/drawing/2014/main" val="3003077734"/>
                    </a:ext>
                  </a:extLst>
                </a:gridCol>
                <a:gridCol w="3658157">
                  <a:extLst>
                    <a:ext uri="{9D8B030D-6E8A-4147-A177-3AD203B41FA5}">
                      <a16:colId xmlns:a16="http://schemas.microsoft.com/office/drawing/2014/main" val="2507252215"/>
                    </a:ext>
                  </a:extLst>
                </a:gridCol>
              </a:tblGrid>
              <a:tr h="161083">
                <a:tc gridSpan="2">
                  <a:txBody>
                    <a:bodyPr/>
                    <a:lstStyle/>
                    <a:p>
                      <a:pPr algn="l" fontAlgn="b"/>
                      <a:r>
                        <a:rPr lang="en-US" sz="1050" b="1" i="0" u="none" strike="noStrike">
                          <a:effectLst/>
                          <a:latin typeface="Arial" panose="020B0604020202020204" pitchFamily="34" charset="0"/>
                        </a:rPr>
                        <a:t>  TG 15.6ma</a:t>
                      </a:r>
                      <a:r>
                        <a:rPr lang="en-US" sz="1050" b="1" i="0" u="none" strike="noStrike">
                          <a:effectLst/>
                          <a:latin typeface="ＭＳ ゴシック" panose="020B0609070205080204" pitchFamily="49" charset="-128"/>
                          <a:ea typeface="ＭＳ ゴシック" panose="020B0609070205080204" pitchFamily="49" charset="-128"/>
                        </a:rPr>
                        <a:t>　</a:t>
                      </a:r>
                      <a:r>
                        <a:rPr lang="en-US" sz="1050" b="1" i="0" u="none" strike="noStrike">
                          <a:effectLst/>
                          <a:latin typeface="Arial" panose="020B0604020202020204" pitchFamily="34" charset="0"/>
                        </a:rPr>
                        <a:t>  Session1,    MON  PM2  (</a:t>
                      </a:r>
                      <a:r>
                        <a:rPr lang="en-US" sz="1050" b="1" i="0" u="none" strike="noStrike">
                          <a:solidFill>
                            <a:srgbClr val="FF33CC"/>
                          </a:solidFill>
                          <a:effectLst/>
                          <a:latin typeface="Arial" panose="020B0604020202020204" pitchFamily="34" charset="0"/>
                        </a:rPr>
                        <a:t>Virtual Room #3</a:t>
                      </a:r>
                      <a:r>
                        <a:rPr lang="en-US" sz="105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47762749"/>
                  </a:ext>
                </a:extLst>
              </a:tr>
              <a:tr h="161083">
                <a:tc gridSpan="2">
                  <a:txBody>
                    <a:bodyPr/>
                    <a:lstStyle/>
                    <a:p>
                      <a:pPr algn="l" fontAlgn="b"/>
                      <a:r>
                        <a:rPr lang="en-US" sz="1050" b="1" i="0" u="none" strike="noStrike">
                          <a:effectLst/>
                          <a:latin typeface="Arial" panose="020B0604020202020204" pitchFamily="34" charset="0"/>
                        </a:rPr>
                        <a:t>       4:00 PM - 6:00PM March 13(MON) Local Atlanta Time(EST)</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810179944"/>
                  </a:ext>
                </a:extLst>
              </a:tr>
              <a:tr h="161083">
                <a:tc gridSpan="3">
                  <a:txBody>
                    <a:bodyPr/>
                    <a:lstStyle/>
                    <a:p>
                      <a:pPr algn="l" fontAlgn="b"/>
                      <a:r>
                        <a:rPr lang="en-US" sz="1050" b="1" i="0" u="none" strike="noStrike">
                          <a:solidFill>
                            <a:srgbClr val="FF0000"/>
                          </a:solidFill>
                          <a:effectLst/>
                          <a:latin typeface="Arial" panose="020B0604020202020204" pitchFamily="34" charset="0"/>
                        </a:rPr>
                        <a:t>       5:00AM March 14(TUE) - 7:00 March 14(TUE)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9619608"/>
                  </a:ext>
                </a:extLst>
              </a:tr>
              <a:tr h="207849">
                <a:tc>
                  <a:txBody>
                    <a:bodyPr/>
                    <a:lstStyle/>
                    <a:p>
                      <a:pPr algn="l" fontAlgn="b"/>
                      <a:r>
                        <a:rPr lang="en-US" sz="1050" b="1" i="0" u="none" strike="noStrike">
                          <a:effectLst/>
                          <a:latin typeface="Arial" panose="020B0604020202020204" pitchFamily="34" charset="0"/>
                        </a:rPr>
                        <a:t>       9:00-11:00PM March 13</a:t>
                      </a:r>
                      <a:r>
                        <a:rPr lang="en-US" sz="1050" b="1" i="0" u="none" strike="noStrike">
                          <a:effectLst/>
                          <a:latin typeface="Yu Gothic" panose="020B0400000000000000" pitchFamily="50" charset="-128"/>
                          <a:ea typeface="Yu Gothic" panose="020B0400000000000000" pitchFamily="50" charset="-128"/>
                        </a:rPr>
                        <a:t>(</a:t>
                      </a:r>
                      <a:r>
                        <a:rPr lang="en-US" sz="1050" b="1" i="0" u="none" strike="noStrike">
                          <a:effectLst/>
                          <a:latin typeface="Arial" panose="020B0604020202020204" pitchFamily="34" charset="0"/>
                        </a:rPr>
                        <a:t>MON) UTC</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126876088"/>
                  </a:ext>
                </a:extLst>
              </a:tr>
              <a:tr h="187064">
                <a:tc gridSpan="3">
                  <a:txBody>
                    <a:bodyPr/>
                    <a:lstStyle/>
                    <a:p>
                      <a:pPr algn="l" fontAlgn="b"/>
                      <a:r>
                        <a:rPr lang="en-US" sz="1100" b="0" i="0" u="sng" strike="noStrike">
                          <a:solidFill>
                            <a:srgbClr val="0000FF"/>
                          </a:solidFill>
                          <a:effectLst/>
                          <a:latin typeface="Arial" panose="020B0604020202020204" pitchFamily="34" charset="0"/>
                          <a:hlinkClick r:id="rId2"/>
                        </a:rPr>
                        <a:t>https://ieeesa.webex.com/ieeesa/j.php?MTID=m570cfce4deb35eb3f342c0cd5aa4c7b0</a:t>
                      </a:r>
                      <a:endParaRPr lang="en-US" sz="1100" b="0" i="0" u="sng" strike="noStrike">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51451851"/>
                  </a:ext>
                </a:extLst>
              </a:tr>
              <a:tr h="161083">
                <a:tc>
                  <a:txBody>
                    <a:bodyPr/>
                    <a:lstStyle/>
                    <a:p>
                      <a:pPr algn="l" fontAlgn="b"/>
                      <a:r>
                        <a:rPr lang="en-US" sz="1050" b="1" i="0" u="none" strike="noStrike">
                          <a:effectLst/>
                          <a:latin typeface="Arial" panose="020B0604020202020204" pitchFamily="34" charset="0"/>
                        </a:rPr>
                        <a:t>Meeting number: 2332 144 1147</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178394739"/>
                  </a:ext>
                </a:extLst>
              </a:tr>
              <a:tr h="161083">
                <a:tc>
                  <a:txBody>
                    <a:bodyPr/>
                    <a:lstStyle/>
                    <a:p>
                      <a:pPr algn="l" fontAlgn="b"/>
                      <a:r>
                        <a:rPr lang="en-US" sz="1050" b="1" i="0" u="none" strike="noStrike">
                          <a:effectLst/>
                          <a:latin typeface="Arial" panose="020B0604020202020204" pitchFamily="34" charset="0"/>
                        </a:rPr>
                        <a:t>Password:</a:t>
                      </a:r>
                      <a:r>
                        <a:rPr lang="en-US" sz="1050" b="1" i="0" u="none" strike="noStrike">
                          <a:solidFill>
                            <a:srgbClr val="FF33CC"/>
                          </a:solidFill>
                          <a:effectLst/>
                          <a:latin typeface="Arial" panose="020B0604020202020204" pitchFamily="34" charset="0"/>
                        </a:rPr>
                        <a:t> 80215marchmtgrm3</a:t>
                      </a:r>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986402498"/>
                  </a:ext>
                </a:extLst>
              </a:tr>
            </a:tbl>
          </a:graphicData>
        </a:graphic>
      </p:graphicFrame>
      <p:graphicFrame>
        <p:nvGraphicFramePr>
          <p:cNvPr id="12" name="表 11">
            <a:extLst>
              <a:ext uri="{FF2B5EF4-FFF2-40B4-BE49-F238E27FC236}">
                <a16:creationId xmlns:a16="http://schemas.microsoft.com/office/drawing/2014/main" id="{0672EF6B-2E93-6841-A082-F5442C4AA09E}"/>
              </a:ext>
            </a:extLst>
          </p:cNvPr>
          <p:cNvGraphicFramePr>
            <a:graphicFrameLocks noGrp="1"/>
          </p:cNvGraphicFramePr>
          <p:nvPr>
            <p:extLst>
              <p:ext uri="{D42A27DB-BD31-4B8C-83A1-F6EECF244321}">
                <p14:modId xmlns:p14="http://schemas.microsoft.com/office/powerpoint/2010/main" val="1535007420"/>
              </p:ext>
            </p:extLst>
          </p:nvPr>
        </p:nvGraphicFramePr>
        <p:xfrm>
          <a:off x="335268" y="3121923"/>
          <a:ext cx="7099301" cy="1200326"/>
        </p:xfrm>
        <a:graphic>
          <a:graphicData uri="http://schemas.openxmlformats.org/drawingml/2006/table">
            <a:tbl>
              <a:tblPr/>
              <a:tblGrid>
                <a:gridCol w="4168476">
                  <a:extLst>
                    <a:ext uri="{9D8B030D-6E8A-4147-A177-3AD203B41FA5}">
                      <a16:colId xmlns:a16="http://schemas.microsoft.com/office/drawing/2014/main" val="714408075"/>
                    </a:ext>
                  </a:extLst>
                </a:gridCol>
                <a:gridCol w="799316">
                  <a:extLst>
                    <a:ext uri="{9D8B030D-6E8A-4147-A177-3AD203B41FA5}">
                      <a16:colId xmlns:a16="http://schemas.microsoft.com/office/drawing/2014/main" val="1258555996"/>
                    </a:ext>
                  </a:extLst>
                </a:gridCol>
                <a:gridCol w="2131509">
                  <a:extLst>
                    <a:ext uri="{9D8B030D-6E8A-4147-A177-3AD203B41FA5}">
                      <a16:colId xmlns:a16="http://schemas.microsoft.com/office/drawing/2014/main" val="393055746"/>
                    </a:ext>
                  </a:extLst>
                </a:gridCol>
              </a:tblGrid>
              <a:tr h="194648">
                <a:tc gridSpan="2">
                  <a:txBody>
                    <a:bodyPr/>
                    <a:lstStyle/>
                    <a:p>
                      <a:pPr algn="l" fontAlgn="b"/>
                      <a:r>
                        <a:rPr lang="en-US" sz="1100" b="1" i="0" u="none" strike="noStrike">
                          <a:effectLst/>
                          <a:latin typeface="Arial" panose="020B0604020202020204" pitchFamily="34" charset="0"/>
                        </a:rPr>
                        <a:t>  TG 15.6ma</a:t>
                      </a:r>
                      <a:r>
                        <a:rPr lang="en-US" sz="1100" b="1" i="0" u="none" strike="noStrike">
                          <a:effectLst/>
                          <a:latin typeface="ＭＳ ゴシック" panose="020B0609070205080204" pitchFamily="49" charset="-128"/>
                          <a:ea typeface="ＭＳ ゴシック" panose="020B0609070205080204" pitchFamily="49" charset="-128"/>
                        </a:rPr>
                        <a:t>　</a:t>
                      </a:r>
                      <a:r>
                        <a:rPr lang="en-US" sz="1100" b="1" i="0" u="none" strike="noStrike">
                          <a:effectLst/>
                          <a:latin typeface="Arial" panose="020B0604020202020204" pitchFamily="34" charset="0"/>
                        </a:rPr>
                        <a:t>  Session2,  Tue  AM1  </a:t>
                      </a:r>
                      <a:r>
                        <a:rPr lang="en-US" sz="1100" b="1" i="0" u="none" strike="noStrike">
                          <a:solidFill>
                            <a:srgbClr val="FF33CC"/>
                          </a:solidFill>
                          <a:effectLst/>
                          <a:latin typeface="Arial" panose="020B0604020202020204" pitchFamily="34" charset="0"/>
                        </a:rPr>
                        <a:t>(Virtual Room #2</a:t>
                      </a:r>
                      <a:r>
                        <a:rPr lang="en-US" sz="110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167613">
                <a:tc>
                  <a:txBody>
                    <a:bodyPr/>
                    <a:lstStyle/>
                    <a:p>
                      <a:pPr algn="l" fontAlgn="b"/>
                      <a:r>
                        <a:rPr lang="en-US" sz="1050" b="1" i="0" u="none" strike="noStrike">
                          <a:effectLst/>
                          <a:latin typeface="Arial" panose="020B0604020202020204" pitchFamily="34" charset="0"/>
                        </a:rPr>
                        <a:t>       8:00-10:00 March 14(TUE)Local Atlanta Time(EST)</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67613">
                <a:tc gridSpan="2">
                  <a:txBody>
                    <a:bodyPr/>
                    <a:lstStyle/>
                    <a:p>
                      <a:pPr algn="l" fontAlgn="b"/>
                      <a:r>
                        <a:rPr lang="en-US" sz="1050" b="1" i="0" u="none" strike="noStrike">
                          <a:solidFill>
                            <a:srgbClr val="FF0000"/>
                          </a:solidFill>
                          <a:effectLst/>
                          <a:latin typeface="Arial" panose="020B0604020202020204" pitchFamily="34" charset="0"/>
                        </a:rPr>
                        <a:t>       21:00 - 23:00 March 14(TUE) (UTC-4:00) Japan &amp; Korea Time, </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67613">
                <a:tc>
                  <a:txBody>
                    <a:bodyPr/>
                    <a:lstStyle/>
                    <a:p>
                      <a:pPr algn="l" fontAlgn="b"/>
                      <a:r>
                        <a:rPr lang="en-US" sz="1050" b="1" i="0" u="none" strike="noStrike">
                          <a:effectLst/>
                          <a:latin typeface="Arial" panose="020B0604020202020204" pitchFamily="34" charset="0"/>
                        </a:rPr>
                        <a:t>       13:00 - 15:00 March 14(TUE) UTC</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450299323"/>
                  </a:ext>
                </a:extLst>
              </a:tr>
              <a:tr h="167613">
                <a:tc gridSpan="3">
                  <a:txBody>
                    <a:bodyPr/>
                    <a:lstStyle/>
                    <a:p>
                      <a:pPr algn="l" fontAlgn="b"/>
                      <a:r>
                        <a:rPr lang="en-US" sz="1050" b="0" i="0" u="sng" strike="noStrike">
                          <a:solidFill>
                            <a:srgbClr val="0000FF"/>
                          </a:solidFill>
                          <a:effectLst/>
                          <a:latin typeface="Arial" panose="020B0604020202020204" pitchFamily="34" charset="0"/>
                        </a:rPr>
                        <a:t>https://ieeesa.webex.com/ieeesa/j.php?MTID=m8d9626c4e1cc028a178216d5371ece98</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50962867"/>
                  </a:ext>
                </a:extLst>
              </a:tr>
              <a:tr h="167613">
                <a:tc>
                  <a:txBody>
                    <a:bodyPr/>
                    <a:lstStyle/>
                    <a:p>
                      <a:pPr algn="l" fontAlgn="b"/>
                      <a:r>
                        <a:rPr lang="en-US" sz="1050" b="1" i="0" u="none" strike="noStrike">
                          <a:effectLst/>
                          <a:latin typeface="Arial" panose="020B0604020202020204" pitchFamily="34" charset="0"/>
                        </a:rPr>
                        <a:t>Meeting number: 2349 186 8749</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415113504"/>
                  </a:ext>
                </a:extLst>
              </a:tr>
              <a:tr h="167613">
                <a:tc>
                  <a:txBody>
                    <a:bodyPr/>
                    <a:lstStyle/>
                    <a:p>
                      <a:pPr algn="l" fontAlgn="b"/>
                      <a:r>
                        <a:rPr lang="en-US" sz="1050" b="1" i="0" u="none" strike="noStrike">
                          <a:effectLst/>
                          <a:latin typeface="Arial" panose="020B0604020202020204" pitchFamily="34" charset="0"/>
                        </a:rPr>
                        <a:t>Password:</a:t>
                      </a:r>
                      <a:r>
                        <a:rPr lang="en-US" sz="1050" b="1" i="0" u="none" strike="noStrike">
                          <a:solidFill>
                            <a:srgbClr val="FF33CC"/>
                          </a:solidFill>
                          <a:effectLst/>
                          <a:latin typeface="Arial" panose="020B0604020202020204" pitchFamily="34" charset="0"/>
                        </a:rPr>
                        <a:t> 80215marchmtgrm2</a:t>
                      </a:r>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graphicFrame>
        <p:nvGraphicFramePr>
          <p:cNvPr id="13" name="表 12">
            <a:extLst>
              <a:ext uri="{FF2B5EF4-FFF2-40B4-BE49-F238E27FC236}">
                <a16:creationId xmlns:a16="http://schemas.microsoft.com/office/drawing/2014/main" id="{47D28C85-B2CA-D45D-EBD0-96CA34B5F745}"/>
              </a:ext>
            </a:extLst>
          </p:cNvPr>
          <p:cNvGraphicFramePr>
            <a:graphicFrameLocks noGrp="1"/>
          </p:cNvGraphicFramePr>
          <p:nvPr>
            <p:extLst>
              <p:ext uri="{D42A27DB-BD31-4B8C-83A1-F6EECF244321}">
                <p14:modId xmlns:p14="http://schemas.microsoft.com/office/powerpoint/2010/main" val="2673844699"/>
              </p:ext>
            </p:extLst>
          </p:nvPr>
        </p:nvGraphicFramePr>
        <p:xfrm>
          <a:off x="390476" y="4322249"/>
          <a:ext cx="7772400" cy="1118273"/>
        </p:xfrm>
        <a:graphic>
          <a:graphicData uri="http://schemas.openxmlformats.org/drawingml/2006/table">
            <a:tbl>
              <a:tblPr/>
              <a:tblGrid>
                <a:gridCol w="4162844">
                  <a:extLst>
                    <a:ext uri="{9D8B030D-6E8A-4147-A177-3AD203B41FA5}">
                      <a16:colId xmlns:a16="http://schemas.microsoft.com/office/drawing/2014/main" val="335337068"/>
                    </a:ext>
                  </a:extLst>
                </a:gridCol>
                <a:gridCol w="930932">
                  <a:extLst>
                    <a:ext uri="{9D8B030D-6E8A-4147-A177-3AD203B41FA5}">
                      <a16:colId xmlns:a16="http://schemas.microsoft.com/office/drawing/2014/main" val="1458470438"/>
                    </a:ext>
                  </a:extLst>
                </a:gridCol>
                <a:gridCol w="2678624">
                  <a:extLst>
                    <a:ext uri="{9D8B030D-6E8A-4147-A177-3AD203B41FA5}">
                      <a16:colId xmlns:a16="http://schemas.microsoft.com/office/drawing/2014/main" val="2681041630"/>
                    </a:ext>
                  </a:extLst>
                </a:gridCol>
              </a:tblGrid>
              <a:tr h="165541">
                <a:tc gridSpan="3">
                  <a:txBody>
                    <a:bodyPr/>
                    <a:lstStyle/>
                    <a:p>
                      <a:pPr algn="l" fontAlgn="b"/>
                      <a:r>
                        <a:rPr lang="en-US" sz="1050" b="1" i="0" u="none" strike="noStrike">
                          <a:effectLst/>
                          <a:latin typeface="Arial" panose="020B0604020202020204" pitchFamily="34" charset="0"/>
                        </a:rPr>
                        <a:t>  TG 15.6ma</a:t>
                      </a:r>
                      <a:r>
                        <a:rPr lang="en-US" sz="1050" b="1" i="0" u="none" strike="noStrike">
                          <a:effectLst/>
                          <a:latin typeface="ＭＳ ゴシック" panose="020B0609070205080204" pitchFamily="49" charset="-128"/>
                          <a:ea typeface="ＭＳ ゴシック" panose="020B0609070205080204" pitchFamily="49" charset="-128"/>
                        </a:rPr>
                        <a:t>　</a:t>
                      </a:r>
                      <a:r>
                        <a:rPr lang="en-US" sz="1050" b="1" i="0" u="none" strike="noStrike">
                          <a:effectLst/>
                          <a:latin typeface="Arial" panose="020B0604020202020204" pitchFamily="34" charset="0"/>
                        </a:rPr>
                        <a:t>  Session3,   Wed  PM2  (</a:t>
                      </a:r>
                      <a:r>
                        <a:rPr lang="en-US" sz="1050" b="1" i="0" u="none" strike="noStrike">
                          <a:solidFill>
                            <a:srgbClr val="FF33CC"/>
                          </a:solidFill>
                          <a:effectLst/>
                          <a:latin typeface="Arial" panose="020B0604020202020204" pitchFamily="34" charset="0"/>
                        </a:rPr>
                        <a:t>Virtual Room #3</a:t>
                      </a:r>
                      <a:r>
                        <a:rPr lang="en-US" sz="105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28963374"/>
                  </a:ext>
                </a:extLst>
              </a:tr>
              <a:tr h="146336">
                <a:tc gridSpan="3">
                  <a:txBody>
                    <a:bodyPr/>
                    <a:lstStyle/>
                    <a:p>
                      <a:pPr algn="l" fontAlgn="b"/>
                      <a:r>
                        <a:rPr lang="en-US" sz="1000" b="1" i="0" u="none" strike="noStrike">
                          <a:effectLst/>
                          <a:latin typeface="Arial" panose="020B0604020202020204" pitchFamily="34" charset="0"/>
                        </a:rPr>
                        <a:t>       4:00 PM - 6:00PM March 13(MON) Local Atlanta Time(EST)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02052542"/>
                  </a:ext>
                </a:extLst>
              </a:tr>
              <a:tr h="146336">
                <a:tc gridSpan="3">
                  <a:txBody>
                    <a:bodyPr/>
                    <a:lstStyle/>
                    <a:p>
                      <a:pPr algn="l" fontAlgn="b"/>
                      <a:r>
                        <a:rPr lang="en-US" sz="1000" b="1" i="0" u="none" strike="noStrike">
                          <a:solidFill>
                            <a:srgbClr val="FF0000"/>
                          </a:solidFill>
                          <a:effectLst/>
                          <a:latin typeface="Arial" panose="020B0604020202020204" pitchFamily="34" charset="0"/>
                        </a:rPr>
                        <a:t>       5:00AM March 14(TUE) - 7:00 March 14(TUE)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776224"/>
                  </a:ext>
                </a:extLst>
              </a:tr>
              <a:tr h="190732">
                <a:tc>
                  <a:txBody>
                    <a:bodyPr/>
                    <a:lstStyle/>
                    <a:p>
                      <a:pPr algn="l" fontAlgn="b"/>
                      <a:r>
                        <a:rPr lang="en-US" sz="1000" b="1" i="0" u="none" strike="noStrike">
                          <a:effectLst/>
                          <a:latin typeface="Arial" panose="020B0604020202020204" pitchFamily="34" charset="0"/>
                        </a:rPr>
                        <a:t>       9:00-11:00PM March 13</a:t>
                      </a:r>
                      <a:r>
                        <a:rPr lang="en-US" sz="1000" b="1" i="0" u="none" strike="noStrike">
                          <a:effectLst/>
                          <a:latin typeface="Yu Gothic" panose="020B0400000000000000" pitchFamily="50" charset="-128"/>
                          <a:ea typeface="Yu Gothic" panose="020B0400000000000000" pitchFamily="50" charset="-128"/>
                        </a:rPr>
                        <a:t>(</a:t>
                      </a:r>
                      <a:r>
                        <a:rPr lang="en-US" sz="1000" b="1" i="0" u="none" strike="noStrike">
                          <a:effectLst/>
                          <a:latin typeface="Arial" panose="020B0604020202020204" pitchFamily="34" charset="0"/>
                        </a:rPr>
                        <a:t>MON) UTC</a:t>
                      </a: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34725666"/>
                  </a:ext>
                </a:extLst>
              </a:tr>
              <a:tr h="146336">
                <a:tc gridSpan="3">
                  <a:txBody>
                    <a:bodyPr/>
                    <a:lstStyle/>
                    <a:p>
                      <a:pPr algn="l" fontAlgn="b"/>
                      <a:r>
                        <a:rPr lang="en-US" sz="1000" b="0" i="0" u="sng" strike="noStrike">
                          <a:solidFill>
                            <a:srgbClr val="0000FF"/>
                          </a:solidFill>
                          <a:effectLst/>
                          <a:latin typeface="Arial" panose="020B0604020202020204" pitchFamily="34" charset="0"/>
                          <a:hlinkClick r:id="rId2"/>
                        </a:rPr>
                        <a:t>https://ieeesa.webex.com/ieeesa/j.php?MTID=m570cfce4deb35eb3f342c0cd5aa4c7b0</a:t>
                      </a:r>
                      <a:endParaRPr lang="en-US" sz="1000" b="0" i="0" u="sng" strike="noStrike">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7380525"/>
                  </a:ext>
                </a:extLst>
              </a:tr>
              <a:tr h="146336">
                <a:tc>
                  <a:txBody>
                    <a:bodyPr/>
                    <a:lstStyle/>
                    <a:p>
                      <a:pPr algn="l" fontAlgn="b"/>
                      <a:r>
                        <a:rPr lang="en-US" sz="1000" b="1" i="0" u="none" strike="noStrike">
                          <a:effectLst/>
                          <a:latin typeface="Arial" panose="020B0604020202020204" pitchFamily="34" charset="0"/>
                        </a:rPr>
                        <a:t>Meeting number: 2332 144 1147</a:t>
                      </a: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922501903"/>
                  </a:ext>
                </a:extLst>
              </a:tr>
              <a:tr h="146336">
                <a:tc>
                  <a:txBody>
                    <a:bodyPr/>
                    <a:lstStyle/>
                    <a:p>
                      <a:pPr algn="l" fontAlgn="b"/>
                      <a:r>
                        <a:rPr lang="en-US" sz="1000" b="1" i="0" u="none" strike="noStrike">
                          <a:effectLst/>
                          <a:latin typeface="Arial" panose="020B0604020202020204" pitchFamily="34" charset="0"/>
                        </a:rPr>
                        <a:t>Password:</a:t>
                      </a:r>
                      <a:r>
                        <a:rPr lang="en-US" sz="1000" b="1" i="0" u="none" strike="noStrike">
                          <a:solidFill>
                            <a:srgbClr val="FF33CC"/>
                          </a:solidFill>
                          <a:effectLst/>
                          <a:latin typeface="Arial" panose="020B0604020202020204" pitchFamily="34" charset="0"/>
                        </a:rPr>
                        <a:t> 80215marchmtgrm3</a:t>
                      </a:r>
                      <a:endParaRPr 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0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918117903"/>
                  </a:ext>
                </a:extLst>
              </a:tr>
            </a:tbl>
          </a:graphicData>
        </a:graphic>
      </p:graphicFrame>
      <p:graphicFrame>
        <p:nvGraphicFramePr>
          <p:cNvPr id="14" name="表 13">
            <a:extLst>
              <a:ext uri="{FF2B5EF4-FFF2-40B4-BE49-F238E27FC236}">
                <a16:creationId xmlns:a16="http://schemas.microsoft.com/office/drawing/2014/main" id="{7A139554-8AA7-54CF-3F47-0B3E657926A6}"/>
              </a:ext>
            </a:extLst>
          </p:cNvPr>
          <p:cNvGraphicFramePr>
            <a:graphicFrameLocks noGrp="1"/>
          </p:cNvGraphicFramePr>
          <p:nvPr>
            <p:extLst>
              <p:ext uri="{D42A27DB-BD31-4B8C-83A1-F6EECF244321}">
                <p14:modId xmlns:p14="http://schemas.microsoft.com/office/powerpoint/2010/main" val="3546129730"/>
              </p:ext>
            </p:extLst>
          </p:nvPr>
        </p:nvGraphicFramePr>
        <p:xfrm>
          <a:off x="3428999" y="5260194"/>
          <a:ext cx="5715001" cy="1120140"/>
        </p:xfrm>
        <a:graphic>
          <a:graphicData uri="http://schemas.openxmlformats.org/drawingml/2006/table">
            <a:tbl>
              <a:tblPr/>
              <a:tblGrid>
                <a:gridCol w="3159262">
                  <a:extLst>
                    <a:ext uri="{9D8B030D-6E8A-4147-A177-3AD203B41FA5}">
                      <a16:colId xmlns:a16="http://schemas.microsoft.com/office/drawing/2014/main" val="1839110938"/>
                    </a:ext>
                  </a:extLst>
                </a:gridCol>
                <a:gridCol w="751325">
                  <a:extLst>
                    <a:ext uri="{9D8B030D-6E8A-4147-A177-3AD203B41FA5}">
                      <a16:colId xmlns:a16="http://schemas.microsoft.com/office/drawing/2014/main" val="1054108096"/>
                    </a:ext>
                  </a:extLst>
                </a:gridCol>
                <a:gridCol w="1028454">
                  <a:extLst>
                    <a:ext uri="{9D8B030D-6E8A-4147-A177-3AD203B41FA5}">
                      <a16:colId xmlns:a16="http://schemas.microsoft.com/office/drawing/2014/main" val="510660748"/>
                    </a:ext>
                  </a:extLst>
                </a:gridCol>
                <a:gridCol w="775960">
                  <a:extLst>
                    <a:ext uri="{9D8B030D-6E8A-4147-A177-3AD203B41FA5}">
                      <a16:colId xmlns:a16="http://schemas.microsoft.com/office/drawing/2014/main" val="1373685352"/>
                    </a:ext>
                  </a:extLst>
                </a:gridCol>
              </a:tblGrid>
              <a:tr h="130287">
                <a:tc gridSpan="3">
                  <a:txBody>
                    <a:bodyPr/>
                    <a:lstStyle/>
                    <a:p>
                      <a:pPr algn="l" fontAlgn="b"/>
                      <a:r>
                        <a:rPr lang="en-US" sz="1050" b="1" i="0" u="none" strike="noStrike" dirty="0">
                          <a:effectLst/>
                          <a:latin typeface="Arial" panose="020B0604020202020204" pitchFamily="34" charset="0"/>
                        </a:rPr>
                        <a:t> Joint Session 0r 6ma and 4ab,  March 16 Thu  AM2  </a:t>
                      </a:r>
                      <a:r>
                        <a:rPr lang="en-US" sz="1050" b="1" i="0" u="none" strike="noStrike" dirty="0">
                          <a:solidFill>
                            <a:srgbClr val="FF33CC"/>
                          </a:solidFill>
                          <a:effectLst/>
                          <a:latin typeface="Arial" panose="020B0604020202020204" pitchFamily="34" charset="0"/>
                        </a:rPr>
                        <a:t>(Virtual Room #1</a:t>
                      </a:r>
                      <a:r>
                        <a:rPr lang="en-US" sz="105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500595683"/>
                  </a:ext>
                </a:extLst>
              </a:tr>
              <a:tr h="130287">
                <a:tc gridSpan="2">
                  <a:txBody>
                    <a:bodyPr/>
                    <a:lstStyle/>
                    <a:p>
                      <a:pPr algn="l" fontAlgn="b"/>
                      <a:r>
                        <a:rPr lang="en-US" sz="1050" b="1" i="0" u="none" strike="noStrike" dirty="0">
                          <a:effectLst/>
                          <a:latin typeface="Arial" panose="020B0604020202020204" pitchFamily="34" charset="0"/>
                        </a:rPr>
                        <a:t>       10:30 AM - 12:30  March 16(THU) Local Atlanta Time(EST)</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493367467"/>
                  </a:ext>
                </a:extLst>
              </a:tr>
              <a:tr h="130287">
                <a:tc gridSpan="4">
                  <a:txBody>
                    <a:bodyPr/>
                    <a:lstStyle/>
                    <a:p>
                      <a:pPr algn="l" fontAlgn="b"/>
                      <a:r>
                        <a:rPr lang="en-US" sz="1050" b="1" i="0" u="none" strike="noStrike">
                          <a:solidFill>
                            <a:srgbClr val="FF0000"/>
                          </a:solidFill>
                          <a:effectLst/>
                          <a:latin typeface="Arial" panose="020B0604020202020204" pitchFamily="34" charset="0"/>
                        </a:rPr>
                        <a:t>       11:30 March 15(THU) - 01:30 March 16(FRI)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0824606"/>
                  </a:ext>
                </a:extLst>
              </a:tr>
              <a:tr h="130287">
                <a:tc>
                  <a:txBody>
                    <a:bodyPr/>
                    <a:lstStyle/>
                    <a:p>
                      <a:pPr algn="l" fontAlgn="b"/>
                      <a:r>
                        <a:rPr lang="en-US" sz="1050" b="1" i="0" u="none" strike="noStrike">
                          <a:effectLst/>
                          <a:latin typeface="Arial" panose="020B0604020202020204" pitchFamily="34" charset="0"/>
                        </a:rPr>
                        <a:t>       15:30 - 17:30  March 16(THU) UTC</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45810196"/>
                  </a:ext>
                </a:extLst>
              </a:tr>
              <a:tr h="130287">
                <a:tc gridSpan="4">
                  <a:txBody>
                    <a:bodyPr/>
                    <a:lstStyle/>
                    <a:p>
                      <a:pPr algn="l" fontAlgn="b"/>
                      <a:r>
                        <a:rPr lang="en-US" sz="1050" b="0" i="0" u="sng" strike="noStrike">
                          <a:solidFill>
                            <a:srgbClr val="0000FF"/>
                          </a:solidFill>
                          <a:effectLst/>
                          <a:latin typeface="Arial" panose="020B0604020202020204" pitchFamily="34" charset="0"/>
                        </a:rPr>
                        <a:t>https://ieeesa.webex.com/ieeesa/j.php?MTID=m294baede78fb6c8fe29dfdf2a1db6165</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5121489"/>
                  </a:ext>
                </a:extLst>
              </a:tr>
              <a:tr h="130287">
                <a:tc>
                  <a:txBody>
                    <a:bodyPr/>
                    <a:lstStyle/>
                    <a:p>
                      <a:pPr algn="l" fontAlgn="b"/>
                      <a:r>
                        <a:rPr lang="en-US" sz="1050" b="1" i="0" u="none" strike="noStrike">
                          <a:effectLst/>
                          <a:latin typeface="Arial" panose="020B0604020202020204" pitchFamily="34" charset="0"/>
                        </a:rPr>
                        <a:t>Meeting number: 2334 241 3835</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080404062"/>
                  </a:ext>
                </a:extLst>
              </a:tr>
              <a:tr h="130287">
                <a:tc>
                  <a:txBody>
                    <a:bodyPr/>
                    <a:lstStyle/>
                    <a:p>
                      <a:pPr algn="l" fontAlgn="b"/>
                      <a:r>
                        <a:rPr lang="en-US" sz="1050" b="1" i="0" u="none" strike="noStrike">
                          <a:effectLst/>
                          <a:latin typeface="Arial" panose="020B0604020202020204" pitchFamily="34" charset="0"/>
                        </a:rPr>
                        <a:t>Password:</a:t>
                      </a:r>
                      <a:r>
                        <a:rPr lang="en-US" sz="1050" b="1" i="0" u="none" strike="noStrike">
                          <a:solidFill>
                            <a:srgbClr val="FF33CC"/>
                          </a:solidFill>
                          <a:effectLst/>
                          <a:latin typeface="Arial" panose="020B0604020202020204" pitchFamily="34" charset="0"/>
                        </a:rPr>
                        <a:t> 80215marchmtgrm1</a:t>
                      </a:r>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243729066"/>
                  </a:ext>
                </a:extLst>
              </a:tr>
            </a:tbl>
          </a:graphicData>
        </a:graphic>
      </p:graphicFrame>
    </p:spTree>
    <p:extLst>
      <p:ext uri="{BB962C8B-B14F-4D97-AF65-F5344CB8AC3E}">
        <p14:creationId xmlns:p14="http://schemas.microsoft.com/office/powerpoint/2010/main" val="1217359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March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January 2023. Doc.# 15-23-0076-00-06ma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15-23-0106-03-06ma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marL="457200" lvl="1" indent="0">
              <a:buNone/>
            </a:pPr>
            <a:r>
              <a:rPr lang="en-US" altLang="ja-JP" sz="2000" dirty="0">
                <a:ea typeface="ＭＳ Ｐゴシック" charset="-128"/>
              </a:rPr>
              <a:t>                         Daisuke </a:t>
            </a:r>
            <a:r>
              <a:rPr lang="en-US" altLang="ja-JP" sz="2000" dirty="0" err="1">
                <a:ea typeface="ＭＳ Ｐゴシック" charset="-128"/>
              </a:rPr>
              <a:t>Anzai</a:t>
            </a:r>
            <a:r>
              <a:rPr lang="en-US" altLang="ja-JP" sz="2000" dirty="0">
                <a:ea typeface="ＭＳ Ｐゴシック" charset="-128"/>
              </a:rPr>
              <a:t>(</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67179</TotalTime>
  <Words>3597</Words>
  <Application>Microsoft Office PowerPoint</Application>
  <PresentationFormat>画面に合わせる (4:3)</PresentationFormat>
  <Paragraphs>348</Paragraphs>
  <Slides>22</Slides>
  <Notes>19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22</vt:i4>
      </vt:variant>
    </vt:vector>
  </HeadingPairs>
  <TitlesOfParts>
    <vt:vector size="33" baseType="lpstr">
      <vt:lpstr>Monotype Sorts</vt:lpstr>
      <vt:lpstr>ＭＳ Ｐゴシック</vt:lpstr>
      <vt:lpstr>ＭＳ ゴシック</vt:lpstr>
      <vt:lpstr>游ゴシック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Atlanta, Georgia, USA Match 13th, 2023  Ryuji Kohno Yokohama National University(YNU), YRP International Alliance Institute(YRP-IAI)</vt:lpstr>
      <vt:lpstr>TG15.6ma Plenary Session Schedule for 12-17th, March 2023</vt:lpstr>
      <vt:lpstr>TG15.6ma Interim Session Schedule for for 12-17th, March 2023</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PowerPoint プレゼンテーション</vt:lpstr>
      <vt:lpstr>Agenda items for the week</vt:lpstr>
      <vt:lpstr>TG15.6ma Plenary Session Schedule for 12-17th, March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125</cp:revision>
  <cp:lastPrinted>2022-07-06T15:32:43Z</cp:lastPrinted>
  <dcterms:created xsi:type="dcterms:W3CDTF">2020-12-17T10:56:09Z</dcterms:created>
  <dcterms:modified xsi:type="dcterms:W3CDTF">2023-03-13T22:44:14Z</dcterms:modified>
</cp:coreProperties>
</file>