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17"/>
  </p:notesMasterIdLst>
  <p:handoutMasterIdLst>
    <p:handoutMasterId r:id="rId18"/>
  </p:handoutMasterIdLst>
  <p:sldIdLst>
    <p:sldId id="346" r:id="rId2"/>
    <p:sldId id="375" r:id="rId3"/>
    <p:sldId id="400" r:id="rId4"/>
    <p:sldId id="401" r:id="rId5"/>
    <p:sldId id="403" r:id="rId6"/>
    <p:sldId id="404" r:id="rId7"/>
    <p:sldId id="405" r:id="rId8"/>
    <p:sldId id="406" r:id="rId9"/>
    <p:sldId id="407" r:id="rId10"/>
    <p:sldId id="408" r:id="rId11"/>
    <p:sldId id="409" r:id="rId12"/>
    <p:sldId id="410" r:id="rId13"/>
    <p:sldId id="411" r:id="rId14"/>
    <p:sldId id="412" r:id="rId15"/>
    <p:sldId id="41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3/7/2023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3/7/2023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15-23-0113-00-007a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3/7/2023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3/7/2023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3/7/2023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3/7/2023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3/7/2023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Discussion on the </a:t>
            </a:r>
            <a:r>
              <a:rPr lang="en-US" altLang="en-US" sz="1600" b="1" dirty="0" smtClean="0">
                <a:solidFill>
                  <a:prstClr val="black"/>
                </a:solidFill>
                <a:latin typeface="Times New Roman" panose="02020603050405020304" pitchFamily="18" charset="0"/>
              </a:rPr>
              <a:t>Issues of Draft D3 comments</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March 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Issues of Draft D3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Issues of Draft D3 comments</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16.2.2 Encoder configuration</a:t>
            </a:r>
            <a:endParaRPr lang="en-US" sz="1600" dirty="0"/>
          </a:p>
        </p:txBody>
      </p:sp>
      <p:pic>
        <p:nvPicPr>
          <p:cNvPr id="4" name="Picture 3"/>
          <p:cNvPicPr>
            <a:picLocks noChangeAspect="1"/>
          </p:cNvPicPr>
          <p:nvPr/>
        </p:nvPicPr>
        <p:blipFill>
          <a:blip r:embed="rId2"/>
          <a:stretch>
            <a:fillRect/>
          </a:stretch>
        </p:blipFill>
        <p:spPr>
          <a:xfrm>
            <a:off x="2438400" y="1804158"/>
            <a:ext cx="5962650" cy="3905250"/>
          </a:xfrm>
          <a:prstGeom prst="rect">
            <a:avLst/>
          </a:prstGeom>
        </p:spPr>
      </p:pic>
    </p:spTree>
    <p:extLst>
      <p:ext uri="{BB962C8B-B14F-4D97-AF65-F5344CB8AC3E}">
        <p14:creationId xmlns:p14="http://schemas.microsoft.com/office/powerpoint/2010/main" val="1146351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16.2.4. Sequence number inserting</a:t>
            </a:r>
            <a:endParaRPr lang="en-US" sz="1600" dirty="0"/>
          </a:p>
        </p:txBody>
      </p:sp>
      <p:pic>
        <p:nvPicPr>
          <p:cNvPr id="3" name="Picture 2"/>
          <p:cNvPicPr>
            <a:picLocks noChangeAspect="1"/>
          </p:cNvPicPr>
          <p:nvPr/>
        </p:nvPicPr>
        <p:blipFill>
          <a:blip r:embed="rId2"/>
          <a:stretch>
            <a:fillRect/>
          </a:stretch>
        </p:blipFill>
        <p:spPr>
          <a:xfrm>
            <a:off x="2743200" y="1557754"/>
            <a:ext cx="5753100" cy="4714875"/>
          </a:xfrm>
          <a:prstGeom prst="rect">
            <a:avLst/>
          </a:prstGeom>
        </p:spPr>
      </p:pic>
      <p:sp>
        <p:nvSpPr>
          <p:cNvPr id="6" name="Rectangle 5"/>
          <p:cNvSpPr/>
          <p:nvPr/>
        </p:nvSpPr>
        <p:spPr>
          <a:xfrm>
            <a:off x="508475" y="3742353"/>
            <a:ext cx="8077200" cy="338554"/>
          </a:xfrm>
          <a:prstGeom prst="rect">
            <a:avLst/>
          </a:prstGeom>
        </p:spPr>
        <p:txBody>
          <a:bodyPr wrap="square">
            <a:spAutoFit/>
          </a:bodyPr>
          <a:lstStyle/>
          <a:p>
            <a:r>
              <a:rPr lang="en-US" sz="1600" dirty="0">
                <a:latin typeface="Arial" panose="020B0604020202020204" pitchFamily="34" charset="0"/>
              </a:rPr>
              <a:t>16.2.5 RLL coding</a:t>
            </a:r>
            <a:endParaRPr lang="en-US" sz="1600" dirty="0"/>
          </a:p>
        </p:txBody>
      </p:sp>
    </p:spTree>
    <p:extLst>
      <p:ext uri="{BB962C8B-B14F-4D97-AF65-F5344CB8AC3E}">
        <p14:creationId xmlns:p14="http://schemas.microsoft.com/office/powerpoint/2010/main" val="108688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#10: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16.2.6 Preamble</a:t>
            </a:r>
            <a:endParaRPr lang="en-US" sz="1600" dirty="0"/>
          </a:p>
        </p:txBody>
      </p:sp>
      <p:sp>
        <p:nvSpPr>
          <p:cNvPr id="6" name="Rectangle 5"/>
          <p:cNvSpPr/>
          <p:nvPr/>
        </p:nvSpPr>
        <p:spPr>
          <a:xfrm>
            <a:off x="508475" y="3742353"/>
            <a:ext cx="2082325" cy="830997"/>
          </a:xfrm>
          <a:prstGeom prst="rect">
            <a:avLst/>
          </a:prstGeom>
        </p:spPr>
        <p:txBody>
          <a:bodyPr wrap="square">
            <a:spAutoFit/>
          </a:bodyPr>
          <a:lstStyle/>
          <a:p>
            <a:r>
              <a:rPr lang="en-US" sz="1600" dirty="0">
                <a:latin typeface="Arial" panose="020B0604020202020204" pitchFamily="34" charset="0"/>
              </a:rPr>
              <a:t>16.2.7. Summary of MIMO C-OOK PHY mode parameters</a:t>
            </a:r>
            <a:endParaRPr lang="en-US" sz="1600" dirty="0"/>
          </a:p>
        </p:txBody>
      </p:sp>
      <p:pic>
        <p:nvPicPr>
          <p:cNvPr id="4" name="Picture 3"/>
          <p:cNvPicPr>
            <a:picLocks noChangeAspect="1"/>
          </p:cNvPicPr>
          <p:nvPr/>
        </p:nvPicPr>
        <p:blipFill>
          <a:blip r:embed="rId2"/>
          <a:stretch>
            <a:fillRect/>
          </a:stretch>
        </p:blipFill>
        <p:spPr>
          <a:xfrm>
            <a:off x="2743200" y="1676400"/>
            <a:ext cx="6229350" cy="4581525"/>
          </a:xfrm>
          <a:prstGeom prst="rect">
            <a:avLst/>
          </a:prstGeom>
        </p:spPr>
      </p:pic>
    </p:spTree>
    <p:extLst>
      <p:ext uri="{BB962C8B-B14F-4D97-AF65-F5344CB8AC3E}">
        <p14:creationId xmlns:p14="http://schemas.microsoft.com/office/powerpoint/2010/main" val="1963353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#11: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16.3.2. Encoder configuration</a:t>
            </a:r>
            <a:endParaRPr lang="en-US" sz="1600" dirty="0"/>
          </a:p>
        </p:txBody>
      </p:sp>
      <p:pic>
        <p:nvPicPr>
          <p:cNvPr id="3" name="Picture 2"/>
          <p:cNvPicPr>
            <a:picLocks noChangeAspect="1"/>
          </p:cNvPicPr>
          <p:nvPr/>
        </p:nvPicPr>
        <p:blipFill>
          <a:blip r:embed="rId2"/>
          <a:stretch>
            <a:fillRect/>
          </a:stretch>
        </p:blipFill>
        <p:spPr>
          <a:xfrm>
            <a:off x="2590800" y="1557754"/>
            <a:ext cx="6267450" cy="4095750"/>
          </a:xfrm>
          <a:prstGeom prst="rect">
            <a:avLst/>
          </a:prstGeom>
        </p:spPr>
      </p:pic>
    </p:spTree>
    <p:extLst>
      <p:ext uri="{BB962C8B-B14F-4D97-AF65-F5344CB8AC3E}">
        <p14:creationId xmlns:p14="http://schemas.microsoft.com/office/powerpoint/2010/main" val="3381042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#12: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2133600" cy="584775"/>
          </a:xfrm>
          <a:prstGeom prst="rect">
            <a:avLst/>
          </a:prstGeom>
        </p:spPr>
        <p:txBody>
          <a:bodyPr wrap="square">
            <a:spAutoFit/>
          </a:bodyPr>
          <a:lstStyle/>
          <a:p>
            <a:r>
              <a:rPr lang="en-US" sz="1600" dirty="0">
                <a:latin typeface="Arial" panose="020B0604020202020204" pitchFamily="34" charset="0"/>
              </a:rPr>
              <a:t>16.4.3. Forward error correction (FEC)</a:t>
            </a:r>
            <a:endParaRPr lang="en-US" sz="1600" dirty="0"/>
          </a:p>
        </p:txBody>
      </p:sp>
      <p:pic>
        <p:nvPicPr>
          <p:cNvPr id="5" name="Picture 4"/>
          <p:cNvPicPr>
            <a:picLocks noChangeAspect="1"/>
          </p:cNvPicPr>
          <p:nvPr/>
        </p:nvPicPr>
        <p:blipFill>
          <a:blip r:embed="rId2"/>
          <a:stretch>
            <a:fillRect/>
          </a:stretch>
        </p:blipFill>
        <p:spPr>
          <a:xfrm>
            <a:off x="3445039" y="1447800"/>
            <a:ext cx="5161287" cy="4848225"/>
          </a:xfrm>
          <a:prstGeom prst="rect">
            <a:avLst/>
          </a:prstGeom>
        </p:spPr>
      </p:pic>
      <p:sp>
        <p:nvSpPr>
          <p:cNvPr id="7" name="Rectangle 6"/>
          <p:cNvSpPr/>
          <p:nvPr/>
        </p:nvSpPr>
        <p:spPr>
          <a:xfrm>
            <a:off x="381000" y="4419600"/>
            <a:ext cx="2133600" cy="338554"/>
          </a:xfrm>
          <a:prstGeom prst="rect">
            <a:avLst/>
          </a:prstGeom>
        </p:spPr>
        <p:txBody>
          <a:bodyPr wrap="square">
            <a:spAutoFit/>
          </a:bodyPr>
          <a:lstStyle/>
          <a:p>
            <a:r>
              <a:rPr lang="en-US" sz="1600" dirty="0">
                <a:latin typeface="Arial" panose="020B0604020202020204" pitchFamily="34" charset="0"/>
              </a:rPr>
              <a:t>16.4.5. RLL coding</a:t>
            </a:r>
            <a:endParaRPr lang="en-US" sz="1600" dirty="0"/>
          </a:p>
        </p:txBody>
      </p:sp>
    </p:spTree>
    <p:extLst>
      <p:ext uri="{BB962C8B-B14F-4D97-AF65-F5344CB8AC3E}">
        <p14:creationId xmlns:p14="http://schemas.microsoft.com/office/powerpoint/2010/main" val="3428753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smtClean="0">
                <a:latin typeface="Times New Roman" panose="02020603050405020304" pitchFamily="18" charset="0"/>
                <a:cs typeface="Times New Roman" panose="02020603050405020304" pitchFamily="18" charset="0"/>
              </a:rPr>
              <a:t>#13: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5257800" cy="338554"/>
          </a:xfrm>
          <a:prstGeom prst="rect">
            <a:avLst/>
          </a:prstGeom>
        </p:spPr>
        <p:txBody>
          <a:bodyPr wrap="square">
            <a:spAutoFit/>
          </a:bodyPr>
          <a:lstStyle/>
          <a:p>
            <a:r>
              <a:rPr lang="en-US" sz="1600" dirty="0">
                <a:latin typeface="Arial" panose="020B0604020202020204" pitchFamily="34" charset="0"/>
              </a:rPr>
              <a:t>16.4.7. Summary of MIMO-OOK PHY mode parameters</a:t>
            </a:r>
            <a:endParaRPr lang="en-US" sz="1600" dirty="0"/>
          </a:p>
        </p:txBody>
      </p:sp>
      <p:pic>
        <p:nvPicPr>
          <p:cNvPr id="3" name="Picture 2"/>
          <p:cNvPicPr>
            <a:picLocks noChangeAspect="1"/>
          </p:cNvPicPr>
          <p:nvPr/>
        </p:nvPicPr>
        <p:blipFill>
          <a:blip r:embed="rId2"/>
          <a:stretch>
            <a:fillRect/>
          </a:stretch>
        </p:blipFill>
        <p:spPr>
          <a:xfrm>
            <a:off x="2514600" y="2743200"/>
            <a:ext cx="4762500" cy="1704975"/>
          </a:xfrm>
          <a:prstGeom prst="rect">
            <a:avLst/>
          </a:prstGeom>
        </p:spPr>
      </p:pic>
    </p:spTree>
    <p:extLst>
      <p:ext uri="{BB962C8B-B14F-4D97-AF65-F5344CB8AC3E}">
        <p14:creationId xmlns:p14="http://schemas.microsoft.com/office/powerpoint/2010/main" val="1594345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smtClean="0">
                <a:solidFill>
                  <a:schemeClr val="tx1"/>
                </a:solidFill>
                <a:latin typeface="Times New Roman" pitchFamily="18" charset="0"/>
                <a:cs typeface="Times New Roman" pitchFamily="18" charset="0"/>
              </a:rPr>
              <a:t>Discussion </a:t>
            </a:r>
            <a:r>
              <a:rPr lang="en-US" sz="3200" dirty="0">
                <a:solidFill>
                  <a:schemeClr val="tx1"/>
                </a:solidFill>
                <a:latin typeface="Times New Roman" pitchFamily="18" charset="0"/>
                <a:cs typeface="Times New Roman" pitchFamily="18" charset="0"/>
              </a:rPr>
              <a:t>on the Issues of Draft </a:t>
            </a:r>
            <a:r>
              <a:rPr lang="en-US" sz="3200" dirty="0" smtClean="0">
                <a:solidFill>
                  <a:schemeClr val="tx1"/>
                </a:solidFill>
                <a:latin typeface="Times New Roman" pitchFamily="18" charset="0"/>
                <a:cs typeface="Times New Roman" pitchFamily="18" charset="0"/>
              </a:rPr>
              <a:t>D3 comments</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8. PHY specification	</a:t>
            </a:r>
            <a:endParaRPr lang="en-US" sz="1600" dirty="0"/>
          </a:p>
        </p:txBody>
      </p:sp>
      <p:pic>
        <p:nvPicPr>
          <p:cNvPr id="4" name="Picture 3"/>
          <p:cNvPicPr>
            <a:picLocks noChangeAspect="1"/>
          </p:cNvPicPr>
          <p:nvPr/>
        </p:nvPicPr>
        <p:blipFill>
          <a:blip r:embed="rId2"/>
          <a:stretch>
            <a:fillRect/>
          </a:stretch>
        </p:blipFill>
        <p:spPr>
          <a:xfrm>
            <a:off x="1519237" y="1828800"/>
            <a:ext cx="6105525" cy="3648075"/>
          </a:xfrm>
          <a:prstGeom prst="rect">
            <a:avLst/>
          </a:prstGeom>
        </p:spPr>
      </p:pic>
    </p:spTree>
    <p:extLst>
      <p:ext uri="{BB962C8B-B14F-4D97-AF65-F5344CB8AC3E}">
        <p14:creationId xmlns:p14="http://schemas.microsoft.com/office/powerpoint/2010/main" val="2661013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9.5.2 PHY PIB attributes</a:t>
            </a:r>
            <a:endParaRPr lang="en-US" sz="1600" dirty="0"/>
          </a:p>
        </p:txBody>
      </p:sp>
      <p:pic>
        <p:nvPicPr>
          <p:cNvPr id="3" name="Picture 2"/>
          <p:cNvPicPr>
            <a:picLocks noChangeAspect="1"/>
          </p:cNvPicPr>
          <p:nvPr/>
        </p:nvPicPr>
        <p:blipFill>
          <a:blip r:embed="rId2"/>
          <a:stretch>
            <a:fillRect/>
          </a:stretch>
        </p:blipFill>
        <p:spPr>
          <a:xfrm>
            <a:off x="3352800" y="1182168"/>
            <a:ext cx="4919663" cy="4857487"/>
          </a:xfrm>
          <a:prstGeom prst="rect">
            <a:avLst/>
          </a:prstGeom>
        </p:spPr>
      </p:pic>
    </p:spTree>
    <p:extLst>
      <p:ext uri="{BB962C8B-B14F-4D97-AF65-F5344CB8AC3E}">
        <p14:creationId xmlns:p14="http://schemas.microsoft.com/office/powerpoint/2010/main" val="761845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9.5.2 PHY PIB attributes</a:t>
            </a:r>
            <a:endParaRPr lang="en-US" sz="1600" dirty="0"/>
          </a:p>
        </p:txBody>
      </p:sp>
      <p:pic>
        <p:nvPicPr>
          <p:cNvPr id="3" name="Picture 2"/>
          <p:cNvPicPr>
            <a:picLocks noChangeAspect="1"/>
          </p:cNvPicPr>
          <p:nvPr/>
        </p:nvPicPr>
        <p:blipFill>
          <a:blip r:embed="rId2"/>
          <a:stretch>
            <a:fillRect/>
          </a:stretch>
        </p:blipFill>
        <p:spPr>
          <a:xfrm>
            <a:off x="4648200" y="1049867"/>
            <a:ext cx="3381375" cy="5018390"/>
          </a:xfrm>
          <a:prstGeom prst="rect">
            <a:avLst/>
          </a:prstGeom>
        </p:spPr>
      </p:pic>
    </p:spTree>
    <p:extLst>
      <p:ext uri="{BB962C8B-B14F-4D97-AF65-F5344CB8AC3E}">
        <p14:creationId xmlns:p14="http://schemas.microsoft.com/office/powerpoint/2010/main" val="347865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9.5.2 PHY PIB attributes</a:t>
            </a:r>
            <a:endParaRPr lang="en-US" sz="1600" dirty="0"/>
          </a:p>
        </p:txBody>
      </p:sp>
      <p:pic>
        <p:nvPicPr>
          <p:cNvPr id="4" name="Picture 3"/>
          <p:cNvPicPr>
            <a:picLocks noChangeAspect="1"/>
          </p:cNvPicPr>
          <p:nvPr/>
        </p:nvPicPr>
        <p:blipFill>
          <a:blip r:embed="rId2"/>
          <a:stretch>
            <a:fillRect/>
          </a:stretch>
        </p:blipFill>
        <p:spPr>
          <a:xfrm>
            <a:off x="3657600" y="990600"/>
            <a:ext cx="4631325" cy="5104983"/>
          </a:xfrm>
          <a:prstGeom prst="rect">
            <a:avLst/>
          </a:prstGeom>
        </p:spPr>
      </p:pic>
    </p:spTree>
    <p:extLst>
      <p:ext uri="{BB962C8B-B14F-4D97-AF65-F5344CB8AC3E}">
        <p14:creationId xmlns:p14="http://schemas.microsoft.com/office/powerpoint/2010/main" val="1456505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9.5.2 PHY PIB attributes</a:t>
            </a:r>
            <a:endParaRPr lang="en-US" sz="1600" dirty="0"/>
          </a:p>
        </p:txBody>
      </p:sp>
      <p:pic>
        <p:nvPicPr>
          <p:cNvPr id="3" name="Picture 2"/>
          <p:cNvPicPr>
            <a:picLocks noChangeAspect="1"/>
          </p:cNvPicPr>
          <p:nvPr/>
        </p:nvPicPr>
        <p:blipFill>
          <a:blip r:embed="rId2"/>
          <a:stretch>
            <a:fillRect/>
          </a:stretch>
        </p:blipFill>
        <p:spPr>
          <a:xfrm>
            <a:off x="4267200" y="955193"/>
            <a:ext cx="4614862" cy="5232490"/>
          </a:xfrm>
          <a:prstGeom prst="rect">
            <a:avLst/>
          </a:prstGeom>
        </p:spPr>
      </p:pic>
    </p:spTree>
    <p:extLst>
      <p:ext uri="{BB962C8B-B14F-4D97-AF65-F5344CB8AC3E}">
        <p14:creationId xmlns:p14="http://schemas.microsoft.com/office/powerpoint/2010/main" val="1488582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a:latin typeface="Arial" panose="020B0604020202020204" pitchFamily="34" charset="0"/>
              </a:rPr>
              <a:t>16.1.2. Encoder configuration</a:t>
            </a:r>
            <a:endParaRPr lang="en-US" sz="1600" dirty="0"/>
          </a:p>
        </p:txBody>
      </p:sp>
      <p:pic>
        <p:nvPicPr>
          <p:cNvPr id="4" name="Picture 3"/>
          <p:cNvPicPr>
            <a:picLocks noChangeAspect="1"/>
          </p:cNvPicPr>
          <p:nvPr/>
        </p:nvPicPr>
        <p:blipFill>
          <a:blip r:embed="rId2"/>
          <a:stretch>
            <a:fillRect/>
          </a:stretch>
        </p:blipFill>
        <p:spPr>
          <a:xfrm>
            <a:off x="2133600" y="2057400"/>
            <a:ext cx="6019800" cy="3752850"/>
          </a:xfrm>
          <a:prstGeom prst="rect">
            <a:avLst/>
          </a:prstGeom>
        </p:spPr>
      </p:pic>
    </p:spTree>
    <p:extLst>
      <p:ext uri="{BB962C8B-B14F-4D97-AF65-F5344CB8AC3E}">
        <p14:creationId xmlns:p14="http://schemas.microsoft.com/office/powerpoint/2010/main" val="1920526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6096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a:t>
            </a:r>
            <a:r>
              <a:rPr lang="en-US" sz="2800" dirty="0">
                <a:latin typeface="Times New Roman" panose="02020603050405020304" pitchFamily="18" charset="0"/>
                <a:cs typeface="Times New Roman" panose="02020603050405020304" pitchFamily="18" charset="0"/>
              </a:rPr>
              <a:t>Technical issue</a:t>
            </a:r>
          </a:p>
        </p:txBody>
      </p:sp>
      <p:sp>
        <p:nvSpPr>
          <p:cNvPr id="11" name="Rectangle 10"/>
          <p:cNvSpPr/>
          <p:nvPr/>
        </p:nvSpPr>
        <p:spPr>
          <a:xfrm>
            <a:off x="533400" y="1219200"/>
            <a:ext cx="8077200" cy="338554"/>
          </a:xfrm>
          <a:prstGeom prst="rect">
            <a:avLst/>
          </a:prstGeom>
        </p:spPr>
        <p:txBody>
          <a:bodyPr wrap="square">
            <a:spAutoFit/>
          </a:bodyPr>
          <a:lstStyle/>
          <a:p>
            <a:r>
              <a:rPr lang="en-US" sz="1600" dirty="0" smtClean="0">
                <a:latin typeface="Arial" panose="020B0604020202020204" pitchFamily="34" charset="0"/>
              </a:rPr>
              <a:t>16.1.6</a:t>
            </a:r>
            <a:r>
              <a:rPr lang="en-US" sz="1600" dirty="0">
                <a:latin typeface="Arial" panose="020B0604020202020204" pitchFamily="34" charset="0"/>
              </a:rPr>
              <a:t>. Hermitian mapping</a:t>
            </a:r>
            <a:endParaRPr lang="en-US" sz="1600" dirty="0"/>
          </a:p>
        </p:txBody>
      </p:sp>
      <p:pic>
        <p:nvPicPr>
          <p:cNvPr id="3" name="Picture 2"/>
          <p:cNvPicPr>
            <a:picLocks noChangeAspect="1"/>
          </p:cNvPicPr>
          <p:nvPr/>
        </p:nvPicPr>
        <p:blipFill>
          <a:blip r:embed="rId2"/>
          <a:stretch>
            <a:fillRect/>
          </a:stretch>
        </p:blipFill>
        <p:spPr>
          <a:xfrm>
            <a:off x="3810000" y="1388477"/>
            <a:ext cx="3691046" cy="4100512"/>
          </a:xfrm>
          <a:prstGeom prst="rect">
            <a:avLst/>
          </a:prstGeom>
        </p:spPr>
      </p:pic>
      <p:sp>
        <p:nvSpPr>
          <p:cNvPr id="6" name="Rectangle 5"/>
          <p:cNvSpPr/>
          <p:nvPr/>
        </p:nvSpPr>
        <p:spPr>
          <a:xfrm>
            <a:off x="441960" y="3810000"/>
            <a:ext cx="3368040" cy="584775"/>
          </a:xfrm>
          <a:prstGeom prst="rect">
            <a:avLst/>
          </a:prstGeom>
        </p:spPr>
        <p:txBody>
          <a:bodyPr wrap="square">
            <a:spAutoFit/>
          </a:bodyPr>
          <a:lstStyle/>
          <a:p>
            <a:r>
              <a:rPr lang="en-US" sz="1600" dirty="0">
                <a:latin typeface="Arial" panose="020B0604020202020204" pitchFamily="34" charset="0"/>
              </a:rPr>
              <a:t>16.1.7. Summary of RS-OFDM PHY mode parameters</a:t>
            </a:r>
            <a:endParaRPr lang="en-US" sz="1600" dirty="0"/>
          </a:p>
        </p:txBody>
      </p:sp>
    </p:spTree>
    <p:extLst>
      <p:ext uri="{BB962C8B-B14F-4D97-AF65-F5344CB8AC3E}">
        <p14:creationId xmlns:p14="http://schemas.microsoft.com/office/powerpoint/2010/main" val="3431463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18415</TotalTime>
  <Words>214</Words>
  <Application>Microsoft Office PowerPoint</Application>
  <PresentationFormat>On-screen Show (4:3)</PresentationFormat>
  <Paragraphs>43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맑은 고딕</vt:lpstr>
      <vt:lpstr>Arial</vt:lpstr>
      <vt:lpstr>Calibri</vt:lpstr>
      <vt:lpstr>Times New Roman</vt:lpstr>
      <vt:lpstr>Office Theme</vt:lpstr>
      <vt:lpstr>PowerPoint Presentation</vt:lpstr>
      <vt:lpstr>PowerPoint Presentation</vt:lpstr>
      <vt:lpstr>Issue #1: Technical issue</vt:lpstr>
      <vt:lpstr>Issue #2: Technical issue</vt:lpstr>
      <vt:lpstr>Issue #3: Technical issue</vt:lpstr>
      <vt:lpstr>Issue #4: Technical issue</vt:lpstr>
      <vt:lpstr>Issue #5: Technical issue</vt:lpstr>
      <vt:lpstr>Issue #6: Technical issue</vt:lpstr>
      <vt:lpstr>Issue #7: Technical issue</vt:lpstr>
      <vt:lpstr>Issue #8: Technical issue</vt:lpstr>
      <vt:lpstr>Issue #9: Technical issue</vt:lpstr>
      <vt:lpstr>Issue #10: Technical issue</vt:lpstr>
      <vt:lpstr>Issue #11: Technical issue</vt:lpstr>
      <vt:lpstr>Issue #12: Technical issue</vt:lpstr>
      <vt:lpstr>Issue #13: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864</cp:revision>
  <cp:lastPrinted>2017-05-07T15:48:38Z</cp:lastPrinted>
  <dcterms:created xsi:type="dcterms:W3CDTF">2010-05-15T17:50:32Z</dcterms:created>
  <dcterms:modified xsi:type="dcterms:W3CDTF">2023-03-07T07:34:43Z</dcterms:modified>
</cp:coreProperties>
</file>