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58" r:id="rId3"/>
    <p:sldId id="271" r:id="rId4"/>
    <p:sldId id="327" r:id="rId5"/>
    <p:sldId id="318" r:id="rId6"/>
    <p:sldId id="347" r:id="rId7"/>
    <p:sldId id="329" r:id="rId8"/>
    <p:sldId id="328" r:id="rId9"/>
    <p:sldId id="335" r:id="rId10"/>
    <p:sldId id="333" r:id="rId11"/>
    <p:sldId id="330" r:id="rId12"/>
    <p:sldId id="339" r:id="rId13"/>
    <p:sldId id="338" r:id="rId14"/>
    <p:sldId id="336" r:id="rId15"/>
    <p:sldId id="337" r:id="rId16"/>
    <p:sldId id="300" r:id="rId17"/>
    <p:sldId id="301" r:id="rId18"/>
    <p:sldId id="343" r:id="rId19"/>
    <p:sldId id="344" r:id="rId20"/>
    <p:sldId id="348" r:id="rId21"/>
    <p:sldId id="345" r:id="rId22"/>
    <p:sldId id="342" r:id="rId23"/>
    <p:sldId id="34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18"/>
            <p14:sldId id="347"/>
            <p14:sldId id="329"/>
            <p14:sldId id="328"/>
            <p14:sldId id="335"/>
            <p14:sldId id="333"/>
            <p14:sldId id="330"/>
            <p14:sldId id="339"/>
            <p14:sldId id="338"/>
            <p14:sldId id="336"/>
            <p14:sldId id="337"/>
            <p14:sldId id="300"/>
            <p14:sldId id="301"/>
            <p14:sldId id="343"/>
            <p14:sldId id="344"/>
            <p14:sldId id="348"/>
            <p14:sldId id="345"/>
            <p14:sldId id="342"/>
            <p14:sldId id="3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8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9" name="Slide Number Placeholder 8">
            <a:extLst>
              <a:ext uri="{FF2B5EF4-FFF2-40B4-BE49-F238E27FC236}">
                <a16:creationId xmlns=""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3" name="Footer Placeholder 2">
            <a:extLst>
              <a:ext uri="{FF2B5EF4-FFF2-40B4-BE49-F238E27FC236}">
                <a16:creationId xmlns=""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dirty="0" smtClean="0"/>
              <a:t>Mar 2023</a:t>
            </a:r>
            <a:endParaRPr lang="en-US" altLang="en-US" dirty="0"/>
          </a:p>
        </p:txBody>
      </p:sp>
      <p:sp>
        <p:nvSpPr>
          <p:cNvPr id="1029" name="Rectangle 5">
            <a:extLst>
              <a:ext uri="{FF2B5EF4-FFF2-40B4-BE49-F238E27FC236}">
                <a16:creationId xmlns=""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15-23-0123-01-04ab</a:t>
            </a:r>
            <a:r>
              <a:rPr lang="en-US" altLang="en-US" sz="1400" b="1" dirty="0"/>
              <a:t>&gt;</a:t>
            </a:r>
          </a:p>
        </p:txBody>
      </p:sp>
      <p:sp>
        <p:nvSpPr>
          <p:cNvPr id="1032" name="Line 8">
            <a:extLst>
              <a:ext uri="{FF2B5EF4-FFF2-40B4-BE49-F238E27FC236}">
                <a16:creationId xmlns=""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 xmlns:a16="http://schemas.microsoft.com/office/drawing/2014/main" id="{F0D0F26C-6B68-D64B-ABFD-559C7369AAFF}"/>
              </a:ext>
            </a:extLst>
          </p:cNvPr>
          <p:cNvSpPr>
            <a:spLocks noChangeArrowheads="1"/>
          </p:cNvSpPr>
          <p:nvPr/>
        </p:nvSpPr>
        <p:spPr bwMode="auto">
          <a:xfrm>
            <a:off x="685800" y="6475413"/>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UWB</a:t>
            </a:r>
            <a:r>
              <a:rPr lang="en-US" altLang="en-US" sz="1200" baseline="0" dirty="0" smtClean="0"/>
              <a:t> native discovery for initialization/setup and channel usage coordination</a:t>
            </a:r>
            <a:endParaRPr lang="en-US" altLang="en-US" dirty="0"/>
          </a:p>
        </p:txBody>
      </p:sp>
      <p:sp>
        <p:nvSpPr>
          <p:cNvPr id="1034" name="Line 10">
            <a:extLst>
              <a:ext uri="{FF2B5EF4-FFF2-40B4-BE49-F238E27FC236}">
                <a16:creationId xmlns=""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Mar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Hongwon</a:t>
            </a:r>
            <a:r>
              <a:rPr lang="en-US" altLang="en-US" dirty="0" smtClean="0"/>
              <a:t> Lee et al. (LG Electronics)</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[UWB Native </a:t>
            </a:r>
            <a:r>
              <a:rPr lang="en-US" altLang="en-US" sz="1600" dirty="0"/>
              <a:t>Discovery </a:t>
            </a:r>
            <a:r>
              <a:rPr lang="en-US" altLang="en-US" sz="1600" dirty="0" smtClean="0"/>
              <a:t>for Ranging Session and Channel Usage Coordination]</a:t>
            </a:r>
            <a:r>
              <a:rPr lang="en-US" altLang="en-US" sz="1600" dirty="0"/>
              <a:t>	</a:t>
            </a:r>
          </a:p>
          <a:p>
            <a:r>
              <a:rPr lang="en-US" altLang="en-US" sz="1600" b="1" dirty="0"/>
              <a:t>Date Submitted: </a:t>
            </a:r>
            <a:r>
              <a:rPr lang="en-US" altLang="en-US" sz="1600" dirty="0" smtClean="0"/>
              <a:t>[March 14, 2023]</a:t>
            </a:r>
            <a:r>
              <a:rPr lang="en-US" altLang="en-US" sz="1600" dirty="0"/>
              <a:t>	</a:t>
            </a:r>
          </a:p>
          <a:p>
            <a:r>
              <a:rPr lang="en-US" altLang="en-US" sz="1600" b="1" dirty="0"/>
              <a:t>Source:</a:t>
            </a:r>
            <a:r>
              <a:rPr lang="en-US" altLang="en-US" sz="1600" dirty="0"/>
              <a:t> </a:t>
            </a:r>
            <a:r>
              <a:rPr lang="en-US" altLang="en-US" sz="1600" dirty="0" smtClean="0"/>
              <a:t>[</a:t>
            </a:r>
            <a:r>
              <a:rPr lang="en-US" altLang="en-US" sz="1600" dirty="0" err="1" smtClean="0"/>
              <a:t>Hongwon</a:t>
            </a:r>
            <a:r>
              <a:rPr lang="en-US" altLang="en-US" sz="1600" dirty="0" smtClean="0"/>
              <a:t> </a:t>
            </a:r>
            <a:r>
              <a:rPr lang="en-US" altLang="en-US" sz="1600" dirty="0" smtClean="0"/>
              <a:t>Lee, Jeonghwan Yoon</a:t>
            </a:r>
            <a:r>
              <a:rPr lang="en-US" altLang="en-US" sz="1600"/>
              <a:t>, </a:t>
            </a:r>
            <a:r>
              <a:rPr lang="en-US" altLang="en-US" sz="1600" smtClean="0"/>
              <a:t>Jinsoo </a:t>
            </a:r>
            <a:r>
              <a:rPr lang="en-US" altLang="en-US" sz="1600" dirty="0" smtClean="0"/>
              <a:t>Choi, </a:t>
            </a:r>
            <a:r>
              <a:rPr lang="en-US" altLang="en-US" sz="1600" dirty="0" err="1" smtClean="0"/>
              <a:t>Hangyu</a:t>
            </a:r>
            <a:r>
              <a:rPr lang="en-US" altLang="en-US" sz="1600" dirty="0" smtClean="0"/>
              <a:t> Cho(</a:t>
            </a:r>
            <a:r>
              <a:rPr lang="en-US" altLang="ko-KR" sz="1600" dirty="0">
                <a:solidFill>
                  <a:srgbClr val="000000"/>
                </a:solidFill>
                <a:ea typeface="굴림" charset="-127"/>
                <a:cs typeface="Times New Roman" pitchFamily="18" charset="0"/>
              </a:rPr>
              <a:t>LG Electronics</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[In-band </a:t>
            </a:r>
            <a:r>
              <a:rPr lang="en-US" altLang="en-US" sz="1600" dirty="0"/>
              <a:t>802.15.4 </a:t>
            </a:r>
            <a:r>
              <a:rPr lang="en-US" altLang="en-US" sz="1600" dirty="0" smtClean="0"/>
              <a:t>radio native discovery for Ranging Session and Channel Usage Coordination]</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latin typeface="+mj-lt"/>
                <a:ea typeface="+mj-ea"/>
                <a:cs typeface="+mj-cs"/>
              </a:rPr>
              <a:t>Advertisement packet</a:t>
            </a:r>
            <a:r>
              <a:rPr lang="en-US" altLang="ko-KR" sz="2000" kern="1200" dirty="0">
                <a:latin typeface="+mj-lt"/>
                <a:ea typeface="+mj-ea"/>
                <a:cs typeface="+mj-cs"/>
              </a:rPr>
              <a:t> </a:t>
            </a:r>
            <a:r>
              <a:rPr lang="en-US" altLang="ko-KR" sz="2000" kern="1200" dirty="0" smtClean="0">
                <a:latin typeface="+mj-lt"/>
                <a:ea typeface="+mj-ea"/>
                <a:cs typeface="+mj-cs"/>
              </a:rPr>
              <a:t>– ADV type ‘00’</a:t>
            </a:r>
            <a:endParaRPr lang="en-US" sz="2800" kern="1200" dirty="0">
              <a:latin typeface="+mj-lt"/>
              <a:ea typeface="+mj-ea"/>
              <a:cs typeface="+mj-cs"/>
            </a:endParaRPr>
          </a:p>
        </p:txBody>
      </p:sp>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387475"/>
            <a:ext cx="7772400"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sz="1600" dirty="0" smtClean="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10" name="TextBox 9"/>
          <p:cNvSpPr txBox="1"/>
          <p:nvPr/>
        </p:nvSpPr>
        <p:spPr>
          <a:xfrm>
            <a:off x="838200" y="1436052"/>
            <a:ext cx="7060715" cy="338554"/>
          </a:xfrm>
          <a:prstGeom prst="rect">
            <a:avLst/>
          </a:prstGeom>
          <a:noFill/>
        </p:spPr>
        <p:txBody>
          <a:bodyPr wrap="non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NBA-MMS-UWB </a:t>
            </a:r>
            <a:r>
              <a:rPr lang="en-US" altLang="ko-KR" sz="1600" dirty="0">
                <a:latin typeface="+mn-lt"/>
              </a:rPr>
              <a:t>ranging session setup only, Info type</a:t>
            </a:r>
            <a:r>
              <a:rPr lang="ko-KR" altLang="en-US" sz="1600">
                <a:latin typeface="+mn-lt"/>
              </a:rPr>
              <a:t> </a:t>
            </a:r>
            <a:r>
              <a:rPr lang="en-US" altLang="ko-KR" sz="1600" dirty="0">
                <a:latin typeface="+mn-lt"/>
              </a:rPr>
              <a:t>shall be </a:t>
            </a:r>
            <a:r>
              <a:rPr lang="en-US" altLang="ko-KR" sz="1600" dirty="0" smtClean="0">
                <a:latin typeface="+mn-lt"/>
              </a:rPr>
              <a:t>set to ’00</a:t>
            </a:r>
            <a:r>
              <a:rPr lang="en-US" altLang="ko-KR" sz="1600" dirty="0">
                <a:latin typeface="+mn-lt"/>
              </a:rPr>
              <a:t>’</a:t>
            </a:r>
          </a:p>
        </p:txBody>
      </p:sp>
      <p:sp>
        <p:nvSpPr>
          <p:cNvPr id="11" name="직사각형 10"/>
          <p:cNvSpPr/>
          <p:nvPr/>
        </p:nvSpPr>
        <p:spPr bwMode="auto">
          <a:xfrm>
            <a:off x="2645664" y="2107386"/>
            <a:ext cx="913817"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직사각형 11"/>
          <p:cNvSpPr/>
          <p:nvPr/>
        </p:nvSpPr>
        <p:spPr bwMode="auto">
          <a:xfrm>
            <a:off x="3562574" y="210738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4" name="직사각형 13"/>
          <p:cNvSpPr/>
          <p:nvPr/>
        </p:nvSpPr>
        <p:spPr bwMode="auto">
          <a:xfrm>
            <a:off x="4428653" y="2107138"/>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TextBox 15"/>
          <p:cNvSpPr txBox="1"/>
          <p:nvPr/>
        </p:nvSpPr>
        <p:spPr>
          <a:xfrm>
            <a:off x="3636505" y="2114617"/>
            <a:ext cx="761747"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18" name="TextBox 17"/>
          <p:cNvSpPr txBox="1"/>
          <p:nvPr/>
        </p:nvSpPr>
        <p:spPr>
          <a:xfrm>
            <a:off x="4580530" y="2215438"/>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19" name="TextBox 18"/>
          <p:cNvSpPr txBox="1"/>
          <p:nvPr/>
        </p:nvSpPr>
        <p:spPr>
          <a:xfrm>
            <a:off x="2054690" y="2618601"/>
            <a:ext cx="3005951"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1                  1                   2</a:t>
            </a:r>
            <a:endParaRPr lang="ko-KR" altLang="en-US">
              <a:latin typeface="Arial" panose="020B0604020202020204" pitchFamily="34" charset="0"/>
              <a:cs typeface="Arial" panose="020B0604020202020204" pitchFamily="34" charset="0"/>
            </a:endParaRPr>
          </a:p>
        </p:txBody>
      </p:sp>
      <p:sp>
        <p:nvSpPr>
          <p:cNvPr id="20" name="TextBox 19"/>
          <p:cNvSpPr txBox="1"/>
          <p:nvPr/>
        </p:nvSpPr>
        <p:spPr>
          <a:xfrm>
            <a:off x="3591985" y="2320497"/>
            <a:ext cx="873957" cy="338554"/>
          </a:xfrm>
          <a:prstGeom prst="rect">
            <a:avLst/>
          </a:prstGeom>
          <a:noFill/>
        </p:spPr>
        <p:txBody>
          <a:bodyPr wrap="none" rtlCol="0">
            <a:spAutoFit/>
          </a:bodyPr>
          <a:lstStyle/>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ADV type = 00</a:t>
            </a:r>
          </a:p>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Info type = 00</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17" name="TextBox 16"/>
          <p:cNvSpPr txBox="1"/>
          <p:nvPr/>
        </p:nvSpPr>
        <p:spPr>
          <a:xfrm>
            <a:off x="2555778" y="212446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pic>
        <p:nvPicPr>
          <p:cNvPr id="7" name="그림 6"/>
          <p:cNvPicPr>
            <a:picLocks noChangeAspect="1"/>
          </p:cNvPicPr>
          <p:nvPr/>
        </p:nvPicPr>
        <p:blipFill>
          <a:blip r:embed="rId2"/>
          <a:stretch>
            <a:fillRect/>
          </a:stretch>
        </p:blipFill>
        <p:spPr>
          <a:xfrm>
            <a:off x="1007352" y="3462350"/>
            <a:ext cx="6781800" cy="1330470"/>
          </a:xfrm>
          <a:prstGeom prst="rect">
            <a:avLst/>
          </a:prstGeom>
        </p:spPr>
      </p:pic>
    </p:spTree>
    <p:extLst>
      <p:ext uri="{BB962C8B-B14F-4D97-AF65-F5344CB8AC3E}">
        <p14:creationId xmlns:p14="http://schemas.microsoft.com/office/powerpoint/2010/main" val="2513995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t>Advertisement </a:t>
            </a:r>
            <a:r>
              <a:rPr lang="en-US" altLang="ko-KR" sz="2800" kern="1200" dirty="0" smtClean="0"/>
              <a:t>packet</a:t>
            </a:r>
            <a:r>
              <a:rPr lang="en-US" altLang="ko-KR" sz="2000" kern="1200" dirty="0" smtClean="0"/>
              <a:t> </a:t>
            </a:r>
            <a:r>
              <a:rPr lang="en-US" altLang="ko-KR" sz="2000" kern="1200" dirty="0"/>
              <a:t>– ADV type ‘</a:t>
            </a:r>
            <a:r>
              <a:rPr lang="en-US" altLang="ko-KR" sz="2000" kern="1200" dirty="0" smtClean="0"/>
              <a:t>01’ or ‘10’</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37" name="TextBox 36"/>
          <p:cNvSpPr txBox="1"/>
          <p:nvPr/>
        </p:nvSpPr>
        <p:spPr>
          <a:xfrm>
            <a:off x="533401" y="1249360"/>
            <a:ext cx="7696200" cy="4031873"/>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In </a:t>
            </a:r>
            <a:r>
              <a:rPr lang="en-US" altLang="ko-KR" sz="1600" dirty="0">
                <a:latin typeface="+mn-lt"/>
              </a:rPr>
              <a:t>case ADV type = 01, </a:t>
            </a:r>
            <a:r>
              <a:rPr lang="en-US" altLang="ko-KR" sz="1600" dirty="0" smtClean="0">
                <a:latin typeface="+mn-lt"/>
              </a:rPr>
              <a:t>UWB Per-Session Info </a:t>
            </a:r>
            <a:r>
              <a:rPr lang="en-US" altLang="ko-KR" sz="1600" dirty="0">
                <a:latin typeface="+mn-lt"/>
              </a:rPr>
              <a:t>only. </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In </a:t>
            </a:r>
            <a:r>
              <a:rPr lang="en-US" altLang="ko-KR" sz="1600" dirty="0">
                <a:latin typeface="+mn-lt"/>
              </a:rPr>
              <a:t>case ADV type = 10, both initialization/setup and </a:t>
            </a:r>
            <a:r>
              <a:rPr lang="en-US" altLang="ko-KR" sz="1600" dirty="0" smtClean="0">
                <a:latin typeface="+mn-lt"/>
              </a:rPr>
              <a:t>Per-Session Info field </a:t>
            </a:r>
            <a:r>
              <a:rPr lang="en-US" altLang="ko-KR" sz="1600" dirty="0">
                <a:latin typeface="+mn-lt"/>
              </a:rPr>
              <a:t>are available in the advertisement packet. </a:t>
            </a:r>
          </a:p>
          <a:p>
            <a:pPr marL="804863" lvl="2" indent="-263525" eaLnBrk="1" hangingPunct="1">
              <a:spcBef>
                <a:spcPts val="600"/>
              </a:spcBef>
              <a:spcAft>
                <a:spcPts val="600"/>
              </a:spcAft>
              <a:buFont typeface="Arial" panose="020B0604020202020204" pitchFamily="34" charset="0"/>
              <a:buChar char="•"/>
            </a:pPr>
            <a:r>
              <a:rPr lang="en-US" altLang="ko-KR" sz="1400" dirty="0" smtClean="0">
                <a:latin typeface="+mn-lt"/>
              </a:rPr>
              <a:t>A </a:t>
            </a:r>
            <a:r>
              <a:rPr lang="en-US" altLang="ko-KR" sz="1400" dirty="0">
                <a:latin typeface="+mn-lt"/>
              </a:rPr>
              <a:t>responder scanning advertisement packet </a:t>
            </a:r>
            <a:r>
              <a:rPr lang="en-US" altLang="ko-KR" sz="1400" dirty="0" smtClean="0">
                <a:latin typeface="+mn-lt"/>
              </a:rPr>
              <a:t>to join </a:t>
            </a:r>
            <a:r>
              <a:rPr lang="en-US" altLang="ko-KR" sz="1400" dirty="0">
                <a:latin typeface="+mn-lt"/>
              </a:rPr>
              <a:t>RAN can request session initialization/setup using </a:t>
            </a:r>
            <a:r>
              <a:rPr lang="en-US" altLang="ko-KR" sz="1400" dirty="0" smtClean="0">
                <a:latin typeface="+mn-lt"/>
              </a:rPr>
              <a:t>ADV-RESP2</a:t>
            </a:r>
          </a:p>
          <a:p>
            <a:pPr marL="342900" lvl="1" indent="-342900" eaLnBrk="1" hangingPunct="1">
              <a:spcBef>
                <a:spcPts val="600"/>
              </a:spcBef>
              <a:spcAft>
                <a:spcPts val="600"/>
              </a:spcAft>
              <a:buFont typeface="Arial" panose="020B0604020202020204" pitchFamily="34" charset="0"/>
              <a:buChar char="•"/>
            </a:pPr>
            <a:r>
              <a:rPr lang="en-US" altLang="ko-KR" sz="1600" dirty="0">
                <a:latin typeface="+mn-lt"/>
              </a:rPr>
              <a:t>If UWB AP Present in Common Info field [4] is 0, Per-Session Info field [5] is included in the advertisement packet</a:t>
            </a: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pPr marL="804863" lvl="2" indent="-263525" eaLnBrk="1" hangingPunct="1">
              <a:spcBef>
                <a:spcPts val="600"/>
              </a:spcBef>
              <a:spcAft>
                <a:spcPts val="600"/>
              </a:spcAft>
              <a:buFont typeface="Arial" panose="020B0604020202020204" pitchFamily="34" charset="0"/>
              <a:buChar char="•"/>
            </a:pPr>
            <a:endParaRPr lang="en-US" altLang="ko-KR" sz="1400" dirty="0" smtClean="0">
              <a:latin typeface="+mn-lt"/>
            </a:endParaRPr>
          </a:p>
          <a:p>
            <a:pPr marL="342900" lvl="1" indent="-342900" eaLnBrk="1" hangingPunct="1">
              <a:spcBef>
                <a:spcPts val="600"/>
              </a:spcBef>
              <a:spcAft>
                <a:spcPts val="600"/>
              </a:spcAft>
              <a:buFont typeface="Arial" panose="020B0604020202020204" pitchFamily="34" charset="0"/>
              <a:buChar char="•"/>
            </a:pPr>
            <a:r>
              <a:rPr lang="en-US" altLang="ko-KR" sz="1600" dirty="0">
                <a:latin typeface="+mn-lt"/>
              </a:rPr>
              <a:t>If UWB AP Present in Common Info field [4] is 1, Per-Session Info field [5] can be obtained either in the UWB AP(Acquisition Packet) [4</a:t>
            </a:r>
            <a:r>
              <a:rPr lang="en-US" altLang="ko-KR" sz="1600" dirty="0" smtClean="0">
                <a:latin typeface="+mn-lt"/>
              </a:rPr>
              <a:t>] or </a:t>
            </a:r>
            <a:r>
              <a:rPr lang="en-US" altLang="ko-KR" sz="1600" dirty="0">
                <a:latin typeface="+mn-lt"/>
              </a:rPr>
              <a:t>by requesting more channel usage information using ADV-RESP2 optionally(Solicited)</a:t>
            </a:r>
          </a:p>
        </p:txBody>
      </p:sp>
      <p:sp>
        <p:nvSpPr>
          <p:cNvPr id="38" name="직사각형 37"/>
          <p:cNvSpPr/>
          <p:nvPr/>
        </p:nvSpPr>
        <p:spPr bwMode="auto">
          <a:xfrm>
            <a:off x="2407920" y="5540651"/>
            <a:ext cx="909042"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직사각형 38"/>
          <p:cNvSpPr/>
          <p:nvPr/>
        </p:nvSpPr>
        <p:spPr bwMode="auto">
          <a:xfrm>
            <a:off x="3315432" y="5540651"/>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0" name="직사각형 39"/>
          <p:cNvSpPr/>
          <p:nvPr/>
        </p:nvSpPr>
        <p:spPr bwMode="auto">
          <a:xfrm>
            <a:off x="4179527" y="5540651"/>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1" name="직사각형 40"/>
          <p:cNvSpPr/>
          <p:nvPr/>
        </p:nvSpPr>
        <p:spPr bwMode="auto">
          <a:xfrm>
            <a:off x="6030548" y="5539264"/>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3" name="TextBox 42"/>
          <p:cNvSpPr txBox="1"/>
          <p:nvPr/>
        </p:nvSpPr>
        <p:spPr>
          <a:xfrm>
            <a:off x="3380406" y="5540651"/>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45" name="TextBox 44"/>
          <p:cNvSpPr txBox="1"/>
          <p:nvPr/>
        </p:nvSpPr>
        <p:spPr>
          <a:xfrm>
            <a:off x="6182425" y="5640237"/>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46" name="TextBox 45"/>
          <p:cNvSpPr txBox="1"/>
          <p:nvPr/>
        </p:nvSpPr>
        <p:spPr>
          <a:xfrm>
            <a:off x="1818267" y="6051866"/>
            <a:ext cx="4865434"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1                  1                   1                    4                   2</a:t>
            </a:r>
            <a:endParaRPr lang="ko-KR" altLang="en-US">
              <a:latin typeface="Arial" panose="020B0604020202020204" pitchFamily="34" charset="0"/>
              <a:cs typeface="Arial" panose="020B0604020202020204" pitchFamily="34" charset="0"/>
            </a:endParaRPr>
          </a:p>
        </p:txBody>
      </p:sp>
      <p:sp>
        <p:nvSpPr>
          <p:cNvPr id="47" name="직사각형 46"/>
          <p:cNvSpPr/>
          <p:nvPr/>
        </p:nvSpPr>
        <p:spPr bwMode="auto">
          <a:xfrm>
            <a:off x="5164183" y="5539265"/>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9" name="TextBox 48"/>
          <p:cNvSpPr txBox="1"/>
          <p:nvPr/>
        </p:nvSpPr>
        <p:spPr>
          <a:xfrm>
            <a:off x="3236374" y="5732494"/>
            <a:ext cx="1149675"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 or 10</a:t>
            </a:r>
            <a:endParaRPr lang="en-US" altLang="ko-KR" sz="800" b="1" dirty="0">
              <a:solidFill>
                <a:schemeClr val="bg1">
                  <a:lumMod val="50000"/>
                </a:schemeClr>
              </a:solidFill>
              <a:latin typeface="Arial" panose="020B0604020202020204" pitchFamily="34" charset="0"/>
              <a:cs typeface="Arial" panose="020B0604020202020204" pitchFamily="34" charset="0"/>
            </a:endParaRPr>
          </a:p>
          <a:p>
            <a:pPr algn="ctr"/>
            <a:r>
              <a:rPr lang="en-US" altLang="ko-KR" sz="800" b="1" dirty="0">
                <a:solidFill>
                  <a:schemeClr val="bg1">
                    <a:lumMod val="50000"/>
                  </a:schemeClr>
                </a:solidFill>
                <a:latin typeface="Arial" panose="020B0604020202020204" pitchFamily="34" charset="0"/>
                <a:cs typeface="Arial" panose="020B0604020202020204" pitchFamily="34" charset="0"/>
              </a:rPr>
              <a:t>Info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32" name="직사각형 31"/>
          <p:cNvSpPr/>
          <p:nvPr/>
        </p:nvSpPr>
        <p:spPr bwMode="auto">
          <a:xfrm>
            <a:off x="2407920" y="3537506"/>
            <a:ext cx="892342"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직사각형 32"/>
          <p:cNvSpPr/>
          <p:nvPr/>
        </p:nvSpPr>
        <p:spPr bwMode="auto">
          <a:xfrm>
            <a:off x="3298732" y="353750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직사각형 33"/>
          <p:cNvSpPr/>
          <p:nvPr/>
        </p:nvSpPr>
        <p:spPr bwMode="auto">
          <a:xfrm>
            <a:off x="4162827" y="3537506"/>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5" name="직사각형 34"/>
          <p:cNvSpPr/>
          <p:nvPr/>
        </p:nvSpPr>
        <p:spPr bwMode="auto">
          <a:xfrm>
            <a:off x="6293265" y="3537211"/>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TextBox 65"/>
          <p:cNvSpPr txBox="1"/>
          <p:nvPr/>
        </p:nvSpPr>
        <p:spPr>
          <a:xfrm>
            <a:off x="1801567" y="4048721"/>
            <a:ext cx="5141151"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variable                2</a:t>
            </a:r>
            <a:endParaRPr lang="ko-KR" altLang="en-US">
              <a:latin typeface="Arial" panose="020B0604020202020204" pitchFamily="34" charset="0"/>
              <a:cs typeface="Arial" panose="020B0604020202020204" pitchFamily="34" charset="0"/>
            </a:endParaRPr>
          </a:p>
        </p:txBody>
      </p:sp>
      <p:sp>
        <p:nvSpPr>
          <p:cNvPr id="67" name="직사각형 66"/>
          <p:cNvSpPr/>
          <p:nvPr/>
        </p:nvSpPr>
        <p:spPr bwMode="auto">
          <a:xfrm>
            <a:off x="5148701" y="3540555"/>
            <a:ext cx="1144563" cy="50475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9" name="TextBox 68"/>
          <p:cNvSpPr txBox="1"/>
          <p:nvPr/>
        </p:nvSpPr>
        <p:spPr>
          <a:xfrm>
            <a:off x="3090787" y="3747957"/>
            <a:ext cx="1396536"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 01 or 10</a:t>
            </a:r>
          </a:p>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Info </a:t>
            </a:r>
            <a:r>
              <a:rPr lang="en-US" altLang="ko-KR" sz="800" b="1" dirty="0">
                <a:solidFill>
                  <a:schemeClr val="bg1">
                    <a:lumMod val="50000"/>
                  </a:schemeClr>
                </a:solidFill>
                <a:latin typeface="Arial" panose="020B0604020202020204" pitchFamily="34" charset="0"/>
                <a:cs typeface="Arial" panose="020B0604020202020204" pitchFamily="34" charset="0"/>
              </a:rPr>
              <a:t>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 or 10 or 11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51" name="TextBox 50"/>
          <p:cNvSpPr txBox="1"/>
          <p:nvPr/>
        </p:nvSpPr>
        <p:spPr>
          <a:xfrm>
            <a:off x="3363706" y="3537506"/>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53" name="TextBox 52"/>
          <p:cNvSpPr txBox="1"/>
          <p:nvPr/>
        </p:nvSpPr>
        <p:spPr>
          <a:xfrm>
            <a:off x="6445142" y="3637092"/>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54" name="TextBox 53"/>
          <p:cNvSpPr txBox="1"/>
          <p:nvPr/>
        </p:nvSpPr>
        <p:spPr>
          <a:xfrm>
            <a:off x="2314847" y="355458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56" name="TextBox 55"/>
          <p:cNvSpPr txBox="1"/>
          <p:nvPr/>
        </p:nvSpPr>
        <p:spPr>
          <a:xfrm>
            <a:off x="4174112" y="3538307"/>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58" name="TextBox 57"/>
          <p:cNvSpPr txBox="1"/>
          <p:nvPr/>
        </p:nvSpPr>
        <p:spPr>
          <a:xfrm>
            <a:off x="4163450" y="5540981"/>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59" name="TextBox 58"/>
          <p:cNvSpPr txBox="1"/>
          <p:nvPr/>
        </p:nvSpPr>
        <p:spPr>
          <a:xfrm>
            <a:off x="5182898" y="5550776"/>
            <a:ext cx="969375" cy="523220"/>
          </a:xfrm>
          <a:prstGeom prst="rect">
            <a:avLst/>
          </a:prstGeom>
          <a:noFill/>
        </p:spPr>
        <p:txBody>
          <a:bodyPr wrap="square" rtlCol="0">
            <a:spAutoFit/>
          </a:bodyPr>
          <a:lstStyle/>
          <a:p>
            <a:r>
              <a:rPr lang="en-US" altLang="ko-KR" sz="1400" dirty="0" smtClean="0">
                <a:solidFill>
                  <a:srgbClr val="FF0000"/>
                </a:solidFill>
                <a:latin typeface="Arial" panose="020B0604020202020204" pitchFamily="34" charset="0"/>
                <a:cs typeface="Arial" panose="020B0604020202020204" pitchFamily="34" charset="0"/>
              </a:rPr>
              <a:t>UWB</a:t>
            </a:r>
            <a:r>
              <a:rPr lang="ko-KR" altLang="en-US" sz="1400" smtClean="0">
                <a:solidFill>
                  <a:srgbClr val="FF0000"/>
                </a:solidFill>
                <a:latin typeface="Arial" panose="020B0604020202020204" pitchFamily="34" charset="0"/>
                <a:cs typeface="Arial" panose="020B0604020202020204" pitchFamily="34" charset="0"/>
              </a:rPr>
              <a:t> </a:t>
            </a:r>
            <a:r>
              <a:rPr lang="en-US" altLang="ko-KR" sz="1400" dirty="0" smtClean="0">
                <a:solidFill>
                  <a:srgbClr val="FF0000"/>
                </a:solidFill>
                <a:latin typeface="Arial" panose="020B0604020202020204" pitchFamily="34" charset="0"/>
                <a:cs typeface="Arial" panose="020B0604020202020204" pitchFamily="34" charset="0"/>
              </a:rPr>
              <a:t>AP Info field</a:t>
            </a:r>
            <a:endParaRPr lang="ko-KR" altLang="en-US" sz="1400">
              <a:solidFill>
                <a:srgbClr val="FF0000"/>
              </a:solidFill>
              <a:latin typeface="Arial" panose="020B0604020202020204" pitchFamily="34" charset="0"/>
              <a:cs typeface="Arial" panose="020B0604020202020204" pitchFamily="34" charset="0"/>
            </a:endParaRPr>
          </a:p>
        </p:txBody>
      </p:sp>
      <p:sp>
        <p:nvSpPr>
          <p:cNvPr id="60" name="TextBox 59"/>
          <p:cNvSpPr txBox="1"/>
          <p:nvPr/>
        </p:nvSpPr>
        <p:spPr>
          <a:xfrm>
            <a:off x="2321794" y="5557732"/>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31" name="TextBox 30"/>
          <p:cNvSpPr txBox="1"/>
          <p:nvPr/>
        </p:nvSpPr>
        <p:spPr>
          <a:xfrm>
            <a:off x="5125999" y="3540480"/>
            <a:ext cx="1178553" cy="523220"/>
          </a:xfrm>
          <a:prstGeom prst="rect">
            <a:avLst/>
          </a:prstGeom>
          <a:noFill/>
        </p:spPr>
        <p:txBody>
          <a:bodyPr wrap="square" rtlCol="0">
            <a:spAutoFit/>
          </a:bodyPr>
          <a:lstStyle/>
          <a:p>
            <a:pPr algn="ctr"/>
            <a:r>
              <a:rPr lang="en-US" altLang="ko-KR" sz="1400" dirty="0" smtClean="0">
                <a:solidFill>
                  <a:srgbClr val="FF0000"/>
                </a:solidFill>
                <a:latin typeface="Arial" panose="020B0604020202020204" pitchFamily="34" charset="0"/>
                <a:cs typeface="Arial" panose="020B0604020202020204" pitchFamily="34" charset="0"/>
              </a:rPr>
              <a:t>Per-Session Info field</a:t>
            </a:r>
            <a:endParaRPr lang="ko-KR" altLang="en-US" sz="140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3684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848600" cy="609600"/>
          </a:xfrm>
        </p:spPr>
        <p:txBody>
          <a:bodyPr/>
          <a:lstStyle/>
          <a:p>
            <a:pPr lvl="2"/>
            <a:r>
              <a:rPr lang="en-US" altLang="ko-KR" sz="2800" kern="1200" dirty="0" smtClean="0"/>
              <a:t>Unified Native </a:t>
            </a:r>
            <a:r>
              <a:rPr lang="en-US" altLang="ko-KR" sz="2800" kern="1200" dirty="0"/>
              <a:t>Discovery </a:t>
            </a:r>
            <a:r>
              <a:rPr lang="en-US" altLang="ko-KR" sz="2800" kern="1200" dirty="0" smtClean="0"/>
              <a:t>example</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9" name="TextBox 8"/>
          <p:cNvSpPr txBox="1"/>
          <p:nvPr/>
        </p:nvSpPr>
        <p:spPr>
          <a:xfrm>
            <a:off x="533401" y="1295400"/>
            <a:ext cx="7696200" cy="3924151"/>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Here is an example when ADV type = 10 (Ranging session setup and UWB Per-Session Info) and Info type = 11 (UWB Per-Session Info field with round structure [5])</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1 is performing ranging session setup by requesting ADV-RESP2 with request mode = 00 to join RAN1</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2 and Responder 3 obtain UWB Per-Session Info filed with round structure </a:t>
            </a:r>
            <a:r>
              <a:rPr lang="en-US" altLang="ko-KR" sz="1600" dirty="0">
                <a:latin typeface="+mn-lt"/>
              </a:rPr>
              <a:t>[5</a:t>
            </a:r>
            <a:r>
              <a:rPr lang="en-US" altLang="ko-KR" sz="1600" dirty="0" smtClean="0">
                <a:latin typeface="+mn-lt"/>
              </a:rPr>
              <a:t>] in the advertisement packet </a:t>
            </a:r>
            <a:r>
              <a:rPr lang="en-US" altLang="ko-KR" sz="1600" smtClean="0">
                <a:latin typeface="+mn-lt"/>
              </a:rPr>
              <a:t>and RAN2/RAN3 start </a:t>
            </a:r>
            <a:r>
              <a:rPr lang="en-US" altLang="ko-KR" sz="1600" dirty="0" smtClean="0">
                <a:latin typeface="+mn-lt"/>
              </a:rPr>
              <a:t>their ranging session at a time does not overlapped with RAN1</a:t>
            </a:r>
            <a:endParaRPr lang="en-US" altLang="ko-KR" sz="1600" dirty="0">
              <a:latin typeface="+mn-lt"/>
            </a:endParaRPr>
          </a:p>
          <a:p>
            <a:pPr marL="804863" lvl="2" indent="-263525" eaLnBrk="1" hangingPunct="1">
              <a:spcBef>
                <a:spcPts val="600"/>
              </a:spcBef>
              <a:spcAft>
                <a:spcPts val="600"/>
              </a:spcAft>
              <a:buFont typeface="Arial" panose="020B0604020202020204" pitchFamily="34" charset="0"/>
              <a:buChar char="•"/>
            </a:pPr>
            <a:endParaRPr lang="en-US" altLang="ko-KR" sz="1400" dirty="0">
              <a:latin typeface="+mn-lt"/>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p:txBody>
      </p:sp>
      <p:pic>
        <p:nvPicPr>
          <p:cNvPr id="7" name="그림 6"/>
          <p:cNvPicPr>
            <a:picLocks noChangeAspect="1"/>
          </p:cNvPicPr>
          <p:nvPr/>
        </p:nvPicPr>
        <p:blipFill>
          <a:blip r:embed="rId2"/>
          <a:stretch>
            <a:fillRect/>
          </a:stretch>
        </p:blipFill>
        <p:spPr>
          <a:xfrm>
            <a:off x="1219201" y="3733800"/>
            <a:ext cx="6324600" cy="2666516"/>
          </a:xfrm>
          <a:prstGeom prst="rect">
            <a:avLst/>
          </a:prstGeom>
        </p:spPr>
      </p:pic>
    </p:spTree>
    <p:extLst>
      <p:ext uri="{BB962C8B-B14F-4D97-AF65-F5344CB8AC3E}">
        <p14:creationId xmlns:p14="http://schemas.microsoft.com/office/powerpoint/2010/main" val="361955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228600" y="685800"/>
            <a:ext cx="8686800" cy="609600"/>
          </a:xfrm>
        </p:spPr>
        <p:txBody>
          <a:bodyPr/>
          <a:lstStyle/>
          <a:p>
            <a:pPr lvl="2"/>
            <a:r>
              <a:rPr lang="en-US" altLang="ko-KR" sz="2800" kern="1200" dirty="0"/>
              <a:t>Unified Native Discovery </a:t>
            </a:r>
            <a:r>
              <a:rPr lang="en-US" altLang="ko-KR" sz="2800" kern="1200" dirty="0" smtClean="0"/>
              <a:t>example(Cont.)</a:t>
            </a:r>
            <a:endParaRPr lang="en-US" sz="2800" kern="1200"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10" name="그림 9"/>
          <p:cNvPicPr>
            <a:picLocks noChangeAspect="1"/>
          </p:cNvPicPr>
          <p:nvPr/>
        </p:nvPicPr>
        <p:blipFill>
          <a:blip r:embed="rId2"/>
          <a:stretch>
            <a:fillRect/>
          </a:stretch>
        </p:blipFill>
        <p:spPr>
          <a:xfrm>
            <a:off x="585787" y="1219200"/>
            <a:ext cx="8048625" cy="5170728"/>
          </a:xfrm>
          <a:prstGeom prst="rect">
            <a:avLst/>
          </a:prstGeom>
        </p:spPr>
      </p:pic>
    </p:spTree>
    <p:extLst>
      <p:ext uri="{BB962C8B-B14F-4D97-AF65-F5344CB8AC3E}">
        <p14:creationId xmlns:p14="http://schemas.microsoft.com/office/powerpoint/2010/main" val="1842185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533401" y="1295400"/>
            <a:ext cx="7696200" cy="2785378"/>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Here is an example when ADV type = 01(UWB Per-Session Info only) and Info type = 01(</a:t>
            </a:r>
            <a:r>
              <a:rPr lang="it-IT" altLang="ko-KR" sz="1600" dirty="0">
                <a:latin typeface="+mn-lt"/>
              </a:rPr>
              <a:t>Minimum info in UWB Per-Session Info field</a:t>
            </a:r>
            <a:r>
              <a:rPr lang="en-US" altLang="ko-KR" sz="1600" dirty="0" smtClean="0">
                <a:latin typeface="+mn-lt"/>
              </a:rPr>
              <a:t>)</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1 may obtain more channel usage information by requesting ADV-RESP2 with Request mode = 01 optionally in some case</a:t>
            </a:r>
            <a:endParaRPr lang="en-US" altLang="ko-KR" sz="1600" dirty="0">
              <a:latin typeface="+mn-lt"/>
            </a:endParaRPr>
          </a:p>
          <a:p>
            <a:pPr marL="804863" lvl="2" indent="-263525" eaLnBrk="1" hangingPunct="1">
              <a:spcBef>
                <a:spcPts val="600"/>
              </a:spcBef>
              <a:spcAft>
                <a:spcPts val="600"/>
              </a:spcAft>
              <a:buFont typeface="Arial" panose="020B0604020202020204" pitchFamily="34" charset="0"/>
              <a:buChar char="•"/>
            </a:pPr>
            <a:endParaRPr lang="en-US" altLang="ko-KR" sz="1400" dirty="0">
              <a:latin typeface="+mn-lt"/>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p:txBody>
      </p:sp>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t>Unified Native Discovery example </a:t>
            </a:r>
            <a:r>
              <a:rPr lang="en-US" altLang="ko-KR" sz="2800" kern="1200" dirty="0"/>
              <a:t>– </a:t>
            </a:r>
            <a:r>
              <a:rPr lang="en-US" altLang="ko-KR" sz="2000" kern="1200" dirty="0" smtClean="0"/>
              <a:t>Solicited</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53" name="직사각형 52"/>
          <p:cNvSpPr/>
          <p:nvPr/>
        </p:nvSpPr>
        <p:spPr bwMode="auto">
          <a:xfrm>
            <a:off x="2326234" y="2793186"/>
            <a:ext cx="91409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4" name="직사각형 53"/>
          <p:cNvSpPr/>
          <p:nvPr/>
        </p:nvSpPr>
        <p:spPr bwMode="auto">
          <a:xfrm>
            <a:off x="3246876" y="279318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5" name="직사각형 54"/>
          <p:cNvSpPr/>
          <p:nvPr/>
        </p:nvSpPr>
        <p:spPr bwMode="auto">
          <a:xfrm>
            <a:off x="4110971" y="2793186"/>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6" name="직사각형 55"/>
          <p:cNvSpPr/>
          <p:nvPr/>
        </p:nvSpPr>
        <p:spPr bwMode="auto">
          <a:xfrm>
            <a:off x="6150506" y="2795627"/>
            <a:ext cx="864096" cy="50637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8" name="TextBox 57"/>
          <p:cNvSpPr txBox="1"/>
          <p:nvPr/>
        </p:nvSpPr>
        <p:spPr>
          <a:xfrm>
            <a:off x="3311850" y="2793186"/>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59" name="TextBox 58"/>
          <p:cNvSpPr txBox="1"/>
          <p:nvPr/>
        </p:nvSpPr>
        <p:spPr>
          <a:xfrm>
            <a:off x="4094894" y="2793516"/>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61" name="TextBox 60"/>
          <p:cNvSpPr txBox="1"/>
          <p:nvPr/>
        </p:nvSpPr>
        <p:spPr>
          <a:xfrm>
            <a:off x="1734317" y="3304401"/>
            <a:ext cx="5123518"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1                  1                   1                      4                     2</a:t>
            </a:r>
            <a:endParaRPr lang="ko-KR" altLang="en-US">
              <a:latin typeface="Arial" panose="020B0604020202020204" pitchFamily="34" charset="0"/>
              <a:cs typeface="Arial" panose="020B0604020202020204" pitchFamily="34" charset="0"/>
            </a:endParaRPr>
          </a:p>
        </p:txBody>
      </p:sp>
      <p:sp>
        <p:nvSpPr>
          <p:cNvPr id="62" name="직사각형 61"/>
          <p:cNvSpPr/>
          <p:nvPr/>
        </p:nvSpPr>
        <p:spPr bwMode="auto">
          <a:xfrm>
            <a:off x="5093080" y="2795625"/>
            <a:ext cx="1052701" cy="50637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4" name="TextBox 63"/>
          <p:cNvSpPr txBox="1"/>
          <p:nvPr/>
        </p:nvSpPr>
        <p:spPr>
          <a:xfrm>
            <a:off x="3294872" y="2992202"/>
            <a:ext cx="873957"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a:t>
            </a:r>
            <a:r>
              <a:rPr lang="en-US" altLang="ko-KR" sz="800" b="1" dirty="0" smtClean="0">
                <a:solidFill>
                  <a:schemeClr val="bg1">
                    <a:lumMod val="50000"/>
                  </a:schemeClr>
                </a:solidFill>
                <a:latin typeface="Arial" panose="020B0604020202020204" pitchFamily="34" charset="0"/>
                <a:cs typeface="Arial" panose="020B0604020202020204" pitchFamily="34" charset="0"/>
              </a:rPr>
              <a:t>= 01</a:t>
            </a:r>
            <a:endParaRPr lang="en-US" altLang="ko-KR" sz="800" b="1" dirty="0">
              <a:solidFill>
                <a:schemeClr val="bg1">
                  <a:lumMod val="50000"/>
                </a:schemeClr>
              </a:solidFill>
              <a:latin typeface="Arial" panose="020B0604020202020204" pitchFamily="34" charset="0"/>
              <a:cs typeface="Arial" panose="020B0604020202020204" pitchFamily="34" charset="0"/>
            </a:endParaRPr>
          </a:p>
          <a:p>
            <a:pPr algn="ctr"/>
            <a:r>
              <a:rPr lang="en-US" altLang="ko-KR" sz="800" b="1" dirty="0">
                <a:solidFill>
                  <a:schemeClr val="bg1">
                    <a:lumMod val="50000"/>
                  </a:schemeClr>
                </a:solidFill>
                <a:latin typeface="Arial" panose="020B0604020202020204" pitchFamily="34" charset="0"/>
                <a:cs typeface="Arial" panose="020B0604020202020204" pitchFamily="34" charset="0"/>
              </a:rPr>
              <a:t>Info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20" name="TextBox 19"/>
          <p:cNvSpPr txBox="1"/>
          <p:nvPr/>
        </p:nvSpPr>
        <p:spPr>
          <a:xfrm>
            <a:off x="2245159" y="281026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22" name="TextBox 21"/>
          <p:cNvSpPr txBox="1"/>
          <p:nvPr/>
        </p:nvSpPr>
        <p:spPr>
          <a:xfrm>
            <a:off x="6302383" y="2901239"/>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pic>
        <p:nvPicPr>
          <p:cNvPr id="3" name="그림 2"/>
          <p:cNvPicPr>
            <a:picLocks noChangeAspect="1"/>
          </p:cNvPicPr>
          <p:nvPr/>
        </p:nvPicPr>
        <p:blipFill>
          <a:blip r:embed="rId2"/>
          <a:stretch>
            <a:fillRect/>
          </a:stretch>
        </p:blipFill>
        <p:spPr>
          <a:xfrm>
            <a:off x="885825" y="3920421"/>
            <a:ext cx="7372350" cy="1843088"/>
          </a:xfrm>
          <a:prstGeom prst="rect">
            <a:avLst/>
          </a:prstGeom>
        </p:spPr>
      </p:pic>
      <p:sp>
        <p:nvSpPr>
          <p:cNvPr id="24" name="TextBox 23"/>
          <p:cNvSpPr txBox="1"/>
          <p:nvPr/>
        </p:nvSpPr>
        <p:spPr>
          <a:xfrm>
            <a:off x="5022131" y="2779496"/>
            <a:ext cx="1178553"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Per-Session Info field</a:t>
            </a:r>
            <a:endParaRPr lang="ko-KR" altLang="en-US"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083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t>Unified Native </a:t>
            </a:r>
            <a:r>
              <a:rPr lang="en-US" altLang="ko-KR" sz="2800" kern="1200" dirty="0"/>
              <a:t>Discovery example – </a:t>
            </a:r>
            <a:r>
              <a:rPr lang="en-US" altLang="ko-KR" sz="2000" kern="1200" dirty="0" smtClean="0"/>
              <a:t>Solicited </a:t>
            </a:r>
            <a:r>
              <a:rPr lang="en-US" altLang="ko-KR" sz="2800" kern="1200" dirty="0" smtClean="0"/>
              <a:t>(Cont.)</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11" name="그림 10"/>
          <p:cNvPicPr>
            <a:picLocks noChangeAspect="1"/>
          </p:cNvPicPr>
          <p:nvPr/>
        </p:nvPicPr>
        <p:blipFill>
          <a:blip r:embed="rId2"/>
          <a:stretch>
            <a:fillRect/>
          </a:stretch>
        </p:blipFill>
        <p:spPr>
          <a:xfrm>
            <a:off x="533400" y="1447800"/>
            <a:ext cx="8215312" cy="4733001"/>
          </a:xfrm>
          <a:prstGeom prst="rect">
            <a:avLst/>
          </a:prstGeom>
        </p:spPr>
      </p:pic>
    </p:spTree>
    <p:extLst>
      <p:ext uri="{BB962C8B-B14F-4D97-AF65-F5344CB8AC3E}">
        <p14:creationId xmlns:p14="http://schemas.microsoft.com/office/powerpoint/2010/main" val="3205952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Unified advertisement </a:t>
            </a:r>
            <a:r>
              <a:rPr lang="en-US" altLang="ko-KR" sz="1800" dirty="0"/>
              <a:t>packet format for initialization/setup and channel usage coordination can reduce the number of advertisement packets</a:t>
            </a:r>
          </a:p>
          <a:p>
            <a:pPr>
              <a:spcBef>
                <a:spcPts val="600"/>
              </a:spcBef>
              <a:spcAft>
                <a:spcPts val="600"/>
              </a:spcAft>
              <a:buFont typeface="Arial" panose="020B0604020202020204" pitchFamily="34" charset="0"/>
              <a:buChar char="•"/>
            </a:pPr>
            <a:r>
              <a:rPr lang="en-US" altLang="ko-KR" sz="1800" dirty="0"/>
              <a:t>Considering wireless environment like channel status, advertisement packet </a:t>
            </a:r>
            <a:r>
              <a:rPr lang="en-US" altLang="ko-KR" sz="1800" dirty="0" smtClean="0"/>
              <a:t>should be constructed flexibly</a:t>
            </a:r>
            <a:endParaRPr lang="en-US" sz="1800" dirty="0"/>
          </a:p>
          <a:p>
            <a:pPr>
              <a:spcBef>
                <a:spcPts val="600"/>
              </a:spcBef>
              <a:spcAft>
                <a:spcPts val="600"/>
              </a:spcAft>
              <a:buFont typeface="Arial" panose="020B0604020202020204" pitchFamily="34" charset="0"/>
              <a:buChar char="•"/>
            </a:pPr>
            <a:r>
              <a:rPr lang="en-US" sz="1800" dirty="0"/>
              <a:t>For </a:t>
            </a:r>
            <a:r>
              <a:rPr lang="en-US" sz="1800" dirty="0" smtClean="0"/>
              <a:t>these, </a:t>
            </a:r>
            <a:r>
              <a:rPr lang="en-US" sz="1800" dirty="0"/>
              <a:t>we </a:t>
            </a:r>
            <a:r>
              <a:rPr lang="en-US" sz="1800" dirty="0" smtClean="0"/>
              <a:t>proposed:</a:t>
            </a:r>
            <a:endParaRPr lang="en-US" sz="1800" dirty="0"/>
          </a:p>
          <a:p>
            <a:pPr marL="804863" lvl="2" indent="-263525">
              <a:spcBef>
                <a:spcPts val="600"/>
              </a:spcBef>
              <a:spcAft>
                <a:spcPts val="600"/>
              </a:spcAft>
              <a:buFont typeface="Arial" panose="020B0604020202020204" pitchFamily="34" charset="0"/>
              <a:buChar char="•"/>
            </a:pPr>
            <a:r>
              <a:rPr lang="en-US" altLang="ko-KR" sz="1600" dirty="0"/>
              <a:t>Unified advertisement packet format for ranging session setup and channel usage coordination</a:t>
            </a:r>
          </a:p>
          <a:p>
            <a:pPr marL="804863" lvl="2" indent="-263525">
              <a:spcBef>
                <a:spcPts val="600"/>
              </a:spcBef>
              <a:spcAft>
                <a:spcPts val="600"/>
              </a:spcAft>
              <a:buFont typeface="Arial" panose="020B0604020202020204" pitchFamily="34" charset="0"/>
              <a:buChar char="•"/>
            </a:pPr>
            <a:r>
              <a:rPr lang="en-US" altLang="ko-KR" sz="1600" dirty="0"/>
              <a:t>Advertisement response packet </a:t>
            </a:r>
            <a:r>
              <a:rPr lang="en-US" altLang="ko-KR" sz="1600" dirty="0" smtClean="0"/>
              <a:t>format with Request mode to choose the </a:t>
            </a:r>
            <a:r>
              <a:rPr lang="en-US" altLang="ko-KR" sz="1600" dirty="0"/>
              <a:t>request for ranging session setup </a:t>
            </a:r>
            <a:r>
              <a:rPr lang="en-US" altLang="ko-KR" sz="1600" dirty="0" smtClean="0"/>
              <a:t>or channel </a:t>
            </a:r>
            <a:r>
              <a:rPr lang="en-US" altLang="ko-KR" sz="1600" dirty="0"/>
              <a:t>usage coordination information</a:t>
            </a:r>
          </a:p>
          <a:p>
            <a:pPr marL="804863" lvl="2" indent="-263525">
              <a:spcBef>
                <a:spcPts val="600"/>
              </a:spcBef>
              <a:spcAft>
                <a:spcPts val="600"/>
              </a:spcAft>
              <a:buFont typeface="Arial" panose="020B0604020202020204" pitchFamily="34" charset="0"/>
              <a:buChar char="•"/>
            </a:pPr>
            <a:r>
              <a:rPr lang="en-US" altLang="ko-KR" sz="1600" dirty="0"/>
              <a:t>Optionally, solicited method to obtain </a:t>
            </a:r>
            <a:r>
              <a:rPr lang="en-US" altLang="ko-KR" sz="1600" dirty="0" smtClean="0"/>
              <a:t>more channel </a:t>
            </a:r>
            <a:r>
              <a:rPr lang="en-US" altLang="ko-KR" sz="1600" dirty="0"/>
              <a:t>usage information for channel usage coordination</a:t>
            </a: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Tree>
    <p:extLst>
      <p:ext uri="{BB962C8B-B14F-4D97-AF65-F5344CB8AC3E}">
        <p14:creationId xmlns:p14="http://schemas.microsoft.com/office/powerpoint/2010/main" val="586030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altLang="ko-KR" sz="1800" dirty="0"/>
              <a:t>A. Krebs et al., </a:t>
            </a:r>
            <a:r>
              <a:rPr lang="en-US" altLang="ko-KR" sz="1800" dirty="0" smtClean="0"/>
              <a:t>“</a:t>
            </a:r>
            <a:r>
              <a:rPr lang="en-US" altLang="en-US" sz="1800" dirty="0" smtClean="0"/>
              <a:t>NBA-MMS-UWB </a:t>
            </a:r>
            <a:r>
              <a:rPr lang="en-US" altLang="en-US" sz="1800" dirty="0"/>
              <a:t>Native Discovery </a:t>
            </a:r>
            <a:r>
              <a:rPr lang="en-US" altLang="en-US" sz="1800" dirty="0" smtClean="0"/>
              <a:t>Concept”, 15-23-0033-02-04ab.</a:t>
            </a:r>
          </a:p>
          <a:p>
            <a:pPr marL="0" indent="0">
              <a:spcBef>
                <a:spcPts val="600"/>
              </a:spcBef>
              <a:spcAft>
                <a:spcPts val="600"/>
              </a:spcAft>
              <a:buNone/>
            </a:pPr>
            <a:r>
              <a:rPr lang="en-US" sz="1800" dirty="0" smtClean="0"/>
              <a:t>[2</a:t>
            </a:r>
            <a:r>
              <a:rPr lang="en-US" sz="1800" dirty="0"/>
              <a:t>] </a:t>
            </a:r>
            <a:r>
              <a:rPr lang="en-US" altLang="ko-KR" sz="1800" dirty="0"/>
              <a:t>A. </a:t>
            </a:r>
            <a:r>
              <a:rPr lang="en-US" altLang="ko-KR" sz="1800" dirty="0" smtClean="0"/>
              <a:t>Krebs(Apple </a:t>
            </a:r>
            <a:r>
              <a:rPr lang="en-US" altLang="ko-KR" sz="1800" dirty="0" err="1" smtClean="0"/>
              <a:t>Inc</a:t>
            </a:r>
            <a:r>
              <a:rPr lang="en-US" altLang="ko-KR" sz="1800" dirty="0" smtClean="0"/>
              <a:t>), </a:t>
            </a:r>
            <a:r>
              <a:rPr lang="en-GB" altLang="ko-KR" sz="1800" dirty="0"/>
              <a:t>Lei Huang (Huawei)</a:t>
            </a:r>
            <a:r>
              <a:rPr lang="en-US" altLang="ko-KR" sz="1800" dirty="0" smtClean="0"/>
              <a:t> </a:t>
            </a:r>
            <a:r>
              <a:rPr lang="en-US" altLang="ko-KR" sz="1800" dirty="0"/>
              <a:t>et al</a:t>
            </a:r>
            <a:r>
              <a:rPr lang="en-US" altLang="ko-KR" sz="1800" dirty="0" smtClean="0"/>
              <a:t>., </a:t>
            </a:r>
            <a:r>
              <a:rPr lang="en-US" sz="1800" dirty="0" smtClean="0"/>
              <a:t>“NBA-MMS-UWB </a:t>
            </a:r>
            <a:r>
              <a:rPr lang="en-US" sz="1800" dirty="0"/>
              <a:t>ranging text proposal for 15.4ab </a:t>
            </a:r>
            <a:r>
              <a:rPr lang="en-US" sz="1800" dirty="0" smtClean="0"/>
              <a:t>TFD”, 15-22-0381-02-04ab.</a:t>
            </a:r>
          </a:p>
          <a:p>
            <a:pPr marL="0" indent="0">
              <a:spcBef>
                <a:spcPts val="600"/>
              </a:spcBef>
              <a:spcAft>
                <a:spcPts val="600"/>
              </a:spcAft>
              <a:buNone/>
            </a:pPr>
            <a:r>
              <a:rPr lang="en-US" altLang="ko-KR" sz="1800" dirty="0"/>
              <a:t>[3] L. </a:t>
            </a:r>
            <a:r>
              <a:rPr lang="en-US" altLang="ko-KR" sz="1800" dirty="0" err="1"/>
              <a:t>Verma</a:t>
            </a:r>
            <a:r>
              <a:rPr lang="en-US" altLang="ko-KR" sz="1800" dirty="0"/>
              <a:t> (Apple), M. Lee (Samsung), W. </a:t>
            </a:r>
            <a:r>
              <a:rPr lang="en-US" altLang="ko-KR" sz="1800" dirty="0" err="1"/>
              <a:t>Kuchler</a:t>
            </a:r>
            <a:r>
              <a:rPr lang="en-US" altLang="ko-KR" sz="1800" dirty="0"/>
              <a:t> (NXP), et al., “UWB Channel Usage Coordination for better UWB Coexistence”, 15-22-0456-00-04ab.</a:t>
            </a:r>
          </a:p>
          <a:p>
            <a:pPr marL="0" indent="0">
              <a:spcBef>
                <a:spcPts val="600"/>
              </a:spcBef>
              <a:spcAft>
                <a:spcPts val="600"/>
              </a:spcAft>
              <a:buNone/>
            </a:pPr>
            <a:r>
              <a:rPr lang="en-US" altLang="ko-KR" sz="1800" dirty="0"/>
              <a:t>[4] L. </a:t>
            </a:r>
            <a:r>
              <a:rPr lang="en-US" altLang="ko-KR" sz="1800" dirty="0" err="1"/>
              <a:t>Verma</a:t>
            </a:r>
            <a:r>
              <a:rPr lang="en-US" altLang="ko-KR" sz="1800" dirty="0"/>
              <a:t> (Apple) et al., ”Follow-up on UWB Channel Usage Coordination”, 15-22-0573-00-04ab.</a:t>
            </a:r>
          </a:p>
          <a:p>
            <a:pPr marL="0" indent="0">
              <a:spcBef>
                <a:spcPts val="600"/>
              </a:spcBef>
              <a:spcAft>
                <a:spcPts val="600"/>
              </a:spcAft>
              <a:buNone/>
            </a:pPr>
            <a:r>
              <a:rPr lang="en-US" sz="1800" dirty="0" smtClean="0"/>
              <a:t>[5] M. Lee (Samsung), </a:t>
            </a:r>
            <a:r>
              <a:rPr lang="en-US" altLang="ko-KR" sz="1800" dirty="0"/>
              <a:t>L. </a:t>
            </a:r>
            <a:r>
              <a:rPr lang="en-US" altLang="ko-KR" sz="1800" dirty="0" err="1"/>
              <a:t>Verma</a:t>
            </a:r>
            <a:r>
              <a:rPr lang="en-US" altLang="ko-KR" sz="1800" dirty="0"/>
              <a:t> (Apple) </a:t>
            </a:r>
            <a:r>
              <a:rPr lang="en-US" altLang="ko-KR" sz="1800" dirty="0" smtClean="0"/>
              <a:t>et al. “</a:t>
            </a:r>
            <a:r>
              <a:rPr lang="fr-FR" altLang="ko-KR" sz="1800" dirty="0"/>
              <a:t>Updates on UWB Channel Usage </a:t>
            </a:r>
            <a:r>
              <a:rPr lang="fr-FR" altLang="ko-KR" sz="1800" dirty="0" smtClean="0"/>
              <a:t>Coordination</a:t>
            </a:r>
            <a:r>
              <a:rPr lang="en-US" altLang="ko-KR" sz="1800" dirty="0" smtClean="0"/>
              <a:t>”, 15-23-0067-00-04ab</a:t>
            </a:r>
            <a:r>
              <a:rPr lang="fr-FR" altLang="ko-KR" sz="1800" dirty="0" smtClean="0"/>
              <a:t> </a:t>
            </a:r>
          </a:p>
          <a:p>
            <a:pPr marL="0" indent="0">
              <a:spcBef>
                <a:spcPts val="600"/>
              </a:spcBef>
              <a:spcAft>
                <a:spcPts val="600"/>
              </a:spcAft>
              <a:buNone/>
            </a:pPr>
            <a:r>
              <a:rPr lang="fr-FR" sz="1800" dirty="0" smtClean="0"/>
              <a:t>[6] </a:t>
            </a:r>
            <a:r>
              <a:rPr lang="en-US" altLang="ko-KR" sz="1800" dirty="0"/>
              <a:t>A. Krebs(Apple </a:t>
            </a:r>
            <a:r>
              <a:rPr lang="en-US" altLang="ko-KR" sz="1800" dirty="0" err="1"/>
              <a:t>Inc</a:t>
            </a:r>
            <a:r>
              <a:rPr lang="en-US" altLang="ko-KR" sz="1800" dirty="0" smtClean="0"/>
              <a:t>) et al., “</a:t>
            </a:r>
            <a:r>
              <a:rPr lang="en-US" altLang="en-US" sz="1800" dirty="0"/>
              <a:t>NBA-MMS-UWB Compressed </a:t>
            </a:r>
            <a:r>
              <a:rPr lang="en-US" altLang="en-US" sz="1800" dirty="0" smtClean="0"/>
              <a:t>PSDU”, 15-22-0604-00-04ab</a:t>
            </a: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268157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18</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ko-KR" sz="2800" dirty="0" smtClean="0"/>
              <a:t>Appendix</a:t>
            </a:r>
            <a:r>
              <a:rPr lang="en-US" sz="2800" dirty="0" smtClean="0"/>
              <a:t>: </a:t>
            </a:r>
            <a:r>
              <a:rPr lang="en-US" altLang="ko-KR" sz="2800" dirty="0" smtClean="0"/>
              <a:t>Discovery Channels for NB [1]</a:t>
            </a:r>
            <a:endParaRPr lang="en-US" sz="2800" dirty="0"/>
          </a:p>
        </p:txBody>
      </p:sp>
      <p:sp>
        <p:nvSpPr>
          <p:cNvPr id="1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altLang="ko-KR" sz="1800" dirty="0"/>
              <a:t>Both native discovery and channel usage coordination use discovery channel for NB</a:t>
            </a:r>
          </a:p>
          <a:p>
            <a:pPr>
              <a:spcBef>
                <a:spcPts val="600"/>
              </a:spcBef>
              <a:spcAft>
                <a:spcPts val="600"/>
              </a:spcAft>
              <a:buFont typeface="Arial" panose="020B0604020202020204" pitchFamily="34" charset="0"/>
              <a:buChar char="•"/>
            </a:pPr>
            <a:r>
              <a:rPr lang="en-US" altLang="ko-KR" sz="1800" dirty="0"/>
              <a:t>2 possible NB channels in UNII-3 non-overlapping with 802.11</a:t>
            </a:r>
          </a:p>
          <a:p>
            <a:pPr marL="804863" lvl="2" indent="-263525">
              <a:spcBef>
                <a:spcPts val="600"/>
              </a:spcBef>
              <a:spcAft>
                <a:spcPts val="600"/>
              </a:spcAft>
              <a:buFont typeface="Arial" panose="020B0604020202020204" pitchFamily="34" charset="0"/>
              <a:buChar char="•"/>
            </a:pPr>
            <a:r>
              <a:rPr lang="en-US" altLang="ko-KR" sz="1600" dirty="0"/>
              <a:t>Good candidate as default channel for discovery</a:t>
            </a:r>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pic>
        <p:nvPicPr>
          <p:cNvPr id="14" name="Picture 7">
            <a:extLst>
              <a:ext uri="{FF2B5EF4-FFF2-40B4-BE49-F238E27FC236}">
                <a16:creationId xmlns:a16="http://schemas.microsoft.com/office/drawing/2014/main" xmlns="" id="{B8A9B796-5586-1D6E-B412-BFF660ABCCD4}"/>
              </a:ext>
            </a:extLst>
          </p:cNvPr>
          <p:cNvPicPr>
            <a:picLocks noChangeAspect="1"/>
          </p:cNvPicPr>
          <p:nvPr/>
        </p:nvPicPr>
        <p:blipFill>
          <a:blip r:embed="rId2"/>
          <a:stretch>
            <a:fillRect/>
          </a:stretch>
        </p:blipFill>
        <p:spPr>
          <a:xfrm>
            <a:off x="992188" y="2940340"/>
            <a:ext cx="6705600" cy="1894893"/>
          </a:xfrm>
          <a:prstGeom prst="rect">
            <a:avLst/>
          </a:prstGeom>
        </p:spPr>
      </p:pic>
      <p:sp>
        <p:nvSpPr>
          <p:cNvPr id="15" name="Oval 9">
            <a:extLst>
              <a:ext uri="{FF2B5EF4-FFF2-40B4-BE49-F238E27FC236}">
                <a16:creationId xmlns:a16="http://schemas.microsoft.com/office/drawing/2014/main" xmlns="" id="{42857E74-6B1F-A7C1-0789-655397FC1B10}"/>
              </a:ext>
            </a:extLst>
          </p:cNvPr>
          <p:cNvSpPr/>
          <p:nvPr/>
        </p:nvSpPr>
        <p:spPr bwMode="auto">
          <a:xfrm>
            <a:off x="3352800" y="3768433"/>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247890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Compressed PSDU format [2][6]</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altLang="ko-KR" sz="1800" dirty="0" smtClean="0"/>
          </a:p>
          <a:p>
            <a:pPr>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altLang="ko-KR" sz="1800" dirty="0" smtClean="0"/>
          </a:p>
          <a:p>
            <a:pPr>
              <a:spcBef>
                <a:spcPts val="600"/>
              </a:spcBef>
              <a:spcAft>
                <a:spcPts val="600"/>
              </a:spcAft>
              <a:buFont typeface="Arial" panose="020B0604020202020204" pitchFamily="34" charset="0"/>
              <a:buChar char="•"/>
            </a:pPr>
            <a:r>
              <a:rPr lang="en-US" altLang="ko-KR" sz="1800" dirty="0" smtClean="0"/>
              <a:t>Compressed </a:t>
            </a:r>
            <a:r>
              <a:rPr lang="en-US" altLang="ko-KR" sz="1800" dirty="0"/>
              <a:t>PSDU specific to NBA-MMS-UWB control </a:t>
            </a:r>
            <a:r>
              <a:rPr lang="en-US" altLang="ko-KR" sz="1800" dirty="0" smtClean="0"/>
              <a:t>and discovery frames [2][6]</a:t>
            </a:r>
            <a:endParaRPr lang="en-US" altLang="ko-KR" sz="1800" dirty="0"/>
          </a:p>
          <a:p>
            <a:pPr marL="804863" lvl="2" indent="-263525">
              <a:spcBef>
                <a:spcPts val="200"/>
              </a:spcBef>
              <a:spcAft>
                <a:spcPts val="200"/>
              </a:spcAft>
              <a:buFont typeface="Arial" panose="020B0604020202020204" pitchFamily="34" charset="0"/>
              <a:buChar char="•"/>
            </a:pPr>
            <a:r>
              <a:rPr lang="en-US" altLang="ko-KR" sz="1600" dirty="0"/>
              <a:t>1-octet message ID (0x00=Poll, 0x01=Response, </a:t>
            </a:r>
            <a:r>
              <a:rPr lang="en-US" altLang="ko-KR" sz="1600" dirty="0" smtClean="0"/>
              <a:t>0x20=ADV-POLL, 0x21=ADV-RESP…)</a:t>
            </a:r>
            <a:endParaRPr lang="en-US" altLang="ko-KR" sz="1600" dirty="0"/>
          </a:p>
          <a:p>
            <a:pPr marL="804863" lvl="2" indent="-263525">
              <a:spcBef>
                <a:spcPts val="200"/>
              </a:spcBef>
              <a:spcAft>
                <a:spcPts val="200"/>
              </a:spcAft>
              <a:buFont typeface="Arial" panose="020B0604020202020204" pitchFamily="34" charset="0"/>
              <a:buChar char="•"/>
            </a:pPr>
            <a:r>
              <a:rPr lang="en-US" altLang="ko-KR" sz="1600" dirty="0"/>
              <a:t>2-octet session identifier/address</a:t>
            </a:r>
          </a:p>
          <a:p>
            <a:pPr marL="804863" lvl="2" indent="-263525">
              <a:spcBef>
                <a:spcPts val="200"/>
              </a:spcBef>
              <a:spcAft>
                <a:spcPts val="200"/>
              </a:spcAft>
              <a:buFont typeface="Arial" panose="020B0604020202020204" pitchFamily="34" charset="0"/>
              <a:buChar char="•"/>
            </a:pPr>
            <a:r>
              <a:rPr lang="en-US" altLang="ko-KR" sz="1600" dirty="0"/>
              <a:t>ID specific data (variable length)</a:t>
            </a:r>
          </a:p>
          <a:p>
            <a:pPr marL="804863" lvl="2" indent="-263525">
              <a:spcBef>
                <a:spcPts val="200"/>
              </a:spcBef>
              <a:spcAft>
                <a:spcPts val="200"/>
              </a:spcAft>
              <a:buFont typeface="Arial" panose="020B0604020202020204" pitchFamily="34" charset="0"/>
              <a:buChar char="•"/>
            </a:pPr>
            <a:r>
              <a:rPr lang="en-US" altLang="ko-KR" sz="1600" dirty="0"/>
              <a:t>2-octet </a:t>
            </a:r>
            <a:r>
              <a:rPr lang="en-US" altLang="ko-KR" sz="1600" dirty="0" smtClean="0"/>
              <a:t>CRC16</a:t>
            </a:r>
          </a:p>
          <a:p>
            <a:pPr>
              <a:spcBef>
                <a:spcPts val="600"/>
              </a:spcBef>
              <a:spcAft>
                <a:spcPts val="600"/>
              </a:spcAft>
              <a:buFont typeface="Arial" panose="020B0604020202020204" pitchFamily="34" charset="0"/>
              <a:buChar char="•"/>
            </a:pPr>
            <a:r>
              <a:rPr lang="en-US" altLang="ko-KR" sz="1800" dirty="0"/>
              <a:t>Compressed PSDU messages may be encapsulated in the header IE type </a:t>
            </a:r>
            <a:r>
              <a:rPr lang="en-US" altLang="ko-KR" sz="1800" dirty="0" smtClean="0"/>
              <a:t>data field [2]</a:t>
            </a: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19</a:t>
            </a:fld>
            <a:endParaRPr lang="en-US" altLang="en-US" dirty="0"/>
          </a:p>
        </p:txBody>
      </p:sp>
      <p:pic>
        <p:nvPicPr>
          <p:cNvPr id="8" name="Picture 14">
            <a:extLst>
              <a:ext uri="{FF2B5EF4-FFF2-40B4-BE49-F238E27FC236}">
                <a16:creationId xmlns:a16="http://schemas.microsoft.com/office/drawing/2014/main" xmlns="" id="{90441E2E-66D9-8AF6-589F-481F8CE790DB}"/>
              </a:ext>
            </a:extLst>
          </p:cNvPr>
          <p:cNvPicPr>
            <a:picLocks noChangeAspect="1"/>
          </p:cNvPicPr>
          <p:nvPr/>
        </p:nvPicPr>
        <p:blipFill>
          <a:blip r:embed="rId2"/>
          <a:stretch>
            <a:fillRect/>
          </a:stretch>
        </p:blipFill>
        <p:spPr>
          <a:xfrm>
            <a:off x="2667000" y="1524000"/>
            <a:ext cx="3270249" cy="537696"/>
          </a:xfrm>
          <a:prstGeom prst="rect">
            <a:avLst/>
          </a:prstGeom>
        </p:spPr>
      </p:pic>
      <p:pic>
        <p:nvPicPr>
          <p:cNvPr id="9" name="그림 8"/>
          <p:cNvPicPr>
            <a:picLocks noChangeAspect="1"/>
          </p:cNvPicPr>
          <p:nvPr/>
        </p:nvPicPr>
        <p:blipFill>
          <a:blip r:embed="rId3"/>
          <a:stretch>
            <a:fillRect/>
          </a:stretch>
        </p:blipFill>
        <p:spPr>
          <a:xfrm>
            <a:off x="2514600" y="2192844"/>
            <a:ext cx="3949213" cy="751454"/>
          </a:xfrm>
          <a:prstGeom prst="rect">
            <a:avLst/>
          </a:prstGeom>
        </p:spPr>
      </p:pic>
      <p:pic>
        <p:nvPicPr>
          <p:cNvPr id="10" name="그림 9"/>
          <p:cNvPicPr>
            <a:picLocks noChangeAspect="1"/>
          </p:cNvPicPr>
          <p:nvPr/>
        </p:nvPicPr>
        <p:blipFill>
          <a:blip r:embed="rId4"/>
          <a:stretch>
            <a:fillRect/>
          </a:stretch>
        </p:blipFill>
        <p:spPr>
          <a:xfrm>
            <a:off x="2514600" y="3095112"/>
            <a:ext cx="3949213" cy="446928"/>
          </a:xfrm>
          <a:prstGeom prst="rect">
            <a:avLst/>
          </a:prstGeom>
        </p:spPr>
      </p:pic>
      <p:sp>
        <p:nvSpPr>
          <p:cNvPr id="7" name="TextBox 6"/>
          <p:cNvSpPr txBox="1"/>
          <p:nvPr/>
        </p:nvSpPr>
        <p:spPr>
          <a:xfrm>
            <a:off x="4383487" y="2845470"/>
            <a:ext cx="377026" cy="276999"/>
          </a:xfrm>
          <a:prstGeom prst="rect">
            <a:avLst/>
          </a:prstGeom>
          <a:noFill/>
        </p:spPr>
        <p:txBody>
          <a:bodyPr wrap="none" rtlCol="0">
            <a:spAutoFit/>
          </a:bodyPr>
          <a:lstStyle/>
          <a:p>
            <a:r>
              <a:rPr lang="en-US" altLang="ko-KR" dirty="0" smtClean="0"/>
              <a:t>….</a:t>
            </a:r>
            <a:endParaRPr lang="ko-KR" altLang="en-US"/>
          </a:p>
        </p:txBody>
      </p:sp>
    </p:spTree>
    <p:extLst>
      <p:ext uri="{BB962C8B-B14F-4D97-AF65-F5344CB8AC3E}">
        <p14:creationId xmlns:p14="http://schemas.microsoft.com/office/powerpoint/2010/main" val="3271549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699421780"/>
              </p:ext>
            </p:extLst>
          </p:nvPr>
        </p:nvGraphicFramePr>
        <p:xfrm>
          <a:off x="685800" y="908720"/>
          <a:ext cx="7774632" cy="5477351"/>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2" name="Date Placeholder 1">
            <a:extLst>
              <a:ext uri="{FF2B5EF4-FFF2-40B4-BE49-F238E27FC236}">
                <a16:creationId xmlns="" xmlns:a16="http://schemas.microsoft.com/office/drawing/2014/main" id="{16805F27-FE2C-C4AA-57DA-088CCF284B7D}"/>
              </a:ext>
            </a:extLst>
          </p:cNvPr>
          <p:cNvSpPr>
            <a:spLocks noGrp="1"/>
          </p:cNvSpPr>
          <p:nvPr>
            <p:ph type="dt" sz="half" idx="10"/>
          </p:nvPr>
        </p:nvSpPr>
        <p:spPr/>
        <p:txBody>
          <a:bodyPr/>
          <a:lstStyle/>
          <a:p>
            <a:r>
              <a:rPr lang="de-DE" altLang="en-US" dirty="0"/>
              <a:t>Mar 2023</a:t>
            </a:r>
            <a:endParaRPr lang="en-US" altLang="en-US" dirty="0"/>
          </a:p>
        </p:txBody>
      </p:sp>
      <p:sp>
        <p:nvSpPr>
          <p:cNvPr id="3" name="Footer Placeholder 2">
            <a:extLst>
              <a:ext uri="{FF2B5EF4-FFF2-40B4-BE49-F238E27FC236}">
                <a16:creationId xmlns="" xmlns:a16="http://schemas.microsoft.com/office/drawing/2014/main"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20</a:t>
            </a:fld>
            <a:endParaRPr lang="en-US" altLang="en-US" dirty="0"/>
          </a:p>
        </p:txBody>
      </p:sp>
      <p:sp>
        <p:nvSpPr>
          <p:cNvPr id="13"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Appendix : Channel Usage Coordination</a:t>
            </a:r>
            <a:endParaRPr lang="en-US" sz="2800" dirty="0"/>
          </a:p>
        </p:txBody>
      </p:sp>
      <p:sp>
        <p:nvSpPr>
          <p:cNvPr id="14"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sz="1800" dirty="0" smtClean="0"/>
              <a:t>UWB </a:t>
            </a:r>
            <a:r>
              <a:rPr lang="en-US" sz="1800" dirty="0"/>
              <a:t>AP Transmission can be indicated by UWB AP Present </a:t>
            </a:r>
            <a:r>
              <a:rPr lang="en-US" sz="1800" dirty="0" smtClean="0"/>
              <a:t>field [4]</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Presence of UWB Session info in NB AP can be indicated by UWB Per Session Info Type Field</a:t>
            </a:r>
          </a:p>
          <a:p>
            <a:pPr>
              <a:spcBef>
                <a:spcPts val="600"/>
              </a:spcBef>
              <a:spcAft>
                <a:spcPts val="600"/>
              </a:spcAft>
              <a:buFont typeface="Arial" panose="020B0604020202020204" pitchFamily="34" charset="0"/>
              <a:buChar char="•"/>
            </a:pPr>
            <a:r>
              <a:rPr lang="en-US" sz="1800" dirty="0"/>
              <a:t>4 Types of UWB session info are available </a:t>
            </a:r>
            <a:r>
              <a:rPr lang="en-US" sz="1800" dirty="0" smtClean="0"/>
              <a:t> </a:t>
            </a:r>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15" name="직사각형 14"/>
          <p:cNvSpPr/>
          <p:nvPr/>
        </p:nvSpPr>
        <p:spPr>
          <a:xfrm>
            <a:off x="522127" y="1905000"/>
            <a:ext cx="3638870" cy="830997"/>
          </a:xfrm>
          <a:prstGeom prst="rect">
            <a:avLst/>
          </a:prstGeom>
        </p:spPr>
        <p:txBody>
          <a:bodyPr wrap="square">
            <a:spAutoFit/>
          </a:bodyPr>
          <a:lstStyle/>
          <a:p>
            <a:pPr lvl="1" algn="just"/>
            <a:r>
              <a:rPr lang="en-US" altLang="ko-KR" sz="1600" b="1" dirty="0" smtClean="0"/>
              <a:t>[ UWB </a:t>
            </a:r>
            <a:r>
              <a:rPr lang="en-US" altLang="ko-KR" sz="1600" b="1" dirty="0"/>
              <a:t>AP Present = </a:t>
            </a:r>
            <a:r>
              <a:rPr lang="en-US" altLang="ko-KR" sz="1600" b="1" dirty="0" smtClean="0"/>
              <a:t>1 ]</a:t>
            </a:r>
            <a:endParaRPr lang="en-US" altLang="ko-KR" sz="1600" b="1" dirty="0"/>
          </a:p>
          <a:p>
            <a:pPr lvl="1" algn="just"/>
            <a:r>
              <a:rPr lang="en-US" altLang="ko-KR" sz="1600" dirty="0" smtClean="0"/>
              <a:t>UWB </a:t>
            </a:r>
            <a:r>
              <a:rPr lang="en-US" altLang="ko-KR" sz="1600" dirty="0"/>
              <a:t>AP sent after each NB AP which includes UWB AP Info field  </a:t>
            </a:r>
            <a:r>
              <a:rPr lang="en-US" altLang="ko-KR" sz="1600" dirty="0" smtClean="0"/>
              <a:t> </a:t>
            </a:r>
            <a:endParaRPr lang="en-US" altLang="ko-KR" sz="1600" dirty="0"/>
          </a:p>
        </p:txBody>
      </p:sp>
      <p:sp>
        <p:nvSpPr>
          <p:cNvPr id="16" name="직사각형 15"/>
          <p:cNvSpPr/>
          <p:nvPr/>
        </p:nvSpPr>
        <p:spPr>
          <a:xfrm>
            <a:off x="4627562" y="1905000"/>
            <a:ext cx="3773488" cy="830997"/>
          </a:xfrm>
          <a:prstGeom prst="rect">
            <a:avLst/>
          </a:prstGeom>
        </p:spPr>
        <p:txBody>
          <a:bodyPr wrap="square">
            <a:spAutoFit/>
          </a:bodyPr>
          <a:lstStyle/>
          <a:p>
            <a:pPr lvl="1" algn="just"/>
            <a:r>
              <a:rPr lang="en-US" altLang="ko-KR" sz="1600" b="1" dirty="0"/>
              <a:t>[ UWB AP Present = </a:t>
            </a:r>
            <a:r>
              <a:rPr lang="en-US" altLang="ko-KR" sz="1600" b="1" dirty="0" smtClean="0"/>
              <a:t>0 </a:t>
            </a:r>
            <a:r>
              <a:rPr lang="en-US" altLang="ko-KR" sz="1600" b="1" dirty="0"/>
              <a:t>]</a:t>
            </a:r>
          </a:p>
          <a:p>
            <a:pPr lvl="1" algn="just"/>
            <a:r>
              <a:rPr lang="en-US" altLang="ko-KR" sz="1600" dirty="0" smtClean="0"/>
              <a:t>No </a:t>
            </a:r>
            <a:r>
              <a:rPr lang="en-US" altLang="ko-KR" sz="1600" dirty="0"/>
              <a:t>UWB AP sent after each NB AP which has </a:t>
            </a:r>
            <a:r>
              <a:rPr lang="en-US" altLang="ko-KR" sz="1600" dirty="0" smtClean="0"/>
              <a:t>NO </a:t>
            </a:r>
            <a:r>
              <a:rPr lang="en-US" altLang="ko-KR" sz="1600" dirty="0"/>
              <a:t>UWB AP Info field  </a:t>
            </a:r>
          </a:p>
        </p:txBody>
      </p:sp>
      <p:pic>
        <p:nvPicPr>
          <p:cNvPr id="17" name="그림 16"/>
          <p:cNvPicPr>
            <a:picLocks noChangeAspect="1"/>
          </p:cNvPicPr>
          <p:nvPr/>
        </p:nvPicPr>
        <p:blipFill>
          <a:blip r:embed="rId2"/>
          <a:stretch>
            <a:fillRect/>
          </a:stretch>
        </p:blipFill>
        <p:spPr>
          <a:xfrm>
            <a:off x="741362" y="2907176"/>
            <a:ext cx="3462417" cy="1564746"/>
          </a:xfrm>
          <a:prstGeom prst="rect">
            <a:avLst/>
          </a:prstGeom>
        </p:spPr>
      </p:pic>
      <p:pic>
        <p:nvPicPr>
          <p:cNvPr id="18" name="그림 17"/>
          <p:cNvPicPr>
            <a:picLocks noChangeAspect="1"/>
          </p:cNvPicPr>
          <p:nvPr/>
        </p:nvPicPr>
        <p:blipFill>
          <a:blip r:embed="rId3"/>
          <a:stretch>
            <a:fillRect/>
          </a:stretch>
        </p:blipFill>
        <p:spPr>
          <a:xfrm>
            <a:off x="4953000" y="2914433"/>
            <a:ext cx="3560762" cy="1741036"/>
          </a:xfrm>
          <a:prstGeom prst="rect">
            <a:avLst/>
          </a:prstGeom>
        </p:spPr>
      </p:pic>
    </p:spTree>
    <p:extLst>
      <p:ext uri="{BB962C8B-B14F-4D97-AF65-F5344CB8AC3E}">
        <p14:creationId xmlns:p14="http://schemas.microsoft.com/office/powerpoint/2010/main" val="2745167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smtClean="0"/>
              <a:t> 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21</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0" name="직사각형 19"/>
          <p:cNvSpPr/>
          <p:nvPr/>
        </p:nvSpPr>
        <p:spPr>
          <a:xfrm>
            <a:off x="608204" y="1988403"/>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0 ]</a:t>
            </a:r>
            <a:endParaRPr lang="en-US" altLang="ko-KR" sz="1600" b="1" dirty="0"/>
          </a:p>
          <a:p>
            <a:pPr lvl="1" algn="just"/>
            <a:r>
              <a:rPr lang="en-US" altLang="ko-KR" sz="1600" dirty="0" smtClean="0"/>
              <a:t>UWB Per Session Info field is not presented </a:t>
            </a:r>
            <a:endParaRPr lang="en-US" altLang="ko-KR" sz="1600" dirty="0"/>
          </a:p>
        </p:txBody>
      </p:sp>
      <p:sp>
        <p:nvSpPr>
          <p:cNvPr id="21" name="직사각형 20"/>
          <p:cNvSpPr/>
          <p:nvPr/>
        </p:nvSpPr>
        <p:spPr>
          <a:xfrm>
            <a:off x="608203" y="2819400"/>
            <a:ext cx="8688197" cy="830997"/>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1]</a:t>
            </a:r>
          </a:p>
          <a:p>
            <a:pPr lvl="1"/>
            <a:r>
              <a:rPr lang="en-US" altLang="ko-KR" sz="1600" dirty="0" smtClean="0"/>
              <a:t>UWB Per Session Info field in [2] is presented. This type requires the minimum </a:t>
            </a:r>
            <a:br>
              <a:rPr lang="en-US" altLang="ko-KR" sz="1600" dirty="0" smtClean="0"/>
            </a:br>
            <a:r>
              <a:rPr lang="en-US" altLang="ko-KR" sz="1600" dirty="0" smtClean="0"/>
              <a:t>set of session info </a:t>
            </a:r>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681240816"/>
              </p:ext>
            </p:extLst>
          </p:nvPr>
        </p:nvGraphicFramePr>
        <p:xfrm>
          <a:off x="813816" y="3733800"/>
          <a:ext cx="7818730" cy="2166435"/>
        </p:xfrm>
        <a:graphic>
          <a:graphicData uri="http://schemas.openxmlformats.org/drawingml/2006/table">
            <a:tbl>
              <a:tblPr firstRow="1" bandRow="1">
                <a:tableStyleId>{5C22544A-7EE6-4342-B048-85BDC9FD1C3A}</a:tableStyleId>
              </a:tblPr>
              <a:tblGrid>
                <a:gridCol w="1034652">
                  <a:extLst>
                    <a:ext uri="{9D8B030D-6E8A-4147-A177-3AD203B41FA5}">
                      <a16:colId xmlns="" xmlns:a16="http://schemas.microsoft.com/office/drawing/2014/main" val="2353891602"/>
                    </a:ext>
                  </a:extLst>
                </a:gridCol>
                <a:gridCol w="1282550">
                  <a:extLst>
                    <a:ext uri="{9D8B030D-6E8A-4147-A177-3AD203B41FA5}">
                      <a16:colId xmlns="" xmlns:a16="http://schemas.microsoft.com/office/drawing/2014/main" val="1119928471"/>
                    </a:ext>
                  </a:extLst>
                </a:gridCol>
                <a:gridCol w="723711">
                  <a:extLst>
                    <a:ext uri="{9D8B030D-6E8A-4147-A177-3AD203B41FA5}">
                      <a16:colId xmlns="" xmlns:a16="http://schemas.microsoft.com/office/drawing/2014/main" val="2111542984"/>
                    </a:ext>
                  </a:extLst>
                </a:gridCol>
                <a:gridCol w="673995">
                  <a:extLst>
                    <a:ext uri="{9D8B030D-6E8A-4147-A177-3AD203B41FA5}">
                      <a16:colId xmlns="" xmlns:a16="http://schemas.microsoft.com/office/drawing/2014/main" val="2476059432"/>
                    </a:ext>
                  </a:extLst>
                </a:gridCol>
                <a:gridCol w="4103822">
                  <a:extLst>
                    <a:ext uri="{9D8B030D-6E8A-4147-A177-3AD203B41FA5}">
                      <a16:colId xmlns="" xmlns:a16="http://schemas.microsoft.com/office/drawing/2014/main" val="1828507022"/>
                    </a:ext>
                  </a:extLst>
                </a:gridCol>
              </a:tblGrid>
              <a:tr h="318511">
                <a:tc gridSpan="2">
                  <a:txBody>
                    <a:bodyPr/>
                    <a:lstStyle/>
                    <a:p>
                      <a:r>
                        <a:rPr lang="en-US" sz="1200" b="0" dirty="0"/>
                        <a:t>MAC Payload</a:t>
                      </a:r>
                    </a:p>
                  </a:txBody>
                  <a:tcPr/>
                </a:tc>
                <a:tc hMerge="1">
                  <a:txBody>
                    <a:bodyPr/>
                    <a:lstStyle/>
                    <a:p>
                      <a:endParaRPr lang="en-US" sz="1200" b="1" dirty="0"/>
                    </a:p>
                  </a:txBody>
                  <a:tcPr/>
                </a:tc>
                <a:tc>
                  <a:txBody>
                    <a:bodyPr/>
                    <a:lstStyle/>
                    <a:p>
                      <a:r>
                        <a:rPr lang="en-US" sz="1200" b="0" dirty="0"/>
                        <a:t>Bits</a:t>
                      </a:r>
                    </a:p>
                  </a:txBody>
                  <a:tcPr/>
                </a:tc>
                <a:tc>
                  <a:txBody>
                    <a:bodyPr/>
                    <a:lstStyle/>
                    <a:p>
                      <a:r>
                        <a:rPr lang="en-US" sz="1200" b="0" dirty="0"/>
                        <a:t>Bytes</a:t>
                      </a:r>
                    </a:p>
                  </a:txBody>
                  <a:tcPr/>
                </a:tc>
                <a:tc>
                  <a:txBody>
                    <a:bodyPr/>
                    <a:lstStyle/>
                    <a:p>
                      <a:r>
                        <a:rPr lang="en-US" sz="1200" b="0" dirty="0"/>
                        <a:t>Comments</a:t>
                      </a:r>
                    </a:p>
                  </a:txBody>
                  <a:tcPr/>
                </a:tc>
                <a:extLst>
                  <a:ext uri="{0D108BD9-81ED-4DB2-BD59-A6C34878D82A}">
                    <a16:rowId xmlns="" xmlns:a16="http://schemas.microsoft.com/office/drawing/2014/main" val="411217796"/>
                  </a:ext>
                </a:extLst>
              </a:tr>
              <a:tr h="311954">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smtClean="0"/>
                        <a:t>Per-Session Info field </a:t>
                      </a:r>
                      <a:endParaRPr lang="en-US" altLang="ko-KR" sz="1200" b="0" dirty="0"/>
                    </a:p>
                  </a:txBody>
                  <a:tcPr/>
                </a:tc>
                <a:tc>
                  <a:txBody>
                    <a:bodyPr/>
                    <a:lstStyle/>
                    <a:p>
                      <a:r>
                        <a:rPr lang="en-US" sz="1200" b="1" dirty="0">
                          <a:solidFill>
                            <a:srgbClr val="0432FF"/>
                          </a:solidFill>
                        </a:rPr>
                        <a:t>Block </a:t>
                      </a:r>
                      <a:r>
                        <a:rPr lang="en-US" sz="1200" b="1" dirty="0" smtClean="0">
                          <a:solidFill>
                            <a:srgbClr val="0432FF"/>
                          </a:solidFill>
                        </a:rPr>
                        <a:t>Duration</a:t>
                      </a:r>
                      <a:endParaRPr lang="en-US" sz="1200" b="1" dirty="0">
                        <a:solidFill>
                          <a:srgbClr val="0432FF"/>
                        </a:solidFill>
                      </a:endParaRPr>
                    </a:p>
                  </a:txBody>
                  <a:tcPr/>
                </a:tc>
                <a:tc>
                  <a:txBody>
                    <a:bodyPr/>
                    <a:lstStyle/>
                    <a:p>
                      <a:r>
                        <a:rPr lang="en-US" sz="1200" b="1" dirty="0">
                          <a:solidFill>
                            <a:srgbClr val="0432FF"/>
                          </a:solidFill>
                        </a:rPr>
                        <a:t>24</a:t>
                      </a:r>
                    </a:p>
                  </a:txBody>
                  <a:tcPr/>
                </a:tc>
                <a:tc>
                  <a:txBody>
                    <a:bodyPr/>
                    <a:lstStyle/>
                    <a:p>
                      <a:r>
                        <a:rPr lang="en-US" sz="1200" b="1" dirty="0">
                          <a:solidFill>
                            <a:srgbClr val="0432FF"/>
                          </a:solidFill>
                        </a:rPr>
                        <a:t>3</a:t>
                      </a:r>
                    </a:p>
                  </a:txBody>
                  <a:tcPr/>
                </a:tc>
                <a:tc>
                  <a:txBody>
                    <a:bodyPr/>
                    <a:lstStyle/>
                    <a:p>
                      <a:r>
                        <a:rPr lang="en-US" sz="1200" b="1" dirty="0">
                          <a:solidFill>
                            <a:srgbClr val="0432FF"/>
                          </a:solidFill>
                        </a:rPr>
                        <a:t>In RSTU (Ranging Scheduling Time Unit)</a:t>
                      </a:r>
                    </a:p>
                  </a:txBody>
                  <a:tcPr/>
                </a:tc>
                <a:extLst>
                  <a:ext uri="{0D108BD9-81ED-4DB2-BD59-A6C34878D82A}">
                    <a16:rowId xmlns="" xmlns:a16="http://schemas.microsoft.com/office/drawing/2014/main" val="1080683505"/>
                  </a:ext>
                </a:extLst>
              </a:tr>
              <a:tr h="311954">
                <a:tc vMerge="1">
                  <a:txBody>
                    <a:bodyPr/>
                    <a:lstStyle/>
                    <a:p>
                      <a:pPr latinLnBrk="1"/>
                      <a:endParaRPr lang="ko-KR" altLang="en-US"/>
                    </a:p>
                  </a:txBody>
                  <a:tcPr/>
                </a:tc>
                <a:tc>
                  <a:txBody>
                    <a:bodyPr/>
                    <a:lstStyle/>
                    <a:p>
                      <a:r>
                        <a:rPr lang="en-US" sz="1200" b="0" dirty="0"/>
                        <a:t>Session CH </a:t>
                      </a:r>
                    </a:p>
                  </a:txBody>
                  <a:tcPr/>
                </a:tc>
                <a:tc>
                  <a:txBody>
                    <a:bodyPr/>
                    <a:lstStyle/>
                    <a:p>
                      <a:r>
                        <a:rPr lang="en-US" sz="1200" b="0" dirty="0"/>
                        <a:t>5</a:t>
                      </a:r>
                    </a:p>
                  </a:txBody>
                  <a:tcPr/>
                </a:tc>
                <a:tc rowSpan="3">
                  <a:txBody>
                    <a:bodyPr/>
                    <a:lstStyle/>
                    <a:p>
                      <a:r>
                        <a:rPr lang="en-US" sz="1200" b="0" dirty="0"/>
                        <a:t>1</a:t>
                      </a:r>
                    </a:p>
                  </a:txBody>
                  <a:tcPr/>
                </a:tc>
                <a:tc>
                  <a:txBody>
                    <a:bodyPr/>
                    <a:lstStyle/>
                    <a:p>
                      <a:r>
                        <a:rPr lang="en-US" sz="1200" b="0" dirty="0"/>
                        <a:t>UWB CH used by session</a:t>
                      </a:r>
                    </a:p>
                  </a:txBody>
                  <a:tcPr/>
                </a:tc>
                <a:extLst>
                  <a:ext uri="{0D108BD9-81ED-4DB2-BD59-A6C34878D82A}">
                    <a16:rowId xmlns="" xmlns:a16="http://schemas.microsoft.com/office/drawing/2014/main" val="182447558"/>
                  </a:ext>
                </a:extLst>
              </a:tr>
              <a:tr h="477766">
                <a:tc vMerge="1">
                  <a:txBody>
                    <a:bodyPr/>
                    <a:lstStyle/>
                    <a:p>
                      <a:endParaRPr lang="en-US" sz="1050" b="1" dirty="0"/>
                    </a:p>
                  </a:txBody>
                  <a:tcPr/>
                </a:tc>
                <a:tc>
                  <a:txBody>
                    <a:bodyPr/>
                    <a:lstStyle/>
                    <a:p>
                      <a:r>
                        <a:rPr lang="en-US" sz="1200" b="0" dirty="0"/>
                        <a:t>Hop Mode</a:t>
                      </a:r>
                    </a:p>
                  </a:txBody>
                  <a:tcPr/>
                </a:tc>
                <a:tc>
                  <a:txBody>
                    <a:bodyPr/>
                    <a:lstStyle/>
                    <a:p>
                      <a:r>
                        <a:rPr lang="en-US" sz="1200" b="0" dirty="0"/>
                        <a:t>1</a:t>
                      </a:r>
                    </a:p>
                  </a:txBody>
                  <a:tcPr/>
                </a:tc>
                <a:tc vMerge="1">
                  <a:txBody>
                    <a:bodyPr/>
                    <a:lstStyle/>
                    <a:p>
                      <a:endParaRPr lang="en-US" sz="1200" dirty="0"/>
                    </a:p>
                  </a:txBody>
                  <a:tcPr/>
                </a:tc>
                <a:tc>
                  <a:txBody>
                    <a:bodyPr/>
                    <a:lstStyle/>
                    <a:p>
                      <a:r>
                        <a:rPr lang="en-US" sz="1200" b="0" dirty="0"/>
                        <a:t>0: no hopping; 1: hopping. </a:t>
                      </a:r>
                      <a:r>
                        <a:rPr lang="en-US" sz="1200" b="0" dirty="0" smtClean="0"/>
                        <a:t/>
                      </a:r>
                      <a:br>
                        <a:rPr lang="en-US" sz="1200" b="0" dirty="0" smtClean="0"/>
                      </a:br>
                      <a:r>
                        <a:rPr lang="en-US" sz="1200" b="0" dirty="0" smtClean="0"/>
                        <a:t>Hopping </a:t>
                      </a:r>
                      <a:r>
                        <a:rPr lang="en-US" sz="1200" b="0" dirty="0"/>
                        <a:t>sequence NOT required to be known to all devices</a:t>
                      </a:r>
                    </a:p>
                  </a:txBody>
                  <a:tcPr/>
                </a:tc>
                <a:extLst>
                  <a:ext uri="{0D108BD9-81ED-4DB2-BD59-A6C34878D82A}">
                    <a16:rowId xmlns="" xmlns:a16="http://schemas.microsoft.com/office/drawing/2014/main" val="3718109445"/>
                  </a:ext>
                </a:extLst>
              </a:tr>
              <a:tr h="291968">
                <a:tc vMerge="1">
                  <a:txBody>
                    <a:bodyPr/>
                    <a:lstStyle/>
                    <a:p>
                      <a:endParaRPr lang="en-US" sz="1200" b="1" dirty="0"/>
                    </a:p>
                  </a:txBody>
                  <a:tcPr/>
                </a:tc>
                <a:tc>
                  <a:txBody>
                    <a:bodyPr/>
                    <a:lstStyle/>
                    <a:p>
                      <a:r>
                        <a:rPr lang="en-US" sz="1200" b="0" dirty="0"/>
                        <a:t>RFU</a:t>
                      </a:r>
                    </a:p>
                  </a:txBody>
                  <a:tcPr/>
                </a:tc>
                <a:tc>
                  <a:txBody>
                    <a:bodyPr/>
                    <a:lstStyle/>
                    <a:p>
                      <a:r>
                        <a:rPr lang="en-US" sz="1200" b="0" dirty="0"/>
                        <a:t>2</a:t>
                      </a:r>
                    </a:p>
                  </a:txBody>
                  <a:tcPr/>
                </a:tc>
                <a:tc vMerge="1">
                  <a:txBody>
                    <a:bodyPr/>
                    <a:lstStyle/>
                    <a:p>
                      <a:endParaRPr lang="en-US" sz="1200" dirty="0"/>
                    </a:p>
                  </a:txBody>
                  <a:tcPr/>
                </a:tc>
                <a:tc>
                  <a:txBody>
                    <a:bodyPr/>
                    <a:lstStyle/>
                    <a:p>
                      <a:r>
                        <a:rPr lang="en-US" sz="1200" b="0" dirty="0" smtClean="0"/>
                        <a:t>RFU</a:t>
                      </a:r>
                      <a:endParaRPr lang="en-US" sz="1200" b="0" dirty="0"/>
                    </a:p>
                  </a:txBody>
                  <a:tcPr/>
                </a:tc>
                <a:extLst>
                  <a:ext uri="{0D108BD9-81ED-4DB2-BD59-A6C34878D82A}">
                    <a16:rowId xmlns="" xmlns:a16="http://schemas.microsoft.com/office/drawing/2014/main" val="3198057217"/>
                  </a:ext>
                </a:extLst>
              </a:tr>
              <a:tr h="291968">
                <a:tc vMerge="1">
                  <a:txBody>
                    <a:bodyPr/>
                    <a:lstStyle/>
                    <a:p>
                      <a:endParaRPr lang="en-US" sz="1200" b="1" dirty="0"/>
                    </a:p>
                  </a:txBody>
                  <a:tcPr/>
                </a:tc>
                <a:tc>
                  <a:txBody>
                    <a:bodyPr/>
                    <a:lstStyle/>
                    <a:p>
                      <a:r>
                        <a:rPr lang="en-US" sz="1200" b="0" dirty="0"/>
                        <a:t>Preamble Code</a:t>
                      </a:r>
                    </a:p>
                  </a:txBody>
                  <a:tcPr/>
                </a:tc>
                <a:tc>
                  <a:txBody>
                    <a:bodyPr/>
                    <a:lstStyle/>
                    <a:p>
                      <a:r>
                        <a:rPr lang="en-US" sz="1200" b="0" dirty="0"/>
                        <a:t>8</a:t>
                      </a:r>
                    </a:p>
                  </a:txBody>
                  <a:tcPr/>
                </a:tc>
                <a:tc>
                  <a:txBody>
                    <a:bodyPr/>
                    <a:lstStyle/>
                    <a:p>
                      <a:r>
                        <a:rPr lang="en-US" sz="1200" b="0" dirty="0"/>
                        <a:t>1</a:t>
                      </a:r>
                    </a:p>
                  </a:txBody>
                  <a:tcPr/>
                </a:tc>
                <a:tc>
                  <a:txBody>
                    <a:bodyPr/>
                    <a:lstStyle/>
                    <a:p>
                      <a:r>
                        <a:rPr lang="en-US" sz="1200" b="0" dirty="0"/>
                        <a:t>Preamble code used by session</a:t>
                      </a:r>
                    </a:p>
                  </a:txBody>
                  <a:tcPr/>
                </a:tc>
                <a:extLst>
                  <a:ext uri="{0D108BD9-81ED-4DB2-BD59-A6C34878D82A}">
                    <a16:rowId xmlns="" xmlns:a16="http://schemas.microsoft.com/office/drawing/2014/main" val="999418470"/>
                  </a:ext>
                </a:extLst>
              </a:tr>
            </a:tbl>
          </a:graphicData>
        </a:graphic>
      </p:graphicFrame>
    </p:spTree>
    <p:extLst>
      <p:ext uri="{BB962C8B-B14F-4D97-AF65-F5344CB8AC3E}">
        <p14:creationId xmlns:p14="http://schemas.microsoft.com/office/powerpoint/2010/main" val="125065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22</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2" name="직사각형 21"/>
          <p:cNvSpPr/>
          <p:nvPr/>
        </p:nvSpPr>
        <p:spPr>
          <a:xfrm>
            <a:off x="614300" y="1853795"/>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2 ]</a:t>
            </a:r>
          </a:p>
          <a:p>
            <a:pPr lvl="1" algn="just"/>
            <a:r>
              <a:rPr lang="en-US" altLang="ko-KR" sz="1600" dirty="0" smtClean="0"/>
              <a:t>This type requires the start time and the duration of active period</a:t>
            </a:r>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678178237"/>
              </p:ext>
            </p:extLst>
          </p:nvPr>
        </p:nvGraphicFramePr>
        <p:xfrm>
          <a:off x="789573" y="2438400"/>
          <a:ext cx="7744827" cy="1722120"/>
        </p:xfrm>
        <a:graphic>
          <a:graphicData uri="http://schemas.openxmlformats.org/drawingml/2006/table">
            <a:tbl>
              <a:tblPr firstRow="1" bandRow="1">
                <a:tableStyleId>{5C22544A-7EE6-4342-B048-85BDC9FD1C3A}</a:tableStyleId>
              </a:tblPr>
              <a:tblGrid>
                <a:gridCol w="1138945">
                  <a:extLst>
                    <a:ext uri="{9D8B030D-6E8A-4147-A177-3AD203B41FA5}">
                      <a16:colId xmlns="" xmlns:a16="http://schemas.microsoft.com/office/drawing/2014/main" val="2353891602"/>
                    </a:ext>
                  </a:extLst>
                </a:gridCol>
                <a:gridCol w="1216249">
                  <a:extLst>
                    <a:ext uri="{9D8B030D-6E8A-4147-A177-3AD203B41FA5}">
                      <a16:colId xmlns="" xmlns:a16="http://schemas.microsoft.com/office/drawing/2014/main" val="1119928471"/>
                    </a:ext>
                  </a:extLst>
                </a:gridCol>
                <a:gridCol w="707979">
                  <a:extLst>
                    <a:ext uri="{9D8B030D-6E8A-4147-A177-3AD203B41FA5}">
                      <a16:colId xmlns="" xmlns:a16="http://schemas.microsoft.com/office/drawing/2014/main" val="2111542984"/>
                    </a:ext>
                  </a:extLst>
                </a:gridCol>
                <a:gridCol w="587749">
                  <a:extLst>
                    <a:ext uri="{9D8B030D-6E8A-4147-A177-3AD203B41FA5}">
                      <a16:colId xmlns="" xmlns:a16="http://schemas.microsoft.com/office/drawing/2014/main" val="2476059432"/>
                    </a:ext>
                  </a:extLst>
                </a:gridCol>
                <a:gridCol w="4093905">
                  <a:extLst>
                    <a:ext uri="{9D8B030D-6E8A-4147-A177-3AD203B41FA5}">
                      <a16:colId xmlns="" xmlns:a16="http://schemas.microsoft.com/office/drawing/2014/main" val="1828507022"/>
                    </a:ext>
                  </a:extLst>
                </a:gridCol>
              </a:tblGrid>
              <a:tr h="210307">
                <a:tc gridSpan="2">
                  <a:txBody>
                    <a:bodyPr/>
                    <a:lstStyle/>
                    <a:p>
                      <a:r>
                        <a:rPr lang="en-US" sz="1100" b="1" dirty="0"/>
                        <a:t>MAC Payload</a:t>
                      </a:r>
                    </a:p>
                  </a:txBody>
                  <a:tcPr/>
                </a:tc>
                <a:tc hMerge="1">
                  <a:txBody>
                    <a:bodyPr/>
                    <a:lstStyle/>
                    <a:p>
                      <a:endParaRPr lang="en-US" sz="1200" b="1" dirty="0"/>
                    </a:p>
                  </a:txBody>
                  <a:tcPr/>
                </a:tc>
                <a:tc>
                  <a:txBody>
                    <a:bodyPr/>
                    <a:lstStyle/>
                    <a:p>
                      <a:r>
                        <a:rPr lang="en-US" sz="1100" b="1" dirty="0"/>
                        <a:t>Bits</a:t>
                      </a:r>
                    </a:p>
                  </a:txBody>
                  <a:tcPr/>
                </a:tc>
                <a:tc>
                  <a:txBody>
                    <a:bodyPr/>
                    <a:lstStyle/>
                    <a:p>
                      <a:r>
                        <a:rPr lang="en-US" sz="1100" b="1" dirty="0"/>
                        <a:t>Bytes</a:t>
                      </a:r>
                    </a:p>
                  </a:txBody>
                  <a:tcPr/>
                </a:tc>
                <a:tc>
                  <a:txBody>
                    <a:bodyPr/>
                    <a:lstStyle/>
                    <a:p>
                      <a:r>
                        <a:rPr lang="en-US" sz="1100" b="1" dirty="0"/>
                        <a:t>Comments</a:t>
                      </a:r>
                    </a:p>
                  </a:txBody>
                  <a:tcPr/>
                </a:tc>
                <a:extLst>
                  <a:ext uri="{0D108BD9-81ED-4DB2-BD59-A6C34878D82A}">
                    <a16:rowId xmlns="" xmlns:a16="http://schemas.microsoft.com/office/drawing/2014/main" val="411217796"/>
                  </a:ext>
                </a:extLst>
              </a:tr>
              <a:tr h="210307">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Per-Session Info field 1</a:t>
                      </a:r>
                    </a:p>
                    <a:p>
                      <a:endParaRPr lang="en-US" sz="1100" b="0" dirty="0"/>
                    </a:p>
                  </a:txBody>
                  <a:tcPr/>
                </a:tc>
                <a:tc>
                  <a:txBody>
                    <a:bodyPr/>
                    <a:lstStyle/>
                    <a:p>
                      <a:r>
                        <a:rPr lang="en-US" sz="1100" b="1" dirty="0">
                          <a:solidFill>
                            <a:srgbClr val="0432FF"/>
                          </a:solidFill>
                        </a:rPr>
                        <a:t>Delta T</a:t>
                      </a: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Time </a:t>
                      </a:r>
                      <a:r>
                        <a:rPr lang="en-US" altLang="ko-KR" sz="1100" b="1" baseline="0" dirty="0" smtClean="0">
                          <a:solidFill>
                            <a:srgbClr val="0432FF"/>
                          </a:solidFill>
                        </a:rPr>
                        <a:t>remaining </a:t>
                      </a:r>
                      <a:r>
                        <a:rPr lang="en-US" altLang="ko-KR" sz="1100" b="1" dirty="0" smtClean="0">
                          <a:solidFill>
                            <a:srgbClr val="0432FF"/>
                          </a:solidFill>
                        </a:rPr>
                        <a:t>in RSTU until</a:t>
                      </a:r>
                      <a:r>
                        <a:rPr lang="en-US" altLang="ko-KR" sz="1100" b="1" baseline="0" dirty="0" smtClean="0">
                          <a:solidFill>
                            <a:srgbClr val="0432FF"/>
                          </a:solidFill>
                        </a:rPr>
                        <a:t> </a:t>
                      </a:r>
                      <a:r>
                        <a:rPr lang="en-US" altLang="ko-KR" sz="1100" b="1" dirty="0" smtClean="0">
                          <a:solidFill>
                            <a:srgbClr val="0432FF"/>
                          </a:solidFill>
                        </a:rPr>
                        <a:t>the start of active period </a:t>
                      </a:r>
                      <a:endParaRPr lang="en-US" sz="1100" b="1" dirty="0" smtClean="0">
                        <a:solidFill>
                          <a:srgbClr val="0432FF"/>
                        </a:solidFill>
                      </a:endParaRPr>
                    </a:p>
                  </a:txBody>
                  <a:tcPr/>
                </a:tc>
                <a:extLst>
                  <a:ext uri="{0D108BD9-81ED-4DB2-BD59-A6C34878D82A}">
                    <a16:rowId xmlns="" xmlns:a16="http://schemas.microsoft.com/office/drawing/2014/main" val="4007554330"/>
                  </a:ext>
                </a:extLst>
              </a:tr>
              <a:tr h="240921">
                <a:tc vMerge="1">
                  <a:txBody>
                    <a:bodyPr/>
                    <a:lstStyle/>
                    <a:p>
                      <a:endParaRPr lang="en-US" sz="1200" b="1" dirty="0"/>
                    </a:p>
                  </a:txBody>
                  <a:tcPr/>
                </a:tc>
                <a:tc>
                  <a:txBody>
                    <a:bodyPr/>
                    <a:lstStyle/>
                    <a:p>
                      <a:r>
                        <a:rPr lang="en-US" sz="1100" b="0" dirty="0"/>
                        <a:t>UWB CH</a:t>
                      </a:r>
                    </a:p>
                  </a:txBody>
                  <a:tcPr/>
                </a:tc>
                <a:tc>
                  <a:txBody>
                    <a:bodyPr/>
                    <a:lstStyle/>
                    <a:p>
                      <a:r>
                        <a:rPr lang="en-US" sz="1100" b="0" dirty="0" smtClean="0">
                          <a:solidFill>
                            <a:schemeClr val="tx1"/>
                          </a:solidFill>
                        </a:rPr>
                        <a:t>5</a:t>
                      </a:r>
                      <a:endParaRPr lang="en-US" sz="1100" b="0" dirty="0">
                        <a:solidFill>
                          <a:schemeClr val="tx1"/>
                        </a:solidFill>
                      </a:endParaRPr>
                    </a:p>
                  </a:txBody>
                  <a:tcPr/>
                </a:tc>
                <a:tc rowSpan="2">
                  <a:txBody>
                    <a:bodyPr/>
                    <a:lstStyle/>
                    <a:p>
                      <a:r>
                        <a:rPr lang="en-US" sz="1100" b="0" dirty="0">
                          <a:solidFill>
                            <a:schemeClr val="tx1"/>
                          </a:solidFill>
                        </a:rPr>
                        <a:t>1</a:t>
                      </a:r>
                    </a:p>
                  </a:txBody>
                  <a:tcPr/>
                </a:tc>
                <a:tc>
                  <a:txBody>
                    <a:bodyPr/>
                    <a:lstStyle/>
                    <a:p>
                      <a:r>
                        <a:rPr lang="en-US" altLang="ko-KR" sz="1100" b="0" kern="1200" dirty="0" smtClean="0">
                          <a:solidFill>
                            <a:schemeClr val="tx1"/>
                          </a:solidFill>
                          <a:latin typeface="+mn-lt"/>
                          <a:ea typeface="+mn-ea"/>
                          <a:cs typeface="+mn-cs"/>
                        </a:rPr>
                        <a:t>UWB channel used by the UWB session </a:t>
                      </a:r>
                    </a:p>
                  </a:txBody>
                  <a:tcPr/>
                </a:tc>
                <a:extLst>
                  <a:ext uri="{0D108BD9-81ED-4DB2-BD59-A6C34878D82A}">
                    <a16:rowId xmlns="" xmlns:a16="http://schemas.microsoft.com/office/drawing/2014/main" val="676739073"/>
                  </a:ext>
                </a:extLst>
              </a:tr>
              <a:tr h="0">
                <a:tc vMerge="1">
                  <a:txBody>
                    <a:bodyPr/>
                    <a:lstStyle/>
                    <a:p>
                      <a:endParaRPr lang="en-US"/>
                    </a:p>
                  </a:txBody>
                  <a:tcPr/>
                </a:tc>
                <a:tc>
                  <a:txBody>
                    <a:bodyPr/>
                    <a:lstStyle/>
                    <a:p>
                      <a:r>
                        <a:rPr lang="en-US" sz="1100" b="0" dirty="0"/>
                        <a:t>RFU</a:t>
                      </a:r>
                    </a:p>
                  </a:txBody>
                  <a:tcPr/>
                </a:tc>
                <a:tc>
                  <a:txBody>
                    <a:bodyPr/>
                    <a:lstStyle/>
                    <a:p>
                      <a:r>
                        <a:rPr lang="en-US" sz="1100" b="0" dirty="0" smtClean="0">
                          <a:solidFill>
                            <a:schemeClr val="tx1"/>
                          </a:solidFill>
                        </a:rPr>
                        <a:t>3</a:t>
                      </a:r>
                      <a:endParaRPr lang="en-US" sz="1100" b="0" dirty="0">
                        <a:solidFill>
                          <a:schemeClr val="tx1"/>
                        </a:solidFill>
                      </a:endParaRPr>
                    </a:p>
                  </a:txBody>
                  <a:tcPr/>
                </a:tc>
                <a:tc vMerge="1">
                  <a:txBody>
                    <a:bodyPr/>
                    <a:lstStyle/>
                    <a:p>
                      <a:endParaRPr lang="en-US" sz="1050" b="1" dirty="0"/>
                    </a:p>
                  </a:txBody>
                  <a:tcPr/>
                </a:tc>
                <a:tc>
                  <a:txBody>
                    <a:bodyPr/>
                    <a:lstStyle/>
                    <a:p>
                      <a:r>
                        <a:rPr lang="en-US" altLang="ko-KR" sz="1100" b="0" dirty="0" smtClean="0">
                          <a:solidFill>
                            <a:schemeClr val="tx1"/>
                          </a:solidFill>
                        </a:rPr>
                        <a:t>RFU</a:t>
                      </a:r>
                      <a:endParaRPr lang="en-US" altLang="ko-KR" sz="1100" b="0" baseline="0" dirty="0" smtClean="0">
                        <a:solidFill>
                          <a:schemeClr val="tx1"/>
                        </a:solidFill>
                      </a:endParaRPr>
                    </a:p>
                  </a:txBody>
                  <a:tcPr/>
                </a:tc>
                <a:extLst>
                  <a:ext uri="{0D108BD9-81ED-4DB2-BD59-A6C34878D82A}">
                    <a16:rowId xmlns="" xmlns:a16="http://schemas.microsoft.com/office/drawing/2014/main" val="625296982"/>
                  </a:ext>
                </a:extLst>
              </a:tr>
              <a:tr h="0">
                <a:tc vMerge="1">
                  <a:txBody>
                    <a:bodyPr/>
                    <a:lstStyle/>
                    <a:p>
                      <a:endParaRPr lang="en-US"/>
                    </a:p>
                  </a:txBody>
                  <a:tcPr/>
                </a:tc>
                <a:tc>
                  <a:txBody>
                    <a:bodyPr/>
                    <a:lstStyle/>
                    <a:p>
                      <a:r>
                        <a:rPr lang="en-US" sz="1100" b="0" dirty="0"/>
                        <a:t>Preamble Code</a:t>
                      </a:r>
                    </a:p>
                  </a:txBody>
                  <a:tcPr/>
                </a:tc>
                <a:tc>
                  <a:txBody>
                    <a:bodyPr/>
                    <a:lstStyle/>
                    <a:p>
                      <a:r>
                        <a:rPr lang="en-US" sz="1100" b="0" dirty="0" smtClean="0">
                          <a:solidFill>
                            <a:schemeClr val="tx1"/>
                          </a:solidFill>
                        </a:rPr>
                        <a:t>8</a:t>
                      </a:r>
                      <a:endParaRPr lang="en-US" sz="1100" b="0" dirty="0">
                        <a:solidFill>
                          <a:schemeClr val="tx1"/>
                        </a:solidFill>
                      </a:endParaRPr>
                    </a:p>
                  </a:txBody>
                  <a:tcPr/>
                </a:tc>
                <a:tc>
                  <a:txBody>
                    <a:bodyPr/>
                    <a:lstStyle/>
                    <a:p>
                      <a:r>
                        <a:rPr lang="en-US" sz="1100" b="0" dirty="0">
                          <a:solidFill>
                            <a:schemeClr val="tx1"/>
                          </a:solidFill>
                        </a:rPr>
                        <a:t>1</a:t>
                      </a:r>
                    </a:p>
                  </a:txBody>
                  <a:tcPr/>
                </a:tc>
                <a:tc>
                  <a:txBody>
                    <a:bodyPr/>
                    <a:lstStyle/>
                    <a:p>
                      <a:r>
                        <a:rPr lang="en-US" altLang="ko-KR" sz="1100" b="0" kern="1200" baseline="0" dirty="0" smtClean="0">
                          <a:solidFill>
                            <a:schemeClr val="tx1"/>
                          </a:solidFill>
                          <a:latin typeface="+mn-lt"/>
                          <a:ea typeface="+mn-ea"/>
                          <a:cs typeface="+mn-cs"/>
                        </a:rPr>
                        <a:t> </a:t>
                      </a:r>
                      <a:r>
                        <a:rPr lang="en-US" sz="1100" b="0" dirty="0" smtClean="0">
                          <a:solidFill>
                            <a:schemeClr val="tx1"/>
                          </a:solidFill>
                        </a:rPr>
                        <a:t>Preamble </a:t>
                      </a:r>
                      <a:r>
                        <a:rPr lang="en-US" sz="1100" b="0" dirty="0">
                          <a:solidFill>
                            <a:schemeClr val="tx1"/>
                          </a:solidFill>
                        </a:rPr>
                        <a:t>code used by UWB </a:t>
                      </a:r>
                      <a:r>
                        <a:rPr lang="en-US" sz="1100" b="0" dirty="0" smtClean="0">
                          <a:solidFill>
                            <a:schemeClr val="tx1"/>
                          </a:solidFill>
                        </a:rPr>
                        <a:t>session</a:t>
                      </a:r>
                    </a:p>
                  </a:txBody>
                  <a:tcPr/>
                </a:tc>
                <a:extLst>
                  <a:ext uri="{0D108BD9-81ED-4DB2-BD59-A6C34878D82A}">
                    <a16:rowId xmlns="" xmlns:a16="http://schemas.microsoft.com/office/drawing/2014/main" val="2787401398"/>
                  </a:ext>
                </a:extLst>
              </a:tr>
              <a:tr h="346388">
                <a:tc vMerge="1">
                  <a:txBody>
                    <a:bodyPr/>
                    <a:lstStyle/>
                    <a:p>
                      <a:endParaRPr lang="en-US" sz="1200" b="1" dirty="0"/>
                    </a:p>
                  </a:txBody>
                  <a:tcPr/>
                </a:tc>
                <a:tc>
                  <a:txBody>
                    <a:bodyPr/>
                    <a:lstStyle/>
                    <a:p>
                      <a:r>
                        <a:rPr lang="en-US" sz="1100" b="1" dirty="0" smtClean="0">
                          <a:solidFill>
                            <a:srgbClr val="0432FF"/>
                          </a:solidFill>
                        </a:rPr>
                        <a:t>Active</a:t>
                      </a:r>
                      <a:r>
                        <a:rPr lang="en-US" sz="1100" b="1" baseline="0" dirty="0" smtClean="0">
                          <a:solidFill>
                            <a:srgbClr val="0432FF"/>
                          </a:solidFill>
                        </a:rPr>
                        <a:t> Period Duration</a:t>
                      </a:r>
                      <a:endParaRPr lang="en-US" sz="1100" b="1" dirty="0">
                        <a:solidFill>
                          <a:srgbClr val="0432FF"/>
                        </a:solidFill>
                      </a:endParaRP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 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Duration of active period of UWB session </a:t>
                      </a:r>
                      <a:endParaRPr lang="en-US" altLang="ko-KR" sz="1100" b="1" dirty="0" smtClean="0">
                        <a:solidFill>
                          <a:srgbClr val="0432FF"/>
                        </a:solidFill>
                      </a:endParaRPr>
                    </a:p>
                  </a:txBody>
                  <a:tcPr/>
                </a:tc>
                <a:extLst>
                  <a:ext uri="{0D108BD9-81ED-4DB2-BD59-A6C34878D82A}">
                    <a16:rowId xmlns="" xmlns:a16="http://schemas.microsoft.com/office/drawing/2014/main" val="713634323"/>
                  </a:ext>
                </a:extLst>
              </a:tr>
            </a:tbl>
          </a:graphicData>
        </a:graphic>
      </p:graphicFrame>
      <p:pic>
        <p:nvPicPr>
          <p:cNvPr id="14" name="그림 13"/>
          <p:cNvPicPr>
            <a:picLocks noChangeAspect="1"/>
          </p:cNvPicPr>
          <p:nvPr/>
        </p:nvPicPr>
        <p:blipFill>
          <a:blip r:embed="rId2"/>
          <a:stretch>
            <a:fillRect/>
          </a:stretch>
        </p:blipFill>
        <p:spPr>
          <a:xfrm>
            <a:off x="762604" y="4345851"/>
            <a:ext cx="3462417" cy="1564746"/>
          </a:xfrm>
          <a:prstGeom prst="rect">
            <a:avLst/>
          </a:prstGeom>
        </p:spPr>
      </p:pic>
      <p:pic>
        <p:nvPicPr>
          <p:cNvPr id="15" name="그림 14"/>
          <p:cNvPicPr>
            <a:picLocks noChangeAspect="1"/>
          </p:cNvPicPr>
          <p:nvPr/>
        </p:nvPicPr>
        <p:blipFill>
          <a:blip r:embed="rId3"/>
          <a:stretch>
            <a:fillRect/>
          </a:stretch>
        </p:blipFill>
        <p:spPr>
          <a:xfrm>
            <a:off x="4670591" y="4326729"/>
            <a:ext cx="3560762" cy="1741036"/>
          </a:xfrm>
          <a:prstGeom prst="rect">
            <a:avLst/>
          </a:prstGeom>
        </p:spPr>
      </p:pic>
      <p:grpSp>
        <p:nvGrpSpPr>
          <p:cNvPr id="16" name="그룹 15"/>
          <p:cNvGrpSpPr/>
          <p:nvPr/>
        </p:nvGrpSpPr>
        <p:grpSpPr>
          <a:xfrm>
            <a:off x="3276600" y="5482245"/>
            <a:ext cx="3776585" cy="859240"/>
            <a:chOff x="685800" y="4299737"/>
            <a:chExt cx="3056430" cy="679188"/>
          </a:xfrm>
        </p:grpSpPr>
        <p:sp>
          <p:nvSpPr>
            <p:cNvPr id="17" name="직사각형 16"/>
            <p:cNvSpPr/>
            <p:nvPr/>
          </p:nvSpPr>
          <p:spPr bwMode="auto">
            <a:xfrm>
              <a:off x="2868542" y="4299737"/>
              <a:ext cx="449580" cy="260544"/>
            </a:xfrm>
            <a:prstGeom prst="rect">
              <a:avLst/>
            </a:prstGeom>
            <a:pattFill prst="wdDnDiag">
              <a:fgClr>
                <a:schemeClr val="bg2"/>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8" name="그림 17"/>
            <p:cNvPicPr>
              <a:picLocks noChangeAspect="1"/>
            </p:cNvPicPr>
            <p:nvPr/>
          </p:nvPicPr>
          <p:blipFill>
            <a:blip r:embed="rId4"/>
            <a:stretch>
              <a:fillRect/>
            </a:stretch>
          </p:blipFill>
          <p:spPr>
            <a:xfrm>
              <a:off x="2428751" y="4711959"/>
              <a:ext cx="201930" cy="140473"/>
            </a:xfrm>
            <a:prstGeom prst="rect">
              <a:avLst/>
            </a:prstGeom>
          </p:spPr>
        </p:pic>
        <p:sp>
          <p:nvSpPr>
            <p:cNvPr id="19" name="오른쪽 중괄호 18"/>
            <p:cNvSpPr/>
            <p:nvPr/>
          </p:nvSpPr>
          <p:spPr bwMode="auto">
            <a:xfrm rot="5400000">
              <a:off x="2426081" y="4213689"/>
              <a:ext cx="108066" cy="776856"/>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오른쪽 중괄호 23"/>
            <p:cNvSpPr/>
            <p:nvPr/>
          </p:nvSpPr>
          <p:spPr bwMode="auto">
            <a:xfrm rot="5400000">
              <a:off x="3040180" y="4382871"/>
              <a:ext cx="106305" cy="44958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직사각형 24"/>
            <p:cNvSpPr/>
            <p:nvPr/>
          </p:nvSpPr>
          <p:spPr>
            <a:xfrm>
              <a:off x="2444436" y="4638329"/>
              <a:ext cx="1297794" cy="340596"/>
            </a:xfrm>
            <a:prstGeom prst="rect">
              <a:avLst/>
            </a:prstGeom>
          </p:spPr>
          <p:txBody>
            <a:bodyPr wrap="square">
              <a:spAutoFit/>
            </a:bodyPr>
            <a:lstStyle/>
            <a:p>
              <a:pPr algn="ctr"/>
              <a:r>
                <a:rPr lang="en-US" altLang="ko-KR" sz="1100" b="1" dirty="0"/>
                <a:t>Active </a:t>
              </a:r>
              <a:r>
                <a:rPr lang="en-US" altLang="ko-KR" sz="1100" b="1" dirty="0" smtClean="0"/>
                <a:t>Period </a:t>
              </a:r>
              <a:br>
                <a:rPr lang="en-US" altLang="ko-KR" sz="1100" b="1" dirty="0" smtClean="0"/>
              </a:br>
              <a:r>
                <a:rPr lang="en-US" altLang="ko-KR" sz="1100" b="1" dirty="0" smtClean="0"/>
                <a:t>Duration</a:t>
              </a:r>
              <a:endParaRPr lang="en-US" altLang="ko-KR" sz="1100" b="1" dirty="0"/>
            </a:p>
          </p:txBody>
        </p:sp>
        <p:sp>
          <p:nvSpPr>
            <p:cNvPr id="26" name="직사각형 25"/>
            <p:cNvSpPr/>
            <p:nvPr/>
          </p:nvSpPr>
          <p:spPr bwMode="auto">
            <a:xfrm>
              <a:off x="685800" y="4469735"/>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27" name="모서리가 둥근 직사각형 26"/>
          <p:cNvSpPr/>
          <p:nvPr/>
        </p:nvSpPr>
        <p:spPr bwMode="auto">
          <a:xfrm>
            <a:off x="642158" y="5240233"/>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cxnSp>
        <p:nvCxnSpPr>
          <p:cNvPr id="28" name="꺾인 연결선 27"/>
          <p:cNvCxnSpPr>
            <a:stCxn id="13" idx="1"/>
            <a:endCxn id="27" idx="1"/>
          </p:cNvCxnSpPr>
          <p:nvPr/>
        </p:nvCxnSpPr>
        <p:spPr bwMode="auto">
          <a:xfrm rot="10800000" flipV="1">
            <a:off x="642159" y="3299459"/>
            <a:ext cx="147415" cy="2292899"/>
          </a:xfrm>
          <a:prstGeom prst="bentConnector3">
            <a:avLst>
              <a:gd name="adj1" fmla="val 255072"/>
            </a:avLst>
          </a:prstGeom>
          <a:solidFill>
            <a:schemeClr val="accent1"/>
          </a:solidFill>
          <a:ln w="12700" cap="flat" cmpd="sng" algn="ctr">
            <a:solidFill>
              <a:srgbClr val="0432FF"/>
            </a:solidFill>
            <a:prstDash val="dash"/>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아래로 구부러진 화살표 28"/>
          <p:cNvSpPr/>
          <p:nvPr/>
        </p:nvSpPr>
        <p:spPr bwMode="auto">
          <a:xfrm rot="1923429" flipV="1">
            <a:off x="676036" y="5976201"/>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모서리가 둥근 직사각형 29"/>
          <p:cNvSpPr/>
          <p:nvPr/>
        </p:nvSpPr>
        <p:spPr bwMode="auto">
          <a:xfrm>
            <a:off x="4685126" y="5248519"/>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31" name="아래로 구부러진 화살표 30"/>
          <p:cNvSpPr/>
          <p:nvPr/>
        </p:nvSpPr>
        <p:spPr bwMode="auto">
          <a:xfrm rot="1923429" flipV="1">
            <a:off x="4719004" y="5984487"/>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6246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23</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3" name="직사각형 22"/>
          <p:cNvSpPr/>
          <p:nvPr/>
        </p:nvSpPr>
        <p:spPr>
          <a:xfrm>
            <a:off x="608203" y="1905000"/>
            <a:ext cx="7772400" cy="830997"/>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3 ] </a:t>
            </a:r>
          </a:p>
          <a:p>
            <a:pPr lvl="1" algn="just"/>
            <a:r>
              <a:rPr lang="en-US" altLang="ko-KR" sz="1600" dirty="0"/>
              <a:t>This type requires the start time and the duration </a:t>
            </a:r>
            <a:r>
              <a:rPr lang="en-US" altLang="ko-KR" sz="1600" dirty="0" smtClean="0"/>
              <a:t>for the active rounds in a block</a:t>
            </a:r>
            <a:endParaRPr lang="en-US" altLang="ko-KR" sz="1600" dirty="0"/>
          </a:p>
          <a:p>
            <a:pPr lvl="1" algn="just"/>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693545481"/>
              </p:ext>
            </p:extLst>
          </p:nvPr>
        </p:nvGraphicFramePr>
        <p:xfrm>
          <a:off x="990600" y="2521696"/>
          <a:ext cx="7612378" cy="3649673"/>
        </p:xfrm>
        <a:graphic>
          <a:graphicData uri="http://schemas.openxmlformats.org/drawingml/2006/table">
            <a:tbl>
              <a:tblPr firstRow="1" bandRow="1">
                <a:tableStyleId>{5C22544A-7EE6-4342-B048-85BDC9FD1C3A}</a:tableStyleId>
              </a:tblPr>
              <a:tblGrid>
                <a:gridCol w="1119467">
                  <a:extLst>
                    <a:ext uri="{9D8B030D-6E8A-4147-A177-3AD203B41FA5}">
                      <a16:colId xmlns="" xmlns:a16="http://schemas.microsoft.com/office/drawing/2014/main" val="2353891602"/>
                    </a:ext>
                  </a:extLst>
                </a:gridCol>
                <a:gridCol w="1195449">
                  <a:extLst>
                    <a:ext uri="{9D8B030D-6E8A-4147-A177-3AD203B41FA5}">
                      <a16:colId xmlns="" xmlns:a16="http://schemas.microsoft.com/office/drawing/2014/main" val="1119928471"/>
                    </a:ext>
                  </a:extLst>
                </a:gridCol>
                <a:gridCol w="695871">
                  <a:extLst>
                    <a:ext uri="{9D8B030D-6E8A-4147-A177-3AD203B41FA5}">
                      <a16:colId xmlns="" xmlns:a16="http://schemas.microsoft.com/office/drawing/2014/main" val="2111542984"/>
                    </a:ext>
                  </a:extLst>
                </a:gridCol>
                <a:gridCol w="755488">
                  <a:extLst>
                    <a:ext uri="{9D8B030D-6E8A-4147-A177-3AD203B41FA5}">
                      <a16:colId xmlns="" xmlns:a16="http://schemas.microsoft.com/office/drawing/2014/main" val="2476059432"/>
                    </a:ext>
                  </a:extLst>
                </a:gridCol>
                <a:gridCol w="3846103">
                  <a:extLst>
                    <a:ext uri="{9D8B030D-6E8A-4147-A177-3AD203B41FA5}">
                      <a16:colId xmlns="" xmlns:a16="http://schemas.microsoft.com/office/drawing/2014/main" val="1828507022"/>
                    </a:ext>
                  </a:extLst>
                </a:gridCol>
              </a:tblGrid>
              <a:tr h="357833">
                <a:tc gridSpan="2">
                  <a:txBody>
                    <a:bodyPr/>
                    <a:lstStyle/>
                    <a:p>
                      <a:r>
                        <a:rPr lang="en-US" sz="1200" b="1" dirty="0"/>
                        <a:t>MAC Payload</a:t>
                      </a:r>
                    </a:p>
                  </a:txBody>
                  <a:tcPr/>
                </a:tc>
                <a:tc hMerge="1">
                  <a:txBody>
                    <a:bodyPr/>
                    <a:lstStyle/>
                    <a:p>
                      <a:endParaRPr lang="en-US" sz="1200" b="1" dirty="0"/>
                    </a:p>
                  </a:txBody>
                  <a:tcPr/>
                </a:tc>
                <a:tc>
                  <a:txBody>
                    <a:bodyPr/>
                    <a:lstStyle/>
                    <a:p>
                      <a:r>
                        <a:rPr lang="en-US" sz="1200" b="1" dirty="0"/>
                        <a:t>Bits</a:t>
                      </a:r>
                    </a:p>
                  </a:txBody>
                  <a:tcPr/>
                </a:tc>
                <a:tc>
                  <a:txBody>
                    <a:bodyPr/>
                    <a:lstStyle/>
                    <a:p>
                      <a:r>
                        <a:rPr lang="en-US" sz="1200" b="1" dirty="0"/>
                        <a:t>Bytes</a:t>
                      </a:r>
                    </a:p>
                  </a:txBody>
                  <a:tcPr/>
                </a:tc>
                <a:tc>
                  <a:txBody>
                    <a:bodyPr/>
                    <a:lstStyle/>
                    <a:p>
                      <a:r>
                        <a:rPr lang="en-US" sz="1200" b="1" dirty="0"/>
                        <a:t>Comments</a:t>
                      </a:r>
                    </a:p>
                  </a:txBody>
                  <a:tcPr/>
                </a:tc>
                <a:extLst>
                  <a:ext uri="{0D108BD9-81ED-4DB2-BD59-A6C34878D82A}">
                    <a16:rowId xmlns="" xmlns:a16="http://schemas.microsoft.com/office/drawing/2014/main" val="411217796"/>
                  </a:ext>
                </a:extLst>
              </a:tr>
              <a:tr h="26338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Per-Session Info </a:t>
                      </a:r>
                      <a:r>
                        <a:rPr lang="en-US" sz="1200" b="1" dirty="0" smtClean="0"/>
                        <a:t>field</a:t>
                      </a:r>
                      <a:endParaRPr lang="en-US" sz="1200" b="1" dirty="0"/>
                    </a:p>
                  </a:txBody>
                  <a:tcPr/>
                </a:tc>
                <a:tc>
                  <a:txBody>
                    <a:bodyPr/>
                    <a:lstStyle/>
                    <a:p>
                      <a:r>
                        <a:rPr lang="en-US" sz="1200" b="0" dirty="0">
                          <a:solidFill>
                            <a:schemeClr val="tx1"/>
                          </a:solidFill>
                        </a:rPr>
                        <a:t>Delta T</a:t>
                      </a:r>
                    </a:p>
                  </a:txBody>
                  <a:tcPr/>
                </a:tc>
                <a:tc>
                  <a:txBody>
                    <a:bodyPr/>
                    <a:lstStyle/>
                    <a:p>
                      <a:r>
                        <a:rPr lang="en-US" sz="1200" b="0" dirty="0" smtClean="0">
                          <a:solidFill>
                            <a:schemeClr val="tx1"/>
                          </a:solidFill>
                        </a:rPr>
                        <a:t>24</a:t>
                      </a:r>
                      <a:endParaRPr lang="en-US" sz="1200" b="0" dirty="0">
                        <a:solidFill>
                          <a:schemeClr val="tx1"/>
                        </a:solidFill>
                      </a:endParaRPr>
                    </a:p>
                  </a:txBody>
                  <a:tcPr/>
                </a:tc>
                <a:tc>
                  <a:txBody>
                    <a:bodyPr/>
                    <a:lstStyle/>
                    <a:p>
                      <a:r>
                        <a:rPr lang="en-US" sz="1200" b="0" dirty="0" smtClean="0">
                          <a:solidFill>
                            <a:schemeClr val="tx1"/>
                          </a:solidFill>
                        </a:rPr>
                        <a:t>3</a:t>
                      </a:r>
                      <a:endParaRPr lang="en-US" sz="1200" b="0" dirty="0">
                        <a:solidFill>
                          <a:schemeClr val="tx1"/>
                        </a:solidFill>
                      </a:endParaRPr>
                    </a:p>
                  </a:txBody>
                  <a:tcPr/>
                </a:tc>
                <a:tc>
                  <a:txBody>
                    <a:bodyPr/>
                    <a:lstStyle/>
                    <a:p>
                      <a:r>
                        <a:rPr lang="en-US" altLang="ko-KR" sz="1200" b="0" baseline="0" dirty="0" smtClean="0">
                          <a:solidFill>
                            <a:schemeClr val="tx1"/>
                          </a:solidFill>
                        </a:rPr>
                        <a:t>Time remaining </a:t>
                      </a:r>
                      <a:r>
                        <a:rPr lang="en-US" altLang="ko-KR" sz="1200" b="0" dirty="0" smtClean="0">
                          <a:solidFill>
                            <a:schemeClr val="tx1"/>
                          </a:solidFill>
                        </a:rPr>
                        <a:t>in RSTU until</a:t>
                      </a:r>
                      <a:r>
                        <a:rPr lang="en-US" altLang="ko-KR" sz="1200" b="0" baseline="0" dirty="0" smtClean="0">
                          <a:solidFill>
                            <a:schemeClr val="tx1"/>
                          </a:solidFill>
                        </a:rPr>
                        <a:t> </a:t>
                      </a:r>
                      <a:r>
                        <a:rPr lang="en-US" altLang="ko-KR" sz="1200" b="0" dirty="0" smtClean="0">
                          <a:solidFill>
                            <a:schemeClr val="tx1"/>
                          </a:solidFill>
                        </a:rPr>
                        <a:t>the start of block</a:t>
                      </a:r>
                      <a:endParaRPr lang="en-US" sz="1200" b="0" dirty="0" smtClean="0">
                        <a:solidFill>
                          <a:schemeClr val="tx1"/>
                        </a:solidFill>
                      </a:endParaRPr>
                    </a:p>
                  </a:txBody>
                  <a:tcPr/>
                </a:tc>
                <a:extLst>
                  <a:ext uri="{0D108BD9-81ED-4DB2-BD59-A6C34878D82A}">
                    <a16:rowId xmlns="" xmlns:a16="http://schemas.microsoft.com/office/drawing/2014/main" val="4007554330"/>
                  </a:ext>
                </a:extLst>
              </a:tr>
              <a:tr h="263380">
                <a:tc vMerge="1">
                  <a:txBody>
                    <a:bodyPr/>
                    <a:lstStyle/>
                    <a:p>
                      <a:endParaRPr lang="en-US" sz="1200" b="1" dirty="0"/>
                    </a:p>
                  </a:txBody>
                  <a:tcPr/>
                </a:tc>
                <a:tc>
                  <a:txBody>
                    <a:bodyPr/>
                    <a:lstStyle/>
                    <a:p>
                      <a:r>
                        <a:rPr lang="en-US" sz="1200" b="0" dirty="0" smtClean="0">
                          <a:solidFill>
                            <a:schemeClr val="tx1"/>
                          </a:solidFill>
                        </a:rPr>
                        <a:t>UWB </a:t>
                      </a:r>
                      <a:r>
                        <a:rPr lang="en-US" sz="1200" b="0" dirty="0">
                          <a:solidFill>
                            <a:schemeClr val="tx1"/>
                          </a:solidFill>
                        </a:rPr>
                        <a:t>CH </a:t>
                      </a:r>
                    </a:p>
                  </a:txBody>
                  <a:tcPr/>
                </a:tc>
                <a:tc>
                  <a:txBody>
                    <a:bodyPr/>
                    <a:lstStyle/>
                    <a:p>
                      <a:r>
                        <a:rPr lang="en-US" sz="1200" b="0" dirty="0">
                          <a:solidFill>
                            <a:schemeClr val="tx1"/>
                          </a:solidFill>
                        </a:rPr>
                        <a:t>5</a:t>
                      </a:r>
                    </a:p>
                  </a:txBody>
                  <a:tcPr/>
                </a:tc>
                <a:tc rowSpan="3">
                  <a:txBody>
                    <a:bodyPr/>
                    <a:lstStyle/>
                    <a:p>
                      <a:r>
                        <a:rPr lang="en-US" sz="1200" b="0" dirty="0">
                          <a:solidFill>
                            <a:schemeClr val="tx1"/>
                          </a:solidFill>
                        </a:rPr>
                        <a:t>1</a:t>
                      </a:r>
                    </a:p>
                  </a:txBody>
                  <a:tcPr/>
                </a:tc>
                <a:tc>
                  <a:txBody>
                    <a:bodyPr/>
                    <a:lstStyle/>
                    <a:p>
                      <a:r>
                        <a:rPr lang="en-US" sz="1200" b="0" dirty="0">
                          <a:solidFill>
                            <a:schemeClr val="tx1"/>
                          </a:solidFill>
                        </a:rPr>
                        <a:t>UWB CH used by session</a:t>
                      </a:r>
                    </a:p>
                  </a:txBody>
                  <a:tcPr/>
                </a:tc>
                <a:extLst>
                  <a:ext uri="{0D108BD9-81ED-4DB2-BD59-A6C34878D82A}">
                    <a16:rowId xmlns="" xmlns:a16="http://schemas.microsoft.com/office/drawing/2014/main" val="676739073"/>
                  </a:ext>
                </a:extLst>
              </a:tr>
              <a:tr h="263380">
                <a:tc vMerge="1">
                  <a:txBody>
                    <a:bodyPr/>
                    <a:lstStyle/>
                    <a:p>
                      <a:endParaRPr lang="en-US"/>
                    </a:p>
                  </a:txBody>
                  <a:tcPr/>
                </a:tc>
                <a:tc>
                  <a:txBody>
                    <a:bodyPr/>
                    <a:lstStyle/>
                    <a:p>
                      <a:r>
                        <a:rPr lang="en-US" sz="1200" b="0" dirty="0">
                          <a:solidFill>
                            <a:schemeClr val="tx1"/>
                          </a:solidFill>
                        </a:rPr>
                        <a:t>Hop Mode</a:t>
                      </a:r>
                    </a:p>
                  </a:txBody>
                  <a:tcPr/>
                </a:tc>
                <a:tc>
                  <a:txBody>
                    <a:bodyPr/>
                    <a:lstStyle/>
                    <a:p>
                      <a:r>
                        <a:rPr lang="en-US" sz="1200" b="0" dirty="0">
                          <a:solidFill>
                            <a:schemeClr val="tx1"/>
                          </a:solidFill>
                        </a:rPr>
                        <a:t>1</a:t>
                      </a:r>
                    </a:p>
                  </a:txBody>
                  <a:tcPr/>
                </a:tc>
                <a:tc vMerge="1">
                  <a:txBody>
                    <a:bodyPr/>
                    <a:lstStyle/>
                    <a:p>
                      <a:endParaRPr lang="en-US" sz="1200" dirty="0"/>
                    </a:p>
                  </a:txBody>
                  <a:tcPr/>
                </a:tc>
                <a:tc>
                  <a:txBody>
                    <a:bodyPr/>
                    <a:lstStyle/>
                    <a:p>
                      <a:r>
                        <a:rPr lang="en-US" sz="1200" b="0" dirty="0">
                          <a:solidFill>
                            <a:schemeClr val="tx1"/>
                          </a:solidFill>
                        </a:rPr>
                        <a:t>0: no hopping; 1: hopping. Hopping sequence NOT required to be known to all devices</a:t>
                      </a:r>
                    </a:p>
                  </a:txBody>
                  <a:tcPr/>
                </a:tc>
                <a:extLst>
                  <a:ext uri="{0D108BD9-81ED-4DB2-BD59-A6C34878D82A}">
                    <a16:rowId xmlns="" xmlns:a16="http://schemas.microsoft.com/office/drawing/2014/main" val="625296982"/>
                  </a:ext>
                </a:extLst>
              </a:tr>
              <a:tr h="263380">
                <a:tc vMerge="1">
                  <a:txBody>
                    <a:bodyPr/>
                    <a:lstStyle/>
                    <a:p>
                      <a:endParaRPr lang="en-US"/>
                    </a:p>
                  </a:txBody>
                  <a:tcPr/>
                </a:tc>
                <a:tc>
                  <a:txBody>
                    <a:bodyPr/>
                    <a:lstStyle/>
                    <a:p>
                      <a:r>
                        <a:rPr lang="en-US" sz="1200" b="0" dirty="0">
                          <a:solidFill>
                            <a:schemeClr val="tx1"/>
                          </a:solidFill>
                        </a:rPr>
                        <a:t>RFU</a:t>
                      </a:r>
                    </a:p>
                  </a:txBody>
                  <a:tcPr/>
                </a:tc>
                <a:tc>
                  <a:txBody>
                    <a:bodyPr/>
                    <a:lstStyle/>
                    <a:p>
                      <a:r>
                        <a:rPr lang="en-US" sz="1200" b="0" dirty="0">
                          <a:solidFill>
                            <a:schemeClr val="tx1"/>
                          </a:solidFill>
                        </a:rPr>
                        <a:t>2</a:t>
                      </a:r>
                    </a:p>
                  </a:txBody>
                  <a:tcPr/>
                </a:tc>
                <a:tc vMerge="1">
                  <a:txBody>
                    <a:bodyPr/>
                    <a:lstStyle/>
                    <a:p>
                      <a:endParaRPr lang="en-US" sz="1200" dirty="0"/>
                    </a:p>
                  </a:txBody>
                  <a:tcPr/>
                </a:tc>
                <a:tc>
                  <a:txBody>
                    <a:bodyPr/>
                    <a:lstStyle/>
                    <a:p>
                      <a:r>
                        <a:rPr lang="en-US" sz="1200" b="0" dirty="0">
                          <a:solidFill>
                            <a:schemeClr val="tx1"/>
                          </a:solidFill>
                        </a:rPr>
                        <a:t>Unused</a:t>
                      </a:r>
                    </a:p>
                  </a:txBody>
                  <a:tcPr/>
                </a:tc>
                <a:extLst>
                  <a:ext uri="{0D108BD9-81ED-4DB2-BD59-A6C34878D82A}">
                    <a16:rowId xmlns="" xmlns:a16="http://schemas.microsoft.com/office/drawing/2014/main" val="2787401398"/>
                  </a:ext>
                </a:extLst>
              </a:tr>
              <a:tr h="357833">
                <a:tc vMerge="1">
                  <a:txBody>
                    <a:bodyPr/>
                    <a:lstStyle/>
                    <a:p>
                      <a:endParaRPr lang="en-US" sz="1200" b="1" dirty="0"/>
                    </a:p>
                  </a:txBody>
                  <a:tcPr/>
                </a:tc>
                <a:tc>
                  <a:txBody>
                    <a:bodyPr/>
                    <a:lstStyle/>
                    <a:p>
                      <a:r>
                        <a:rPr lang="en-US" sz="1200" b="0" dirty="0">
                          <a:solidFill>
                            <a:schemeClr val="tx1"/>
                          </a:solidFill>
                        </a:rPr>
                        <a:t>Preamble Code</a:t>
                      </a:r>
                    </a:p>
                  </a:txBody>
                  <a:tcPr/>
                </a:tc>
                <a:tc>
                  <a:txBody>
                    <a:bodyPr/>
                    <a:lstStyle/>
                    <a:p>
                      <a:r>
                        <a:rPr lang="en-US" sz="1200" b="0" dirty="0">
                          <a:solidFill>
                            <a:schemeClr val="tx1"/>
                          </a:solidFill>
                        </a:rPr>
                        <a:t>8</a:t>
                      </a:r>
                    </a:p>
                  </a:txBody>
                  <a:tcPr/>
                </a:tc>
                <a:tc>
                  <a:txBody>
                    <a:bodyPr/>
                    <a:lstStyle/>
                    <a:p>
                      <a:r>
                        <a:rPr lang="en-US" sz="1200" b="0" dirty="0">
                          <a:solidFill>
                            <a:schemeClr val="tx1"/>
                          </a:solidFill>
                        </a:rPr>
                        <a:t>1</a:t>
                      </a:r>
                    </a:p>
                  </a:txBody>
                  <a:tcPr/>
                </a:tc>
                <a:tc>
                  <a:txBody>
                    <a:bodyPr/>
                    <a:lstStyle/>
                    <a:p>
                      <a:r>
                        <a:rPr lang="en-US" sz="1200" b="0" dirty="0">
                          <a:solidFill>
                            <a:schemeClr val="tx1"/>
                          </a:solidFill>
                        </a:rPr>
                        <a:t>Preamble code used by session</a:t>
                      </a:r>
                    </a:p>
                  </a:txBody>
                  <a:tcPr/>
                </a:tc>
                <a:extLst>
                  <a:ext uri="{0D108BD9-81ED-4DB2-BD59-A6C34878D82A}">
                    <a16:rowId xmlns="" xmlns:a16="http://schemas.microsoft.com/office/drawing/2014/main" val="713634323"/>
                  </a:ext>
                </a:extLst>
              </a:tr>
              <a:tr h="326007">
                <a:tc vMerge="1">
                  <a:txBody>
                    <a:bodyPr/>
                    <a:lstStyle/>
                    <a:p>
                      <a:endParaRPr lang="en-US" sz="1200" b="1" dirty="0"/>
                    </a:p>
                  </a:txBody>
                  <a:tcPr/>
                </a:tc>
                <a:tc>
                  <a:txBody>
                    <a:bodyPr/>
                    <a:lstStyle/>
                    <a:p>
                      <a:r>
                        <a:rPr lang="en-US" sz="1200" b="1" baseline="0" dirty="0" smtClean="0">
                          <a:solidFill>
                            <a:srgbClr val="0432FF"/>
                          </a:solidFill>
                        </a:rPr>
                        <a:t>Round Duration</a:t>
                      </a:r>
                      <a:endParaRPr lang="en-US" sz="1200" b="1" dirty="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baseline="0" dirty="0" smtClean="0">
                          <a:solidFill>
                            <a:srgbClr val="0432FF"/>
                          </a:solidFill>
                        </a:rPr>
                        <a:t>Round duration in a block of UWB session</a:t>
                      </a:r>
                      <a:r>
                        <a:rPr lang="en-US" altLang="ko-KR" sz="1200" b="1" dirty="0" smtClean="0">
                          <a:solidFill>
                            <a:srgbClr val="0432FF"/>
                          </a:solidFill>
                        </a:rPr>
                        <a:t> </a:t>
                      </a:r>
                    </a:p>
                  </a:txBody>
                  <a:tcPr/>
                </a:tc>
                <a:extLst>
                  <a:ext uri="{0D108BD9-81ED-4DB2-BD59-A6C34878D82A}">
                    <a16:rowId xmlns="" xmlns:a16="http://schemas.microsoft.com/office/drawing/2014/main" val="2916270515"/>
                  </a:ext>
                </a:extLst>
              </a:tr>
              <a:tr h="357833">
                <a:tc vMerge="1">
                  <a:txBody>
                    <a:bodyPr/>
                    <a:lstStyle/>
                    <a:p>
                      <a:endParaRPr lang="en-US" sz="1200" b="1" dirty="0"/>
                    </a:p>
                  </a:txBody>
                  <a:tcPr/>
                </a:tc>
                <a:tc>
                  <a:txBody>
                    <a:bodyPr/>
                    <a:lstStyle/>
                    <a:p>
                      <a:r>
                        <a:rPr lang="en-US" sz="1200" b="1" dirty="0" smtClean="0">
                          <a:solidFill>
                            <a:srgbClr val="0432FF"/>
                          </a:solidFill>
                        </a:rPr>
                        <a:t>Number of Rounds</a:t>
                      </a:r>
                      <a:r>
                        <a:rPr lang="en-US" sz="1200" b="1" baseline="0" dirty="0" smtClean="0">
                          <a:solidFill>
                            <a:srgbClr val="0432FF"/>
                          </a:solidFill>
                        </a:rPr>
                        <a:t> in a Block</a:t>
                      </a:r>
                      <a:endParaRPr lang="en-US" sz="1200" b="1" dirty="0">
                        <a:solidFill>
                          <a:srgbClr val="0432FF"/>
                        </a:solidFill>
                      </a:endParaRPr>
                    </a:p>
                  </a:txBody>
                  <a:tcPr/>
                </a:tc>
                <a:tc>
                  <a:txBody>
                    <a:bodyPr/>
                    <a:lstStyle/>
                    <a:p>
                      <a:r>
                        <a:rPr lang="en-US" sz="1200" b="1" dirty="0" smtClean="0">
                          <a:solidFill>
                            <a:srgbClr val="0432FF"/>
                          </a:solidFill>
                        </a:rPr>
                        <a:t>8</a:t>
                      </a:r>
                      <a:endParaRPr lang="en-US" sz="1200" b="1" dirty="0">
                        <a:solidFill>
                          <a:srgbClr val="0432FF"/>
                        </a:solidFill>
                      </a:endParaRPr>
                    </a:p>
                  </a:txBody>
                  <a:tcPr/>
                </a:tc>
                <a:tc>
                  <a:txBody>
                    <a:bodyPr/>
                    <a:lstStyle/>
                    <a:p>
                      <a:r>
                        <a:rPr lang="en-US" sz="1200" b="1" dirty="0" smtClean="0">
                          <a:solidFill>
                            <a:srgbClr val="0432FF"/>
                          </a:solidFill>
                        </a:rPr>
                        <a:t>1</a:t>
                      </a:r>
                      <a:endParaRPr lang="en-US" sz="1200" b="1" dirty="0">
                        <a:solidFill>
                          <a:srgbClr val="0432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1" dirty="0" smtClean="0">
                          <a:solidFill>
                            <a:srgbClr val="0432FF"/>
                          </a:solidFill>
                        </a:rPr>
                        <a:t>In units of rounds</a:t>
                      </a:r>
                    </a:p>
                    <a:p>
                      <a:endParaRPr lang="en-US" altLang="ko-KR" sz="1200" b="1" dirty="0" smtClean="0">
                        <a:solidFill>
                          <a:srgbClr val="0432FF"/>
                        </a:solidFill>
                      </a:endParaRPr>
                    </a:p>
                  </a:txBody>
                  <a:tcPr/>
                </a:tc>
                <a:extLst>
                  <a:ext uri="{0D108BD9-81ED-4DB2-BD59-A6C34878D82A}">
                    <a16:rowId xmlns="" xmlns:a16="http://schemas.microsoft.com/office/drawing/2014/main" val="2111867030"/>
                  </a:ext>
                </a:extLst>
              </a:tr>
              <a:tr h="357833">
                <a:tc vMerge="1">
                  <a:txBody>
                    <a:bodyPr/>
                    <a:lstStyle/>
                    <a:p>
                      <a:endParaRPr lang="en-US" sz="1200" b="1" dirty="0"/>
                    </a:p>
                  </a:txBody>
                  <a:tcPr/>
                </a:tc>
                <a:tc>
                  <a:txBody>
                    <a:bodyPr/>
                    <a:lstStyle/>
                    <a:p>
                      <a:r>
                        <a:rPr lang="en-US" sz="1200" b="1" dirty="0" smtClean="0">
                          <a:solidFill>
                            <a:srgbClr val="0432FF"/>
                          </a:solidFill>
                        </a:rPr>
                        <a:t>Active</a:t>
                      </a:r>
                      <a:r>
                        <a:rPr lang="en-US" sz="1200" b="1" baseline="0" dirty="0" smtClean="0">
                          <a:solidFill>
                            <a:srgbClr val="0432FF"/>
                          </a:solidFill>
                        </a:rPr>
                        <a:t> Rounds</a:t>
                      </a:r>
                      <a:endParaRPr lang="en-US" sz="1200" b="1" dirty="0" smtClean="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dirty="0" smtClean="0">
                          <a:solidFill>
                            <a:srgbClr val="0432FF"/>
                          </a:solidFill>
                        </a:rPr>
                        <a:t>Bitmap</a:t>
                      </a:r>
                      <a:r>
                        <a:rPr lang="en-US" altLang="ko-KR" sz="1200" b="1" baseline="0" dirty="0" smtClean="0">
                          <a:solidFill>
                            <a:srgbClr val="0432FF"/>
                          </a:solidFill>
                        </a:rPr>
                        <a:t> indicates the index of active rounds</a:t>
                      </a:r>
                      <a:endParaRPr lang="en-US" altLang="ko-KR" sz="1200" b="1" dirty="0" smtClean="0">
                        <a:solidFill>
                          <a:srgbClr val="0432FF"/>
                        </a:solidFill>
                      </a:endParaRPr>
                    </a:p>
                  </a:txBody>
                  <a:tcPr/>
                </a:tc>
                <a:extLst>
                  <a:ext uri="{0D108BD9-81ED-4DB2-BD59-A6C34878D82A}">
                    <a16:rowId xmlns="" xmlns:a16="http://schemas.microsoft.com/office/drawing/2014/main" val="96478866"/>
                  </a:ext>
                </a:extLst>
              </a:tr>
            </a:tbl>
          </a:graphicData>
        </a:graphic>
      </p:graphicFrame>
    </p:spTree>
    <p:extLst>
      <p:ext uri="{BB962C8B-B14F-4D97-AF65-F5344CB8AC3E}">
        <p14:creationId xmlns:p14="http://schemas.microsoft.com/office/powerpoint/2010/main" val="1300355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[1, 2] NBA-MMS-UWB Technical Framework and MAC</a:t>
            </a:r>
          </a:p>
          <a:p>
            <a:pPr>
              <a:spcBef>
                <a:spcPts val="600"/>
              </a:spcBef>
              <a:spcAft>
                <a:spcPts val="600"/>
              </a:spcAft>
              <a:buFont typeface="Arial" panose="020B0604020202020204" pitchFamily="34" charset="0"/>
              <a:buChar char="•"/>
            </a:pPr>
            <a:r>
              <a:rPr lang="en-US" sz="1800" dirty="0"/>
              <a:t>[3, </a:t>
            </a:r>
            <a:r>
              <a:rPr lang="en-US" sz="1800" dirty="0" smtClean="0"/>
              <a:t>4, 5] </a:t>
            </a:r>
            <a:r>
              <a:rPr lang="en-US" sz="1800" dirty="0"/>
              <a:t>UWB Channel Usage Coordination</a:t>
            </a:r>
          </a:p>
          <a:p>
            <a:pPr lvl="1">
              <a:spcBef>
                <a:spcPts val="600"/>
              </a:spcBef>
              <a:spcAft>
                <a:spcPts val="600"/>
              </a:spcAft>
              <a:buFont typeface="Arial" panose="020B0604020202020204" pitchFamily="34" charset="0"/>
              <a:buChar char="•"/>
            </a:pPr>
            <a:r>
              <a:rPr lang="en-US" sz="1400" dirty="0"/>
              <a:t>L. Verma (Apple), M. Lee (Samsung), W. </a:t>
            </a:r>
            <a:r>
              <a:rPr lang="en-US" sz="1400" dirty="0" err="1"/>
              <a:t>Kuchler</a:t>
            </a:r>
            <a:r>
              <a:rPr lang="en-US" sz="1400" dirty="0"/>
              <a:t> (NXP) et al., Nov. </a:t>
            </a:r>
            <a:r>
              <a:rPr lang="en-US" sz="1400" dirty="0" smtClean="0"/>
              <a:t>2022</a:t>
            </a:r>
          </a:p>
          <a:p>
            <a:pPr marL="342900" lvl="1" indent="-342900">
              <a:spcBef>
                <a:spcPts val="600"/>
              </a:spcBef>
              <a:spcAft>
                <a:spcPts val="600"/>
              </a:spcAft>
              <a:buFont typeface="Arial" panose="020B0604020202020204" pitchFamily="34" charset="0"/>
              <a:buChar char="•"/>
            </a:pPr>
            <a:r>
              <a:rPr lang="en-US" altLang="ko-KR" sz="1800" dirty="0" smtClean="0"/>
              <a:t>[6] Compressed PSDU</a:t>
            </a:r>
          </a:p>
          <a:p>
            <a:pPr lvl="1">
              <a:spcBef>
                <a:spcPts val="600"/>
              </a:spcBef>
              <a:spcAft>
                <a:spcPts val="600"/>
              </a:spcAft>
              <a:buFont typeface="Arial" panose="020B0604020202020204" pitchFamily="34" charset="0"/>
              <a:buChar char="•"/>
            </a:pPr>
            <a:r>
              <a:rPr lang="en-US" altLang="ko-KR" sz="1400" dirty="0"/>
              <a:t>A. Krebs</a:t>
            </a:r>
            <a:r>
              <a:rPr lang="en-US" altLang="en-US" sz="1400" dirty="0" smtClean="0"/>
              <a:t> </a:t>
            </a:r>
            <a:r>
              <a:rPr lang="en-US" altLang="ko-KR" sz="1400" dirty="0" smtClean="0"/>
              <a:t>(</a:t>
            </a:r>
            <a:r>
              <a:rPr lang="en-US" altLang="ko-KR" sz="1400" dirty="0"/>
              <a:t>Apple</a:t>
            </a:r>
            <a:r>
              <a:rPr lang="en-US" altLang="ko-KR" sz="1400" dirty="0" smtClean="0"/>
              <a:t>) et </a:t>
            </a:r>
            <a:r>
              <a:rPr lang="en-US" altLang="ko-KR" sz="1400" dirty="0"/>
              <a:t>al., Nov. 2022</a:t>
            </a:r>
          </a:p>
          <a:p>
            <a:pPr marL="342900" lvl="1" indent="-342900">
              <a:spcBef>
                <a:spcPts val="600"/>
              </a:spcBef>
              <a:spcAft>
                <a:spcPts val="600"/>
              </a:spcAft>
              <a:buFont typeface="Arial" panose="020B0604020202020204" pitchFamily="34" charset="0"/>
              <a:buChar char="•"/>
            </a:pPr>
            <a:endParaRPr lang="en-US" altLang="ko-KR" sz="1800" dirty="0"/>
          </a:p>
          <a:p>
            <a:pPr marL="457200" lvl="1" indent="0">
              <a:spcBef>
                <a:spcPts val="600"/>
              </a:spcBef>
              <a:spcAft>
                <a:spcPts val="600"/>
              </a:spcAft>
              <a:buNone/>
            </a:pPr>
            <a:endParaRPr lang="en-US" sz="14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154798"/>
            <a:ext cx="8001000" cy="4953000"/>
          </a:xfrm>
        </p:spPr>
        <p:txBody>
          <a:bodyPr/>
          <a:lstStyle/>
          <a:p>
            <a:pPr marL="0" lvl="1" indent="0">
              <a:spcBef>
                <a:spcPts val="600"/>
              </a:spcBef>
              <a:spcAft>
                <a:spcPts val="600"/>
              </a:spcAft>
              <a:buNone/>
            </a:pPr>
            <a:r>
              <a:rPr lang="en-US" altLang="ko-KR" sz="1800" dirty="0" smtClean="0"/>
              <a:t>Initialization (or </a:t>
            </a:r>
            <a:r>
              <a:rPr lang="en-US" altLang="ko-KR" sz="1800" dirty="0"/>
              <a:t>d</a:t>
            </a:r>
            <a:r>
              <a:rPr lang="en-US" altLang="ko-KR" sz="1800" dirty="0" smtClean="0"/>
              <a:t>iscovery) </a:t>
            </a:r>
            <a:r>
              <a:rPr lang="en-US" altLang="ko-KR" sz="1800" dirty="0"/>
              <a:t>channel may be </a:t>
            </a:r>
            <a:r>
              <a:rPr lang="en-US" altLang="ko-KR" sz="1800" dirty="0" smtClean="0"/>
              <a:t>getting crowded </a:t>
            </a:r>
            <a:r>
              <a:rPr lang="en-US" altLang="ko-KR" sz="1800" dirty="0"/>
              <a:t>if </a:t>
            </a:r>
            <a:r>
              <a:rPr lang="en-US" altLang="ko-KR" sz="1800" dirty="0" smtClean="0"/>
              <a:t>the number of UWB </a:t>
            </a:r>
            <a:r>
              <a:rPr lang="en-US" altLang="ko-KR" sz="1800" dirty="0"/>
              <a:t>devices </a:t>
            </a:r>
            <a:r>
              <a:rPr lang="en-US" altLang="ko-KR" sz="1800" dirty="0" smtClean="0"/>
              <a:t>doing initialization/setup</a:t>
            </a:r>
            <a:r>
              <a:rPr lang="en-US" altLang="ko-KR" sz="1800" dirty="0"/>
              <a:t>, </a:t>
            </a:r>
            <a:r>
              <a:rPr lang="en-US" altLang="ko-KR" sz="1800" dirty="0" smtClean="0"/>
              <a:t>and/or performing channel </a:t>
            </a:r>
            <a:r>
              <a:rPr lang="en-US" altLang="ko-KR" sz="1800" dirty="0"/>
              <a:t>usage </a:t>
            </a:r>
            <a:r>
              <a:rPr lang="en-US" altLang="ko-KR" sz="1800" dirty="0" smtClean="0"/>
              <a:t>coordination increases</a:t>
            </a:r>
          </a:p>
          <a:p>
            <a:pPr marL="342900" lvl="1" indent="-342900">
              <a:spcBef>
                <a:spcPts val="600"/>
              </a:spcBef>
              <a:spcAft>
                <a:spcPts val="600"/>
              </a:spcAft>
              <a:buFont typeface="Arial" panose="020B0604020202020204" pitchFamily="34" charset="0"/>
              <a:buChar char="•"/>
            </a:pPr>
            <a:r>
              <a:rPr lang="en-US" altLang="ko-KR" sz="1800" dirty="0" smtClean="0"/>
              <a:t>Combining advertisement packet format for initialization/setup and channel usage coordination can reduce the number of advertisement packets</a:t>
            </a:r>
          </a:p>
          <a:p>
            <a:pPr marL="342900" lvl="1" indent="-342900">
              <a:spcBef>
                <a:spcPts val="200"/>
              </a:spcBef>
              <a:spcAft>
                <a:spcPts val="200"/>
              </a:spcAft>
              <a:buFont typeface="Arial" panose="020B0604020202020204" pitchFamily="34" charset="0"/>
              <a:buChar char="•"/>
            </a:pPr>
            <a:r>
              <a:rPr lang="en-US" altLang="ko-KR" sz="1800" dirty="0" smtClean="0"/>
              <a:t>Furthermore, considering </a:t>
            </a:r>
            <a:r>
              <a:rPr lang="en-US" altLang="ko-KR" sz="1800" dirty="0"/>
              <a:t>wireless environment like channel status, advertisement packet should be constructed flexibly</a:t>
            </a:r>
          </a:p>
          <a:p>
            <a:pPr marL="804863" lvl="2" indent="-263525">
              <a:spcBef>
                <a:spcPts val="200"/>
              </a:spcBef>
              <a:spcAft>
                <a:spcPts val="200"/>
              </a:spcAft>
              <a:buFont typeface="Arial" panose="020B0604020202020204" pitchFamily="34" charset="0"/>
              <a:buChar char="•"/>
            </a:pPr>
            <a:r>
              <a:rPr lang="en-US" altLang="ko-KR" sz="1600" dirty="0"/>
              <a:t>In case UWB channel status is good, only advertisement packets for initialization/setup are broadcasted if needed</a:t>
            </a:r>
          </a:p>
          <a:p>
            <a:pPr marL="804863" lvl="2" indent="-263525">
              <a:spcBef>
                <a:spcPts val="200"/>
              </a:spcBef>
              <a:spcAft>
                <a:spcPts val="200"/>
              </a:spcAft>
              <a:buFont typeface="Arial" panose="020B0604020202020204" pitchFamily="34" charset="0"/>
              <a:buChar char="•"/>
            </a:pPr>
            <a:r>
              <a:rPr lang="en-US" altLang="ko-KR" sz="1600" dirty="0"/>
              <a:t>In case UWB channel status becomes worse, advertisement packets for initialization/setup </a:t>
            </a:r>
            <a:r>
              <a:rPr lang="en-US" altLang="ko-KR" sz="1600" dirty="0" smtClean="0"/>
              <a:t>and </a:t>
            </a:r>
            <a:r>
              <a:rPr lang="en-US" altLang="ko-KR" sz="1600" dirty="0"/>
              <a:t>channel usage coordination </a:t>
            </a:r>
            <a:r>
              <a:rPr lang="en-US" altLang="ko-KR" sz="1600" dirty="0" smtClean="0"/>
              <a:t>may be broadcasted</a:t>
            </a:r>
            <a:endParaRPr lang="en-US" altLang="ko-KR" sz="1600" dirty="0"/>
          </a:p>
          <a:p>
            <a:pPr marL="342900" lvl="1" indent="-342900">
              <a:spcBef>
                <a:spcPts val="600"/>
              </a:spcBef>
              <a:spcAft>
                <a:spcPts val="600"/>
              </a:spcAft>
              <a:buFont typeface="Arial" panose="020B0604020202020204" pitchFamily="34" charset="0"/>
              <a:buChar char="•"/>
            </a:pPr>
            <a:r>
              <a:rPr lang="en-US" altLang="ko-KR" sz="1800" dirty="0" smtClean="0"/>
              <a:t>To </a:t>
            </a:r>
            <a:r>
              <a:rPr lang="en-US" altLang="ko-KR" sz="1800" dirty="0"/>
              <a:t>reduce advertisement packet size for channel usage coordination, two-way handshake like native discovery concept </a:t>
            </a:r>
            <a:r>
              <a:rPr lang="en-US" altLang="ko-KR" sz="1800" dirty="0" smtClean="0"/>
              <a:t>[1] can be further considered in </a:t>
            </a:r>
            <a:r>
              <a:rPr lang="en-US" altLang="ko-KR" sz="1800" dirty="0"/>
              <a:t>some case</a:t>
            </a:r>
          </a:p>
          <a:p>
            <a:pPr marL="342900" lvl="1" indent="-342900">
              <a:spcBef>
                <a:spcPts val="600"/>
              </a:spcBef>
              <a:spcAft>
                <a:spcPts val="600"/>
              </a:spcAft>
              <a:buFont typeface="Arial" panose="020B0604020202020204" pitchFamily="34" charset="0"/>
              <a:buChar char="•"/>
            </a:pPr>
            <a:r>
              <a:rPr lang="en-US" altLang="ko-KR" sz="1800" dirty="0" smtClean="0"/>
              <a:t>Here, we describe a native discovery enhancement for initialization/setup and channel usage coordination</a:t>
            </a:r>
            <a:endParaRPr lang="en-US" sz="2000" dirty="0"/>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Native Discovery Concept [1][2]</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91135"/>
            <a:ext cx="80010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r>
              <a:rPr lang="en-US" sz="1800" dirty="0" smtClean="0"/>
              <a:t>In [1] and [2], Native Discovery Concept is presented</a:t>
            </a:r>
          </a:p>
          <a:p>
            <a:pPr>
              <a:spcBef>
                <a:spcPts val="600"/>
              </a:spcBef>
              <a:spcAft>
                <a:spcPts val="600"/>
              </a:spcAft>
              <a:buFont typeface="Arial" panose="020B0604020202020204" pitchFamily="34" charset="0"/>
              <a:buChar char="•"/>
            </a:pPr>
            <a:r>
              <a:rPr lang="en-US" sz="1800" dirty="0" smtClean="0"/>
              <a:t>To start an NBA-MMS-UWB ranging session, a pair of initiator and responder devices may engage in a initialization and setup phase </a:t>
            </a:r>
          </a:p>
          <a:p>
            <a:pPr marL="804863" lvl="2" indent="-263525">
              <a:spcBef>
                <a:spcPts val="600"/>
              </a:spcBef>
              <a:spcAft>
                <a:spcPts val="600"/>
              </a:spcAft>
              <a:buFont typeface="Arial" panose="020B0604020202020204" pitchFamily="34" charset="0"/>
              <a:buChar char="•"/>
            </a:pPr>
            <a:r>
              <a:rPr lang="en-US" sz="1600" dirty="0"/>
              <a:t>To negotiate a ranging configuration different from the default set of parameters</a:t>
            </a:r>
          </a:p>
          <a:p>
            <a:pPr>
              <a:spcBef>
                <a:spcPts val="600"/>
              </a:spcBef>
              <a:spcAft>
                <a:spcPts val="600"/>
              </a:spcAft>
              <a:buFont typeface="Arial" panose="020B0604020202020204" pitchFamily="34" charset="0"/>
              <a:buChar char="•"/>
            </a:pPr>
            <a:r>
              <a:rPr lang="en-US" sz="1800" dirty="0" smtClean="0"/>
              <a:t>To establish in-band initialization, ERDEVs shall opportunistically transmit and receive on the dedicated initialization channel and PHY modulation</a:t>
            </a:r>
          </a:p>
          <a:p>
            <a:pPr marL="804863" lvl="2" indent="-263525">
              <a:spcBef>
                <a:spcPts val="600"/>
              </a:spcBef>
              <a:spcAft>
                <a:spcPts val="600"/>
              </a:spcAft>
              <a:buFont typeface="Arial" panose="020B0604020202020204" pitchFamily="34" charset="0"/>
              <a:buChar char="•"/>
            </a:pPr>
            <a:r>
              <a:rPr lang="en-US" sz="1600" dirty="0"/>
              <a:t>ADV-POLL shall </a:t>
            </a:r>
            <a:r>
              <a:rPr lang="en-US" sz="1600" dirty="0" smtClean="0"/>
              <a:t>be opportunistically </a:t>
            </a:r>
            <a:r>
              <a:rPr lang="en-US" sz="1600" dirty="0"/>
              <a:t>broadcasted at initialization </a:t>
            </a:r>
            <a:r>
              <a:rPr lang="en-US" sz="1600" dirty="0" smtClean="0"/>
              <a:t>channel for ranging session setup</a:t>
            </a:r>
            <a:endParaRPr lang="en-US" sz="16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pic>
        <p:nvPicPr>
          <p:cNvPr id="9" name="Picture 9"/>
          <p:cNvPicPr/>
          <p:nvPr/>
        </p:nvPicPr>
        <p:blipFill>
          <a:blip r:embed="rId2"/>
          <a:stretch>
            <a:fillRect/>
          </a:stretch>
        </p:blipFill>
        <p:spPr>
          <a:xfrm>
            <a:off x="609600" y="1447800"/>
            <a:ext cx="7239000" cy="1736725"/>
          </a:xfrm>
          <a:prstGeom prst="rect">
            <a:avLst/>
          </a:prstGeom>
        </p:spPr>
      </p:pic>
    </p:spTree>
    <p:extLst>
      <p:ext uri="{BB962C8B-B14F-4D97-AF65-F5344CB8AC3E}">
        <p14:creationId xmlns:p14="http://schemas.microsoft.com/office/powerpoint/2010/main" val="72885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Channel Usage Coordination [3][4][5]</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10"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dirty="0"/>
          </a:p>
          <a:p>
            <a:pPr>
              <a:spcBef>
                <a:spcPts val="600"/>
              </a:spcBef>
              <a:spcAft>
                <a:spcPts val="600"/>
              </a:spcAft>
              <a:buFont typeface="Arial" panose="020B0604020202020204" pitchFamily="34" charset="0"/>
              <a:buChar char="•"/>
            </a:pPr>
            <a:r>
              <a:rPr lang="en-US" sz="1800" dirty="0"/>
              <a:t>Coordination of UWB Channel usage is one method to facilitate better coexistence between UWB transmitters</a:t>
            </a:r>
          </a:p>
          <a:p>
            <a:pPr>
              <a:spcBef>
                <a:spcPts val="600"/>
              </a:spcBef>
              <a:spcAft>
                <a:spcPts val="600"/>
              </a:spcAft>
              <a:buFont typeface="Arial" panose="020B0604020202020204" pitchFamily="34" charset="0"/>
              <a:buChar char="•"/>
            </a:pPr>
            <a:r>
              <a:rPr lang="en-US" sz="1800" dirty="0"/>
              <a:t>AP(Acquisition Packet) shall be </a:t>
            </a:r>
            <a:r>
              <a:rPr lang="en-US" altLang="ko-KR" sz="1800" dirty="0"/>
              <a:t>opportunistically </a:t>
            </a:r>
            <a:r>
              <a:rPr lang="en-US" sz="1800" dirty="0" smtClean="0"/>
              <a:t>broadcasted at initialization(or discovery) channel for channel usage coordination</a:t>
            </a:r>
            <a:endParaRPr lang="en-US" sz="1800" dirty="0"/>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pic>
        <p:nvPicPr>
          <p:cNvPr id="11" name="그림 10"/>
          <p:cNvPicPr>
            <a:picLocks noChangeAspect="1"/>
          </p:cNvPicPr>
          <p:nvPr/>
        </p:nvPicPr>
        <p:blipFill>
          <a:blip r:embed="rId2"/>
          <a:stretch>
            <a:fillRect/>
          </a:stretch>
        </p:blipFill>
        <p:spPr>
          <a:xfrm>
            <a:off x="1905000" y="1351725"/>
            <a:ext cx="5419179" cy="3506787"/>
          </a:xfrm>
          <a:prstGeom prst="rect">
            <a:avLst/>
          </a:prstGeom>
        </p:spPr>
      </p:pic>
    </p:spTree>
    <p:extLst>
      <p:ext uri="{BB962C8B-B14F-4D97-AF65-F5344CB8AC3E}">
        <p14:creationId xmlns:p14="http://schemas.microsoft.com/office/powerpoint/2010/main" val="2770664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Proposal</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Unified Native </a:t>
            </a:r>
            <a:r>
              <a:rPr lang="en-US" altLang="ko-KR" sz="1800" dirty="0"/>
              <a:t>discovery </a:t>
            </a:r>
            <a:r>
              <a:rPr lang="en-US" altLang="ko-KR" sz="1800" dirty="0" smtClean="0"/>
              <a:t>for initialization/setup </a:t>
            </a:r>
            <a:r>
              <a:rPr lang="en-US" altLang="ko-KR" sz="1800" dirty="0"/>
              <a:t>and channel usage </a:t>
            </a:r>
            <a:r>
              <a:rPr lang="en-US" altLang="ko-KR" sz="1800" dirty="0" smtClean="0"/>
              <a:t>coordination is consisted of:</a:t>
            </a:r>
            <a:endParaRPr lang="en-US" altLang="ko-KR" sz="1800" dirty="0"/>
          </a:p>
          <a:p>
            <a:pPr marL="804863" lvl="2" indent="-263525">
              <a:spcBef>
                <a:spcPts val="600"/>
              </a:spcBef>
              <a:spcAft>
                <a:spcPts val="600"/>
              </a:spcAft>
              <a:buFont typeface="Arial" panose="020B0604020202020204" pitchFamily="34" charset="0"/>
              <a:buChar char="•"/>
            </a:pPr>
            <a:r>
              <a:rPr lang="en-US" altLang="ko-KR" sz="1600" dirty="0" smtClean="0"/>
              <a:t>Unified advertisement </a:t>
            </a:r>
            <a:r>
              <a:rPr lang="en-US" altLang="ko-KR" sz="1600" dirty="0"/>
              <a:t>packet format </a:t>
            </a:r>
            <a:r>
              <a:rPr lang="en-US" altLang="ko-KR" sz="1600" dirty="0" smtClean="0"/>
              <a:t>for ranging session setup and channel usage coordination</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a:t>Advertisement response packet with Request mode to choose the request for ranging session setup or channel usage coordination information</a:t>
            </a:r>
          </a:p>
          <a:p>
            <a:pPr marL="804863" lvl="2" indent="-263525">
              <a:spcBef>
                <a:spcPts val="600"/>
              </a:spcBef>
              <a:spcAft>
                <a:spcPts val="600"/>
              </a:spcAft>
              <a:buFont typeface="Arial" panose="020B0604020202020204" pitchFamily="34" charset="0"/>
              <a:buChar char="•"/>
            </a:pPr>
            <a:r>
              <a:rPr lang="en-US" altLang="ko-KR" sz="1600" dirty="0" smtClean="0"/>
              <a:t>Optionally, solicited method to obtain channel usage information(CUI) message including UWB Per-Session Info field [5] for channel usage coordination</a:t>
            </a:r>
            <a:endParaRPr lang="en-US" altLang="ko-KR" sz="1600" dirty="0"/>
          </a:p>
        </p:txBody>
      </p:sp>
    </p:spTree>
    <p:extLst>
      <p:ext uri="{BB962C8B-B14F-4D97-AF65-F5344CB8AC3E}">
        <p14:creationId xmlns:p14="http://schemas.microsoft.com/office/powerpoint/2010/main" val="1136534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309717"/>
            <a:ext cx="7903464"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sz="3200" dirty="0" smtClean="0"/>
          </a:p>
          <a:p>
            <a:pPr marL="342900" lvl="1" indent="-342900">
              <a:spcBef>
                <a:spcPts val="600"/>
              </a:spcBef>
              <a:spcAft>
                <a:spcPts val="600"/>
              </a:spcAft>
              <a:buFont typeface="Arial" panose="020B0604020202020204" pitchFamily="34" charset="0"/>
              <a:buChar char="•"/>
            </a:pPr>
            <a:endParaRPr lang="en-US" dirty="0" smtClean="0"/>
          </a:p>
          <a:p>
            <a:pPr marL="342900" lvl="1" indent="-342900">
              <a:spcBef>
                <a:spcPts val="600"/>
              </a:spcBef>
              <a:spcAft>
                <a:spcPts val="600"/>
              </a:spcAft>
              <a:buFont typeface="Arial" panose="020B0604020202020204" pitchFamily="34" charset="0"/>
              <a:buChar char="•"/>
            </a:pPr>
            <a:endParaRPr lang="en-US" sz="900" dirty="0" smtClean="0"/>
          </a:p>
          <a:p>
            <a:pPr marL="342900" lvl="1" indent="-342900">
              <a:spcBef>
                <a:spcPts val="600"/>
              </a:spcBef>
              <a:spcAft>
                <a:spcPts val="600"/>
              </a:spcAft>
              <a:buFont typeface="Arial" panose="020B0604020202020204" pitchFamily="34" charset="0"/>
              <a:buChar char="•"/>
            </a:pPr>
            <a:r>
              <a:rPr lang="en-US" sz="1600" dirty="0" smtClean="0"/>
              <a:t>Unified advertisement packet format is based on compressed PSDU [6]</a:t>
            </a:r>
          </a:p>
          <a:p>
            <a:pPr marL="342900" lvl="1" indent="-342900">
              <a:spcBef>
                <a:spcPts val="600"/>
              </a:spcBef>
              <a:spcAft>
                <a:spcPts val="600"/>
              </a:spcAft>
              <a:buFont typeface="Arial" panose="020B0604020202020204" pitchFamily="34" charset="0"/>
              <a:buChar char="•"/>
            </a:pPr>
            <a:r>
              <a:rPr lang="en-US" sz="1600" dirty="0" smtClean="0"/>
              <a:t>There are three options for advertising and four types of Per-Session Info field [5] for channel usage coordination</a:t>
            </a:r>
          </a:p>
          <a:p>
            <a:pPr marL="804863" lvl="2" indent="-263525">
              <a:spcBef>
                <a:spcPts val="600"/>
              </a:spcBef>
              <a:spcAft>
                <a:spcPts val="600"/>
              </a:spcAft>
              <a:buFont typeface="Arial" panose="020B0604020202020204" pitchFamily="34" charset="0"/>
              <a:buChar char="•"/>
            </a:pPr>
            <a:r>
              <a:rPr lang="en-US" sz="1400" dirty="0"/>
              <a:t>ADV type: Advertisement packet type </a:t>
            </a:r>
            <a:r>
              <a:rPr lang="en-US" sz="1400" dirty="0" smtClean="0"/>
              <a:t>– Session </a:t>
            </a:r>
            <a:r>
              <a:rPr lang="en-US" sz="1400" dirty="0"/>
              <a:t>setup only, </a:t>
            </a:r>
            <a:r>
              <a:rPr lang="en-US" sz="1400" dirty="0" smtClean="0"/>
              <a:t>Per-Session Info only</a:t>
            </a:r>
            <a:r>
              <a:rPr lang="en-US" sz="1400" dirty="0"/>
              <a:t>, Both</a:t>
            </a:r>
          </a:p>
          <a:p>
            <a:pPr marL="804863" lvl="2" indent="-263525">
              <a:spcBef>
                <a:spcPts val="600"/>
              </a:spcBef>
              <a:spcAft>
                <a:spcPts val="600"/>
              </a:spcAft>
              <a:buFont typeface="Arial" panose="020B0604020202020204" pitchFamily="34" charset="0"/>
              <a:buChar char="•"/>
            </a:pPr>
            <a:r>
              <a:rPr lang="en-US" sz="1400" dirty="0"/>
              <a:t>Info type: UWB Per-Session Info </a:t>
            </a:r>
            <a:r>
              <a:rPr lang="en-US" sz="1400" dirty="0" smtClean="0"/>
              <a:t>type [5] </a:t>
            </a:r>
            <a:r>
              <a:rPr lang="en-US" sz="1400" dirty="0"/>
              <a:t>for channel usage coordination – Info type shall be </a:t>
            </a:r>
            <a:r>
              <a:rPr lang="en-US" sz="1400" dirty="0" smtClean="0"/>
              <a:t>set to ’00</a:t>
            </a:r>
            <a:r>
              <a:rPr lang="en-US" sz="1400" dirty="0"/>
              <a:t>’ if ADV type is ’00’ (Initialization and setup)</a:t>
            </a:r>
          </a:p>
          <a:p>
            <a:pPr marL="342900" lvl="1" indent="-342900">
              <a:spcBef>
                <a:spcPts val="600"/>
              </a:spcBef>
              <a:spcAft>
                <a:spcPts val="600"/>
              </a:spcAft>
              <a:buFont typeface="Arial" panose="020B0604020202020204" pitchFamily="34" charset="0"/>
              <a:buChar char="•"/>
            </a:pPr>
            <a:endParaRPr lang="en-US" sz="1600" dirty="0" smtClean="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pic>
        <p:nvPicPr>
          <p:cNvPr id="11" name="그림 10"/>
          <p:cNvPicPr>
            <a:picLocks noChangeAspect="1"/>
          </p:cNvPicPr>
          <p:nvPr/>
        </p:nvPicPr>
        <p:blipFill>
          <a:blip r:embed="rId2"/>
          <a:stretch>
            <a:fillRect/>
          </a:stretch>
        </p:blipFill>
        <p:spPr>
          <a:xfrm>
            <a:off x="2090319" y="1294431"/>
            <a:ext cx="5039929" cy="3089746"/>
          </a:xfrm>
          <a:prstGeom prst="rect">
            <a:avLst/>
          </a:prstGeom>
        </p:spPr>
      </p:pic>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latin typeface="+mj-lt"/>
                <a:ea typeface="+mj-ea"/>
                <a:cs typeface="+mj-cs"/>
              </a:rPr>
              <a:t>Proposed advertisement </a:t>
            </a:r>
            <a:r>
              <a:rPr lang="en-US" altLang="ko-KR" sz="2800" kern="1200" dirty="0">
                <a:latin typeface="+mj-lt"/>
                <a:ea typeface="+mj-ea"/>
                <a:cs typeface="+mj-cs"/>
              </a:rPr>
              <a:t>packet </a:t>
            </a:r>
            <a:r>
              <a:rPr lang="en-US" altLang="ko-KR" sz="2800" kern="1200" dirty="0" smtClean="0">
                <a:latin typeface="+mj-lt"/>
                <a:ea typeface="+mj-ea"/>
                <a:cs typeface="+mj-cs"/>
              </a:rPr>
              <a:t>format</a:t>
            </a:r>
            <a:r>
              <a:rPr lang="en-US" altLang="ko-KR" sz="2000" kern="1200" dirty="0" smtClean="0">
                <a:latin typeface="+mj-lt"/>
                <a:ea typeface="+mj-ea"/>
                <a:cs typeface="+mj-cs"/>
              </a:rPr>
              <a:t> – ADV-POLL2</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8" name="모서리가 둥근 직사각형 7"/>
          <p:cNvSpPr/>
          <p:nvPr/>
        </p:nvSpPr>
        <p:spPr bwMode="auto">
          <a:xfrm>
            <a:off x="3901440" y="1359409"/>
            <a:ext cx="1210490" cy="335280"/>
          </a:xfrm>
          <a:prstGeom prst="roundRect">
            <a:avLst>
              <a:gd name="adj" fmla="val 9629"/>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모서리가 둥근 직사각형 9"/>
          <p:cNvSpPr/>
          <p:nvPr/>
        </p:nvSpPr>
        <p:spPr bwMode="auto">
          <a:xfrm>
            <a:off x="2078521" y="2862900"/>
            <a:ext cx="2383536" cy="1391123"/>
          </a:xfrm>
          <a:prstGeom prst="roundRect">
            <a:avLst>
              <a:gd name="adj" fmla="val 8359"/>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 name="TextBox 6"/>
          <p:cNvSpPr txBox="1"/>
          <p:nvPr/>
        </p:nvSpPr>
        <p:spPr>
          <a:xfrm>
            <a:off x="5515660" y="4283606"/>
            <a:ext cx="1641796" cy="215444"/>
          </a:xfrm>
          <a:prstGeom prst="rect">
            <a:avLst/>
          </a:prstGeom>
          <a:noFill/>
        </p:spPr>
        <p:txBody>
          <a:bodyPr wrap="none" rtlCol="0">
            <a:spAutoFit/>
          </a:bodyPr>
          <a:lstStyle/>
          <a:p>
            <a:r>
              <a:rPr lang="en-US" altLang="ko-KR" sz="800" dirty="0">
                <a:latin typeface="+mn-lt"/>
              </a:rPr>
              <a:t>* </a:t>
            </a:r>
            <a:r>
              <a:rPr lang="en-US" altLang="ko-KR" sz="800" dirty="0" smtClean="0">
                <a:latin typeface="+mn-lt"/>
              </a:rPr>
              <a:t>UWB Per Session Info field [5]</a:t>
            </a:r>
            <a:endParaRPr lang="ko-KR" altLang="en-US" sz="800">
              <a:latin typeface="+mn-lt"/>
            </a:endParaRPr>
          </a:p>
        </p:txBody>
      </p:sp>
    </p:spTree>
    <p:extLst>
      <p:ext uri="{BB962C8B-B14F-4D97-AF65-F5344CB8AC3E}">
        <p14:creationId xmlns:p14="http://schemas.microsoft.com/office/powerpoint/2010/main" val="3221981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p:cNvPicPr>
            <a:picLocks noChangeAspect="1"/>
          </p:cNvPicPr>
          <p:nvPr/>
        </p:nvPicPr>
        <p:blipFill>
          <a:blip r:embed="rId2"/>
          <a:stretch>
            <a:fillRect/>
          </a:stretch>
        </p:blipFill>
        <p:spPr>
          <a:xfrm>
            <a:off x="2404532" y="1166809"/>
            <a:ext cx="5119376" cy="2643187"/>
          </a:xfrm>
          <a:prstGeom prst="rect">
            <a:avLst/>
          </a:prstGeom>
        </p:spPr>
      </p:pic>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t>Proposed advertisement packet format</a:t>
            </a:r>
            <a:r>
              <a:rPr lang="en-US" altLang="ko-KR" sz="2000" kern="1200" dirty="0"/>
              <a:t> – </a:t>
            </a:r>
            <a:r>
              <a:rPr lang="en-US" altLang="ko-KR" sz="2000" kern="1200" dirty="0" smtClean="0"/>
              <a:t>ADV-RESP2</a:t>
            </a:r>
            <a:endParaRPr lang="en-US" sz="2800" kern="1200" dirty="0">
              <a:latin typeface="+mj-lt"/>
              <a:ea typeface="+mj-ea"/>
              <a:cs typeface="+mj-cs"/>
            </a:endParaRPr>
          </a:p>
        </p:txBody>
      </p:sp>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176865"/>
            <a:ext cx="8055864"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2000" dirty="0" smtClean="0"/>
          </a:p>
          <a:p>
            <a:pPr marL="342900" lvl="1" indent="-342900">
              <a:spcBef>
                <a:spcPts val="600"/>
              </a:spcBef>
              <a:spcAft>
                <a:spcPts val="600"/>
              </a:spcAft>
              <a:buFont typeface="Arial" panose="020B0604020202020204" pitchFamily="34" charset="0"/>
              <a:buChar char="•"/>
            </a:pPr>
            <a:r>
              <a:rPr lang="en-US" sz="1600" dirty="0" smtClean="0"/>
              <a:t>Responder can make a request for Advertisement packet(ADV-POLL2) using Request mode in an ADV-RESP2</a:t>
            </a:r>
          </a:p>
          <a:p>
            <a:pPr marL="804863" lvl="2" indent="-263525">
              <a:spcBef>
                <a:spcPts val="600"/>
              </a:spcBef>
              <a:spcAft>
                <a:spcPts val="600"/>
              </a:spcAft>
              <a:buFont typeface="Arial" panose="020B0604020202020204" pitchFamily="34" charset="0"/>
              <a:buChar char="•"/>
            </a:pPr>
            <a:r>
              <a:rPr lang="en-US" altLang="ko-KR" sz="1400" dirty="0"/>
              <a:t>Request mode shall be </a:t>
            </a:r>
            <a:r>
              <a:rPr lang="en-US" altLang="ko-KR" sz="1400" dirty="0" smtClean="0"/>
              <a:t>set to ‘00</a:t>
            </a:r>
            <a:r>
              <a:rPr lang="en-US" altLang="ko-KR" sz="1400" dirty="0"/>
              <a:t>’ if ADV type </a:t>
            </a:r>
            <a:r>
              <a:rPr lang="en-US" altLang="ko-KR" sz="1400" dirty="0" smtClean="0"/>
              <a:t>of ADV-POLL2 </a:t>
            </a:r>
            <a:r>
              <a:rPr lang="en-US" altLang="ko-KR" sz="1400" dirty="0"/>
              <a:t>= 00</a:t>
            </a:r>
          </a:p>
          <a:p>
            <a:pPr marL="804863" lvl="2" indent="-263525">
              <a:spcBef>
                <a:spcPts val="600"/>
              </a:spcBef>
              <a:spcAft>
                <a:spcPts val="600"/>
              </a:spcAft>
              <a:buFont typeface="Arial" panose="020B0604020202020204" pitchFamily="34" charset="0"/>
              <a:buChar char="•"/>
            </a:pPr>
            <a:r>
              <a:rPr lang="en-US" altLang="ko-KR" sz="1400" dirty="0"/>
              <a:t>Request mode shall be set to ‘01’ if ADV type of ADV-POLL2 = </a:t>
            </a:r>
            <a:r>
              <a:rPr lang="en-US" altLang="ko-KR" sz="1400" dirty="0" smtClean="0"/>
              <a:t>01</a:t>
            </a:r>
            <a:endParaRPr lang="en-US" altLang="ko-KR" sz="1400" dirty="0"/>
          </a:p>
          <a:p>
            <a:pPr marL="342900" lvl="1" indent="-342900">
              <a:spcBef>
                <a:spcPts val="600"/>
              </a:spcBef>
              <a:spcAft>
                <a:spcPts val="600"/>
              </a:spcAft>
              <a:buFont typeface="Arial" panose="020B0604020202020204" pitchFamily="34" charset="0"/>
              <a:buChar char="•"/>
            </a:pPr>
            <a:r>
              <a:rPr lang="en-US" altLang="ko-KR" sz="1600" dirty="0" smtClean="0"/>
              <a:t>In</a:t>
            </a:r>
            <a:r>
              <a:rPr lang="ko-KR" altLang="en-US" sz="1600" smtClean="0"/>
              <a:t> </a:t>
            </a:r>
            <a:r>
              <a:rPr lang="en-US" altLang="ko-KR" sz="1600" dirty="0" smtClean="0"/>
              <a:t>case Request mode = 00, ranging session setup is requested</a:t>
            </a:r>
            <a:endParaRPr lang="en-US" sz="1600" dirty="0" smtClean="0"/>
          </a:p>
          <a:p>
            <a:pPr marL="342900" lvl="1" indent="-342900">
              <a:spcBef>
                <a:spcPts val="600"/>
              </a:spcBef>
              <a:spcAft>
                <a:spcPts val="600"/>
              </a:spcAft>
              <a:buFont typeface="Arial" panose="020B0604020202020204" pitchFamily="34" charset="0"/>
              <a:buChar char="•"/>
            </a:pPr>
            <a:r>
              <a:rPr lang="en-US" sz="1600" dirty="0" smtClean="0"/>
              <a:t>In case Request mode = 01, more channel usage information is requested</a:t>
            </a:r>
          </a:p>
          <a:p>
            <a:pPr marL="804863" lvl="2" indent="-263525">
              <a:spcBef>
                <a:spcPts val="600"/>
              </a:spcBef>
              <a:spcAft>
                <a:spcPts val="600"/>
              </a:spcAft>
              <a:buFont typeface="Arial" panose="020B0604020202020204" pitchFamily="34" charset="0"/>
              <a:buChar char="•"/>
            </a:pPr>
            <a:r>
              <a:rPr lang="en-US" sz="1400" dirty="0" smtClean="0"/>
              <a:t>More channel usage information may be </a:t>
            </a:r>
            <a:r>
              <a:rPr lang="en-US" sz="1400" dirty="0"/>
              <a:t>transmitted by an initiator in the subsequence </a:t>
            </a:r>
            <a:r>
              <a:rPr lang="en-US" altLang="ko-KR" sz="1400" dirty="0"/>
              <a:t>as solicited method </a:t>
            </a:r>
            <a:r>
              <a:rPr lang="en-US" sz="1400" dirty="0" smtClean="0"/>
              <a:t>if </a:t>
            </a:r>
            <a:r>
              <a:rPr lang="en-US" sz="1400" dirty="0"/>
              <a:t>this Request mode is </a:t>
            </a:r>
            <a:r>
              <a:rPr lang="en-US" sz="1400" dirty="0" smtClean="0"/>
              <a:t>set in some case(optional)</a:t>
            </a:r>
            <a:endParaRPr lang="en-US" sz="1400" dirty="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모서리가 둥근 직사각형 8"/>
          <p:cNvSpPr/>
          <p:nvPr/>
        </p:nvSpPr>
        <p:spPr bwMode="auto">
          <a:xfrm>
            <a:off x="3608832" y="1273046"/>
            <a:ext cx="597408" cy="361019"/>
          </a:xfrm>
          <a:prstGeom prst="roundRect">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모서리가 둥근 직사각형 9"/>
          <p:cNvSpPr/>
          <p:nvPr/>
        </p:nvSpPr>
        <p:spPr bwMode="auto">
          <a:xfrm>
            <a:off x="5079999" y="2349735"/>
            <a:ext cx="2457908" cy="1441095"/>
          </a:xfrm>
          <a:prstGeom prst="roundRect">
            <a:avLst>
              <a:gd name="adj" fmla="val 8416"/>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096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147485</TotalTime>
  <Words>2257</Words>
  <Application>Microsoft Office PowerPoint</Application>
  <PresentationFormat>화면 슬라이드 쇼(4:3)</PresentationFormat>
  <Paragraphs>401</Paragraphs>
  <Slides>23</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23</vt:i4>
      </vt:variant>
    </vt:vector>
  </HeadingPairs>
  <TitlesOfParts>
    <vt:vector size="29" baseType="lpstr">
      <vt:lpstr>굴림</vt:lpstr>
      <vt:lpstr>맑은 고딕</vt:lpstr>
      <vt:lpstr>Arial</vt:lpstr>
      <vt:lpstr>Calibri</vt:lpstr>
      <vt:lpstr>Times New Roman</vt:lpstr>
      <vt:lpstr>Office Theme</vt:lpstr>
      <vt:lpstr>PowerPoint 프레젠테이션</vt:lpstr>
      <vt:lpstr>PowerPoint 프레젠테이션</vt:lpstr>
      <vt:lpstr>Related Contributions</vt:lpstr>
      <vt:lpstr>PowerPoint 프레젠테이션</vt:lpstr>
      <vt:lpstr>Recap: Native Discovery Concept [1][2]</vt:lpstr>
      <vt:lpstr>Recap: Channel Usage Coordination [3][4][5]</vt:lpstr>
      <vt:lpstr>PowerPoint 프레젠테이션</vt:lpstr>
      <vt:lpstr>Proposed advertisement packet format – ADV-POLL2</vt:lpstr>
      <vt:lpstr>Proposed advertisement packet format – ADV-RESP2</vt:lpstr>
      <vt:lpstr>Advertisement packet – ADV type ‘00’</vt:lpstr>
      <vt:lpstr>Advertisement packet – ADV type ‘01’ or ‘10’</vt:lpstr>
      <vt:lpstr>Unified Native Discovery example</vt:lpstr>
      <vt:lpstr>Unified Native Discovery example(Cont.)</vt:lpstr>
      <vt:lpstr>Unified Native Discovery example – Solicited</vt:lpstr>
      <vt:lpstr>Unified Native Discovery example – Solicited (Cont.)</vt:lpstr>
      <vt:lpstr>Summary</vt:lpstr>
      <vt:lpstr>References</vt:lpstr>
      <vt:lpstr>PowerPoint 프레젠테이션</vt:lpstr>
      <vt:lpstr>Appendix: Compressed PSDU format [2][6]</vt:lpstr>
      <vt:lpstr>Appendix : Channel Usage Coordination</vt:lpstr>
      <vt:lpstr>Appendix: Channel Usage Coordination(Cont.)</vt:lpstr>
      <vt:lpstr>Appendix: Channel Usage Coordination(Cont.)</vt:lpstr>
      <vt:lpstr>Appendix: Channel Usage Coordination(Cont.)</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872</cp:revision>
  <cp:lastPrinted>1998-02-10T13:28:06Z</cp:lastPrinted>
  <dcterms:created xsi:type="dcterms:W3CDTF">2021-07-16T20:39:58Z</dcterms:created>
  <dcterms:modified xsi:type="dcterms:W3CDTF">2023-03-14T02:08:45Z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