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378" r:id="rId4"/>
    <p:sldId id="391" r:id="rId5"/>
    <p:sldId id="386" r:id="rId6"/>
    <p:sldId id="392" r:id="rId7"/>
    <p:sldId id="393" r:id="rId8"/>
    <p:sldId id="394" r:id="rId9"/>
    <p:sldId id="396" r:id="rId10"/>
    <p:sldId id="397" r:id="rId11"/>
    <p:sldId id="3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默认节" id="{717B8C1F-7F54-4607-B599-198C5E563B2A}">
          <p14:sldIdLst>
            <p14:sldId id="259"/>
            <p14:sldId id="258"/>
            <p14:sldId id="378"/>
            <p14:sldId id="391"/>
            <p14:sldId id="386"/>
            <p14:sldId id="392"/>
            <p14:sldId id="393"/>
            <p14:sldId id="394"/>
            <p14:sldId id="396"/>
            <p14:sldId id="397"/>
            <p14:sldId id="37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0" name="作者" initials="A" lastIdx="11" clrIdx="9"/>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7C80"/>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02" autoAdjust="0"/>
    <p:restoredTop sz="96424" autoAdjust="0"/>
  </p:normalViewPr>
  <p:slideViewPr>
    <p:cSldViewPr>
      <p:cViewPr varScale="1">
        <p:scale>
          <a:sx n="110" d="100"/>
          <a:sy n="110" d="100"/>
        </p:scale>
        <p:origin x="136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279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a:t>doc.: IEEE 802.15-&lt;doc#&gt;</a:t>
            </a:r>
          </a:p>
        </p:txBody>
      </p:sp>
      <p:sp>
        <p:nvSpPr>
          <p:cNvPr id="5" name="日期占位符 4"/>
          <p:cNvSpPr>
            <a:spLocks noGrp="1"/>
          </p:cNvSpPr>
          <p:nvPr>
            <p:ph type="dt" idx="11"/>
          </p:nvPr>
        </p:nvSpPr>
        <p:spPr/>
        <p:txBody>
          <a:bodyPr/>
          <a:lstStyle/>
          <a:p>
            <a:r>
              <a:rPr lang="en-US" altLang="en-US" dirty="0"/>
              <a:t>&lt;month year&gt;</a:t>
            </a:r>
          </a:p>
        </p:txBody>
      </p:sp>
      <p:sp>
        <p:nvSpPr>
          <p:cNvPr id="6" name="页脚占位符 5"/>
          <p:cNvSpPr>
            <a:spLocks noGrp="1"/>
          </p:cNvSpPr>
          <p:nvPr>
            <p:ph type="ftr" sz="quarter" idx="12"/>
          </p:nvPr>
        </p:nvSpPr>
        <p:spPr/>
        <p:txBody>
          <a:bodyPr/>
          <a:lstStyle/>
          <a:p>
            <a:pPr lvl="4"/>
            <a:r>
              <a:rPr lang="en-US" altLang="en-US" dirty="0"/>
              <a:t>&lt;author&gt;, &lt;company&gt;</a:t>
            </a:r>
          </a:p>
        </p:txBody>
      </p:sp>
      <p:sp>
        <p:nvSpPr>
          <p:cNvPr id="7" name="灯片编号占位符 6"/>
          <p:cNvSpPr>
            <a:spLocks noGrp="1"/>
          </p:cNvSpPr>
          <p:nvPr>
            <p:ph type="sldNum" sz="quarter" idx="13"/>
          </p:nvPr>
        </p:nvSpPr>
        <p:spPr/>
        <p:txBody>
          <a:bodyPr/>
          <a:lstStyle/>
          <a:p>
            <a:r>
              <a:rPr lang="en-US" altLang="en-US" dirty="0"/>
              <a:t>Page </a:t>
            </a:r>
            <a:fld id="{954B88C7-B19C-4B0E-BE72-ED637AA66BF1}" type="slidenum">
              <a:rPr lang="en-US" altLang="en-US" smtClean="0"/>
              <a:pPr/>
              <a:t>3</a:t>
            </a:fld>
            <a:endParaRPr lang="en-US" altLang="en-US" dirty="0"/>
          </a:p>
        </p:txBody>
      </p:sp>
    </p:spTree>
    <p:extLst>
      <p:ext uri="{BB962C8B-B14F-4D97-AF65-F5344CB8AC3E}">
        <p14:creationId xmlns:p14="http://schemas.microsoft.com/office/powerpoint/2010/main" val="177120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a:t>March 2023</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err="1"/>
              <a:t>Kuan</a:t>
            </a:r>
            <a:r>
              <a:rPr lang="en-US" altLang="en-US" dirty="0"/>
              <a:t> Wu, et al</a:t>
            </a:r>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March 2023</a:t>
            </a:r>
            <a:endParaRPr lang="en-US" altLang="en-US" dirty="0"/>
          </a:p>
        </p:txBody>
      </p:sp>
      <p:sp>
        <p:nvSpPr>
          <p:cNvPr id="1029" name="Rectangle 5"/>
          <p:cNvSpPr>
            <a:spLocks noGrp="1" noChangeArrowheads="1"/>
          </p:cNvSpPr>
          <p:nvPr>
            <p:ph type="ftr" sz="quarter" idx="3"/>
          </p:nvPr>
        </p:nvSpPr>
        <p:spPr bwMode="auto">
          <a:xfrm>
            <a:off x="4716016" y="6475413"/>
            <a:ext cx="389458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err="1"/>
              <a:t>Kuan</a:t>
            </a:r>
            <a:r>
              <a:rPr lang="en-US" altLang="en-US" dirty="0"/>
              <a:t> Wu,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altLang="zh-CN" sz="1200" b="1" i="0" kern="1200" dirty="0">
                <a:solidFill>
                  <a:schemeClr val="tx1"/>
                </a:solidFill>
                <a:effectLst/>
                <a:latin typeface="Times New Roman" pitchFamily="18" charset="0"/>
                <a:ea typeface="+mn-ea"/>
                <a:cs typeface="+mn-cs"/>
              </a:rPr>
              <a:t>15-23-0125-00-04ab</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ukuan2@huawei.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a:t>March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4204"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Follow up on one-to-many NBA-MMS UWB</a:t>
            </a:r>
          </a:p>
          <a:p>
            <a:pPr>
              <a:spcBef>
                <a:spcPts val="0"/>
              </a:spcBef>
              <a:spcAft>
                <a:spcPts val="600"/>
              </a:spcAft>
            </a:pPr>
            <a:r>
              <a:rPr lang="en-US" altLang="en-US" sz="1600" b="1" dirty="0">
                <a:solidFill>
                  <a:schemeClr val="tx2"/>
                </a:solidFill>
              </a:rPr>
              <a:t>Date Submitted: </a:t>
            </a:r>
            <a:r>
              <a:rPr lang="en-US" altLang="zh-CN" sz="1600" dirty="0">
                <a:solidFill>
                  <a:schemeClr val="tx2"/>
                </a:solidFill>
              </a:rPr>
              <a:t>March, </a:t>
            </a:r>
            <a:r>
              <a:rPr lang="en-US" altLang="en-US" sz="1600" dirty="0">
                <a:solidFill>
                  <a:schemeClr val="tx2"/>
                </a:solidFill>
              </a:rPr>
              <a:t>2023</a:t>
            </a:r>
          </a:p>
          <a:p>
            <a:pPr>
              <a:spcBef>
                <a:spcPts val="0"/>
              </a:spcBef>
              <a:spcAft>
                <a:spcPts val="600"/>
              </a:spcAft>
            </a:pPr>
            <a:r>
              <a:rPr lang="en-US" altLang="en-US" sz="1600" b="1" dirty="0">
                <a:solidFill>
                  <a:schemeClr val="tx2"/>
                </a:solidFill>
              </a:rPr>
              <a:t>Source: </a:t>
            </a:r>
            <a:r>
              <a:rPr lang="en-US" altLang="zh-CN" sz="1600" dirty="0" err="1">
                <a:solidFill>
                  <a:schemeClr val="tx2"/>
                </a:solidFill>
              </a:rPr>
              <a:t>Kuan</a:t>
            </a:r>
            <a:r>
              <a:rPr lang="en-US" altLang="zh-CN" sz="1600" dirty="0">
                <a:solidFill>
                  <a:schemeClr val="tx2"/>
                </a:solidFill>
              </a:rPr>
              <a:t> Wu, Lei Huang, Rojan Chitrakar, </a:t>
            </a:r>
            <a:r>
              <a:rPr lang="en-US" altLang="zh-CN" sz="1600" dirty="0" err="1">
                <a:solidFill>
                  <a:schemeClr val="tx2"/>
                </a:solidFill>
              </a:rPr>
              <a:t>Yunbo</a:t>
            </a:r>
            <a:r>
              <a:rPr lang="en-US" altLang="zh-CN" sz="1600" dirty="0">
                <a:solidFill>
                  <a:schemeClr val="tx2"/>
                </a:solidFill>
              </a:rPr>
              <a:t> Li, Bin Qian, David </a:t>
            </a:r>
            <a:r>
              <a:rPr lang="en-US" altLang="zh-CN" sz="1600" dirty="0" err="1">
                <a:solidFill>
                  <a:schemeClr val="tx2"/>
                </a:solidFill>
              </a:rPr>
              <a:t>Xun</a:t>
            </a:r>
            <a:r>
              <a:rPr lang="en-US" altLang="zh-CN" sz="1600" dirty="0">
                <a:solidFill>
                  <a:schemeClr val="tx2"/>
                </a:solidFill>
              </a:rPr>
              <a:t> Yang </a:t>
            </a:r>
            <a:r>
              <a:rPr lang="en-US" altLang="en-US" sz="1600" dirty="0">
                <a:solidFill>
                  <a:schemeClr val="tx2"/>
                </a:solidFill>
              </a:rPr>
              <a:t>(</a:t>
            </a:r>
            <a:r>
              <a:rPr lang="en-US" altLang="en-US" sz="1600" dirty="0"/>
              <a:t>Huawei Technologies)</a:t>
            </a:r>
          </a:p>
          <a:p>
            <a:pPr>
              <a:spcBef>
                <a:spcPts val="0"/>
              </a:spcBef>
              <a:spcAft>
                <a:spcPts val="600"/>
              </a:spcAft>
            </a:pPr>
            <a:r>
              <a:rPr lang="en-US" altLang="en-US" sz="1600" b="1" dirty="0">
                <a:solidFill>
                  <a:schemeClr val="tx2"/>
                </a:solidFill>
              </a:rPr>
              <a:t>Email:</a:t>
            </a:r>
            <a:r>
              <a:rPr lang="en-US" altLang="en-US" sz="1600" dirty="0">
                <a:solidFill>
                  <a:schemeClr val="tx2"/>
                </a:solidFill>
              </a:rPr>
              <a:t> </a:t>
            </a:r>
            <a:r>
              <a:rPr lang="en-US" altLang="en-US" sz="1600" dirty="0">
                <a:solidFill>
                  <a:schemeClr val="tx2"/>
                </a:solidFill>
                <a:hlinkClick r:id="rId3"/>
              </a:rPr>
              <a:t>wukuan2@huawei.com</a:t>
            </a:r>
            <a:endParaRPr lang="en-US" altLang="en-US" sz="1600" dirty="0">
              <a:solidFill>
                <a:schemeClr val="tx2"/>
              </a:solidFill>
            </a:endParaRPr>
          </a:p>
          <a:p>
            <a:pPr>
              <a:spcBef>
                <a:spcPts val="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t>Considerations for initialization and configuration updates in one-to-many NBA-MMS UWB</a:t>
            </a:r>
          </a:p>
          <a:p>
            <a:pPr>
              <a:spcBef>
                <a:spcPts val="0"/>
              </a:spcBef>
              <a:spcAft>
                <a:spcPts val="600"/>
              </a:spcAft>
            </a:pPr>
            <a:r>
              <a:rPr lang="en-US" altLang="en-US" sz="1600" b="1" dirty="0">
                <a:solidFill>
                  <a:schemeClr val="tx2"/>
                </a:solidFill>
              </a:rPr>
              <a:t>Purpose:</a:t>
            </a:r>
            <a:r>
              <a:rPr lang="en-US" altLang="en-US" sz="1600" dirty="0">
                <a:solidFill>
                  <a:schemeClr val="tx2"/>
                </a:solidFill>
              </a:rPr>
              <a:t> Introducing initialization and configuration updates designs for </a:t>
            </a:r>
            <a:r>
              <a:rPr lang="en-US" altLang="en-US" sz="1600" dirty="0"/>
              <a:t>one-to-many NBA-MMS UWB</a:t>
            </a:r>
          </a:p>
          <a:p>
            <a:pPr>
              <a:spcBef>
                <a:spcPts val="0"/>
              </a:spcBef>
              <a:spcAft>
                <a:spcPts val="600"/>
              </a:spcAft>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2AB218C7-477E-4CF4-A81F-D8266FD90C5C}"/>
              </a:ext>
            </a:extLst>
          </p:cNvPr>
          <p:cNvPicPr>
            <a:picLocks noChangeAspect="1"/>
          </p:cNvPicPr>
          <p:nvPr/>
        </p:nvPicPr>
        <p:blipFill>
          <a:blip r:embed="rId2"/>
          <a:stretch>
            <a:fillRect/>
          </a:stretch>
        </p:blipFill>
        <p:spPr>
          <a:xfrm>
            <a:off x="24312" y="2060848"/>
            <a:ext cx="8778411" cy="3694117"/>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10</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Consideration for Poll message</a:t>
            </a:r>
          </a:p>
        </p:txBody>
      </p:sp>
      <p:sp>
        <p:nvSpPr>
          <p:cNvPr id="7" name="Content Placeholder 2">
            <a:extLst>
              <a:ext uri="{FF2B5EF4-FFF2-40B4-BE49-F238E27FC236}">
                <a16:creationId xmlns:a16="http://schemas.microsoft.com/office/drawing/2014/main" id="{8B1F3F23-1FAA-4EA9-95E2-B8013BB86672}"/>
              </a:ext>
            </a:extLst>
          </p:cNvPr>
          <p:cNvSpPr txBox="1">
            <a:spLocks/>
          </p:cNvSpPr>
          <p:nvPr/>
        </p:nvSpPr>
        <p:spPr>
          <a:xfrm>
            <a:off x="-1" y="979931"/>
            <a:ext cx="8910229" cy="936901"/>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ts val="1600"/>
              </a:lnSpc>
              <a:spcBef>
                <a:spcPts val="600"/>
              </a:spcBef>
              <a:spcAft>
                <a:spcPts val="600"/>
              </a:spcAft>
              <a:buFont typeface="Wingdings" panose="05000000000000000000" pitchFamily="2" charset="2"/>
              <a:buChar char="p"/>
            </a:pPr>
            <a:endParaRPr lang="en-US" sz="1600" b="0" kern="0" dirty="0">
              <a:solidFill>
                <a:srgbClr val="FF0000"/>
              </a:solidFill>
              <a:latin typeface="Times New Roman" panose="02020603050405020304" pitchFamily="18" charset="0"/>
              <a:cs typeface="Times New Roman" panose="02020603050405020304" pitchFamily="18" charset="0"/>
            </a:endParaRPr>
          </a:p>
        </p:txBody>
      </p:sp>
      <p:sp>
        <p:nvSpPr>
          <p:cNvPr id="12" name="矩形 11">
            <a:extLst>
              <a:ext uri="{FF2B5EF4-FFF2-40B4-BE49-F238E27FC236}">
                <a16:creationId xmlns:a16="http://schemas.microsoft.com/office/drawing/2014/main" id="{B361DC43-2F70-4532-9CC3-F4D54A03F057}"/>
              </a:ext>
            </a:extLst>
          </p:cNvPr>
          <p:cNvSpPr/>
          <p:nvPr/>
        </p:nvSpPr>
        <p:spPr>
          <a:xfrm>
            <a:off x="0" y="979931"/>
            <a:ext cx="8778411" cy="845744"/>
          </a:xfrm>
          <a:prstGeom prst="rect">
            <a:avLst/>
          </a:prstGeom>
        </p:spPr>
        <p:txBody>
          <a:bodyPr wrap="square">
            <a:spAutoFit/>
          </a:bodyPr>
          <a:lstStyle/>
          <a:p>
            <a:pPr marL="285750" indent="-285750">
              <a:lnSpc>
                <a:spcPts val="2000"/>
              </a:lnSpc>
              <a:buFont typeface="Wingdings" panose="05000000000000000000" pitchFamily="2" charset="2"/>
              <a:buChar char="p"/>
            </a:pPr>
            <a:r>
              <a:rPr lang="en-US" altLang="zh-CN" sz="1600" dirty="0"/>
              <a:t>In a one-to-many NBA-MMS UWB ranging round, the first POLL message in the round may also indicate a ranging session configuration update or ranging session termination.</a:t>
            </a:r>
          </a:p>
          <a:p>
            <a:pPr marL="742950" lvl="1" indent="-285750">
              <a:lnSpc>
                <a:spcPts val="2000"/>
              </a:lnSpc>
              <a:buFont typeface="Arial" panose="020B0604020202020204" pitchFamily="34" charset="0"/>
              <a:buChar char="•"/>
            </a:pPr>
            <a:r>
              <a:rPr lang="en-US" altLang="zh-CN" sz="1600" dirty="0"/>
              <a:t>The first POLL message shall use broadcast address</a:t>
            </a:r>
          </a:p>
        </p:txBody>
      </p:sp>
    </p:spTree>
    <p:extLst>
      <p:ext uri="{BB962C8B-B14F-4D97-AF65-F5344CB8AC3E}">
        <p14:creationId xmlns:p14="http://schemas.microsoft.com/office/powerpoint/2010/main" val="2204072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p:txBody>
          <a:bodyPr/>
          <a:lstStyle/>
          <a:p>
            <a:r>
              <a:rPr lang="en-US" altLang="en-US" dirty="0" err="1"/>
              <a:t>Kuan</a:t>
            </a:r>
            <a:r>
              <a:rPr lang="en-US" altLang="en-US" dirty="0"/>
              <a:t> Wu, et al</a:t>
            </a:r>
          </a:p>
        </p:txBody>
      </p:sp>
      <p:sp>
        <p:nvSpPr>
          <p:cNvPr id="4" name="灯片编号占位符 3"/>
          <p:cNvSpPr>
            <a:spLocks noGrp="1"/>
          </p:cNvSpPr>
          <p:nvPr>
            <p:ph type="sldNum" sz="quarter" idx="12"/>
          </p:nvPr>
        </p:nvSpPr>
        <p:spPr/>
        <p:txBody>
          <a:bodyPr/>
          <a:lstStyle/>
          <a:p>
            <a:r>
              <a:rPr lang="en-US" altLang="en-US" dirty="0"/>
              <a:t>Slide </a:t>
            </a:r>
            <a:fld id="{77849D27-6DDF-4CEA-A842-3715DABEA1B1}" type="slidenum">
              <a:rPr lang="en-US" altLang="en-US" smtClean="0"/>
              <a:pPr/>
              <a:t>11</a:t>
            </a:fld>
            <a:endParaRPr lang="en-US" altLang="en-US" dirty="0"/>
          </a:p>
        </p:txBody>
      </p:sp>
      <p:sp>
        <p:nvSpPr>
          <p:cNvPr id="5" name="Rectangle 2"/>
          <p:cNvSpPr txBox="1">
            <a:spLocks noChangeArrowheads="1"/>
          </p:cNvSpPr>
          <p:nvPr/>
        </p:nvSpPr>
        <p:spPr>
          <a:xfrm>
            <a:off x="578768" y="627521"/>
            <a:ext cx="7986464" cy="503684"/>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dirty="0"/>
              <a:t>Summary</a:t>
            </a:r>
          </a:p>
        </p:txBody>
      </p:sp>
      <p:sp>
        <p:nvSpPr>
          <p:cNvPr id="6" name="矩形 5"/>
          <p:cNvSpPr/>
          <p:nvPr/>
        </p:nvSpPr>
        <p:spPr>
          <a:xfrm>
            <a:off x="53752" y="1130204"/>
            <a:ext cx="9090248" cy="2245487"/>
          </a:xfrm>
          <a:prstGeom prst="rect">
            <a:avLst/>
          </a:prstGeom>
        </p:spPr>
        <p:txBody>
          <a:bodyPr wrap="square">
            <a:spAutoFit/>
          </a:bodyPr>
          <a:lstStyle/>
          <a:p>
            <a:pPr marL="285750" indent="-285750">
              <a:spcAft>
                <a:spcPts val="700"/>
              </a:spcAft>
              <a:buFont typeface="Wingdings" panose="05000000000000000000" pitchFamily="2" charset="2"/>
              <a:buChar char="p"/>
            </a:pPr>
            <a:r>
              <a:rPr lang="en-US" altLang="zh-CN" sz="1600" dirty="0">
                <a:cs typeface="Times New Roman" panose="02020603050405020304" pitchFamily="18" charset="0"/>
              </a:rPr>
              <a:t>In this contribution, several considerations for initialization and configuration updates in one-to-many NBA-MMS UWB ranging are introduced</a:t>
            </a:r>
          </a:p>
          <a:p>
            <a:pPr marL="742950" lvl="1" indent="-285750">
              <a:lnSpc>
                <a:spcPts val="2500"/>
              </a:lnSpc>
              <a:buFont typeface="Arial" panose="020B0604020202020204" pitchFamily="34" charset="0"/>
              <a:buChar char="•"/>
            </a:pPr>
            <a:r>
              <a:rPr lang="en-US" altLang="zh-CN" sz="1600" dirty="0"/>
              <a:t>During the initialization and setup phase, initiator shall specify a CAP to collect ADV-RESP messages from multiple responders</a:t>
            </a:r>
          </a:p>
          <a:p>
            <a:pPr marL="742950" lvl="1" indent="-285750">
              <a:lnSpc>
                <a:spcPts val="2500"/>
              </a:lnSpc>
              <a:buFont typeface="Arial" panose="020B0604020202020204" pitchFamily="34" charset="0"/>
              <a:buChar char="•"/>
            </a:pPr>
            <a:r>
              <a:rPr lang="en-US" altLang="zh-CN" sz="1600" dirty="0"/>
              <a:t>Further considerations for data content of SOR message in one-to-many NBA-MMS UWB ranging</a:t>
            </a:r>
          </a:p>
          <a:p>
            <a:pPr marL="742950" lvl="1" indent="-285750">
              <a:lnSpc>
                <a:spcPts val="2500"/>
              </a:lnSpc>
              <a:buFont typeface="Arial" panose="020B0604020202020204" pitchFamily="34" charset="0"/>
              <a:buChar char="•"/>
            </a:pPr>
            <a:r>
              <a:rPr lang="en-US" altLang="zh-CN" sz="1600" dirty="0"/>
              <a:t>The first POLL message in the round may also indicate a ranging session configuration update or ranging session termination.</a:t>
            </a:r>
          </a:p>
        </p:txBody>
      </p:sp>
    </p:spTree>
    <p:extLst>
      <p:ext uri="{BB962C8B-B14F-4D97-AF65-F5344CB8AC3E}">
        <p14:creationId xmlns:p14="http://schemas.microsoft.com/office/powerpoint/2010/main" val="241839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008551355"/>
              </p:ext>
            </p:extLst>
          </p:nvPr>
        </p:nvGraphicFramePr>
        <p:xfrm>
          <a:off x="467544" y="692696"/>
          <a:ext cx="8280920" cy="5341976"/>
        </p:xfrm>
        <a:graphic>
          <a:graphicData uri="http://schemas.openxmlformats.org/drawingml/2006/table">
            <a:tbl>
              <a:tblPr firstRow="1" bandRow="1">
                <a:tableStyleId>{5940675A-B579-460E-94D1-54222C63F5DA}</a:tableStyleId>
              </a:tblPr>
              <a:tblGrid>
                <a:gridCol w="4215968">
                  <a:extLst>
                    <a:ext uri="{9D8B030D-6E8A-4147-A177-3AD203B41FA5}">
                      <a16:colId xmlns:a16="http://schemas.microsoft.com/office/drawing/2014/main" val="1745747388"/>
                    </a:ext>
                  </a:extLst>
                </a:gridCol>
                <a:gridCol w="4064952">
                  <a:extLst>
                    <a:ext uri="{9D8B030D-6E8A-4147-A177-3AD203B41FA5}">
                      <a16:colId xmlns:a16="http://schemas.microsoft.com/office/drawing/2014/main" val="1336621721"/>
                    </a:ext>
                  </a:extLst>
                </a:gridCol>
              </a:tblGrid>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val="3516017004"/>
                  </a:ext>
                </a:extLst>
              </a:tr>
              <a:tr h="458676">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181798">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kern="1200" dirty="0">
                        <a:solidFill>
                          <a:schemeClr val="tx1"/>
                        </a:solidFill>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770140464"/>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13926360"/>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altLang="zh-CN" sz="1200" dirty="0">
                        <a:effectLst/>
                        <a:latin typeface="+mj-lt"/>
                        <a:ea typeface="+mn-ea"/>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Introducing initialization and configuration updates design considerations for one-to-many NBA-MMS UWB</a:t>
                      </a:r>
                    </a:p>
                  </a:txBody>
                  <a:tcPr marL="62197" marR="62197" marT="0" marB="0"/>
                </a:tc>
                <a:extLst>
                  <a:ext uri="{0D108BD9-81ED-4DB2-BD59-A6C34878D82A}">
                    <a16:rowId xmlns:a16="http://schemas.microsoft.com/office/drawing/2014/main" val="157165867"/>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76344013"/>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863466228"/>
                  </a:ext>
                </a:extLst>
              </a:tr>
              <a:tr h="393453">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3794586688"/>
                  </a:ext>
                </a:extLst>
              </a:tr>
              <a:tr h="26140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March 2023</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3</a:t>
            </a:fld>
            <a:endParaRPr lang="en-US" altLang="en-US" dirty="0">
              <a:latin typeface="+mj-lt"/>
            </a:endParaRPr>
          </a:p>
        </p:txBody>
      </p:sp>
      <p:sp>
        <p:nvSpPr>
          <p:cNvPr id="8" name="Footer Placeholder 2"/>
          <p:cNvSpPr>
            <a:spLocks noGrp="1"/>
          </p:cNvSpPr>
          <p:nvPr>
            <p:ph type="ftr" sz="quarter" idx="11"/>
          </p:nvPr>
        </p:nvSpPr>
        <p:spPr>
          <a:xfrm>
            <a:off x="5004048" y="6475413"/>
            <a:ext cx="3606552" cy="184666"/>
          </a:xfrm>
        </p:spPr>
        <p:txBody>
          <a:bodyPr/>
          <a:lstStyle/>
          <a:p>
            <a:r>
              <a:rPr lang="en-US" altLang="en-US" dirty="0" err="1"/>
              <a:t>Kuan</a:t>
            </a:r>
            <a:r>
              <a:rPr lang="en-US" altLang="en-US" dirty="0"/>
              <a:t> Wu, et al</a:t>
            </a:r>
          </a:p>
        </p:txBody>
      </p:sp>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7" name="Title 1">
            <a:extLst>
              <a:ext uri="{FF2B5EF4-FFF2-40B4-BE49-F238E27FC236}">
                <a16:creationId xmlns:a16="http://schemas.microsoft.com/office/drawing/2014/main" id="{C92E4F61-56E8-46F4-8220-56911F31CDB2}"/>
              </a:ext>
            </a:extLst>
          </p:cNvPr>
          <p:cNvSpPr txBox="1">
            <a:spLocks/>
          </p:cNvSpPr>
          <p:nvPr/>
        </p:nvSpPr>
        <p:spPr bwMode="auto">
          <a:xfrm>
            <a:off x="1530145" y="519336"/>
            <a:ext cx="6264696" cy="6077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gn="l"/>
            <a:r>
              <a:rPr lang="en-US" sz="2400" b="1" kern="0" dirty="0"/>
              <a:t>Previous Contributions and references</a:t>
            </a:r>
          </a:p>
        </p:txBody>
      </p:sp>
      <p:sp>
        <p:nvSpPr>
          <p:cNvPr id="10" name="Content Placeholder 2">
            <a:extLst>
              <a:ext uri="{FF2B5EF4-FFF2-40B4-BE49-F238E27FC236}">
                <a16:creationId xmlns:a16="http://schemas.microsoft.com/office/drawing/2014/main" id="{2AAA7226-96B6-4953-A32A-098EE81334A8}"/>
              </a:ext>
            </a:extLst>
          </p:cNvPr>
          <p:cNvSpPr txBox="1">
            <a:spLocks/>
          </p:cNvSpPr>
          <p:nvPr/>
        </p:nvSpPr>
        <p:spPr bwMode="auto">
          <a:xfrm>
            <a:off x="71500" y="1127125"/>
            <a:ext cx="9001000"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3200">
                <a:solidFill>
                  <a:schemeClr val="tx1"/>
                </a:solidFill>
                <a:latin typeface="+mn-lt"/>
                <a:ea typeface="+mn-ea"/>
                <a:cs typeface="+mn-cs"/>
              </a:defRPr>
            </a:lvl1pPr>
            <a:lvl2pPr marL="457200" indent="0" algn="ctr" rtl="0" eaLnBrk="1" fontAlgn="base" hangingPunct="1">
              <a:spcBef>
                <a:spcPct val="20000"/>
              </a:spcBef>
              <a:spcAft>
                <a:spcPct val="0"/>
              </a:spcAft>
              <a:buNone/>
              <a:defRPr sz="2800">
                <a:solidFill>
                  <a:schemeClr val="tx1"/>
                </a:solidFill>
                <a:latin typeface="+mn-lt"/>
              </a:defRPr>
            </a:lvl2pPr>
            <a:lvl3pPr marL="914400" indent="0" algn="ctr" rtl="0" eaLnBrk="1" fontAlgn="base" hangingPunct="1">
              <a:spcBef>
                <a:spcPct val="20000"/>
              </a:spcBef>
              <a:spcAft>
                <a:spcPct val="0"/>
              </a:spcAft>
              <a:buNone/>
              <a:defRPr sz="2400">
                <a:solidFill>
                  <a:schemeClr val="tx1"/>
                </a:solidFill>
                <a:latin typeface="+mn-lt"/>
              </a:defRPr>
            </a:lvl3pPr>
            <a:lvl4pPr marL="1371600" indent="0" algn="ctr" rtl="0" eaLnBrk="1" fontAlgn="base" hangingPunct="1">
              <a:spcBef>
                <a:spcPct val="20000"/>
              </a:spcBef>
              <a:spcAft>
                <a:spcPct val="0"/>
              </a:spcAft>
              <a:buNone/>
              <a:defRPr sz="2000">
                <a:solidFill>
                  <a:schemeClr val="tx1"/>
                </a:solidFill>
                <a:latin typeface="+mn-lt"/>
              </a:defRPr>
            </a:lvl4pPr>
            <a:lvl5pPr marL="1828800" indent="0" algn="ctr" rtl="0" eaLnBrk="1" fontAlgn="base" hangingPunct="1">
              <a:spcBef>
                <a:spcPct val="20000"/>
              </a:spcBef>
              <a:spcAft>
                <a:spcPct val="0"/>
              </a:spcAft>
              <a:buNone/>
              <a:defRPr sz="2000">
                <a:solidFill>
                  <a:schemeClr val="tx1"/>
                </a:solidFill>
                <a:latin typeface="+mn-lt"/>
              </a:defRPr>
            </a:lvl5pPr>
            <a:lvl6pPr marL="2286000" indent="0" algn="ctr" rtl="0" eaLnBrk="1" fontAlgn="base" hangingPunct="1">
              <a:spcBef>
                <a:spcPct val="20000"/>
              </a:spcBef>
              <a:spcAft>
                <a:spcPct val="0"/>
              </a:spcAft>
              <a:buNone/>
              <a:defRPr sz="2000">
                <a:solidFill>
                  <a:schemeClr val="tx1"/>
                </a:solidFill>
                <a:latin typeface="+mn-lt"/>
              </a:defRPr>
            </a:lvl6pPr>
            <a:lvl7pPr marL="2743200" indent="0" algn="ctr" rtl="0" eaLnBrk="1" fontAlgn="base" hangingPunct="1">
              <a:spcBef>
                <a:spcPct val="20000"/>
              </a:spcBef>
              <a:spcAft>
                <a:spcPct val="0"/>
              </a:spcAft>
              <a:buNone/>
              <a:defRPr sz="2000">
                <a:solidFill>
                  <a:schemeClr val="tx1"/>
                </a:solidFill>
                <a:latin typeface="+mn-lt"/>
              </a:defRPr>
            </a:lvl7pPr>
            <a:lvl8pPr marL="3200400" indent="0" algn="ctr" rtl="0" eaLnBrk="1" fontAlgn="base" hangingPunct="1">
              <a:spcBef>
                <a:spcPct val="20000"/>
              </a:spcBef>
              <a:spcAft>
                <a:spcPct val="0"/>
              </a:spcAft>
              <a:buNone/>
              <a:defRPr sz="2000">
                <a:solidFill>
                  <a:schemeClr val="tx1"/>
                </a:solidFill>
                <a:latin typeface="+mn-lt"/>
              </a:defRPr>
            </a:lvl8pPr>
            <a:lvl9pPr marL="3657600" indent="0" algn="ctr" rtl="0" eaLnBrk="1" fontAlgn="base" hangingPunct="1">
              <a:spcBef>
                <a:spcPct val="20000"/>
              </a:spcBef>
              <a:spcAft>
                <a:spcPct val="0"/>
              </a:spcAft>
              <a:buNone/>
              <a:defRPr sz="2000">
                <a:solidFill>
                  <a:schemeClr val="tx1"/>
                </a:solidFill>
                <a:latin typeface="+mn-lt"/>
              </a:defRPr>
            </a:lvl9pPr>
          </a:lstStyle>
          <a:p>
            <a:pPr algn="l"/>
            <a:r>
              <a:rPr lang="en-US" altLang="en-US" sz="1600" kern="0" dirty="0">
                <a:latin typeface="Times New Roman" panose="02020603050405020304" pitchFamily="18" charset="0"/>
                <a:cs typeface="Times New Roman" panose="02020603050405020304" pitchFamily="18" charset="0"/>
              </a:rPr>
              <a:t>1. DCN 22-0585r1 (November 2022) “One-to-Many Ranging using NBA-MMS”</a:t>
            </a:r>
          </a:p>
          <a:p>
            <a:pPr algn="l"/>
            <a:endParaRPr lang="en-US" altLang="en-US" sz="1600" kern="0" dirty="0">
              <a:latin typeface="Times New Roman" panose="02020603050405020304" pitchFamily="18" charset="0"/>
              <a:cs typeface="Times New Roman" panose="02020603050405020304" pitchFamily="18" charset="0"/>
            </a:endParaRPr>
          </a:p>
          <a:p>
            <a:pPr algn="l"/>
            <a:r>
              <a:rPr lang="en-US" altLang="en-US" sz="1600" kern="0" dirty="0">
                <a:latin typeface="Times New Roman" panose="02020603050405020304" pitchFamily="18" charset="0"/>
                <a:cs typeface="Times New Roman" panose="02020603050405020304" pitchFamily="18" charset="0"/>
              </a:rPr>
              <a:t>2. DCN 23-0033r2 (January 2023) “NBA MMS UWB Native Discovery Concept”</a:t>
            </a:r>
          </a:p>
          <a:p>
            <a:pPr algn="l"/>
            <a:endParaRPr lang="en-US" altLang="en-US" sz="1600" kern="0" dirty="0">
              <a:latin typeface="Times New Roman" panose="02020603050405020304" pitchFamily="18" charset="0"/>
              <a:cs typeface="Times New Roman" panose="02020603050405020304" pitchFamily="18" charset="0"/>
            </a:endParaRPr>
          </a:p>
          <a:p>
            <a:pPr algn="l"/>
            <a:r>
              <a:rPr lang="en-US" altLang="en-US" sz="1600" kern="0" dirty="0">
                <a:latin typeface="Times New Roman" panose="02020603050405020304" pitchFamily="18" charset="0"/>
                <a:cs typeface="Times New Roman" panose="02020603050405020304" pitchFamily="18" charset="0"/>
              </a:rPr>
              <a:t>3. DCN 22-0381r2 (January 2023) “NBA-MMS-UWB ranging text proposal for 15.4ab TFD”</a:t>
            </a:r>
          </a:p>
          <a:p>
            <a:pPr algn="l"/>
            <a:endParaRPr lang="en-US" altLang="en-US" sz="1600" kern="0" dirty="0">
              <a:latin typeface="Times New Roman" panose="02020603050405020304" pitchFamily="18" charset="0"/>
              <a:cs typeface="Times New Roman" panose="02020603050405020304" pitchFamily="18" charset="0"/>
            </a:endParaRPr>
          </a:p>
          <a:p>
            <a:pPr algn="l"/>
            <a:r>
              <a:rPr lang="en-US" altLang="en-US" sz="1600" kern="0" dirty="0">
                <a:latin typeface="Times New Roman" panose="02020603050405020304" pitchFamily="18" charset="0"/>
                <a:cs typeface="Times New Roman" panose="02020603050405020304" pitchFamily="18" charset="0"/>
              </a:rPr>
              <a:t>4. DCN 23-0059r0 (J</a:t>
            </a:r>
            <a:r>
              <a:rPr lang="en-US" altLang="zh-CN" sz="1600" kern="0" dirty="0">
                <a:latin typeface="Times New Roman" panose="02020603050405020304" pitchFamily="18" charset="0"/>
                <a:cs typeface="Times New Roman" panose="02020603050405020304" pitchFamily="18" charset="0"/>
              </a:rPr>
              <a:t>an</a:t>
            </a:r>
            <a:r>
              <a:rPr lang="en-US" altLang="en-US" sz="1600" kern="0" dirty="0">
                <a:latin typeface="Times New Roman" panose="02020603050405020304" pitchFamily="18" charset="0"/>
                <a:cs typeface="Times New Roman" panose="02020603050405020304" pitchFamily="18" charset="0"/>
              </a:rPr>
              <a:t> 2023) “Hyper block concept for use of NBA-MMS”</a:t>
            </a:r>
          </a:p>
          <a:p>
            <a:pPr algn="l"/>
            <a:endParaRPr lang="en-US" altLang="en-US" sz="1600" kern="0" dirty="0">
              <a:latin typeface="Times New Roman" panose="02020603050405020304" pitchFamily="18" charset="0"/>
              <a:cs typeface="Times New Roman" panose="02020603050405020304" pitchFamily="18" charset="0"/>
            </a:endParaRPr>
          </a:p>
          <a:p>
            <a:pPr algn="l"/>
            <a:r>
              <a:rPr lang="en-US" altLang="en-US" sz="1600" kern="0" dirty="0">
                <a:latin typeface="Times New Roman" panose="02020603050405020304" pitchFamily="18" charset="0"/>
                <a:cs typeface="Times New Roman" panose="02020603050405020304" pitchFamily="18" charset="0"/>
              </a:rPr>
              <a:t>5. DCN 22-0378r0 (July 2022) “On the selection of number of fragments in MMS-UWB”</a:t>
            </a:r>
          </a:p>
          <a:p>
            <a:pPr algn="l"/>
            <a:endParaRPr lang="en-US" altLang="en-US" sz="1600" kern="0" dirty="0"/>
          </a:p>
        </p:txBody>
      </p:sp>
    </p:spTree>
    <p:extLst>
      <p:ext uri="{BB962C8B-B14F-4D97-AF65-F5344CB8AC3E}">
        <p14:creationId xmlns:p14="http://schemas.microsoft.com/office/powerpoint/2010/main" val="2706364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B9D9E49A-2735-4E99-9CBE-B81FB99F274F}"/>
              </a:ext>
            </a:extLst>
          </p:cNvPr>
          <p:cNvPicPr>
            <a:picLocks noChangeAspect="1"/>
          </p:cNvPicPr>
          <p:nvPr/>
        </p:nvPicPr>
        <p:blipFill>
          <a:blip r:embed="rId2"/>
          <a:stretch>
            <a:fillRect/>
          </a:stretch>
        </p:blipFill>
        <p:spPr>
          <a:xfrm>
            <a:off x="22046" y="3110987"/>
            <a:ext cx="7825393" cy="3028510"/>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One-to-many NBA-MMS UWB ranging</a:t>
            </a:r>
          </a:p>
        </p:txBody>
      </p:sp>
      <p:pic>
        <p:nvPicPr>
          <p:cNvPr id="15" name="图片 14">
            <a:extLst>
              <a:ext uri="{FF2B5EF4-FFF2-40B4-BE49-F238E27FC236}">
                <a16:creationId xmlns:a16="http://schemas.microsoft.com/office/drawing/2014/main" id="{E57F789D-3BAF-4254-A6B5-373A92E4D7B6}"/>
              </a:ext>
            </a:extLst>
          </p:cNvPr>
          <p:cNvPicPr>
            <a:picLocks noChangeAspect="1"/>
          </p:cNvPicPr>
          <p:nvPr/>
        </p:nvPicPr>
        <p:blipFill>
          <a:blip r:embed="rId3"/>
          <a:stretch>
            <a:fillRect/>
          </a:stretch>
        </p:blipFill>
        <p:spPr>
          <a:xfrm>
            <a:off x="7351280" y="2270982"/>
            <a:ext cx="1643019" cy="1341941"/>
          </a:xfrm>
          <a:prstGeom prst="rect">
            <a:avLst/>
          </a:prstGeom>
        </p:spPr>
      </p:pic>
      <p:sp>
        <p:nvSpPr>
          <p:cNvPr id="19" name="矩形 18">
            <a:extLst>
              <a:ext uri="{FF2B5EF4-FFF2-40B4-BE49-F238E27FC236}">
                <a16:creationId xmlns:a16="http://schemas.microsoft.com/office/drawing/2014/main" id="{1FB9E96C-85C2-44ED-B663-FD100E3CA246}"/>
              </a:ext>
            </a:extLst>
          </p:cNvPr>
          <p:cNvSpPr/>
          <p:nvPr/>
        </p:nvSpPr>
        <p:spPr>
          <a:xfrm>
            <a:off x="1587664" y="3612923"/>
            <a:ext cx="1358064" cy="338554"/>
          </a:xfrm>
          <a:prstGeom prst="rect">
            <a:avLst/>
          </a:prstGeom>
        </p:spPr>
        <p:txBody>
          <a:bodyPr wrap="none">
            <a:spAutoFit/>
          </a:bodyPr>
          <a:lstStyle/>
          <a:p>
            <a:r>
              <a:rPr lang="en-US" altLang="zh-CN" sz="1600" kern="0" dirty="0"/>
              <a:t>Responder 1</a:t>
            </a:r>
            <a:endParaRPr lang="zh-CN" altLang="en-US" sz="1600" dirty="0"/>
          </a:p>
        </p:txBody>
      </p:sp>
      <p:sp>
        <p:nvSpPr>
          <p:cNvPr id="20" name="矩形 19">
            <a:extLst>
              <a:ext uri="{FF2B5EF4-FFF2-40B4-BE49-F238E27FC236}">
                <a16:creationId xmlns:a16="http://schemas.microsoft.com/office/drawing/2014/main" id="{69554C11-1C3A-4D6A-B4F9-7E4EFE099C5C}"/>
              </a:ext>
            </a:extLst>
          </p:cNvPr>
          <p:cNvSpPr/>
          <p:nvPr/>
        </p:nvSpPr>
        <p:spPr>
          <a:xfrm>
            <a:off x="3733352" y="3612923"/>
            <a:ext cx="1358064" cy="338554"/>
          </a:xfrm>
          <a:prstGeom prst="rect">
            <a:avLst/>
          </a:prstGeom>
        </p:spPr>
        <p:txBody>
          <a:bodyPr wrap="none">
            <a:spAutoFit/>
          </a:bodyPr>
          <a:lstStyle/>
          <a:p>
            <a:r>
              <a:rPr lang="en-US" altLang="zh-CN" sz="1600" kern="0" dirty="0"/>
              <a:t>Responder 2</a:t>
            </a:r>
            <a:endParaRPr lang="zh-CN" altLang="en-US" sz="1600" dirty="0"/>
          </a:p>
        </p:txBody>
      </p:sp>
      <p:sp>
        <p:nvSpPr>
          <p:cNvPr id="21" name="矩形 20">
            <a:extLst>
              <a:ext uri="{FF2B5EF4-FFF2-40B4-BE49-F238E27FC236}">
                <a16:creationId xmlns:a16="http://schemas.microsoft.com/office/drawing/2014/main" id="{203A7F0E-5B48-49DE-AD12-D65DA72A1DE6}"/>
              </a:ext>
            </a:extLst>
          </p:cNvPr>
          <p:cNvSpPr/>
          <p:nvPr/>
        </p:nvSpPr>
        <p:spPr>
          <a:xfrm>
            <a:off x="5474568" y="3612923"/>
            <a:ext cx="1358064" cy="338554"/>
          </a:xfrm>
          <a:prstGeom prst="rect">
            <a:avLst/>
          </a:prstGeom>
        </p:spPr>
        <p:txBody>
          <a:bodyPr wrap="none">
            <a:spAutoFit/>
          </a:bodyPr>
          <a:lstStyle/>
          <a:p>
            <a:r>
              <a:rPr lang="en-US" altLang="zh-CN" sz="1600" kern="0" dirty="0"/>
              <a:t>Responder 3</a:t>
            </a:r>
            <a:endParaRPr lang="zh-CN" altLang="en-US" sz="1600" dirty="0"/>
          </a:p>
        </p:txBody>
      </p:sp>
      <p:sp>
        <p:nvSpPr>
          <p:cNvPr id="22" name="Content Placeholder 2">
            <a:extLst>
              <a:ext uri="{FF2B5EF4-FFF2-40B4-BE49-F238E27FC236}">
                <a16:creationId xmlns:a16="http://schemas.microsoft.com/office/drawing/2014/main" id="{7E5BF6C5-B2BC-4EE9-97AD-978F891D8B4C}"/>
              </a:ext>
            </a:extLst>
          </p:cNvPr>
          <p:cNvSpPr txBox="1">
            <a:spLocks/>
          </p:cNvSpPr>
          <p:nvPr/>
        </p:nvSpPr>
        <p:spPr>
          <a:xfrm>
            <a:off x="22046" y="999388"/>
            <a:ext cx="8780677" cy="1133468"/>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ct val="100000"/>
              </a:lnSpc>
              <a:spcBef>
                <a:spcPts val="600"/>
              </a:spcBef>
              <a:spcAft>
                <a:spcPts val="600"/>
              </a:spcAft>
              <a:buFont typeface="Wingdings" panose="05000000000000000000" pitchFamily="2" charset="2"/>
              <a:buChar char="p"/>
            </a:pPr>
            <a:r>
              <a:rPr lang="en-US" b="0" kern="0" dirty="0">
                <a:latin typeface="Times New Roman" panose="02020603050405020304" pitchFamily="18" charset="0"/>
                <a:cs typeface="Times New Roman" panose="02020603050405020304" pitchFamily="18" charset="0"/>
              </a:rPr>
              <a:t>Concatenating multiple responders in NBA-MMS UWB ranging [1]</a:t>
            </a:r>
          </a:p>
          <a:p>
            <a:pPr lvl="1">
              <a:lnSpc>
                <a:spcPct val="100000"/>
              </a:lnSpc>
              <a:spcBef>
                <a:spcPts val="600"/>
              </a:spcBef>
              <a:spcAft>
                <a:spcPts val="600"/>
              </a:spcAft>
              <a:buFont typeface="Arial" panose="020B0604020202020204" pitchFamily="34" charset="0"/>
              <a:buChar char="•"/>
            </a:pPr>
            <a:r>
              <a:rPr lang="en-US" sz="1600" b="0" kern="0" dirty="0">
                <a:latin typeface="Times New Roman" panose="02020603050405020304" pitchFamily="18" charset="0"/>
                <a:cs typeface="Times New Roman" panose="02020603050405020304" pitchFamily="18" charset="0"/>
              </a:rPr>
              <a:t>The extension of one-to-one NBA-MMS UWB ranging to multiple responders.</a:t>
            </a:r>
          </a:p>
          <a:p>
            <a:pPr lvl="1">
              <a:lnSpc>
                <a:spcPct val="100000"/>
              </a:lnSpc>
              <a:spcBef>
                <a:spcPts val="600"/>
              </a:spcBef>
              <a:spcAft>
                <a:spcPts val="600"/>
              </a:spcAft>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Easy for implementation at the initiator side.</a:t>
            </a:r>
          </a:p>
        </p:txBody>
      </p:sp>
    </p:spTree>
    <p:extLst>
      <p:ext uri="{BB962C8B-B14F-4D97-AF65-F5344CB8AC3E}">
        <p14:creationId xmlns:p14="http://schemas.microsoft.com/office/powerpoint/2010/main" val="782588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5</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NBA-MMS UWB initialization and setup</a:t>
            </a:r>
          </a:p>
        </p:txBody>
      </p:sp>
      <p:pic>
        <p:nvPicPr>
          <p:cNvPr id="11" name="图片 10">
            <a:extLst>
              <a:ext uri="{FF2B5EF4-FFF2-40B4-BE49-F238E27FC236}">
                <a16:creationId xmlns:a16="http://schemas.microsoft.com/office/drawing/2014/main" id="{7411811F-7E2D-49E6-AC47-D6E148E45A11}"/>
              </a:ext>
            </a:extLst>
          </p:cNvPr>
          <p:cNvPicPr>
            <a:picLocks noChangeAspect="1"/>
          </p:cNvPicPr>
          <p:nvPr/>
        </p:nvPicPr>
        <p:blipFill>
          <a:blip r:embed="rId2"/>
          <a:stretch>
            <a:fillRect/>
          </a:stretch>
        </p:blipFill>
        <p:spPr>
          <a:xfrm>
            <a:off x="108234" y="2924944"/>
            <a:ext cx="8927531" cy="2811697"/>
          </a:xfrm>
          <a:prstGeom prst="rect">
            <a:avLst/>
          </a:prstGeom>
        </p:spPr>
      </p:pic>
      <p:sp>
        <p:nvSpPr>
          <p:cNvPr id="12" name="Content Placeholder 2">
            <a:extLst>
              <a:ext uri="{FF2B5EF4-FFF2-40B4-BE49-F238E27FC236}">
                <a16:creationId xmlns:a16="http://schemas.microsoft.com/office/drawing/2014/main" id="{79099924-1D1F-4D3D-8190-C457D8986CA5}"/>
              </a:ext>
            </a:extLst>
          </p:cNvPr>
          <p:cNvSpPr txBox="1">
            <a:spLocks/>
          </p:cNvSpPr>
          <p:nvPr/>
        </p:nvSpPr>
        <p:spPr>
          <a:xfrm>
            <a:off x="42709" y="5831170"/>
            <a:ext cx="8784976" cy="779298"/>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nSpc>
                <a:spcPct val="100000"/>
              </a:lnSpc>
              <a:spcBef>
                <a:spcPts val="600"/>
              </a:spcBef>
              <a:spcAft>
                <a:spcPts val="600"/>
              </a:spcAft>
              <a:buNone/>
            </a:pPr>
            <a:r>
              <a:rPr lang="en-US" kern="0" dirty="0">
                <a:latin typeface="Times New Roman" panose="02020603050405020304" pitchFamily="18" charset="0"/>
                <a:cs typeface="Times New Roman" panose="02020603050405020304" pitchFamily="18" charset="0"/>
              </a:rPr>
              <a:t>Remark: </a:t>
            </a:r>
            <a:r>
              <a:rPr lang="en-US" b="0" kern="0" dirty="0">
                <a:latin typeface="Times New Roman" panose="02020603050405020304" pitchFamily="18" charset="0"/>
                <a:cs typeface="Times New Roman" panose="02020603050405020304" pitchFamily="18" charset="0"/>
              </a:rPr>
              <a:t>How to extent the initialization procedures to one-to-many NBA-MMS UWB ranging is not well discussed. Especially, how to deal with the ADV-RESP messages from multiple responders?</a:t>
            </a:r>
          </a:p>
        </p:txBody>
      </p:sp>
      <p:sp>
        <p:nvSpPr>
          <p:cNvPr id="13" name="矩形 12">
            <a:extLst>
              <a:ext uri="{FF2B5EF4-FFF2-40B4-BE49-F238E27FC236}">
                <a16:creationId xmlns:a16="http://schemas.microsoft.com/office/drawing/2014/main" id="{BC2B406D-662A-4BB8-B5F8-8A9AF1CD00E2}"/>
              </a:ext>
            </a:extLst>
          </p:cNvPr>
          <p:cNvSpPr/>
          <p:nvPr/>
        </p:nvSpPr>
        <p:spPr>
          <a:xfrm>
            <a:off x="42709" y="979931"/>
            <a:ext cx="9107612"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p"/>
            </a:pPr>
            <a:r>
              <a:rPr lang="en-US" altLang="zh-CN" sz="1600" dirty="0">
                <a:cs typeface="Times New Roman" panose="02020603050405020304" pitchFamily="18" charset="0"/>
              </a:rPr>
              <a:t>The initialization process for NBA-MMS UWB [2]-[3] includes the exchanges of messages of </a:t>
            </a:r>
            <a:r>
              <a:rPr lang="en-GB" altLang="zh-CN" sz="1600" dirty="0">
                <a:cs typeface="Times New Roman" panose="02020603050405020304" pitchFamily="18" charset="0"/>
              </a:rPr>
              <a:t>advertising poll (</a:t>
            </a:r>
            <a:r>
              <a:rPr lang="en-US" altLang="zh-CN" sz="1600" dirty="0">
                <a:cs typeface="Times New Roman" panose="02020603050405020304" pitchFamily="18" charset="0"/>
              </a:rPr>
              <a:t>ADV-POLL), </a:t>
            </a:r>
            <a:r>
              <a:rPr lang="en-GB" altLang="zh-CN" sz="1600" dirty="0">
                <a:cs typeface="Times New Roman" panose="02020603050405020304" pitchFamily="18" charset="0"/>
              </a:rPr>
              <a:t>advertising response (</a:t>
            </a:r>
            <a:r>
              <a:rPr lang="en-US" altLang="zh-CN" sz="1600" dirty="0">
                <a:cs typeface="Times New Roman" panose="02020603050405020304" pitchFamily="18" charset="0"/>
              </a:rPr>
              <a:t>ADV-RESP), start of ranging (SOR) messages</a:t>
            </a:r>
          </a:p>
          <a:p>
            <a:pPr marL="800100" lvl="1" indent="-342900">
              <a:spcBef>
                <a:spcPts val="600"/>
              </a:spcBef>
              <a:spcAft>
                <a:spcPts val="600"/>
              </a:spcAft>
              <a:buFont typeface="Arial" panose="020B0604020202020204" pitchFamily="34" charset="0"/>
              <a:buChar char="•"/>
            </a:pPr>
            <a:r>
              <a:rPr lang="en-US" altLang="zh-CN" sz="1600" dirty="0">
                <a:cs typeface="Times New Roman" panose="02020603050405020304" pitchFamily="18" charset="0"/>
              </a:rPr>
              <a:t>ADV-POLL: including the information of advertising identity and protocol version of the initiator</a:t>
            </a:r>
          </a:p>
          <a:p>
            <a:pPr marL="800100" lvl="1" indent="-342900">
              <a:spcBef>
                <a:spcPts val="600"/>
              </a:spcBef>
              <a:spcAft>
                <a:spcPts val="600"/>
              </a:spcAft>
              <a:buFont typeface="Arial" panose="020B0604020202020204" pitchFamily="34" charset="0"/>
              <a:buChar char="•"/>
            </a:pPr>
            <a:r>
              <a:rPr lang="en-US" altLang="zh-CN" sz="1600" dirty="0">
                <a:cs typeface="Times New Roman" panose="02020603050405020304" pitchFamily="18" charset="0"/>
              </a:rPr>
              <a:t>ADV-RESP: acquisition request accompanied by a set of parameters</a:t>
            </a:r>
          </a:p>
          <a:p>
            <a:pPr marL="800100" lvl="1" indent="-342900">
              <a:spcBef>
                <a:spcPts val="600"/>
              </a:spcBef>
              <a:spcAft>
                <a:spcPts val="600"/>
              </a:spcAft>
              <a:buFont typeface="Arial" panose="020B0604020202020204" pitchFamily="34" charset="0"/>
              <a:buChar char="•"/>
            </a:pPr>
            <a:r>
              <a:rPr lang="en-US" altLang="zh-CN" sz="1600" dirty="0">
                <a:cs typeface="Times New Roman" panose="02020603050405020304" pitchFamily="18" charset="0"/>
              </a:rPr>
              <a:t>SOR: final confirmation or updates of ADV-RESP parameters + time offset to MMS POLL packet</a:t>
            </a:r>
          </a:p>
        </p:txBody>
      </p:sp>
    </p:spTree>
    <p:extLst>
      <p:ext uri="{BB962C8B-B14F-4D97-AF65-F5344CB8AC3E}">
        <p14:creationId xmlns:p14="http://schemas.microsoft.com/office/powerpoint/2010/main" val="239979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a:extLst>
              <a:ext uri="{FF2B5EF4-FFF2-40B4-BE49-F238E27FC236}">
                <a16:creationId xmlns:a16="http://schemas.microsoft.com/office/drawing/2014/main" id="{892209E9-2002-4987-A633-DDD48C3977D4}"/>
              </a:ext>
            </a:extLst>
          </p:cNvPr>
          <p:cNvPicPr>
            <a:picLocks noChangeAspect="1"/>
          </p:cNvPicPr>
          <p:nvPr/>
        </p:nvPicPr>
        <p:blipFill>
          <a:blip r:embed="rId2"/>
          <a:stretch>
            <a:fillRect/>
          </a:stretch>
        </p:blipFill>
        <p:spPr>
          <a:xfrm>
            <a:off x="1007380" y="1968109"/>
            <a:ext cx="6805709" cy="2870024"/>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6</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Recap: NBA-MMS UWB initialization and setup</a:t>
            </a:r>
          </a:p>
        </p:txBody>
      </p:sp>
      <p:sp>
        <p:nvSpPr>
          <p:cNvPr id="12" name="Content Placeholder 2">
            <a:extLst>
              <a:ext uri="{FF2B5EF4-FFF2-40B4-BE49-F238E27FC236}">
                <a16:creationId xmlns:a16="http://schemas.microsoft.com/office/drawing/2014/main" id="{79099924-1D1F-4D3D-8190-C457D8986CA5}"/>
              </a:ext>
            </a:extLst>
          </p:cNvPr>
          <p:cNvSpPr txBox="1">
            <a:spLocks/>
          </p:cNvSpPr>
          <p:nvPr/>
        </p:nvSpPr>
        <p:spPr>
          <a:xfrm>
            <a:off x="0" y="4946956"/>
            <a:ext cx="8784976" cy="1508079"/>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marL="0" indent="0">
              <a:lnSpc>
                <a:spcPts val="1500"/>
              </a:lnSpc>
              <a:spcBef>
                <a:spcPts val="600"/>
              </a:spcBef>
              <a:spcAft>
                <a:spcPts val="600"/>
              </a:spcAft>
              <a:buNone/>
            </a:pPr>
            <a:r>
              <a:rPr lang="en-US" kern="0" dirty="0">
                <a:latin typeface="Times New Roman" panose="02020603050405020304" pitchFamily="18" charset="0"/>
                <a:cs typeface="Times New Roman" panose="02020603050405020304" pitchFamily="18" charset="0"/>
              </a:rPr>
              <a:t>Observation: </a:t>
            </a:r>
          </a:p>
          <a:p>
            <a:pPr>
              <a:lnSpc>
                <a:spcPts val="1500"/>
              </a:lnSpc>
              <a:spcBef>
                <a:spcPts val="600"/>
              </a:spcBef>
              <a:spcAft>
                <a:spcPts val="600"/>
              </a:spcAft>
              <a:buFont typeface="Arial" panose="020B0604020202020204" pitchFamily="34" charset="0"/>
              <a:buChar char="•"/>
            </a:pPr>
            <a:r>
              <a:rPr lang="en-US" b="0" kern="0" dirty="0">
                <a:latin typeface="Times New Roman" panose="02020603050405020304" pitchFamily="18" charset="0"/>
                <a:cs typeface="Times New Roman" panose="02020603050405020304" pitchFamily="18" charset="0"/>
              </a:rPr>
              <a:t>The update of </a:t>
            </a:r>
            <a:r>
              <a:rPr lang="en-US" b="0" kern="0" dirty="0" err="1">
                <a:latin typeface="Times New Roman" panose="02020603050405020304" pitchFamily="18" charset="0"/>
                <a:cs typeface="Times New Roman" panose="02020603050405020304" pitchFamily="18" charset="0"/>
              </a:rPr>
              <a:t>nRSF</a:t>
            </a:r>
            <a:r>
              <a:rPr lang="en-US" b="0" kern="0" dirty="0">
                <a:latin typeface="Times New Roman" panose="02020603050405020304" pitchFamily="18" charset="0"/>
                <a:cs typeface="Times New Roman" panose="02020603050405020304" pitchFamily="18" charset="0"/>
              </a:rPr>
              <a:t> may inherently change the round duration, especially in one-to-many NBA-MMS UWB </a:t>
            </a:r>
            <a:r>
              <a:rPr lang="en-US" b="0" kern="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b="0" kern="0" dirty="0">
                <a:solidFill>
                  <a:srgbClr val="FF0000"/>
                </a:solidFill>
                <a:latin typeface="Times New Roman" panose="02020603050405020304" pitchFamily="18" charset="0"/>
                <a:cs typeface="Times New Roman" panose="02020603050405020304" pitchFamily="18" charset="0"/>
              </a:rPr>
              <a:t>Ranging session update message(s) are needed.</a:t>
            </a:r>
          </a:p>
          <a:p>
            <a:pPr>
              <a:lnSpc>
                <a:spcPts val="1500"/>
              </a:lnSpc>
              <a:spcBef>
                <a:spcPts val="600"/>
              </a:spcBef>
              <a:spcAft>
                <a:spcPts val="600"/>
              </a:spcAft>
              <a:buFont typeface="Arial" panose="020B0604020202020204" pitchFamily="34" charset="0"/>
              <a:buChar char="•"/>
            </a:pPr>
            <a:r>
              <a:rPr lang="en-US" b="0" kern="0" dirty="0">
                <a:latin typeface="Times New Roman" panose="02020603050405020304" pitchFamily="18" charset="0"/>
                <a:cs typeface="Times New Roman" panose="02020603050405020304" pitchFamily="18" charset="0"/>
              </a:rPr>
              <a:t>When to receive the update announcement messages at responders is not well discussed</a:t>
            </a:r>
            <a:r>
              <a:rPr lang="en-US" b="0" kern="0" dirty="0">
                <a:solidFill>
                  <a:srgbClr val="FF0000"/>
                </a:solidFill>
                <a:latin typeface="Times New Roman" panose="02020603050405020304" pitchFamily="18" charset="0"/>
                <a:cs typeface="Times New Roman" panose="02020603050405020304" pitchFamily="18" charset="0"/>
              </a:rPr>
              <a:t>. </a:t>
            </a:r>
            <a:r>
              <a:rPr lang="en-US" b="0" kern="0"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b="0" kern="0" dirty="0">
                <a:solidFill>
                  <a:srgbClr val="FF0000"/>
                </a:solidFill>
                <a:latin typeface="Times New Roman" panose="02020603050405020304" pitchFamily="18" charset="0"/>
                <a:cs typeface="Times New Roman" panose="02020603050405020304" pitchFamily="18" charset="0"/>
              </a:rPr>
              <a:t>If no explicit update indication is announced, responders may not know the exact time slot to receive the </a:t>
            </a:r>
            <a:r>
              <a:rPr lang="en-US" altLang="zh-CN" b="0" kern="0" dirty="0">
                <a:solidFill>
                  <a:srgbClr val="FF0000"/>
                </a:solidFill>
                <a:latin typeface="Times New Roman" panose="02020603050405020304" pitchFamily="18" charset="0"/>
                <a:cs typeface="Times New Roman" panose="02020603050405020304" pitchFamily="18" charset="0"/>
              </a:rPr>
              <a:t>ranging session update message(s) </a:t>
            </a:r>
            <a:endParaRPr lang="en-US" b="0" kern="0" dirty="0">
              <a:solidFill>
                <a:srgbClr val="FF0000"/>
              </a:solidFill>
              <a:latin typeface="Times New Roman" panose="02020603050405020304" pitchFamily="18" charset="0"/>
              <a:cs typeface="Times New Roman" panose="02020603050405020304" pitchFamily="18" charset="0"/>
            </a:endParaRPr>
          </a:p>
        </p:txBody>
      </p:sp>
      <p:sp>
        <p:nvSpPr>
          <p:cNvPr id="6" name="矩形 5">
            <a:extLst>
              <a:ext uri="{FF2B5EF4-FFF2-40B4-BE49-F238E27FC236}">
                <a16:creationId xmlns:a16="http://schemas.microsoft.com/office/drawing/2014/main" id="{17B353B7-C3DC-4A21-B3C8-31D797E80D24}"/>
              </a:ext>
            </a:extLst>
          </p:cNvPr>
          <p:cNvSpPr/>
          <p:nvPr/>
        </p:nvSpPr>
        <p:spPr>
          <a:xfrm>
            <a:off x="17747" y="949001"/>
            <a:ext cx="8784976" cy="1208023"/>
          </a:xfrm>
          <a:prstGeom prst="rect">
            <a:avLst/>
          </a:prstGeom>
        </p:spPr>
        <p:txBody>
          <a:bodyPr wrap="square">
            <a:spAutoFit/>
          </a:bodyPr>
          <a:lstStyle/>
          <a:p>
            <a:pPr>
              <a:lnSpc>
                <a:spcPts val="1500"/>
              </a:lnSpc>
              <a:spcBef>
                <a:spcPts val="600"/>
              </a:spcBef>
              <a:spcAft>
                <a:spcPts val="600"/>
              </a:spcAft>
              <a:buFont typeface="Wingdings" panose="05000000000000000000" pitchFamily="2" charset="2"/>
              <a:buChar char="p"/>
            </a:pPr>
            <a:r>
              <a:rPr lang="en-US" altLang="zh-CN" sz="1600" kern="0" dirty="0"/>
              <a:t> The number of MMS ranging sequence fragments (</a:t>
            </a:r>
            <a:r>
              <a:rPr lang="en-US" altLang="zh-CN" sz="1600" kern="0" dirty="0" err="1"/>
              <a:t>nRSF</a:t>
            </a:r>
            <a:r>
              <a:rPr lang="en-US" altLang="zh-CN" sz="1600" kern="0" dirty="0"/>
              <a:t>) may differ per device in NBA-MMS UWB ranging [4]</a:t>
            </a:r>
          </a:p>
          <a:p>
            <a:pPr marL="742950" lvl="1" indent="-285750">
              <a:lnSpc>
                <a:spcPts val="1500"/>
              </a:lnSpc>
              <a:spcBef>
                <a:spcPts val="600"/>
              </a:spcBef>
              <a:spcAft>
                <a:spcPts val="600"/>
              </a:spcAft>
              <a:buFont typeface="Arial" panose="020B0604020202020204" pitchFamily="34" charset="0"/>
              <a:buChar char="•"/>
            </a:pPr>
            <a:r>
              <a:rPr lang="en-US" altLang="zh-CN" sz="1600" kern="0" dirty="0"/>
              <a:t>The determination of </a:t>
            </a:r>
            <a:r>
              <a:rPr lang="en-US" altLang="zh-CN" sz="1600" kern="0" dirty="0" err="1"/>
              <a:t>nRSF</a:t>
            </a:r>
            <a:r>
              <a:rPr lang="en-US" altLang="zh-CN" sz="1600" kern="0" dirty="0"/>
              <a:t> can be based on link condition [5], i.e., link with good channel condition may require fewer number of fragments </a:t>
            </a:r>
            <a:r>
              <a:rPr lang="en-US" altLang="zh-CN" sz="1600" kern="0" dirty="0">
                <a:solidFill>
                  <a:srgbClr val="FF0000"/>
                </a:solidFill>
                <a:sym typeface="Wingdings" panose="05000000000000000000" pitchFamily="2" charset="2"/>
              </a:rPr>
              <a:t> </a:t>
            </a:r>
            <a:r>
              <a:rPr lang="en-US" altLang="zh-CN" sz="1600" kern="0" dirty="0">
                <a:solidFill>
                  <a:srgbClr val="FF0000"/>
                </a:solidFill>
              </a:rPr>
              <a:t>Each round/block may differ in terms of time duration.</a:t>
            </a:r>
          </a:p>
        </p:txBody>
      </p:sp>
      <p:pic>
        <p:nvPicPr>
          <p:cNvPr id="7" name="图片 6">
            <a:extLst>
              <a:ext uri="{FF2B5EF4-FFF2-40B4-BE49-F238E27FC236}">
                <a16:creationId xmlns:a16="http://schemas.microsoft.com/office/drawing/2014/main" id="{590C5D6A-5AEE-4250-94E6-4D07A5F3AB3B}"/>
              </a:ext>
            </a:extLst>
          </p:cNvPr>
          <p:cNvPicPr>
            <a:picLocks noChangeAspect="1"/>
          </p:cNvPicPr>
          <p:nvPr/>
        </p:nvPicPr>
        <p:blipFill>
          <a:blip r:embed="rId3"/>
          <a:stretch>
            <a:fillRect/>
          </a:stretch>
        </p:blipFill>
        <p:spPr>
          <a:xfrm>
            <a:off x="7568378" y="3738932"/>
            <a:ext cx="1479056" cy="1208024"/>
          </a:xfrm>
          <a:prstGeom prst="rect">
            <a:avLst/>
          </a:prstGeom>
        </p:spPr>
      </p:pic>
    </p:spTree>
    <p:extLst>
      <p:ext uri="{BB962C8B-B14F-4D97-AF65-F5344CB8AC3E}">
        <p14:creationId xmlns:p14="http://schemas.microsoft.com/office/powerpoint/2010/main" val="976939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7</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Motivation</a:t>
            </a:r>
          </a:p>
        </p:txBody>
      </p:sp>
      <p:sp>
        <p:nvSpPr>
          <p:cNvPr id="10" name="Content Placeholder 2">
            <a:extLst>
              <a:ext uri="{FF2B5EF4-FFF2-40B4-BE49-F238E27FC236}">
                <a16:creationId xmlns:a16="http://schemas.microsoft.com/office/drawing/2014/main" id="{D7A3A287-2A57-4418-9FC7-685AC88237F7}"/>
              </a:ext>
            </a:extLst>
          </p:cNvPr>
          <p:cNvSpPr txBox="1">
            <a:spLocks/>
          </p:cNvSpPr>
          <p:nvPr/>
        </p:nvSpPr>
        <p:spPr>
          <a:xfrm>
            <a:off x="22046" y="999388"/>
            <a:ext cx="8780677" cy="1349492"/>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ct val="100000"/>
              </a:lnSpc>
              <a:spcBef>
                <a:spcPts val="600"/>
              </a:spcBef>
              <a:spcAft>
                <a:spcPts val="600"/>
              </a:spcAft>
              <a:buFont typeface="Wingdings" panose="05000000000000000000" pitchFamily="2" charset="2"/>
              <a:buChar char="p"/>
            </a:pPr>
            <a:r>
              <a:rPr lang="en-US" b="0" kern="0" dirty="0">
                <a:latin typeface="Times New Roman" panose="02020603050405020304" pitchFamily="18" charset="0"/>
                <a:cs typeface="Times New Roman" panose="02020603050405020304" pitchFamily="18" charset="0"/>
              </a:rPr>
              <a:t>Introducing initialization and configuration updates designs for one-to-many NBA-MMS UWB</a:t>
            </a:r>
          </a:p>
          <a:p>
            <a:pPr lvl="1">
              <a:lnSpc>
                <a:spcPct val="100000"/>
              </a:lnSpc>
              <a:spcBef>
                <a:spcPts val="600"/>
              </a:spcBef>
              <a:spcAft>
                <a:spcPts val="600"/>
              </a:spcAft>
              <a:buFont typeface="Arial" panose="020B0604020202020204" pitchFamily="34" charset="0"/>
              <a:buChar char="•"/>
            </a:pPr>
            <a:r>
              <a:rPr lang="en-US" sz="1600" b="0" kern="0" dirty="0">
                <a:latin typeface="Times New Roman" panose="02020603050405020304" pitchFamily="18" charset="0"/>
                <a:cs typeface="Times New Roman" panose="02020603050405020304" pitchFamily="18" charset="0"/>
              </a:rPr>
              <a:t>Initialization</a:t>
            </a:r>
            <a:r>
              <a:rPr lang="en-US" sz="1600" kern="0" dirty="0">
                <a:latin typeface="Times New Roman" panose="02020603050405020304" pitchFamily="18" charset="0"/>
                <a:cs typeface="Times New Roman" panose="02020603050405020304" pitchFamily="18" charset="0"/>
              </a:rPr>
              <a:t>: dealing with the ADV-RESP messages from multiple responders and SOR message</a:t>
            </a:r>
            <a:endParaRPr lang="en-US" sz="1600" b="0" kern="0" dirty="0">
              <a:latin typeface="Times New Roman" panose="02020603050405020304" pitchFamily="18" charset="0"/>
              <a:cs typeface="Times New Roman" panose="02020603050405020304" pitchFamily="18" charset="0"/>
            </a:endParaRPr>
          </a:p>
          <a:p>
            <a:pPr lvl="1">
              <a:lnSpc>
                <a:spcPct val="100000"/>
              </a:lnSpc>
              <a:spcBef>
                <a:spcPts val="600"/>
              </a:spcBef>
              <a:spcAft>
                <a:spcPts val="600"/>
              </a:spcAft>
              <a:buFont typeface="Arial" panose="020B0604020202020204" pitchFamily="34" charset="0"/>
              <a:buChar char="•"/>
            </a:pPr>
            <a:r>
              <a:rPr lang="en-US" altLang="zh-CN" sz="1600" kern="0" dirty="0">
                <a:latin typeface="Times New Roman" panose="02020603050405020304" pitchFamily="18" charset="0"/>
                <a:cs typeface="Times New Roman" panose="02020603050405020304" pitchFamily="18" charset="0"/>
              </a:rPr>
              <a:t>Configuration updates: dealing with the time slot(s) for responders to receive the update message from the initiator</a:t>
            </a:r>
          </a:p>
        </p:txBody>
      </p:sp>
    </p:spTree>
    <p:extLst>
      <p:ext uri="{BB962C8B-B14F-4D97-AF65-F5344CB8AC3E}">
        <p14:creationId xmlns:p14="http://schemas.microsoft.com/office/powerpoint/2010/main" val="1905732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id="{51CDB897-91A1-4965-BBEF-D4BDFD67BC5F}"/>
              </a:ext>
            </a:extLst>
          </p:cNvPr>
          <p:cNvPicPr>
            <a:picLocks noChangeAspect="1"/>
          </p:cNvPicPr>
          <p:nvPr/>
        </p:nvPicPr>
        <p:blipFill>
          <a:blip r:embed="rId2"/>
          <a:stretch>
            <a:fillRect/>
          </a:stretch>
        </p:blipFill>
        <p:spPr>
          <a:xfrm>
            <a:off x="107504" y="2780928"/>
            <a:ext cx="7914286" cy="3257143"/>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8</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Consideration for ADV-POLL message</a:t>
            </a:r>
          </a:p>
        </p:txBody>
      </p:sp>
      <p:sp>
        <p:nvSpPr>
          <p:cNvPr id="7" name="Content Placeholder 2">
            <a:extLst>
              <a:ext uri="{FF2B5EF4-FFF2-40B4-BE49-F238E27FC236}">
                <a16:creationId xmlns:a16="http://schemas.microsoft.com/office/drawing/2014/main" id="{8B1F3F23-1FAA-4EA9-95E2-B8013BB86672}"/>
              </a:ext>
            </a:extLst>
          </p:cNvPr>
          <p:cNvSpPr txBox="1">
            <a:spLocks/>
          </p:cNvSpPr>
          <p:nvPr/>
        </p:nvSpPr>
        <p:spPr>
          <a:xfrm>
            <a:off x="1144" y="979931"/>
            <a:ext cx="9141711" cy="1800997"/>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ts val="1600"/>
              </a:lnSpc>
              <a:spcBef>
                <a:spcPts val="600"/>
              </a:spcBef>
              <a:spcAft>
                <a:spcPts val="600"/>
              </a:spcAft>
              <a:buFont typeface="Wingdings" panose="05000000000000000000" pitchFamily="2" charset="2"/>
              <a:buChar char="p"/>
            </a:pPr>
            <a:r>
              <a:rPr lang="en-US" b="0" kern="0" dirty="0">
                <a:latin typeface="Times New Roman" panose="02020603050405020304" pitchFamily="18" charset="0"/>
                <a:cs typeface="Times New Roman" panose="02020603050405020304" pitchFamily="18" charset="0"/>
              </a:rPr>
              <a:t>During the initialization and setup phase, initiator shall specify a </a:t>
            </a:r>
            <a:r>
              <a:rPr lang="en-US" b="0" kern="0" dirty="0">
                <a:solidFill>
                  <a:srgbClr val="FF0000"/>
                </a:solidFill>
                <a:latin typeface="Times New Roman" panose="02020603050405020304" pitchFamily="18" charset="0"/>
                <a:cs typeface="Times New Roman" panose="02020603050405020304" pitchFamily="18" charset="0"/>
              </a:rPr>
              <a:t>contention access based period (CAP) </a:t>
            </a:r>
            <a:r>
              <a:rPr lang="en-US" b="0" kern="0" dirty="0">
                <a:latin typeface="Times New Roman" panose="02020603050405020304" pitchFamily="18" charset="0"/>
                <a:cs typeface="Times New Roman" panose="02020603050405020304" pitchFamily="18" charset="0"/>
              </a:rPr>
              <a:t>to collect ADV-RESP messages from multiple responders</a:t>
            </a:r>
          </a:p>
          <a:p>
            <a:pPr>
              <a:lnSpc>
                <a:spcPts val="1600"/>
              </a:lnSpc>
              <a:spcBef>
                <a:spcPts val="600"/>
              </a:spcBef>
              <a:spcAft>
                <a:spcPts val="600"/>
              </a:spcAft>
              <a:buFont typeface="Wingdings" panose="05000000000000000000" pitchFamily="2" charset="2"/>
              <a:buChar char="p"/>
            </a:pPr>
            <a:r>
              <a:rPr lang="en-US" b="0" kern="0" dirty="0">
                <a:latin typeface="Times New Roman" panose="02020603050405020304" pitchFamily="18" charset="0"/>
                <a:cs typeface="Times New Roman" panose="02020603050405020304" pitchFamily="18" charset="0"/>
              </a:rPr>
              <a:t>The broadcast ADV-POLL packet </a:t>
            </a:r>
            <a:r>
              <a:rPr lang="en-US" b="0" kern="0" dirty="0">
                <a:solidFill>
                  <a:srgbClr val="FF0000"/>
                </a:solidFill>
                <a:latin typeface="Times New Roman" panose="02020603050405020304" pitchFamily="18" charset="0"/>
                <a:cs typeface="Times New Roman" panose="02020603050405020304" pitchFamily="18" charset="0"/>
              </a:rPr>
              <a:t>shall indicate the a timeout information to define the CAP.</a:t>
            </a:r>
          </a:p>
          <a:p>
            <a:pPr lvl="1">
              <a:lnSpc>
                <a:spcPts val="1600"/>
              </a:lnSpc>
              <a:spcBef>
                <a:spcPts val="600"/>
              </a:spcBef>
              <a:spcAft>
                <a:spcPts val="600"/>
              </a:spcAft>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The start time of the CAP period can be defined as the end of ADV-POLL frame.</a:t>
            </a:r>
          </a:p>
          <a:p>
            <a:pPr lvl="1">
              <a:lnSpc>
                <a:spcPts val="1600"/>
              </a:lnSpc>
              <a:spcBef>
                <a:spcPts val="600"/>
              </a:spcBef>
              <a:spcAft>
                <a:spcPts val="600"/>
              </a:spcAft>
              <a:buFont typeface="Arial" panose="020B0604020202020204" pitchFamily="34" charset="0"/>
              <a:buChar char="•"/>
            </a:pPr>
            <a:r>
              <a:rPr lang="en-US" sz="1600" kern="0" dirty="0">
                <a:latin typeface="Times New Roman" panose="02020603050405020304" pitchFamily="18" charset="0"/>
                <a:cs typeface="Times New Roman" panose="02020603050405020304" pitchFamily="18" charset="0"/>
              </a:rPr>
              <a:t>The initiator shall only serve all or part of the responders whose ADV-RESP messages are received by initiator during the CAP. </a:t>
            </a:r>
          </a:p>
          <a:p>
            <a:pPr lvl="1">
              <a:lnSpc>
                <a:spcPts val="1600"/>
              </a:lnSpc>
              <a:spcBef>
                <a:spcPts val="600"/>
              </a:spcBef>
              <a:spcAft>
                <a:spcPts val="600"/>
              </a:spcAft>
              <a:buFont typeface="Arial" panose="020B0604020202020204" pitchFamily="34" charset="0"/>
              <a:buChar char="•"/>
            </a:pPr>
            <a:endParaRPr lang="en-US" sz="1600" b="0" kern="0" dirty="0">
              <a:solidFill>
                <a:srgbClr val="FF0000"/>
              </a:solidFill>
              <a:latin typeface="Times New Roman" panose="02020603050405020304" pitchFamily="18" charset="0"/>
              <a:cs typeface="Times New Roman" panose="02020603050405020304" pitchFamily="18" charset="0"/>
            </a:endParaRPr>
          </a:p>
        </p:txBody>
      </p:sp>
      <p:pic>
        <p:nvPicPr>
          <p:cNvPr id="11" name="图片 10">
            <a:extLst>
              <a:ext uri="{FF2B5EF4-FFF2-40B4-BE49-F238E27FC236}">
                <a16:creationId xmlns:a16="http://schemas.microsoft.com/office/drawing/2014/main" id="{CA041B09-5587-43B3-B074-3E78027899CB}"/>
              </a:ext>
            </a:extLst>
          </p:cNvPr>
          <p:cNvPicPr>
            <a:picLocks noChangeAspect="1"/>
          </p:cNvPicPr>
          <p:nvPr/>
        </p:nvPicPr>
        <p:blipFill>
          <a:blip r:embed="rId3"/>
          <a:stretch>
            <a:fillRect/>
          </a:stretch>
        </p:blipFill>
        <p:spPr>
          <a:xfrm>
            <a:off x="7285293" y="2961127"/>
            <a:ext cx="1685714" cy="257143"/>
          </a:xfrm>
          <a:prstGeom prst="rect">
            <a:avLst/>
          </a:prstGeom>
        </p:spPr>
      </p:pic>
    </p:spTree>
    <p:extLst>
      <p:ext uri="{BB962C8B-B14F-4D97-AF65-F5344CB8AC3E}">
        <p14:creationId xmlns:p14="http://schemas.microsoft.com/office/powerpoint/2010/main" val="403225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C4E9FFF2-CA54-4325-943F-E5CE00341FDA}"/>
              </a:ext>
            </a:extLst>
          </p:cNvPr>
          <p:cNvPicPr>
            <a:picLocks noChangeAspect="1"/>
          </p:cNvPicPr>
          <p:nvPr/>
        </p:nvPicPr>
        <p:blipFill>
          <a:blip r:embed="rId2"/>
          <a:stretch>
            <a:fillRect/>
          </a:stretch>
        </p:blipFill>
        <p:spPr>
          <a:xfrm>
            <a:off x="553911" y="3042420"/>
            <a:ext cx="7582154" cy="3278025"/>
          </a:xfrm>
          <a:prstGeom prst="rect">
            <a:avLst/>
          </a:prstGeom>
        </p:spPr>
      </p:pic>
      <p:sp>
        <p:nvSpPr>
          <p:cNvPr id="2" name="日期占位符 1"/>
          <p:cNvSpPr>
            <a:spLocks noGrp="1"/>
          </p:cNvSpPr>
          <p:nvPr>
            <p:ph type="dt" sz="half" idx="10"/>
          </p:nvPr>
        </p:nvSpPr>
        <p:spPr/>
        <p:txBody>
          <a:bodyPr/>
          <a:lstStyle/>
          <a:p>
            <a:r>
              <a:rPr lang="en-US" altLang="zh-CN" dirty="0"/>
              <a:t>March 2023</a:t>
            </a:r>
            <a:endParaRPr lang="en-US" altLang="en-US" dirty="0"/>
          </a:p>
        </p:txBody>
      </p:sp>
      <p:sp>
        <p:nvSpPr>
          <p:cNvPr id="3" name="页脚占位符 2"/>
          <p:cNvSpPr>
            <a:spLocks noGrp="1"/>
          </p:cNvSpPr>
          <p:nvPr>
            <p:ph type="ftr" sz="quarter" idx="11"/>
          </p:nvPr>
        </p:nvSpPr>
        <p:spPr>
          <a:xfrm>
            <a:off x="5486400" y="6475413"/>
            <a:ext cx="3124200" cy="369332"/>
          </a:xfrm>
        </p:spPr>
        <p:txBody>
          <a:bodyPr/>
          <a:lstStyle/>
          <a:p>
            <a:r>
              <a:rPr lang="en-US" altLang="en-US" dirty="0" err="1"/>
              <a:t>Kuan</a:t>
            </a:r>
            <a:r>
              <a:rPr lang="en-US" altLang="en-US" dirty="0"/>
              <a:t> Wu, et al</a:t>
            </a:r>
          </a:p>
          <a:p>
            <a:endParaRPr lang="en-US" altLang="en-US" dirty="0"/>
          </a:p>
        </p:txBody>
      </p:sp>
      <p:sp>
        <p:nvSpPr>
          <p:cNvPr id="4" name="灯片编号占位符 3"/>
          <p:cNvSpPr>
            <a:spLocks noGrp="1"/>
          </p:cNvSpPr>
          <p:nvPr>
            <p:ph type="sldNum" sz="quarter" idx="12"/>
          </p:nvPr>
        </p:nvSpPr>
        <p:spPr>
          <a:xfrm>
            <a:off x="4344988" y="6475413"/>
            <a:ext cx="530225" cy="182562"/>
          </a:xfrm>
        </p:spPr>
        <p:txBody>
          <a:bodyPr/>
          <a:lstStyle/>
          <a:p>
            <a:r>
              <a:rPr lang="en-US" altLang="en-US" dirty="0"/>
              <a:t>Slide </a:t>
            </a:r>
            <a:fld id="{77849D27-6DDF-4CEA-A842-3715DABEA1B1}" type="slidenum">
              <a:rPr lang="en-US" altLang="en-US" smtClean="0"/>
              <a:pPr/>
              <a:t>9</a:t>
            </a:fld>
            <a:endParaRPr lang="en-US" altLang="en-US" dirty="0"/>
          </a:p>
        </p:txBody>
      </p:sp>
      <p:sp>
        <p:nvSpPr>
          <p:cNvPr id="5" name="Rectangle 2"/>
          <p:cNvSpPr txBox="1">
            <a:spLocks noChangeArrowheads="1"/>
          </p:cNvSpPr>
          <p:nvPr/>
        </p:nvSpPr>
        <p:spPr>
          <a:xfrm>
            <a:off x="233771" y="555392"/>
            <a:ext cx="8568952" cy="424539"/>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400" b="1" kern="0" dirty="0"/>
              <a:t>Consideration for SOR message</a:t>
            </a:r>
          </a:p>
        </p:txBody>
      </p:sp>
      <p:sp>
        <p:nvSpPr>
          <p:cNvPr id="7" name="Content Placeholder 2">
            <a:extLst>
              <a:ext uri="{FF2B5EF4-FFF2-40B4-BE49-F238E27FC236}">
                <a16:creationId xmlns:a16="http://schemas.microsoft.com/office/drawing/2014/main" id="{8B1F3F23-1FAA-4EA9-95E2-B8013BB86672}"/>
              </a:ext>
            </a:extLst>
          </p:cNvPr>
          <p:cNvSpPr txBox="1">
            <a:spLocks/>
          </p:cNvSpPr>
          <p:nvPr/>
        </p:nvSpPr>
        <p:spPr>
          <a:xfrm>
            <a:off x="-1" y="979931"/>
            <a:ext cx="8910229" cy="936901"/>
          </a:xfrm>
          <a:prstGeom prst="rect">
            <a:avLst/>
          </a:prstGeom>
        </p:spPr>
        <p:txBody>
          <a:bodyPr/>
          <a:lstStyle>
            <a:lvl1pPr marL="252413" indent="-252413" algn="l" defTabSz="671513" rtl="0" eaLnBrk="0" fontAlgn="base" hangingPunct="0">
              <a:lnSpc>
                <a:spcPct val="140000"/>
              </a:lnSpc>
              <a:spcBef>
                <a:spcPct val="0"/>
              </a:spcBef>
              <a:spcAft>
                <a:spcPct val="0"/>
              </a:spcAft>
              <a:buFont typeface="Wingdings" panose="05000000000000000000" pitchFamily="2" charset="2"/>
              <a:buChar char="n"/>
              <a:defRPr sz="1600" b="1">
                <a:solidFill>
                  <a:schemeClr val="tx1"/>
                </a:solidFill>
                <a:latin typeface="+mn-lt"/>
                <a:ea typeface="+mn-ea"/>
                <a:cs typeface="+mn-cs"/>
              </a:defRPr>
            </a:lvl1pPr>
            <a:lvl2pPr marL="546100" indent="-209550" algn="l" defTabSz="671513" rtl="0" eaLnBrk="0" fontAlgn="base" hangingPunct="0">
              <a:lnSpc>
                <a:spcPct val="140000"/>
              </a:lnSpc>
              <a:spcBef>
                <a:spcPct val="0"/>
              </a:spcBef>
              <a:spcAft>
                <a:spcPct val="0"/>
              </a:spcAft>
              <a:buChar char="–"/>
              <a:defRPr sz="1900">
                <a:solidFill>
                  <a:schemeClr val="tx1"/>
                </a:solidFill>
                <a:latin typeface="+mn-lt"/>
                <a:ea typeface="+mn-ea"/>
              </a:defRPr>
            </a:lvl2pPr>
            <a:lvl3pPr marL="839788"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3pPr>
            <a:lvl4pPr marL="1174750" indent="-168275" algn="l" defTabSz="671513" rtl="0" eaLnBrk="0" fontAlgn="base" hangingPunct="0">
              <a:lnSpc>
                <a:spcPct val="140000"/>
              </a:lnSpc>
              <a:spcBef>
                <a:spcPct val="0"/>
              </a:spcBef>
              <a:spcAft>
                <a:spcPct val="0"/>
              </a:spcAft>
              <a:buChar char="–"/>
              <a:defRPr sz="1900">
                <a:solidFill>
                  <a:schemeClr val="tx1"/>
                </a:solidFill>
                <a:latin typeface="+mn-lt"/>
                <a:ea typeface="+mn-ea"/>
              </a:defRPr>
            </a:lvl4pPr>
            <a:lvl5pPr marL="1509713" indent="-166688" algn="l" defTabSz="671513" rtl="0" eaLnBrk="0" fontAlgn="base" hangingPunct="0">
              <a:lnSpc>
                <a:spcPct val="140000"/>
              </a:lnSpc>
              <a:spcBef>
                <a:spcPct val="0"/>
              </a:spcBef>
              <a:spcAft>
                <a:spcPct val="0"/>
              </a:spcAft>
              <a:buChar char="»"/>
              <a:defRPr sz="1900">
                <a:solidFill>
                  <a:schemeClr val="tx1"/>
                </a:solidFill>
                <a:latin typeface="+mn-lt"/>
                <a:ea typeface="+mn-ea"/>
              </a:defRPr>
            </a:lvl5pPr>
            <a:lvl6pPr marL="1966913" indent="-166688" algn="l" defTabSz="671513" rtl="0" fontAlgn="base">
              <a:lnSpc>
                <a:spcPct val="140000"/>
              </a:lnSpc>
              <a:spcBef>
                <a:spcPct val="0"/>
              </a:spcBef>
              <a:spcAft>
                <a:spcPct val="0"/>
              </a:spcAft>
              <a:buChar char="»"/>
              <a:defRPr sz="1900">
                <a:solidFill>
                  <a:schemeClr val="tx1"/>
                </a:solidFill>
                <a:latin typeface="+mn-lt"/>
                <a:ea typeface="+mn-ea"/>
              </a:defRPr>
            </a:lvl6pPr>
            <a:lvl7pPr marL="2424113" indent="-166688" algn="l" defTabSz="671513" rtl="0" fontAlgn="base">
              <a:lnSpc>
                <a:spcPct val="140000"/>
              </a:lnSpc>
              <a:spcBef>
                <a:spcPct val="0"/>
              </a:spcBef>
              <a:spcAft>
                <a:spcPct val="0"/>
              </a:spcAft>
              <a:buChar char="»"/>
              <a:defRPr sz="1900">
                <a:solidFill>
                  <a:schemeClr val="tx1"/>
                </a:solidFill>
                <a:latin typeface="+mn-lt"/>
                <a:ea typeface="+mn-ea"/>
              </a:defRPr>
            </a:lvl7pPr>
            <a:lvl8pPr marL="2881313" indent="-166688" algn="l" defTabSz="671513" rtl="0" fontAlgn="base">
              <a:lnSpc>
                <a:spcPct val="140000"/>
              </a:lnSpc>
              <a:spcBef>
                <a:spcPct val="0"/>
              </a:spcBef>
              <a:spcAft>
                <a:spcPct val="0"/>
              </a:spcAft>
              <a:buChar char="»"/>
              <a:defRPr sz="1900">
                <a:solidFill>
                  <a:schemeClr val="tx1"/>
                </a:solidFill>
                <a:latin typeface="+mn-lt"/>
                <a:ea typeface="+mn-ea"/>
              </a:defRPr>
            </a:lvl8pPr>
            <a:lvl9pPr marL="3338513" indent="-166688" algn="l" defTabSz="671513" rtl="0" fontAlgn="base">
              <a:lnSpc>
                <a:spcPct val="140000"/>
              </a:lnSpc>
              <a:spcBef>
                <a:spcPct val="0"/>
              </a:spcBef>
              <a:spcAft>
                <a:spcPct val="0"/>
              </a:spcAft>
              <a:buChar char="»"/>
              <a:defRPr sz="1900">
                <a:solidFill>
                  <a:schemeClr val="tx1"/>
                </a:solidFill>
                <a:latin typeface="+mn-lt"/>
                <a:ea typeface="+mn-ea"/>
              </a:defRPr>
            </a:lvl9pPr>
          </a:lstStyle>
          <a:p>
            <a:pPr>
              <a:lnSpc>
                <a:spcPts val="1600"/>
              </a:lnSpc>
              <a:spcBef>
                <a:spcPts val="600"/>
              </a:spcBef>
              <a:spcAft>
                <a:spcPts val="600"/>
              </a:spcAft>
              <a:buFont typeface="Wingdings" panose="05000000000000000000" pitchFamily="2" charset="2"/>
              <a:buChar char="p"/>
            </a:pPr>
            <a:endParaRPr lang="en-US" sz="1600" b="0" kern="0" dirty="0">
              <a:solidFill>
                <a:srgbClr val="FF0000"/>
              </a:solidFill>
              <a:latin typeface="Times New Roman" panose="02020603050405020304" pitchFamily="18" charset="0"/>
              <a:cs typeface="Times New Roman" panose="02020603050405020304" pitchFamily="18" charset="0"/>
            </a:endParaRPr>
          </a:p>
        </p:txBody>
      </p:sp>
      <p:sp>
        <p:nvSpPr>
          <p:cNvPr id="12" name="矩形 11">
            <a:extLst>
              <a:ext uri="{FF2B5EF4-FFF2-40B4-BE49-F238E27FC236}">
                <a16:creationId xmlns:a16="http://schemas.microsoft.com/office/drawing/2014/main" id="{B361DC43-2F70-4532-9CC3-F4D54A03F057}"/>
              </a:ext>
            </a:extLst>
          </p:cNvPr>
          <p:cNvSpPr/>
          <p:nvPr/>
        </p:nvSpPr>
        <p:spPr>
          <a:xfrm>
            <a:off x="-1" y="898323"/>
            <a:ext cx="8778411" cy="1358705"/>
          </a:xfrm>
          <a:prstGeom prst="rect">
            <a:avLst/>
          </a:prstGeom>
        </p:spPr>
        <p:txBody>
          <a:bodyPr wrap="square">
            <a:spAutoFit/>
          </a:bodyPr>
          <a:lstStyle/>
          <a:p>
            <a:pPr marL="285750" indent="-285750">
              <a:lnSpc>
                <a:spcPts val="2000"/>
              </a:lnSpc>
              <a:buFont typeface="Wingdings" panose="05000000000000000000" pitchFamily="2" charset="2"/>
              <a:buChar char="p"/>
            </a:pPr>
            <a:r>
              <a:rPr lang="en-US" altLang="zh-CN" sz="1600" dirty="0"/>
              <a:t>Further considerations for data content of SOR message in one-to-many NBA-MMS UWB</a:t>
            </a:r>
          </a:p>
          <a:p>
            <a:pPr marL="742950" lvl="1" indent="-285750">
              <a:lnSpc>
                <a:spcPts val="2000"/>
              </a:lnSpc>
              <a:buFont typeface="Arial" panose="020B0604020202020204" pitchFamily="34" charset="0"/>
              <a:buChar char="•"/>
            </a:pPr>
            <a:r>
              <a:rPr lang="en-US" altLang="zh-CN" sz="1600" dirty="0"/>
              <a:t>The SOR message shall send final confirmation or updates of ADV-RESP parameters for </a:t>
            </a:r>
            <a:r>
              <a:rPr lang="en-US" altLang="zh-CN" sz="1600" dirty="0">
                <a:solidFill>
                  <a:srgbClr val="FF0000"/>
                </a:solidFill>
              </a:rPr>
              <a:t>all or part of </a:t>
            </a:r>
            <a:r>
              <a:rPr lang="en-US" altLang="zh-CN" sz="1600" dirty="0"/>
              <a:t>the responders.</a:t>
            </a:r>
          </a:p>
          <a:p>
            <a:pPr marL="742950" lvl="1" indent="-285750">
              <a:lnSpc>
                <a:spcPts val="2000"/>
              </a:lnSpc>
              <a:buFont typeface="Arial" panose="020B0604020202020204" pitchFamily="34" charset="0"/>
              <a:buChar char="•"/>
            </a:pPr>
            <a:r>
              <a:rPr lang="en-US" altLang="zh-CN" sz="1600" dirty="0"/>
              <a:t>Extending </a:t>
            </a:r>
            <a:r>
              <a:rPr lang="en-US" altLang="zh-CN" sz="1600" dirty="0">
                <a:solidFill>
                  <a:srgbClr val="FF0000"/>
                </a:solidFill>
              </a:rPr>
              <a:t>Time Offset to Next MMS POLL Packet </a:t>
            </a:r>
            <a:r>
              <a:rPr lang="en-US" altLang="zh-CN" sz="1600" dirty="0"/>
              <a:t>field from common parameter level to per device parameter level</a:t>
            </a:r>
          </a:p>
        </p:txBody>
      </p:sp>
      <p:pic>
        <p:nvPicPr>
          <p:cNvPr id="10" name="图片 9">
            <a:extLst>
              <a:ext uri="{FF2B5EF4-FFF2-40B4-BE49-F238E27FC236}">
                <a16:creationId xmlns:a16="http://schemas.microsoft.com/office/drawing/2014/main" id="{7589CC47-A97F-4D50-9622-71C07F2E315D}"/>
              </a:ext>
            </a:extLst>
          </p:cNvPr>
          <p:cNvPicPr>
            <a:picLocks noChangeAspect="1"/>
          </p:cNvPicPr>
          <p:nvPr/>
        </p:nvPicPr>
        <p:blipFill>
          <a:blip r:embed="rId3"/>
          <a:stretch>
            <a:fillRect/>
          </a:stretch>
        </p:blipFill>
        <p:spPr>
          <a:xfrm>
            <a:off x="7524328" y="2257028"/>
            <a:ext cx="1495520" cy="1221471"/>
          </a:xfrm>
          <a:prstGeom prst="rect">
            <a:avLst/>
          </a:prstGeom>
        </p:spPr>
      </p:pic>
    </p:spTree>
    <p:extLst>
      <p:ext uri="{BB962C8B-B14F-4D97-AF65-F5344CB8AC3E}">
        <p14:creationId xmlns:p14="http://schemas.microsoft.com/office/powerpoint/2010/main" val="1748565222"/>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1165</Words>
  <Application>Microsoft Office PowerPoint</Application>
  <PresentationFormat>全屏显示(4:3)</PresentationFormat>
  <Paragraphs>129</Paragraphs>
  <Slides>11</Slides>
  <Notes>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宋体</vt:lpstr>
      <vt:lpstr>Arial</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2023-03-10T09:04:27Z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(3)avAP1XN1gqThbG0AHQWc68NeM07ugJOYxNAX2xv6hE0OmZ4q4qj0JIyNplZRcikTnais+RvA
FCy/xxd1iE6M5KrVIchoNycmc6a3WncI/uan4iMEsmm69qYV9JtXxZOQpP0GTcYEXc015QLN
CKMIY2QmJ6ff2RfoTQDXexah83C2AWc9o+f5zssUCGl/O5tiXpw46JskpYozFQ3oYFxH6JcJ
QIBimU10G7rHRhdCmi</vt:lpwstr>
  </property>
  <property fmtid="{D5CDD505-2E9C-101B-9397-08002B2CF9AE}" pid="3" name="_2015_ms_pID_7253431">
    <vt:lpwstr>rRVlIrpFOCi/8VmzAcD+HslMe2ex0ee+BwmnZZAMP2iavLCKbzOCo8
vQa/OyJ31mFit7jtXOmhnYYC7mIu36H+0uNnByoTa8xU7S8SX1eb1DVXkrhT7RhBbE7Bwi0P
o0YBQjxx9UktKKPf/OFOct7BWLYOgIUa2596/TU+hpN74+UebYVcL15RRAtXJCudiDcs1mau
9pcziny5g9QpxkrgogXWuo28B9BjGoZeSMHR</vt:lpwstr>
  </property>
  <property fmtid="{D5CDD505-2E9C-101B-9397-08002B2CF9AE}" pid="4" name="_2015_ms_pID_7253432">
    <vt:lpwstr>2Q==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1678439046</vt:lpwstr>
  </property>
</Properties>
</file>