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59" r:id="rId2"/>
    <p:sldId id="2366" r:id="rId3"/>
    <p:sldId id="2372" r:id="rId4"/>
    <p:sldId id="290" r:id="rId5"/>
    <p:sldId id="2369" r:id="rId6"/>
    <p:sldId id="2376" r:id="rId7"/>
    <p:sldId id="2375" r:id="rId8"/>
    <p:sldId id="2370" r:id="rId9"/>
    <p:sldId id="287" r:id="rId10"/>
    <p:sldId id="275" r:id="rId11"/>
    <p:sldId id="311" r:id="rId12"/>
    <p:sldId id="312" r:id="rId13"/>
    <p:sldId id="313" r:id="rId14"/>
    <p:sldId id="314" r:id="rId15"/>
    <p:sldId id="2377" r:id="rId16"/>
    <p:sldId id="2378" r:id="rId17"/>
    <p:sldId id="2371" r:id="rId18"/>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366"/>
            <p14:sldId id="2372"/>
            <p14:sldId id="290"/>
            <p14:sldId id="2369"/>
            <p14:sldId id="2376"/>
            <p14:sldId id="2375"/>
            <p14:sldId id="2370"/>
            <p14:sldId id="287"/>
            <p14:sldId id="275"/>
            <p14:sldId id="311"/>
            <p14:sldId id="312"/>
            <p14:sldId id="313"/>
            <p14:sldId id="314"/>
            <p14:sldId id="2377"/>
            <p14:sldId id="2378"/>
          </p14:sldIdLst>
        </p14:section>
        <p14:section name="Closing Slide" id="{17524BA6-C3AC-EE4D-BA9D-E46A8CDB0646}">
          <p14:sldIdLst>
            <p14:sldId id="237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9900"/>
    <a:srgbClr val="990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DDF15B-D358-457E-B984-41B0806DE719}" v="25" dt="2023-03-16T19:27:39.46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25" autoAdjust="0"/>
    <p:restoredTop sz="95742" autoAdjust="0"/>
  </p:normalViewPr>
  <p:slideViewPr>
    <p:cSldViewPr>
      <p:cViewPr varScale="1">
        <p:scale>
          <a:sx n="78" d="100"/>
          <a:sy n="78" d="100"/>
        </p:scale>
        <p:origin x="1094" y="72"/>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4175" y="701675"/>
            <a:ext cx="6165850"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23</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17</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4328128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23</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BE03-B8B1-724F-B6DE-3C2B5D8E232E}" type="slidenum">
              <a:rPr lang="en-US" smtClean="0"/>
              <a:t>10</a:t>
            </a:fld>
            <a:endParaRPr lang="en-US"/>
          </a:p>
        </p:txBody>
      </p:sp>
    </p:spTree>
    <p:extLst>
      <p:ext uri="{BB962C8B-B14F-4D97-AF65-F5344CB8AC3E}">
        <p14:creationId xmlns:p14="http://schemas.microsoft.com/office/powerpoint/2010/main" val="2602799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11</a:t>
            </a:fld>
            <a:endParaRPr lang="en-US"/>
          </a:p>
        </p:txBody>
      </p:sp>
    </p:spTree>
    <p:extLst>
      <p:ext uri="{BB962C8B-B14F-4D97-AF65-F5344CB8AC3E}">
        <p14:creationId xmlns:p14="http://schemas.microsoft.com/office/powerpoint/2010/main" val="14123660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12</a:t>
            </a:fld>
            <a:endParaRPr lang="en-US"/>
          </a:p>
        </p:txBody>
      </p:sp>
    </p:spTree>
    <p:extLst>
      <p:ext uri="{BB962C8B-B14F-4D97-AF65-F5344CB8AC3E}">
        <p14:creationId xmlns:p14="http://schemas.microsoft.com/office/powerpoint/2010/main" val="10116567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13</a:t>
            </a:fld>
            <a:endParaRPr lang="en-US"/>
          </a:p>
        </p:txBody>
      </p:sp>
    </p:spTree>
    <p:extLst>
      <p:ext uri="{BB962C8B-B14F-4D97-AF65-F5344CB8AC3E}">
        <p14:creationId xmlns:p14="http://schemas.microsoft.com/office/powerpoint/2010/main" val="33257114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14</a:t>
            </a:fld>
            <a:endParaRPr lang="en-US"/>
          </a:p>
        </p:txBody>
      </p:sp>
    </p:spTree>
    <p:extLst>
      <p:ext uri="{BB962C8B-B14F-4D97-AF65-F5344CB8AC3E}">
        <p14:creationId xmlns:p14="http://schemas.microsoft.com/office/powerpoint/2010/main" val="32730330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23</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15</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936875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23</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16</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512281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
        <p:nvSpPr>
          <p:cNvPr id="3" name="Rectangle 5">
            <a:extLst>
              <a:ext uri="{FF2B5EF4-FFF2-40B4-BE49-F238E27FC236}">
                <a16:creationId xmlns:a16="http://schemas.microsoft.com/office/drawing/2014/main" id="{5C13CC33-2033-9EF6-9D68-DA26E20C07D3}"/>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
        <p:nvSpPr>
          <p:cNvPr id="2" name="Rectangle 5">
            <a:extLst>
              <a:ext uri="{FF2B5EF4-FFF2-40B4-BE49-F238E27FC236}">
                <a16:creationId xmlns:a16="http://schemas.microsoft.com/office/drawing/2014/main" id="{C58AAC64-B14F-3DEE-BCB4-E7E23D517354}"/>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5994400" y="229056"/>
            <a:ext cx="52832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 IEEE 802.15-23-0138-01-0mag</a:t>
            </a:r>
          </a:p>
        </p:txBody>
      </p:sp>
      <p:sp>
        <p:nvSpPr>
          <p:cNvPr id="1033" name="Rectangle 9"/>
          <p:cNvSpPr>
            <a:spLocks noChangeArrowheads="1"/>
          </p:cNvSpPr>
          <p:nvPr/>
        </p:nvSpPr>
        <p:spPr bwMode="auto">
          <a:xfrm>
            <a:off x="914400" y="6475413"/>
            <a:ext cx="948267"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sz="1200" dirty="0">
                <a:latin typeface="+mj-lt"/>
                <a:cs typeface="Calibri" panose="020F0502020204030204" pitchFamily="34"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sz="1200"/>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7315200" y="6473309"/>
            <a:ext cx="39624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914400" y="229056"/>
            <a:ext cx="26416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March 2023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files/public/docs2023/maint-draft-cs-2020-cor1-PAR-modification-0123-v02.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802.org/1/files/public/docs2023/dm-draft-PAR-modification-0123-v01.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www.ieee802.org/1/files/public/docs2023/dm-draft-CSD-modification-0123-v01.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802.org/1/files/public/docs2023/dt-draft-PAR-modification-0123-v01.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www.ieee802.org/1/files/public/docs2023/dt-draft-CSD-modification-0123-v01.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802.org/1/files/public/docs2023/dx-draft-PAR-0123-v01.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www.ieee802.org/1/files/public/docs2023/dx-draft-CSD-0123-v01.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802.org/1/files/public/docs2023/du-draft-PAR-0123-v01.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www.ieee802.org/1/files/public/docs2023/du-draft-CSD-0123-v01.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5/dcn/23/15-23-0083-00-0mag-project-task-list.xlsx"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5/dcn/23/15-23-0083-00-0mag-project-task-list.xlsx"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5/dcn/23/15-23-0083-01-0mag-project-task-list.xlsx"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eb.cvent.com/event/732be71f-e82d-472d-bf2d-059ca6106a28/regProcessStep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cn/23/15-23-0083-00-0mag-project-task-list.xlsx"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hyperlink" Target="https://www.ieee802.org/1/files/public/docs2023/dx-draft-CSD-0123-v01.pdf" TargetMode="External"/><Relationship Id="rId3" Type="http://schemas.openxmlformats.org/officeDocument/2006/relationships/hyperlink" Target="https://www.ieee802.org/1/files/public/docs2023/dm-draft-PAR-modification-0123-v01.pdf" TargetMode="External"/><Relationship Id="rId7" Type="http://schemas.openxmlformats.org/officeDocument/2006/relationships/hyperlink" Target="https://www.ieee802.org/1/files/public/docs2023/dx-draft-PAR-0123-v01.pdf" TargetMode="External"/><Relationship Id="rId12" Type="http://schemas.openxmlformats.org/officeDocument/2006/relationships/hyperlink" Target="https://mentor.ieee.org/802.15/dcn/23/15-23-0041-02-0017-draft-csd.docx" TargetMode="External"/><Relationship Id="rId2" Type="http://schemas.openxmlformats.org/officeDocument/2006/relationships/hyperlink" Target="https://protect2.fireeye.com/v1/url?k=31323334-501d5122-313273af-454445555731-5b71d938202925cb&amp;q=1&amp;e=3ce7bd91-7b15-445d-bcbf-04d2367d3f9b&amp;u=https%3A%2F%2Fwww.ieee802.org%2F1%2Ffiles%2Fpublic%2Fdocs2023%2Fmaint-draft-cs-2020-cor1-PAR-modification-0123-v02.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3/dt-draft-CSD-modification-0123-v01.pdf" TargetMode="External"/><Relationship Id="rId11" Type="http://schemas.openxmlformats.org/officeDocument/2006/relationships/hyperlink" Target="https://mentor.ieee.org/802.15/dcn/23/15-23-0040-00-0017-propsed-par-for-task-group-privacy.pdf" TargetMode="External"/><Relationship Id="rId5" Type="http://schemas.openxmlformats.org/officeDocument/2006/relationships/hyperlink" Target="https://www.ieee802.org/1/files/public/docs2023/dt-draft-PAR-modification-0123-v01.pdf" TargetMode="External"/><Relationship Id="rId10" Type="http://schemas.openxmlformats.org/officeDocument/2006/relationships/hyperlink" Target="https://www.ieee802.org/1/files/public/docs2023/du-draft-CSD-0123-v01.pdf" TargetMode="External"/><Relationship Id="rId4" Type="http://schemas.openxmlformats.org/officeDocument/2006/relationships/hyperlink" Target="https://www.ieee802.org/1/files/public/docs2023/dm-draft-CSD-modification-0123-v01.pdf" TargetMode="External"/><Relationship Id="rId9" Type="http://schemas.openxmlformats.org/officeDocument/2006/relationships/hyperlink" Target="https://www.ieee802.org/1/files/public/docs2023/du-draft-PAR-0123-v01.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676400" y="609601"/>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SC Maintenance Opening / Closing Report for March 2023 Plenary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12 March 2023</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SCM Report for March 2023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Report for the March 2023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SC Maintenance]</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CA" sz="3600" b="0" i="0" u="none" strike="noStrike" kern="1200" dirty="0">
                <a:solidFill>
                  <a:schemeClr val="tx1"/>
                </a:solidFill>
                <a:effectLst/>
                <a:latin typeface="Calibri" panose="020F0502020204030204" pitchFamily="34" charset="0"/>
                <a:ea typeface="+mj-ea"/>
                <a:cs typeface="Calibri" panose="020F0502020204030204" pitchFamily="34" charset="0"/>
              </a:rPr>
              <a:t>P802.1CS-2020/Cor1 - PAR modification</a:t>
            </a:r>
            <a:endParaRPr lang="en-US" sz="3600"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723337" y="1818851"/>
            <a:ext cx="10972800" cy="4047003"/>
          </a:xfrm>
        </p:spPr>
        <p:txBody>
          <a:bodyPr>
            <a:noAutofit/>
          </a:bodyPr>
          <a:lstStyle/>
          <a:p>
            <a:pPr marL="0" lvl="0" indent="0">
              <a:buFontTx/>
              <a:buNone/>
            </a:pP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rPr>
              <a:t>PAR:  </a:t>
            </a: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hlinkClick r:id="rId3"/>
              </a:rPr>
              <a:t>https://www.ieee802.org/1/files/public/docs2023/maint-draft-cs-2020-cor1-PAR-modification-0123-v02.pdf</a:t>
            </a:r>
            <a:endParaRPr lang="en-CA" sz="2800" b="0" i="0" u="none" strike="noStrike" kern="1200" dirty="0">
              <a:solidFill>
                <a:schemeClr val="tx1"/>
              </a:solidFill>
              <a:effectLst/>
              <a:latin typeface="Calibri" panose="020F0502020204030204" pitchFamily="34" charset="0"/>
              <a:ea typeface="+mj-ea"/>
              <a:cs typeface="Calibri" panose="020F0502020204030204" pitchFamily="34" charset="0"/>
            </a:endParaRPr>
          </a:p>
          <a:p>
            <a:pPr lvl="0"/>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rPr>
              <a:t>No comments.</a:t>
            </a:r>
            <a:endParaRPr lang="en-US" sz="2800" b="0" baseline="0" dirty="0">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12"/>
          </p:nvPr>
        </p:nvSpPr>
        <p:spPr/>
        <p:txBody>
          <a:bodyPr/>
          <a:lstStyle/>
          <a:p>
            <a:fld id="{B6A0C061-10B3-E146-8A9E-6072EFD08081}" type="slidenum">
              <a:rPr lang="en-US" smtClean="0"/>
              <a:t>10</a:t>
            </a:fld>
            <a:endParaRPr lang="en-US"/>
          </a:p>
        </p:txBody>
      </p:sp>
      <p:sp>
        <p:nvSpPr>
          <p:cNvPr id="5" name="Footer Placeholder 4">
            <a:extLst>
              <a:ext uri="{FF2B5EF4-FFF2-40B4-BE49-F238E27FC236}">
                <a16:creationId xmlns:a16="http://schemas.microsoft.com/office/drawing/2014/main" id="{2764B90A-63E7-341C-581D-54AA0B32A78F}"/>
              </a:ext>
            </a:extLst>
          </p:cNvPr>
          <p:cNvSpPr>
            <a:spLocks noGrp="1"/>
          </p:cNvSpPr>
          <p:nvPr>
            <p:ph type="ftr" sz="quarter" idx="4294967295"/>
          </p:nvPr>
        </p:nvSpPr>
        <p:spPr>
          <a:xfrm>
            <a:off x="2464307" y="6541664"/>
            <a:ext cx="6880340" cy="365125"/>
          </a:xfrm>
          <a:prstGeom prst="rect">
            <a:avLst/>
          </a:prstGeom>
        </p:spPr>
        <p:txBody>
          <a:bodyPr vert="horz" lIns="91440" tIns="45720" rIns="91440" bIns="4572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0" i="0">
                <a:solidFill>
                  <a:schemeClr val="bg1"/>
                </a:solidFill>
              </a:defRPr>
            </a:lvl1pPr>
          </a:lstStyle>
          <a:p>
            <a:r>
              <a:rPr lang="en-US" dirty="0">
                <a:latin typeface="Helvetica"/>
                <a:cs typeface="Helvetica"/>
              </a:rPr>
              <a:t>IEEE 802.3 comments on PARs, March 2023 plenary</a:t>
            </a:r>
            <a:endParaRPr lang="en-US" dirty="0"/>
          </a:p>
        </p:txBody>
      </p:sp>
    </p:spTree>
    <p:extLst>
      <p:ext uri="{BB962C8B-B14F-4D97-AF65-F5344CB8AC3E}">
        <p14:creationId xmlns:p14="http://schemas.microsoft.com/office/powerpoint/2010/main" val="687679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2E470-7979-0E32-D4B5-6105270E8529}"/>
              </a:ext>
            </a:extLst>
          </p:cNvPr>
          <p:cNvSpPr>
            <a:spLocks noGrp="1"/>
          </p:cNvSpPr>
          <p:nvPr>
            <p:ph type="title"/>
          </p:nvPr>
        </p:nvSpPr>
        <p:spPr/>
        <p:txBody>
          <a:bodyPr>
            <a:normAutofit/>
          </a:bodyPr>
          <a:lstStyle/>
          <a:p>
            <a:pPr lvl="0"/>
            <a:r>
              <a:rPr lang="en-CA" sz="3600" b="0" i="0" u="none" strike="noStrike" kern="1200" dirty="0">
                <a:solidFill>
                  <a:schemeClr val="tx1"/>
                </a:solidFill>
                <a:effectLst/>
                <a:latin typeface="Calibri" panose="020F0502020204030204" pitchFamily="34" charset="0"/>
                <a:ea typeface="+mj-ea"/>
                <a:cs typeface="Calibri" panose="020F0502020204030204" pitchFamily="34" charset="0"/>
              </a:rPr>
              <a:t>P802.1ASdm – PAR modification and CSD</a:t>
            </a:r>
            <a:endParaRPr lang="en-US" sz="3600"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DFB31695-C4E4-1323-ADF9-1799BBDC94C7}"/>
              </a:ext>
            </a:extLst>
          </p:cNvPr>
          <p:cNvSpPr>
            <a:spLocks noGrp="1"/>
          </p:cNvSpPr>
          <p:nvPr>
            <p:ph idx="1"/>
          </p:nvPr>
        </p:nvSpPr>
        <p:spPr/>
        <p:txBody>
          <a:bodyPr>
            <a:noAutofit/>
          </a:bodyPr>
          <a:lstStyle/>
          <a:p>
            <a:pPr marL="0" lvl="0" indent="0">
              <a:spcBef>
                <a:spcPts val="600"/>
              </a:spcBef>
              <a:buNone/>
            </a:pP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rPr>
              <a:t>PAR: </a:t>
            </a: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hlinkClick r:id="rId3"/>
              </a:rPr>
              <a:t>https://www.ieee802.org/1/files/public/docs2023/dm-draft-PAR-modification-0123-v01.pdf</a:t>
            </a:r>
            <a:endParaRPr lang="en-CA" sz="2800" b="0" i="0" u="none" strike="noStrike" kern="1200" dirty="0">
              <a:solidFill>
                <a:schemeClr val="tx1"/>
              </a:solidFill>
              <a:effectLst/>
              <a:latin typeface="Calibri" panose="020F0502020204030204" pitchFamily="34" charset="0"/>
              <a:ea typeface="+mj-ea"/>
              <a:cs typeface="Calibri" panose="020F0502020204030204" pitchFamily="34" charset="0"/>
            </a:endParaRPr>
          </a:p>
          <a:p>
            <a:pPr lvl="0">
              <a:spcBef>
                <a:spcPts val="600"/>
              </a:spcBef>
            </a:pP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rPr>
              <a:t>No comments.</a:t>
            </a:r>
          </a:p>
          <a:p>
            <a:pPr marL="0" lvl="0" indent="0">
              <a:spcBef>
                <a:spcPts val="600"/>
              </a:spcBef>
              <a:buNone/>
            </a:pPr>
            <a:endParaRPr lang="en-CA" sz="2800" b="0" i="0" u="none" strike="noStrike" kern="1200" dirty="0">
              <a:solidFill>
                <a:schemeClr val="tx1"/>
              </a:solidFill>
              <a:effectLst/>
              <a:latin typeface="Calibri" panose="020F0502020204030204" pitchFamily="34" charset="0"/>
              <a:ea typeface="+mj-ea"/>
              <a:cs typeface="Calibri" panose="020F0502020204030204" pitchFamily="34" charset="0"/>
            </a:endParaRPr>
          </a:p>
          <a:p>
            <a:pPr marL="0" lvl="0" indent="0">
              <a:spcBef>
                <a:spcPts val="600"/>
              </a:spcBef>
              <a:buNone/>
            </a:pP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rPr>
              <a:t>CSD: </a:t>
            </a: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hlinkClick r:id="rId4"/>
              </a:rPr>
              <a:t>https://www.ieee802.org/1/files/public/docs2023/dm-draft-CSD-modification-0123-v01.pdf</a:t>
            </a:r>
            <a:endParaRPr lang="en-CA" sz="2800" b="0" i="0" u="none" strike="noStrike" kern="1200" dirty="0">
              <a:solidFill>
                <a:schemeClr val="tx1"/>
              </a:solidFill>
              <a:effectLst/>
              <a:latin typeface="Calibri" panose="020F0502020204030204" pitchFamily="34" charset="0"/>
              <a:ea typeface="+mj-ea"/>
              <a:cs typeface="Calibri" panose="020F0502020204030204" pitchFamily="34" charset="0"/>
            </a:endParaRPr>
          </a:p>
          <a:p>
            <a:pPr lvl="0">
              <a:spcBef>
                <a:spcPts val="600"/>
              </a:spcBef>
            </a:pP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rPr>
              <a:t>No comments.</a:t>
            </a:r>
          </a:p>
        </p:txBody>
      </p:sp>
      <p:sp>
        <p:nvSpPr>
          <p:cNvPr id="4" name="Slide Number Placeholder 3">
            <a:extLst>
              <a:ext uri="{FF2B5EF4-FFF2-40B4-BE49-F238E27FC236}">
                <a16:creationId xmlns:a16="http://schemas.microsoft.com/office/drawing/2014/main" id="{D22CB027-0EFE-CD91-ED6A-56F6BEB08442}"/>
              </a:ext>
            </a:extLst>
          </p:cNvPr>
          <p:cNvSpPr>
            <a:spLocks noGrp="1"/>
          </p:cNvSpPr>
          <p:nvPr>
            <p:ph type="sldNum" sz="quarter" idx="12"/>
          </p:nvPr>
        </p:nvSpPr>
        <p:spPr/>
        <p:txBody>
          <a:bodyPr/>
          <a:lstStyle/>
          <a:p>
            <a:fld id="{B6A0C061-10B3-E146-8A9E-6072EFD08081}" type="slidenum">
              <a:rPr lang="en-US" smtClean="0"/>
              <a:t>11</a:t>
            </a:fld>
            <a:endParaRPr lang="en-US"/>
          </a:p>
        </p:txBody>
      </p:sp>
      <p:sp>
        <p:nvSpPr>
          <p:cNvPr id="6" name="Footer Placeholder 4">
            <a:extLst>
              <a:ext uri="{FF2B5EF4-FFF2-40B4-BE49-F238E27FC236}">
                <a16:creationId xmlns:a16="http://schemas.microsoft.com/office/drawing/2014/main" id="{068A5E8A-2DB2-DE06-6167-82A062350664}"/>
              </a:ext>
            </a:extLst>
          </p:cNvPr>
          <p:cNvSpPr>
            <a:spLocks noGrp="1"/>
          </p:cNvSpPr>
          <p:nvPr>
            <p:ph type="ftr" sz="quarter" idx="4294967295"/>
          </p:nvPr>
        </p:nvSpPr>
        <p:spPr>
          <a:xfrm>
            <a:off x="2464307" y="6541664"/>
            <a:ext cx="6880340" cy="365125"/>
          </a:xfrm>
          <a:prstGeom prst="rect">
            <a:avLst/>
          </a:prstGeom>
        </p:spPr>
        <p:txBody>
          <a:bodyPr vert="horz" lIns="91440" tIns="45720" rIns="91440" bIns="4572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0" i="0">
                <a:solidFill>
                  <a:schemeClr val="bg1"/>
                </a:solidFill>
              </a:defRPr>
            </a:lvl1pPr>
          </a:lstStyle>
          <a:p>
            <a:r>
              <a:rPr lang="en-US" dirty="0">
                <a:latin typeface="Helvetica"/>
                <a:cs typeface="Helvetica"/>
              </a:rPr>
              <a:t>IEEE 802.3 comments on PARs, March 2023 plenary</a:t>
            </a:r>
            <a:endParaRPr lang="en-US" dirty="0"/>
          </a:p>
        </p:txBody>
      </p:sp>
    </p:spTree>
    <p:extLst>
      <p:ext uri="{BB962C8B-B14F-4D97-AF65-F5344CB8AC3E}">
        <p14:creationId xmlns:p14="http://schemas.microsoft.com/office/powerpoint/2010/main" val="40393074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1FAF6-9DA4-4BED-E71D-CFA7CFA29CBF}"/>
              </a:ext>
            </a:extLst>
          </p:cNvPr>
          <p:cNvSpPr>
            <a:spLocks noGrp="1"/>
          </p:cNvSpPr>
          <p:nvPr>
            <p:ph type="title"/>
          </p:nvPr>
        </p:nvSpPr>
        <p:spPr/>
        <p:txBody>
          <a:bodyPr>
            <a:normAutofit/>
          </a:bodyPr>
          <a:lstStyle/>
          <a:p>
            <a:pPr lvl="0"/>
            <a:r>
              <a:rPr lang="en-CA" sz="3600" b="0" i="0" u="none" strike="noStrike" kern="1200" dirty="0" err="1">
                <a:solidFill>
                  <a:schemeClr val="tx1"/>
                </a:solidFill>
                <a:effectLst/>
                <a:latin typeface="Calibri" panose="020F0502020204030204" pitchFamily="34" charset="0"/>
                <a:ea typeface="+mj-ea"/>
                <a:cs typeface="Calibri" panose="020F0502020204030204" pitchFamily="34" charset="0"/>
              </a:rPr>
              <a:t>P802.1Qdt</a:t>
            </a:r>
            <a:r>
              <a:rPr lang="en-CA" sz="3600" b="0" i="0" u="none" strike="noStrike" kern="1200" dirty="0">
                <a:solidFill>
                  <a:schemeClr val="tx1"/>
                </a:solidFill>
                <a:effectLst/>
                <a:latin typeface="Calibri" panose="020F0502020204030204" pitchFamily="34" charset="0"/>
                <a:ea typeface="+mj-ea"/>
                <a:cs typeface="Calibri" panose="020F0502020204030204" pitchFamily="34" charset="0"/>
              </a:rPr>
              <a:t> – PAR modification and CSD</a:t>
            </a:r>
            <a:endParaRPr lang="en-US" sz="3600"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B31DE984-C9F2-0371-AC2F-249548ABA392}"/>
              </a:ext>
            </a:extLst>
          </p:cNvPr>
          <p:cNvSpPr>
            <a:spLocks noGrp="1"/>
          </p:cNvSpPr>
          <p:nvPr>
            <p:ph idx="1"/>
          </p:nvPr>
        </p:nvSpPr>
        <p:spPr/>
        <p:txBody>
          <a:bodyPr>
            <a:normAutofit/>
          </a:bodyPr>
          <a:lstStyle/>
          <a:p>
            <a:pPr marL="0" lvl="0" indent="0">
              <a:spcBef>
                <a:spcPts val="600"/>
              </a:spcBef>
              <a:buNone/>
            </a:pP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rPr>
              <a:t>PAR: </a:t>
            </a: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hlinkClick r:id="rId3"/>
              </a:rPr>
              <a:t>https://www.ieee802.org/1/files/public/docs2023/dt-draft-PAR-modification-0123-v01.pdf</a:t>
            </a:r>
            <a:endParaRPr lang="en-CA" sz="2800" b="0" i="0" u="none" strike="noStrike" kern="1200" dirty="0">
              <a:solidFill>
                <a:schemeClr val="tx1"/>
              </a:solidFill>
              <a:effectLst/>
              <a:latin typeface="Calibri" panose="020F0502020204030204" pitchFamily="34" charset="0"/>
              <a:ea typeface="+mj-ea"/>
              <a:cs typeface="Calibri" panose="020F0502020204030204" pitchFamily="34" charset="0"/>
            </a:endParaRPr>
          </a:p>
          <a:p>
            <a:pPr lvl="0">
              <a:spcBef>
                <a:spcPts val="600"/>
              </a:spcBef>
            </a:pP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rPr>
              <a:t>No comments.</a:t>
            </a:r>
          </a:p>
          <a:p>
            <a:pPr marL="0" lvl="0" indent="0">
              <a:spcBef>
                <a:spcPts val="600"/>
              </a:spcBef>
              <a:buNone/>
            </a:pPr>
            <a:endParaRPr lang="en-CA" sz="2800" b="0" i="0" u="none" strike="noStrike" kern="1200" dirty="0">
              <a:solidFill>
                <a:schemeClr val="tx1"/>
              </a:solidFill>
              <a:effectLst/>
              <a:latin typeface="Calibri" panose="020F0502020204030204" pitchFamily="34" charset="0"/>
              <a:ea typeface="+mj-ea"/>
              <a:cs typeface="Calibri" panose="020F0502020204030204" pitchFamily="34" charset="0"/>
            </a:endParaRPr>
          </a:p>
          <a:p>
            <a:pPr marL="0" lvl="0" indent="0">
              <a:spcBef>
                <a:spcPts val="600"/>
              </a:spcBef>
              <a:buNone/>
            </a:pP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rPr>
              <a:t>CSD: </a:t>
            </a: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hlinkClick r:id="rId4"/>
              </a:rPr>
              <a:t>https://www.ieee802.org/1/files/public/docs2023/dt-draft-CSD-modification-0123-v01.pdf</a:t>
            </a:r>
            <a:endParaRPr lang="en-CA" sz="2800" b="0" i="0" u="none" strike="noStrike" kern="1200" dirty="0">
              <a:solidFill>
                <a:schemeClr val="tx1"/>
              </a:solidFill>
              <a:effectLst/>
              <a:latin typeface="Calibri" panose="020F0502020204030204" pitchFamily="34" charset="0"/>
              <a:ea typeface="+mj-ea"/>
              <a:cs typeface="Calibri" panose="020F0502020204030204" pitchFamily="34" charset="0"/>
            </a:endParaRPr>
          </a:p>
          <a:p>
            <a:pPr lvl="0">
              <a:spcBef>
                <a:spcPts val="600"/>
              </a:spcBef>
            </a:pP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rPr>
              <a:t>No comments.</a:t>
            </a:r>
          </a:p>
        </p:txBody>
      </p:sp>
      <p:sp>
        <p:nvSpPr>
          <p:cNvPr id="4" name="Slide Number Placeholder 3">
            <a:extLst>
              <a:ext uri="{FF2B5EF4-FFF2-40B4-BE49-F238E27FC236}">
                <a16:creationId xmlns:a16="http://schemas.microsoft.com/office/drawing/2014/main" id="{BDA3B6F8-FB9A-AE25-E103-B2107CC8FD16}"/>
              </a:ext>
            </a:extLst>
          </p:cNvPr>
          <p:cNvSpPr>
            <a:spLocks noGrp="1"/>
          </p:cNvSpPr>
          <p:nvPr>
            <p:ph type="sldNum" sz="quarter" idx="12"/>
          </p:nvPr>
        </p:nvSpPr>
        <p:spPr/>
        <p:txBody>
          <a:bodyPr/>
          <a:lstStyle/>
          <a:p>
            <a:fld id="{B6A0C061-10B3-E146-8A9E-6072EFD08081}" type="slidenum">
              <a:rPr lang="en-US" smtClean="0"/>
              <a:t>12</a:t>
            </a:fld>
            <a:endParaRPr lang="en-US"/>
          </a:p>
        </p:txBody>
      </p:sp>
      <p:sp>
        <p:nvSpPr>
          <p:cNvPr id="6" name="Footer Placeholder 4">
            <a:extLst>
              <a:ext uri="{FF2B5EF4-FFF2-40B4-BE49-F238E27FC236}">
                <a16:creationId xmlns:a16="http://schemas.microsoft.com/office/drawing/2014/main" id="{B0FBC24F-5906-8F87-F860-6E75B2003179}"/>
              </a:ext>
            </a:extLst>
          </p:cNvPr>
          <p:cNvSpPr>
            <a:spLocks noGrp="1"/>
          </p:cNvSpPr>
          <p:nvPr>
            <p:ph type="ftr" sz="quarter" idx="4294967295"/>
          </p:nvPr>
        </p:nvSpPr>
        <p:spPr>
          <a:xfrm>
            <a:off x="2464307" y="6541664"/>
            <a:ext cx="6880340" cy="365125"/>
          </a:xfrm>
          <a:prstGeom prst="rect">
            <a:avLst/>
          </a:prstGeom>
        </p:spPr>
        <p:txBody>
          <a:bodyPr vert="horz" lIns="91440" tIns="45720" rIns="91440" bIns="4572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0" i="0">
                <a:solidFill>
                  <a:schemeClr val="bg1"/>
                </a:solidFill>
              </a:defRPr>
            </a:lvl1pPr>
          </a:lstStyle>
          <a:p>
            <a:r>
              <a:rPr lang="en-US" dirty="0">
                <a:latin typeface="Helvetica"/>
                <a:cs typeface="Helvetica"/>
              </a:rPr>
              <a:t>IEEE 802.3 comments on PARs, March 2023 plenary</a:t>
            </a:r>
            <a:endParaRPr lang="en-US" dirty="0"/>
          </a:p>
        </p:txBody>
      </p:sp>
    </p:spTree>
    <p:extLst>
      <p:ext uri="{BB962C8B-B14F-4D97-AF65-F5344CB8AC3E}">
        <p14:creationId xmlns:p14="http://schemas.microsoft.com/office/powerpoint/2010/main" val="1367628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0FAC3-B523-67E8-4921-FCB0F9A35AC0}"/>
              </a:ext>
            </a:extLst>
          </p:cNvPr>
          <p:cNvSpPr>
            <a:spLocks noGrp="1"/>
          </p:cNvSpPr>
          <p:nvPr>
            <p:ph type="title"/>
          </p:nvPr>
        </p:nvSpPr>
        <p:spPr/>
        <p:txBody>
          <a:bodyPr>
            <a:normAutofit/>
          </a:bodyPr>
          <a:lstStyle/>
          <a:p>
            <a:pPr lvl="0"/>
            <a:r>
              <a:rPr lang="en-CA" sz="3600" b="0" i="0" u="none" strike="noStrike" kern="1200" dirty="0" err="1">
                <a:solidFill>
                  <a:schemeClr val="tx1"/>
                </a:solidFill>
                <a:effectLst/>
                <a:latin typeface="Calibri" panose="020F0502020204030204" pitchFamily="34" charset="0"/>
                <a:ea typeface="+mj-ea"/>
                <a:cs typeface="Calibri" panose="020F0502020204030204" pitchFamily="34" charset="0"/>
              </a:rPr>
              <a:t>P802.1Qdx</a:t>
            </a:r>
            <a:r>
              <a:rPr lang="en-CA" sz="3600" dirty="0">
                <a:latin typeface="Calibri" panose="020F0502020204030204" pitchFamily="34" charset="0"/>
                <a:cs typeface="Calibri" panose="020F0502020204030204" pitchFamily="34" charset="0"/>
              </a:rPr>
              <a:t> - </a:t>
            </a:r>
            <a:r>
              <a:rPr lang="en-CA" sz="3600" b="0" i="0" u="none" strike="noStrike" kern="1200" dirty="0">
                <a:solidFill>
                  <a:schemeClr val="tx1"/>
                </a:solidFill>
                <a:effectLst/>
                <a:latin typeface="Calibri" panose="020F0502020204030204" pitchFamily="34" charset="0"/>
                <a:ea typeface="+mj-ea"/>
                <a:cs typeface="Calibri" panose="020F0502020204030204" pitchFamily="34" charset="0"/>
              </a:rPr>
              <a:t>amendment PAR and CSD</a:t>
            </a:r>
            <a:endParaRPr lang="en-US" sz="3600"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EB4FAA4C-7BE8-06CC-FC02-BBCDC1464C0E}"/>
              </a:ext>
            </a:extLst>
          </p:cNvPr>
          <p:cNvSpPr>
            <a:spLocks noGrp="1"/>
          </p:cNvSpPr>
          <p:nvPr>
            <p:ph idx="1"/>
          </p:nvPr>
        </p:nvSpPr>
        <p:spPr/>
        <p:txBody>
          <a:bodyPr>
            <a:noAutofit/>
          </a:bodyPr>
          <a:lstStyle/>
          <a:p>
            <a:pPr marL="0" lvl="0" indent="0">
              <a:spcBef>
                <a:spcPts val="600"/>
              </a:spcBef>
              <a:buNone/>
            </a:pP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rPr>
              <a:t>PAR: </a:t>
            </a: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hlinkClick r:id="rId3"/>
              </a:rPr>
              <a:t>https://www.ieee802.org/1/files/public/docs2023/dx-draft-PAR-0123-v01.pdf</a:t>
            </a:r>
            <a:endParaRPr lang="en-CA" sz="2800" b="0" i="0" u="none" strike="noStrike" kern="1200" dirty="0">
              <a:solidFill>
                <a:schemeClr val="tx1"/>
              </a:solidFill>
              <a:effectLst/>
              <a:latin typeface="Calibri" panose="020F0502020204030204" pitchFamily="34" charset="0"/>
              <a:ea typeface="+mj-ea"/>
              <a:cs typeface="Calibri" panose="020F0502020204030204" pitchFamily="34" charset="0"/>
            </a:endParaRPr>
          </a:p>
          <a:p>
            <a:pPr lvl="0">
              <a:spcBef>
                <a:spcPts val="600"/>
              </a:spcBef>
            </a:pP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rPr>
              <a:t>No comments. </a:t>
            </a:r>
          </a:p>
          <a:p>
            <a:pPr marL="0" lvl="0" indent="0">
              <a:spcBef>
                <a:spcPts val="600"/>
              </a:spcBef>
              <a:buNone/>
            </a:pPr>
            <a:endParaRPr lang="en-CA" sz="2800" b="0" i="0" u="none" strike="noStrike" kern="1200" dirty="0">
              <a:solidFill>
                <a:schemeClr val="tx1"/>
              </a:solidFill>
              <a:effectLst/>
              <a:latin typeface="Calibri" panose="020F0502020204030204" pitchFamily="34" charset="0"/>
              <a:ea typeface="+mj-ea"/>
              <a:cs typeface="Calibri" panose="020F0502020204030204" pitchFamily="34" charset="0"/>
            </a:endParaRPr>
          </a:p>
          <a:p>
            <a:pPr marL="0" lvl="0" indent="0">
              <a:spcBef>
                <a:spcPts val="600"/>
              </a:spcBef>
              <a:buNone/>
            </a:pP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rPr>
              <a:t>CSD: </a:t>
            </a: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hlinkClick r:id="rId4"/>
              </a:rPr>
              <a:t>https://www.ieee802.org/1/files/public/docs2023/dx-draft-CSD-0123-v01.pdf</a:t>
            </a:r>
            <a:endParaRPr lang="en-CA" sz="2800" b="0" i="0" u="none" strike="noStrike" kern="1200" dirty="0">
              <a:solidFill>
                <a:schemeClr val="tx1"/>
              </a:solidFill>
              <a:effectLst/>
              <a:latin typeface="Calibri" panose="020F0502020204030204" pitchFamily="34" charset="0"/>
              <a:ea typeface="+mj-ea"/>
              <a:cs typeface="Calibri" panose="020F0502020204030204" pitchFamily="34" charset="0"/>
            </a:endParaRPr>
          </a:p>
          <a:p>
            <a:pPr lvl="0">
              <a:spcBef>
                <a:spcPts val="600"/>
              </a:spcBef>
            </a:pP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rPr>
              <a:t>No comments.  </a:t>
            </a:r>
          </a:p>
        </p:txBody>
      </p:sp>
      <p:sp>
        <p:nvSpPr>
          <p:cNvPr id="4" name="Slide Number Placeholder 3">
            <a:extLst>
              <a:ext uri="{FF2B5EF4-FFF2-40B4-BE49-F238E27FC236}">
                <a16:creationId xmlns:a16="http://schemas.microsoft.com/office/drawing/2014/main" id="{59A661E5-538B-6FE1-4521-1BC94AA48520}"/>
              </a:ext>
            </a:extLst>
          </p:cNvPr>
          <p:cNvSpPr>
            <a:spLocks noGrp="1"/>
          </p:cNvSpPr>
          <p:nvPr>
            <p:ph type="sldNum" sz="quarter" idx="12"/>
          </p:nvPr>
        </p:nvSpPr>
        <p:spPr/>
        <p:txBody>
          <a:bodyPr/>
          <a:lstStyle/>
          <a:p>
            <a:fld id="{B6A0C061-10B3-E146-8A9E-6072EFD08081}" type="slidenum">
              <a:rPr lang="en-US" smtClean="0"/>
              <a:t>13</a:t>
            </a:fld>
            <a:endParaRPr lang="en-US"/>
          </a:p>
        </p:txBody>
      </p:sp>
      <p:sp>
        <p:nvSpPr>
          <p:cNvPr id="7" name="Footer Placeholder 4">
            <a:extLst>
              <a:ext uri="{FF2B5EF4-FFF2-40B4-BE49-F238E27FC236}">
                <a16:creationId xmlns:a16="http://schemas.microsoft.com/office/drawing/2014/main" id="{8A082C2C-FAFC-4AC3-197B-D83E591DBC06}"/>
              </a:ext>
            </a:extLst>
          </p:cNvPr>
          <p:cNvSpPr>
            <a:spLocks noGrp="1"/>
          </p:cNvSpPr>
          <p:nvPr>
            <p:ph type="ftr" sz="quarter" idx="4294967295"/>
          </p:nvPr>
        </p:nvSpPr>
        <p:spPr>
          <a:xfrm>
            <a:off x="2464307" y="6541664"/>
            <a:ext cx="6880340" cy="365125"/>
          </a:xfrm>
          <a:prstGeom prst="rect">
            <a:avLst/>
          </a:prstGeom>
        </p:spPr>
        <p:txBody>
          <a:bodyPr vert="horz" lIns="91440" tIns="45720" rIns="91440" bIns="4572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0" i="0">
                <a:solidFill>
                  <a:schemeClr val="bg1"/>
                </a:solidFill>
              </a:defRPr>
            </a:lvl1pPr>
          </a:lstStyle>
          <a:p>
            <a:r>
              <a:rPr lang="en-US" dirty="0">
                <a:latin typeface="Helvetica"/>
                <a:cs typeface="Helvetica"/>
              </a:rPr>
              <a:t>IEEE 802.3 comments on PARs, March 2023 plenary</a:t>
            </a:r>
            <a:endParaRPr lang="en-US" dirty="0"/>
          </a:p>
        </p:txBody>
      </p:sp>
    </p:spTree>
    <p:extLst>
      <p:ext uri="{BB962C8B-B14F-4D97-AF65-F5344CB8AC3E}">
        <p14:creationId xmlns:p14="http://schemas.microsoft.com/office/powerpoint/2010/main" val="12070240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FF797-7A5B-113A-764D-A8E203BFFA08}"/>
              </a:ext>
            </a:extLst>
          </p:cNvPr>
          <p:cNvSpPr>
            <a:spLocks noGrp="1"/>
          </p:cNvSpPr>
          <p:nvPr>
            <p:ph type="title"/>
          </p:nvPr>
        </p:nvSpPr>
        <p:spPr/>
        <p:txBody>
          <a:bodyPr>
            <a:normAutofit/>
          </a:bodyPr>
          <a:lstStyle/>
          <a:p>
            <a:pPr lvl="0"/>
            <a:r>
              <a:rPr lang="en-CA" sz="3600" b="0" i="0" u="none" strike="noStrike" kern="1200" dirty="0">
                <a:solidFill>
                  <a:schemeClr val="tx1"/>
                </a:solidFill>
                <a:effectLst/>
                <a:latin typeface="Calibri" panose="020F0502020204030204" pitchFamily="34" charset="0"/>
                <a:ea typeface="+mj-ea"/>
                <a:cs typeface="Calibri" panose="020F0502020204030204" pitchFamily="34" charset="0"/>
              </a:rPr>
              <a:t>P802.1DU – new standard PAR and CSD</a:t>
            </a:r>
            <a:endParaRPr lang="en-US" sz="3600"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9847A084-E625-84F5-FA8C-2C7C9B081A64}"/>
              </a:ext>
            </a:extLst>
          </p:cNvPr>
          <p:cNvSpPr>
            <a:spLocks noGrp="1"/>
          </p:cNvSpPr>
          <p:nvPr>
            <p:ph idx="1"/>
          </p:nvPr>
        </p:nvSpPr>
        <p:spPr/>
        <p:txBody>
          <a:bodyPr>
            <a:normAutofit/>
          </a:bodyPr>
          <a:lstStyle/>
          <a:p>
            <a:pPr marL="0" lvl="0" indent="0">
              <a:spcBef>
                <a:spcPts val="600"/>
              </a:spcBef>
              <a:buNone/>
            </a:pP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rPr>
              <a:t>PAR: </a:t>
            </a: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hlinkClick r:id="rId3"/>
              </a:rPr>
              <a:t>https://www.ieee802.org/1/files/public/docs2023/du-draft-PAR-0123-v01.pdf</a:t>
            </a:r>
            <a:endParaRPr lang="en-CA" sz="2800" b="0" i="0" u="none" strike="noStrike" kern="1200" dirty="0">
              <a:solidFill>
                <a:schemeClr val="tx1"/>
              </a:solidFill>
              <a:effectLst/>
              <a:latin typeface="Calibri" panose="020F0502020204030204" pitchFamily="34" charset="0"/>
              <a:ea typeface="+mj-ea"/>
              <a:cs typeface="Calibri" panose="020F0502020204030204" pitchFamily="34" charset="0"/>
            </a:endParaRPr>
          </a:p>
          <a:p>
            <a:pPr lvl="0">
              <a:spcBef>
                <a:spcPts val="600"/>
              </a:spcBef>
            </a:pP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rPr>
              <a:t>No comments.</a:t>
            </a:r>
          </a:p>
          <a:p>
            <a:pPr lvl="0">
              <a:spcBef>
                <a:spcPts val="600"/>
              </a:spcBef>
            </a:pPr>
            <a:endParaRPr lang="en-CA" sz="2800" kern="1200" dirty="0">
              <a:latin typeface="Calibri" panose="020F0502020204030204" pitchFamily="34" charset="0"/>
              <a:ea typeface="+mj-ea"/>
              <a:cs typeface="Calibri" panose="020F0502020204030204" pitchFamily="34" charset="0"/>
            </a:endParaRPr>
          </a:p>
          <a:p>
            <a:pPr marL="0" lvl="0" indent="0">
              <a:spcBef>
                <a:spcPts val="600"/>
              </a:spcBef>
              <a:buNone/>
            </a:pP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rPr>
              <a:t>CSD: </a:t>
            </a: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hlinkClick r:id="rId4"/>
              </a:rPr>
              <a:t>https://www.ieee802.org/1/files/public/docs2023/du-draft-CSD-0123-v01.pdf</a:t>
            </a:r>
            <a:endParaRPr lang="en-CA" sz="2800" b="0" i="0" u="none" strike="noStrike" kern="1200" dirty="0">
              <a:solidFill>
                <a:schemeClr val="tx1"/>
              </a:solidFill>
              <a:effectLst/>
              <a:latin typeface="Calibri" panose="020F0502020204030204" pitchFamily="34" charset="0"/>
              <a:ea typeface="+mj-ea"/>
              <a:cs typeface="Calibri" panose="020F0502020204030204" pitchFamily="34" charset="0"/>
            </a:endParaRPr>
          </a:p>
          <a:p>
            <a:pPr lvl="0">
              <a:spcBef>
                <a:spcPts val="600"/>
              </a:spcBef>
            </a:pP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rPr>
              <a:t>No comments.</a:t>
            </a:r>
            <a:endParaRPr lang="en-CA" sz="2800" dirty="0">
              <a:latin typeface="Calibri" panose="020F0502020204030204" pitchFamily="34" charset="0"/>
              <a:ea typeface="+mj-ea"/>
              <a:cs typeface="Calibri" panose="020F0502020204030204" pitchFamily="34" charset="0"/>
            </a:endParaRPr>
          </a:p>
        </p:txBody>
      </p:sp>
      <p:sp>
        <p:nvSpPr>
          <p:cNvPr id="4" name="Slide Number Placeholder 3">
            <a:extLst>
              <a:ext uri="{FF2B5EF4-FFF2-40B4-BE49-F238E27FC236}">
                <a16:creationId xmlns:a16="http://schemas.microsoft.com/office/drawing/2014/main" id="{D78A8AA9-507F-2FE0-2568-DC4BA35BAAE5}"/>
              </a:ext>
            </a:extLst>
          </p:cNvPr>
          <p:cNvSpPr>
            <a:spLocks noGrp="1"/>
          </p:cNvSpPr>
          <p:nvPr>
            <p:ph type="sldNum" sz="quarter" idx="12"/>
          </p:nvPr>
        </p:nvSpPr>
        <p:spPr/>
        <p:txBody>
          <a:bodyPr/>
          <a:lstStyle/>
          <a:p>
            <a:fld id="{B6A0C061-10B3-E146-8A9E-6072EFD08081}" type="slidenum">
              <a:rPr lang="en-US" smtClean="0"/>
              <a:t>14</a:t>
            </a:fld>
            <a:endParaRPr lang="en-US"/>
          </a:p>
        </p:txBody>
      </p:sp>
      <p:sp>
        <p:nvSpPr>
          <p:cNvPr id="6" name="Footer Placeholder 4">
            <a:extLst>
              <a:ext uri="{FF2B5EF4-FFF2-40B4-BE49-F238E27FC236}">
                <a16:creationId xmlns:a16="http://schemas.microsoft.com/office/drawing/2014/main" id="{58401A6A-60AD-8E97-A902-905F89F4ED28}"/>
              </a:ext>
            </a:extLst>
          </p:cNvPr>
          <p:cNvSpPr>
            <a:spLocks noGrp="1"/>
          </p:cNvSpPr>
          <p:nvPr>
            <p:ph type="ftr" sz="quarter" idx="4294967295"/>
          </p:nvPr>
        </p:nvSpPr>
        <p:spPr>
          <a:xfrm>
            <a:off x="2464307" y="6541664"/>
            <a:ext cx="6880340" cy="365125"/>
          </a:xfrm>
          <a:prstGeom prst="rect">
            <a:avLst/>
          </a:prstGeom>
        </p:spPr>
        <p:txBody>
          <a:bodyPr vert="horz" lIns="91440" tIns="45720" rIns="91440" bIns="4572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0" i="0">
                <a:solidFill>
                  <a:schemeClr val="bg1"/>
                </a:solidFill>
              </a:defRPr>
            </a:lvl1pPr>
          </a:lstStyle>
          <a:p>
            <a:r>
              <a:rPr lang="en-US" dirty="0">
                <a:latin typeface="Helvetica"/>
                <a:cs typeface="Helvetica"/>
              </a:rPr>
              <a:t>IEEE 802.3 comments on PARs, March 2023 plenary</a:t>
            </a:r>
            <a:endParaRPr lang="en-US" dirty="0"/>
          </a:p>
        </p:txBody>
      </p:sp>
    </p:spTree>
    <p:extLst>
      <p:ext uri="{BB962C8B-B14F-4D97-AF65-F5344CB8AC3E}">
        <p14:creationId xmlns:p14="http://schemas.microsoft.com/office/powerpoint/2010/main" val="23974135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15</a:t>
            </a:fld>
            <a:endParaRPr lang="en-US"/>
          </a:p>
        </p:txBody>
      </p:sp>
      <p:sp>
        <p:nvSpPr>
          <p:cNvPr id="21509" name="Rectangle 2"/>
          <p:cNvSpPr>
            <a:spLocks noGrp="1" noChangeArrowheads="1"/>
          </p:cNvSpPr>
          <p:nvPr>
            <p:ph type="title" idx="4294967295"/>
          </p:nvPr>
        </p:nvSpPr>
        <p:spPr>
          <a:xfrm>
            <a:off x="1980199" y="382587"/>
            <a:ext cx="7772400" cy="762000"/>
          </a:xfrm>
        </p:spPr>
        <p:txBody>
          <a:bodyPr/>
          <a:lstStyle/>
          <a:p>
            <a:r>
              <a:rPr lang="en-US" sz="3200" b="1">
                <a:latin typeface="Calibri" panose="020F0502020204030204" pitchFamily="34" charset="0"/>
                <a:ea typeface="ＭＳ Ｐゴシック" charset="0"/>
                <a:cs typeface="Calibri" panose="020F0502020204030204" pitchFamily="34" charset="0"/>
              </a:rPr>
              <a:t>SCM other items</a:t>
            </a:r>
            <a:endParaRPr lang="en-US" sz="32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1752601" y="990600"/>
            <a:ext cx="8665845" cy="5029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marL="0" lvl="2">
              <a:spcAft>
                <a:spcPts val="600"/>
              </a:spcAft>
            </a:pPr>
            <a:endParaRPr lang="en-US" sz="2000" dirty="0">
              <a:latin typeface="Calibri" panose="020F0502020204030204" pitchFamily="34" charset="0"/>
              <a:cs typeface="Calibri" panose="020F0502020204030204" pitchFamily="34" charset="0"/>
            </a:endParaRPr>
          </a:p>
          <a:p>
            <a:pPr marL="342900" lvl="2" indent="-3429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Change requests for Operations Manual - none</a:t>
            </a:r>
          </a:p>
          <a:p>
            <a:pPr marL="342900" lvl="2" indent="-3429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Review Project Action Items - </a:t>
            </a:r>
            <a:r>
              <a:rPr lang="en-US" sz="2400" dirty="0">
                <a:latin typeface="Calibri" panose="020F0502020204030204" pitchFamily="34" charset="0"/>
                <a:cs typeface="Calibri" panose="020F0502020204030204" pitchFamily="34" charset="0"/>
                <a:hlinkClick r:id="rId3"/>
              </a:rPr>
              <a:t>https://mentor.ieee.org/802.15/dcn/23/15-23-0083-00-0mag-project-task-list.xlsx</a:t>
            </a:r>
            <a:endParaRPr lang="en-US" sz="24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8458200" y="6535480"/>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14504297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16</a:t>
            </a:fld>
            <a:endParaRPr lang="en-US"/>
          </a:p>
        </p:txBody>
      </p:sp>
      <p:sp>
        <p:nvSpPr>
          <p:cNvPr id="21509" name="Rectangle 2"/>
          <p:cNvSpPr>
            <a:spLocks noGrp="1" noChangeArrowheads="1"/>
          </p:cNvSpPr>
          <p:nvPr>
            <p:ph type="title" idx="4294967295"/>
          </p:nvPr>
        </p:nvSpPr>
        <p:spPr>
          <a:xfrm>
            <a:off x="1980199" y="382587"/>
            <a:ext cx="7772400" cy="762000"/>
          </a:xfrm>
        </p:spPr>
        <p:txBody>
          <a:bodyPr/>
          <a:lstStyle/>
          <a:p>
            <a:r>
              <a:rPr lang="en-US" sz="3200" b="1">
                <a:latin typeface="Calibri" panose="020F0502020204030204" pitchFamily="34" charset="0"/>
                <a:ea typeface="ＭＳ Ｐゴシック" charset="0"/>
                <a:cs typeface="Calibri" panose="020F0502020204030204" pitchFamily="34" charset="0"/>
              </a:rPr>
              <a:t>SCM other items</a:t>
            </a:r>
            <a:endParaRPr lang="en-US" sz="32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1752601" y="990600"/>
            <a:ext cx="8665845" cy="5029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marL="0" lvl="2">
              <a:spcAft>
                <a:spcPts val="600"/>
              </a:spcAft>
            </a:pPr>
            <a:endParaRPr lang="en-US" sz="2000" dirty="0">
              <a:latin typeface="Calibri" panose="020F0502020204030204" pitchFamily="34" charset="0"/>
              <a:cs typeface="Calibri" panose="020F0502020204030204" pitchFamily="34" charset="0"/>
            </a:endParaRPr>
          </a:p>
          <a:p>
            <a:pPr marL="342900" lvl="2" indent="-3429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Change requests for Operations Manual - none</a:t>
            </a:r>
          </a:p>
          <a:p>
            <a:pPr marL="342900" lvl="2" indent="-3429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Review Project Action Items - </a:t>
            </a:r>
            <a:r>
              <a:rPr lang="en-US" sz="2400" dirty="0">
                <a:latin typeface="Calibri" panose="020F0502020204030204" pitchFamily="34" charset="0"/>
                <a:cs typeface="Calibri" panose="020F0502020204030204" pitchFamily="34" charset="0"/>
                <a:hlinkClick r:id="rId3"/>
              </a:rPr>
              <a:t>https://mentor.ieee.org/802.15/dcn/23/15-23-0083-00-0mag-project-task-list.xlsx</a:t>
            </a:r>
            <a:endParaRPr lang="en-US" sz="24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8458200" y="6535480"/>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9414307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17</a:t>
            </a:fld>
            <a:endParaRPr lang="en-US"/>
          </a:p>
        </p:txBody>
      </p:sp>
      <p:sp>
        <p:nvSpPr>
          <p:cNvPr id="21509" name="Rectangle 2"/>
          <p:cNvSpPr>
            <a:spLocks noGrp="1" noChangeArrowheads="1"/>
          </p:cNvSpPr>
          <p:nvPr>
            <p:ph type="title" idx="4294967295"/>
          </p:nvPr>
        </p:nvSpPr>
        <p:spPr>
          <a:xfrm>
            <a:off x="2057400" y="457200"/>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SC Meeting Achievements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152400" y="1219200"/>
            <a:ext cx="11582400" cy="4648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marL="457200" lvl="2" indent="-457200">
              <a:spcAft>
                <a:spcPts val="600"/>
              </a:spcAft>
              <a:buFont typeface="+mj-lt"/>
              <a:buAutoNum type="arabicPeriod"/>
            </a:pPr>
            <a:r>
              <a:rPr lang="en-US" sz="2800" dirty="0">
                <a:latin typeface="Calibri" panose="020F0502020204030204" pitchFamily="34" charset="0"/>
                <a:cs typeface="Calibri" panose="020F0502020204030204" pitchFamily="34" charset="0"/>
              </a:rPr>
              <a:t>Reviewed PARs from 802.1</a:t>
            </a:r>
          </a:p>
          <a:p>
            <a:pPr marL="342900" lvl="2" indent="-342900">
              <a:spcAft>
                <a:spcPts val="600"/>
              </a:spcAft>
              <a:buFont typeface="Arial" panose="020B0604020202020204" pitchFamily="34" charset="0"/>
              <a:buChar char="•"/>
            </a:pPr>
            <a:r>
              <a:rPr lang="en-US" sz="2800" dirty="0">
                <a:latin typeface="Calibri" panose="020F0502020204030204" pitchFamily="34" charset="0"/>
                <a:cs typeface="Calibri" panose="020F0502020204030204" pitchFamily="34" charset="0"/>
              </a:rPr>
              <a:t>Change requests for Operations Manual - none</a:t>
            </a:r>
          </a:p>
          <a:p>
            <a:pPr marL="342900" lvl="2" indent="-342900">
              <a:spcAft>
                <a:spcPts val="600"/>
              </a:spcAft>
              <a:buFont typeface="Arial" panose="020B0604020202020204" pitchFamily="34" charset="0"/>
              <a:buChar char="•"/>
            </a:pPr>
            <a:r>
              <a:rPr lang="en-US" sz="2800" dirty="0">
                <a:latin typeface="Calibri" panose="020F0502020204030204" pitchFamily="34" charset="0"/>
                <a:cs typeface="Calibri" panose="020F0502020204030204" pitchFamily="34" charset="0"/>
              </a:rPr>
              <a:t>Reviewed and edited Project Action Items template –will be reposted as  </a:t>
            </a:r>
            <a:r>
              <a:rPr lang="en-US" sz="2800" dirty="0">
                <a:latin typeface="Calibri" panose="020F0502020204030204" pitchFamily="34" charset="0"/>
                <a:cs typeface="Calibri" panose="020F0502020204030204" pitchFamily="34" charset="0"/>
                <a:hlinkClick r:id="rId3"/>
              </a:rPr>
              <a:t>https://mentor.ieee.org/802.15/dcn/23/15-23-0083-01-0mag-project-task-list.xlsx</a:t>
            </a:r>
            <a:endParaRPr lang="en-US" sz="2800" dirty="0">
              <a:latin typeface="Calibri" panose="020F0502020204030204" pitchFamily="34" charset="0"/>
              <a:cs typeface="Calibri" panose="020F0502020204030204" pitchFamily="34" charset="0"/>
            </a:endParaRPr>
          </a:p>
          <a:p>
            <a:pPr marL="0" lvl="2">
              <a:spcAft>
                <a:spcPts val="600"/>
              </a:spcAft>
            </a:pPr>
            <a:r>
              <a:rPr lang="en-US" sz="2800" dirty="0">
                <a:latin typeface="Calibri" panose="020F0502020204030204" pitchFamily="34" charset="0"/>
                <a:cs typeface="Calibri" panose="020F0502020204030204" pitchFamily="34" charset="0"/>
              </a:rPr>
              <a:t> </a:t>
            </a:r>
            <a:r>
              <a:rPr lang="en-US" sz="2800" dirty="0">
                <a:latin typeface="Calibri" panose="020F0502020204030204" pitchFamily="34" charset="0"/>
                <a:cs typeface="Calibri" panose="020F0502020204030204" pitchFamily="34" charset="0"/>
                <a:sym typeface="Wingdings" panose="05000000000000000000" pitchFamily="2" charset="2"/>
              </a:rPr>
              <a:t> </a:t>
            </a:r>
            <a:endParaRPr lang="en-US" sz="2800" dirty="0">
              <a:latin typeface="Calibri" panose="020F0502020204030204" pitchFamily="34" charset="0"/>
              <a:cs typeface="Calibri" panose="020F0502020204030204" pitchFamily="34" charset="0"/>
            </a:endParaRPr>
          </a:p>
        </p:txBody>
      </p:sp>
      <p:sp>
        <p:nvSpPr>
          <p:cNvPr id="2" name="Footer Placeholder 2">
            <a:extLst>
              <a:ext uri="{FF2B5EF4-FFF2-40B4-BE49-F238E27FC236}">
                <a16:creationId xmlns:a16="http://schemas.microsoft.com/office/drawing/2014/main" id="{E6F63772-5AAF-D200-7E96-373612CF933C}"/>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1145245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1424" y="2286002"/>
            <a:ext cx="10441160"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the registration link here: </a:t>
            </a:r>
          </a:p>
          <a:p>
            <a:pPr marL="0" indent="0">
              <a:buNone/>
            </a:pPr>
            <a:r>
              <a:rPr lang="en-US" sz="2000" dirty="0">
                <a:hlinkClick r:id="rId2"/>
              </a:rPr>
              <a:t>https://web.cvent.com/event/732be71f-e82d-472d-bf2d-059ca6106a28/regProcessStep1</a:t>
            </a:r>
            <a:r>
              <a:rPr lang="en-US" sz="2000"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2</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2286001" y="685800"/>
            <a:ext cx="7764463" cy="1303040"/>
          </a:xfrm>
        </p:spPr>
        <p:txBody>
          <a:bodyPr anchor="t"/>
          <a:lstStyle/>
          <a:p>
            <a:r>
              <a:rPr lang="en-US" sz="3600" dirty="0"/>
              <a:t>Registration for 802 LMSC Plenaries and 802 Wireless Interims</a:t>
            </a:r>
          </a:p>
        </p:txBody>
      </p:sp>
      <p:sp>
        <p:nvSpPr>
          <p:cNvPr id="2" name="Footer Placeholder 2">
            <a:extLst>
              <a:ext uri="{FF2B5EF4-FFF2-40B4-BE49-F238E27FC236}">
                <a16:creationId xmlns:a16="http://schemas.microsoft.com/office/drawing/2014/main" id="{5F328967-4BEE-E0AF-3B21-E8D99F67FD85}"/>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196872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2286001" y="685801"/>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911424" y="1867296"/>
            <a:ext cx="10513168"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3</a:t>
            </a:fld>
            <a:endParaRPr lang="en-GB" dirty="0"/>
          </a:p>
        </p:txBody>
      </p:sp>
      <p:sp>
        <p:nvSpPr>
          <p:cNvPr id="5" name="Footer Placeholder 2">
            <a:extLst>
              <a:ext uri="{FF2B5EF4-FFF2-40B4-BE49-F238E27FC236}">
                <a16:creationId xmlns:a16="http://schemas.microsoft.com/office/drawing/2014/main" id="{497F69E0-9BEA-3E4D-F35F-B2FE14574023}"/>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3542181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a:xfrm>
            <a:off x="2209800" y="685800"/>
            <a:ext cx="7772400" cy="762000"/>
          </a:xfrm>
        </p:spPr>
        <p:txBody>
          <a:bodyPr/>
          <a:lstStyle/>
          <a:p>
            <a:r>
              <a:rPr lang="en-US" altLang="en-US" dirty="0">
                <a:solidFill>
                  <a:schemeClr val="accent2"/>
                </a:solidFill>
                <a:latin typeface="Calibri" panose="020F0502020204030204" pitchFamily="34" charset="0"/>
                <a:cs typeface="Calibri" panose="020F0502020204030204" pitchFamily="34" charset="0"/>
              </a:rPr>
              <a:t>SC Maintenance Reminders</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1676400" y="1628801"/>
            <a:ext cx="8534400" cy="4611663"/>
          </a:xfrm>
        </p:spPr>
        <p:txBody>
          <a:bodyPr>
            <a:normAutofit/>
          </a:bodyPr>
          <a:lstStyle/>
          <a:p>
            <a:pPr>
              <a:defRPr/>
            </a:pPr>
            <a:r>
              <a:rPr lang="en-US" sz="2400" dirty="0">
                <a:latin typeface="Calibri" panose="020F0502020204030204" pitchFamily="34" charset="0"/>
                <a:cs typeface="Calibri" panose="020F0502020204030204" pitchFamily="34" charset="0"/>
              </a:rPr>
              <a:t>Registration is required to attend this meeting, follow the registration link for the July Plenary:</a:t>
            </a:r>
          </a:p>
          <a:p>
            <a:pPr marL="400050" lvl="1" indent="0">
              <a:buNone/>
              <a:defRPr/>
            </a:pPr>
            <a:r>
              <a:rPr lang="en-US" sz="2000" dirty="0">
                <a:latin typeface="Calibri" panose="020F0502020204030204" pitchFamily="34" charset="0"/>
                <a:cs typeface="Calibri" panose="020F0502020204030204" pitchFamily="34" charset="0"/>
              </a:rPr>
              <a:t>https://grouper.ieee.org/groups/802/15/pub/Meeting_Plan.html</a:t>
            </a:r>
            <a:endParaRPr lang="en-US" sz="2400" dirty="0">
              <a:latin typeface="Calibri" panose="020F0502020204030204" pitchFamily="34" charset="0"/>
              <a:cs typeface="Calibri" panose="020F0502020204030204" pitchFamily="34" charset="0"/>
            </a:endParaRPr>
          </a:p>
          <a:p>
            <a:pPr>
              <a:defRPr/>
            </a:pPr>
            <a:r>
              <a:rPr lang="en-US" sz="2400" dirty="0">
                <a:latin typeface="Calibri" panose="020F0502020204030204" pitchFamily="34" charset="0"/>
                <a:cs typeface="Calibri" panose="020F0502020204030204" pitchFamily="34" charset="0"/>
              </a:rPr>
              <a:t>Please register your attendance for voting credit:</a:t>
            </a:r>
          </a:p>
          <a:p>
            <a:pPr marL="400050" lvl="1" indent="0">
              <a:buNone/>
              <a:defRPr/>
            </a:pPr>
            <a:r>
              <a:rPr lang="en-US" sz="2000" dirty="0">
                <a:latin typeface="Calibri" panose="020F0502020204030204" pitchFamily="34" charset="0"/>
                <a:cs typeface="Calibri" panose="020F0502020204030204" pitchFamily="34" charset="0"/>
                <a:hlinkClick r:id="rId2"/>
              </a:rPr>
              <a:t>https://imat.ieee.org/attendance</a:t>
            </a:r>
            <a:endParaRPr lang="en-US" sz="2000" dirty="0">
              <a:latin typeface="Calibri" panose="020F0502020204030204" pitchFamily="34" charset="0"/>
              <a:cs typeface="Calibri" panose="020F0502020204030204" pitchFamily="34" charset="0"/>
            </a:endParaRPr>
          </a:p>
          <a:p>
            <a:pPr marL="457200" indent="-457200">
              <a:defRPr/>
            </a:pPr>
            <a:r>
              <a:rPr lang="en-US" sz="2400" dirty="0">
                <a:latin typeface="Calibri" panose="020F0502020204030204" pitchFamily="34" charset="0"/>
                <a:cs typeface="Calibri" panose="020F0502020204030204" pitchFamily="34" charset="0"/>
              </a:rPr>
              <a:t>Please identify yourself with your name and affiliation when you first speak</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Participation is by individual</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Motions and Voting: by 802.15 voting members:</a:t>
            </a:r>
            <a:r>
              <a:rPr lang="en-US" sz="28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https://grouper.ieee.org/groups/802/15/member_status.html</a:t>
            </a:r>
            <a:endParaRPr lang="en-US" sz="2400" dirty="0">
              <a:latin typeface="Calibri" panose="020F0502020204030204" pitchFamily="34" charset="0"/>
              <a:cs typeface="Calibri" panose="020F0502020204030204" pitchFamily="34" charset="0"/>
            </a:endParaRPr>
          </a:p>
        </p:txBody>
      </p:sp>
      <p:sp>
        <p:nvSpPr>
          <p:cNvPr id="5" name="Slide Number Placeholder 3">
            <a:extLst>
              <a:ext uri="{FF2B5EF4-FFF2-40B4-BE49-F238E27FC236}">
                <a16:creationId xmlns:a16="http://schemas.microsoft.com/office/drawing/2014/main" id="{835E5DF7-29D8-48A4-9769-F3FCD87BF904}"/>
              </a:ext>
            </a:extLst>
          </p:cNvPr>
          <p:cNvSpPr>
            <a:spLocks noGrp="1"/>
          </p:cNvSpPr>
          <p:nvPr>
            <p:ph type="sldNum" sz="quarter" idx="12"/>
          </p:nvPr>
        </p:nvSpPr>
        <p:spPr>
          <a:xfrm>
            <a:off x="59176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4</a:t>
            </a:fld>
            <a:endParaRPr lang="en-US" dirty="0"/>
          </a:p>
        </p:txBody>
      </p:sp>
      <p:sp>
        <p:nvSpPr>
          <p:cNvPr id="2" name="Footer Placeholder 2">
            <a:extLst>
              <a:ext uri="{FF2B5EF4-FFF2-40B4-BE49-F238E27FC236}">
                <a16:creationId xmlns:a16="http://schemas.microsoft.com/office/drawing/2014/main" id="{113B82A9-745B-D741-BD25-F473F1C72CAF}"/>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2279651" y="692151"/>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bwMode="auto">
          <a:xfrm>
            <a:off x="5735639" y="6554788"/>
            <a:ext cx="655637" cy="239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5</a:t>
            </a:fld>
            <a:endParaRPr lang="en-US" altLang="en-US">
              <a:solidFill>
                <a:schemeClr val="tx1"/>
              </a:solidFill>
            </a:endParaRPr>
          </a:p>
        </p:txBody>
      </p:sp>
      <p:sp>
        <p:nvSpPr>
          <p:cNvPr id="7" name="Content Placeholder 5">
            <a:extLst>
              <a:ext uri="{FF2B5EF4-FFF2-40B4-BE49-F238E27FC236}">
                <a16:creationId xmlns:a16="http://schemas.microsoft.com/office/drawing/2014/main" id="{748D29DA-DF2B-435A-A805-9E299CB436C1}"/>
              </a:ext>
            </a:extLst>
          </p:cNvPr>
          <p:cNvSpPr txBox="1">
            <a:spLocks/>
          </p:cNvSpPr>
          <p:nvPr/>
        </p:nvSpPr>
        <p:spPr bwMode="auto">
          <a:xfrm>
            <a:off x="2213769" y="1641923"/>
            <a:ext cx="7764463" cy="475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fontScale="475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kern="0" dirty="0"/>
              <a:t>See: </a:t>
            </a:r>
            <a:r>
              <a:rPr lang="en-US" kern="0" dirty="0">
                <a:hlinkClick r:id="rId2"/>
              </a:rPr>
              <a:t>https://grouper.ieee.org/groups/802/sapolicies.shtml</a:t>
            </a:r>
            <a:endParaRPr lang="en-US" kern="0" dirty="0"/>
          </a:p>
          <a:p>
            <a:pPr>
              <a:defRPr/>
            </a:pPr>
            <a:endParaRPr lang="en-US" kern="0" dirty="0"/>
          </a:p>
          <a:p>
            <a:pPr>
              <a:defRPr/>
            </a:pPr>
            <a:r>
              <a:rPr lang="en-US" kern="0" dirty="0"/>
              <a:t>IEEE-SA Patent Slides for Standards Development Meetings (.pdf)</a:t>
            </a:r>
          </a:p>
          <a:p>
            <a:pPr>
              <a:defRPr/>
            </a:pPr>
            <a:r>
              <a:rPr lang="en-US" kern="0" dirty="0">
                <a:hlinkClick r:id="rId3"/>
              </a:rPr>
              <a:t>https://development.standards.ieee.org/myproject/Public/mytools/mob/slideset.pdf</a:t>
            </a:r>
            <a:endParaRPr lang="en-US" kern="0" dirty="0"/>
          </a:p>
          <a:p>
            <a:pPr>
              <a:defRPr/>
            </a:pPr>
            <a:r>
              <a:rPr lang="en-US" kern="0" dirty="0"/>
              <a:t>IEEE-SA Standards Board Patent Committee (</a:t>
            </a:r>
            <a:r>
              <a:rPr lang="en-US" kern="0" dirty="0" err="1"/>
              <a:t>PatCom</a:t>
            </a:r>
            <a:r>
              <a:rPr lang="en-US" kern="0" dirty="0"/>
              <a:t>) home page</a:t>
            </a:r>
          </a:p>
          <a:p>
            <a:pPr>
              <a:defRPr/>
            </a:pPr>
            <a:r>
              <a:rPr lang="en-US" kern="0" dirty="0">
                <a:hlinkClick r:id="rId4"/>
              </a:rPr>
              <a:t>https://standards.ieee.org/content/ieee-standards/en/about/sasb/patcom/index.html</a:t>
            </a:r>
            <a:endParaRPr lang="en-US" kern="0" dirty="0"/>
          </a:p>
          <a:p>
            <a:pPr>
              <a:defRPr/>
            </a:pPr>
            <a:endParaRPr lang="en-US" kern="0" dirty="0"/>
          </a:p>
          <a:p>
            <a:pPr>
              <a:defRPr/>
            </a:pPr>
            <a:r>
              <a:rPr lang="en-US" kern="0" dirty="0"/>
              <a:t>IEEE-SA Participation Policy meeting slide set - individual method (.pdf)</a:t>
            </a:r>
          </a:p>
          <a:p>
            <a:pPr>
              <a:defRPr/>
            </a:pPr>
            <a:r>
              <a:rPr lang="en-US" kern="0" dirty="0">
                <a:hlinkClick r:id="rId5"/>
              </a:rPr>
              <a:t>https://standards.ieee.org/content/dam/ieee-standards/standards/web/documents/other/Participant-Behavior-Individual-Method.pdf</a:t>
            </a:r>
            <a:endParaRPr lang="en-US" kern="0" dirty="0"/>
          </a:p>
          <a:p>
            <a:pPr>
              <a:defRPr/>
            </a:pPr>
            <a:endParaRPr lang="en-US" kern="0" dirty="0"/>
          </a:p>
          <a:p>
            <a:pPr>
              <a:defRPr/>
            </a:pPr>
            <a:r>
              <a:rPr lang="en-US" kern="0" dirty="0"/>
              <a:t>Working Group Copyright Materials</a:t>
            </a:r>
          </a:p>
          <a:p>
            <a:pPr>
              <a:defRPr/>
            </a:pPr>
            <a:r>
              <a:rPr lang="en-US" kern="0" dirty="0">
                <a:hlinkClick r:id="rId6"/>
              </a:rPr>
              <a:t>https://standards.ieee.org/ipr/copyright-materials.html</a:t>
            </a:r>
            <a:endParaRPr lang="en-US" kern="0" dirty="0"/>
          </a:p>
          <a:p>
            <a:pPr>
              <a:defRPr/>
            </a:pPr>
            <a:r>
              <a:rPr lang="en-US" kern="0" dirty="0">
                <a:hlinkClick r:id="rId7"/>
              </a:rPr>
              <a:t>https://standards.ieee.org/content/dam/ieee-standards/standards/web/documents/other/ieee-sa-copyright-policy-2019.pdf</a:t>
            </a:r>
            <a:endParaRPr lang="en-US" kern="0" dirty="0"/>
          </a:p>
        </p:txBody>
      </p:sp>
      <p:sp>
        <p:nvSpPr>
          <p:cNvPr id="3" name="Footer Placeholder 2">
            <a:extLst>
              <a:ext uri="{FF2B5EF4-FFF2-40B4-BE49-F238E27FC236}">
                <a16:creationId xmlns:a16="http://schemas.microsoft.com/office/drawing/2014/main" id="{38839FE3-597B-A8DC-73EC-80287DF9613A}"/>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IEEE 802 Ground Rules</a:t>
            </a:r>
          </a:p>
        </p:txBody>
      </p:sp>
      <p:sp>
        <p:nvSpPr>
          <p:cNvPr id="3" name="Content Placeholder 2"/>
          <p:cNvSpPr>
            <a:spLocks noGrp="1"/>
          </p:cNvSpPr>
          <p:nvPr>
            <p:ph idx="1"/>
          </p:nvPr>
        </p:nvSpPr>
        <p:spPr>
          <a:xfrm>
            <a:off x="2063552" y="1628801"/>
            <a:ext cx="8208912"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product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corporate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prices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restrictive notices – </a:t>
            </a:r>
          </a:p>
          <a:p>
            <a:pPr marL="857250" lvl="1" indent="-457200">
              <a:buFont typeface="Arial" panose="020B0604020202020204" pitchFamily="34" charset="0"/>
              <a:buChar char="•"/>
            </a:pPr>
            <a:r>
              <a:rPr lang="en-US" dirty="0">
                <a:latin typeface="Calibri" panose="020F0502020204030204" pitchFamily="34" charset="0"/>
                <a:cs typeface="Calibri" panose="020F0502020204030204" pitchFamily="34" charset="0"/>
              </a:rPr>
              <a:t>(e.g. no “confidential” notices in email)</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Presentations must be openly available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Please respect all participants</a:t>
            </a:r>
          </a:p>
        </p:txBody>
      </p:sp>
      <p:sp>
        <p:nvSpPr>
          <p:cNvPr id="5" name="Slide Number Placeholder 3">
            <a:extLst>
              <a:ext uri="{FF2B5EF4-FFF2-40B4-BE49-F238E27FC236}">
                <a16:creationId xmlns:a16="http://schemas.microsoft.com/office/drawing/2014/main" id="{78AE3118-A7C8-4D0C-B58F-3D8860DAC0EA}"/>
              </a:ext>
            </a:extLst>
          </p:cNvPr>
          <p:cNvSpPr>
            <a:spLocks noGrp="1"/>
          </p:cNvSpPr>
          <p:nvPr>
            <p:ph type="sldNum" sz="quarter" idx="12"/>
          </p:nvPr>
        </p:nvSpPr>
        <p:spPr>
          <a:xfrm>
            <a:off x="59176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6</a:t>
            </a:fld>
            <a:endParaRPr lang="en-US" dirty="0"/>
          </a:p>
        </p:txBody>
      </p:sp>
      <p:sp>
        <p:nvSpPr>
          <p:cNvPr id="4" name="Footer Placeholder 2">
            <a:extLst>
              <a:ext uri="{FF2B5EF4-FFF2-40B4-BE49-F238E27FC236}">
                <a16:creationId xmlns:a16="http://schemas.microsoft.com/office/drawing/2014/main" id="{371F7736-CCF8-1584-F6F8-74BAA55C3D5C}"/>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563573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1D38A657-4B4B-1840-51FC-B06EF05047D0}"/>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7</a:t>
            </a:fld>
            <a:endParaRPr lang="en-US"/>
          </a:p>
        </p:txBody>
      </p:sp>
      <p:pic>
        <p:nvPicPr>
          <p:cNvPr id="7" name="Picture 6">
            <a:extLst>
              <a:ext uri="{FF2B5EF4-FFF2-40B4-BE49-F238E27FC236}">
                <a16:creationId xmlns:a16="http://schemas.microsoft.com/office/drawing/2014/main" id="{9DAF9F98-E57C-4345-7E62-57E6758DD874}"/>
              </a:ext>
            </a:extLst>
          </p:cNvPr>
          <p:cNvPicPr>
            <a:picLocks noChangeAspect="1"/>
          </p:cNvPicPr>
          <p:nvPr/>
        </p:nvPicPr>
        <p:blipFill>
          <a:blip r:embed="rId2"/>
          <a:stretch>
            <a:fillRect/>
          </a:stretch>
        </p:blipFill>
        <p:spPr>
          <a:xfrm>
            <a:off x="1688100" y="466100"/>
            <a:ext cx="8382000" cy="5925799"/>
          </a:xfrm>
          <a:prstGeom prst="rect">
            <a:avLst/>
          </a:prstGeom>
        </p:spPr>
      </p:pic>
      <p:sp>
        <p:nvSpPr>
          <p:cNvPr id="10" name="Oval 9">
            <a:extLst>
              <a:ext uri="{FF2B5EF4-FFF2-40B4-BE49-F238E27FC236}">
                <a16:creationId xmlns:a16="http://schemas.microsoft.com/office/drawing/2014/main" id="{02B1D539-4F46-9315-FC85-568F229C68EC}"/>
              </a:ext>
            </a:extLst>
          </p:cNvPr>
          <p:cNvSpPr/>
          <p:nvPr/>
        </p:nvSpPr>
        <p:spPr bwMode="auto">
          <a:xfrm>
            <a:off x="3352800" y="3657600"/>
            <a:ext cx="838200" cy="609600"/>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
        <p:nvSpPr>
          <p:cNvPr id="11" name="Oval 10">
            <a:extLst>
              <a:ext uri="{FF2B5EF4-FFF2-40B4-BE49-F238E27FC236}">
                <a16:creationId xmlns:a16="http://schemas.microsoft.com/office/drawing/2014/main" id="{53180258-1EFD-8D49-76FA-51C685316D65}"/>
              </a:ext>
            </a:extLst>
          </p:cNvPr>
          <p:cNvSpPr/>
          <p:nvPr/>
        </p:nvSpPr>
        <p:spPr bwMode="auto">
          <a:xfrm>
            <a:off x="4724400" y="3657600"/>
            <a:ext cx="838200" cy="609600"/>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
        <p:nvSpPr>
          <p:cNvPr id="8" name="Oval 7">
            <a:extLst>
              <a:ext uri="{FF2B5EF4-FFF2-40B4-BE49-F238E27FC236}">
                <a16:creationId xmlns:a16="http://schemas.microsoft.com/office/drawing/2014/main" id="{22B3B621-5CD8-5120-C1AA-675C43E97102}"/>
              </a:ext>
            </a:extLst>
          </p:cNvPr>
          <p:cNvSpPr/>
          <p:nvPr/>
        </p:nvSpPr>
        <p:spPr bwMode="auto">
          <a:xfrm>
            <a:off x="7463618" y="3660058"/>
            <a:ext cx="838200" cy="609600"/>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
        <p:nvSpPr>
          <p:cNvPr id="9" name="Footer Placeholder 2">
            <a:extLst>
              <a:ext uri="{FF2B5EF4-FFF2-40B4-BE49-F238E27FC236}">
                <a16:creationId xmlns:a16="http://schemas.microsoft.com/office/drawing/2014/main" id="{314552DC-C13A-A57E-256A-84A1CA486DF9}"/>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1944720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9" name="Rectangle 2"/>
          <p:cNvSpPr>
            <a:spLocks noGrp="1" noChangeArrowheads="1"/>
          </p:cNvSpPr>
          <p:nvPr>
            <p:ph type="title" idx="4294967295"/>
          </p:nvPr>
        </p:nvSpPr>
        <p:spPr>
          <a:xfrm>
            <a:off x="1980199" y="382587"/>
            <a:ext cx="7772400" cy="762000"/>
          </a:xfrm>
        </p:spPr>
        <p:txBody>
          <a:bodyPr/>
          <a:lstStyle/>
          <a:p>
            <a:r>
              <a:rPr lang="en-US" sz="3200" b="1" dirty="0">
                <a:latin typeface="Calibri" panose="020F0502020204030204" pitchFamily="34" charset="0"/>
                <a:ea typeface="ＭＳ Ｐゴシック" charset="0"/>
                <a:cs typeface="Calibri" panose="020F0502020204030204" pitchFamily="34" charset="0"/>
              </a:rPr>
              <a:t>SC Meeting Objectives – Agenda</a:t>
            </a:r>
            <a:endParaRPr lang="en-US" sz="32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1752601" y="990600"/>
            <a:ext cx="8665845" cy="5029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marL="0" lvl="2">
              <a:spcAft>
                <a:spcPts val="600"/>
              </a:spcAft>
            </a:pPr>
            <a:r>
              <a:rPr lang="en-US" sz="2000" b="1" dirty="0">
                <a:latin typeface="Calibri" panose="020F0502020204030204" pitchFamily="34" charset="0"/>
                <a:cs typeface="Calibri" panose="020F0502020204030204" pitchFamily="34" charset="0"/>
              </a:rPr>
              <a:t>March 13/14, 2022</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Policy and Procedure</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Approve Agenda</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Review 802 PAR Requests</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Prepare motion to remove IEEE Std 802.15.6 from list of standards to be inactive – no </a:t>
            </a:r>
            <a:r>
              <a:rPr lang="en-US" sz="2000">
                <a:latin typeface="Calibri" panose="020F0502020204030204" pitchFamily="34" charset="0"/>
                <a:cs typeface="Calibri" panose="020F0502020204030204" pitchFamily="34" charset="0"/>
              </a:rPr>
              <a:t>action required </a:t>
            </a:r>
            <a:endParaRPr lang="en-US" sz="2000" dirty="0">
              <a:latin typeface="Calibri" panose="020F0502020204030204" pitchFamily="34" charset="0"/>
              <a:cs typeface="Calibri" panose="020F0502020204030204" pitchFamily="34" charset="0"/>
            </a:endParaRP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Issue with 802.15.4 CCA timing – 15-23-0168-00-0mag by Thomas Almholt</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sym typeface="Wingdings" panose="05000000000000000000" pitchFamily="2" charset="2"/>
              </a:rPr>
              <a:t>Recess</a:t>
            </a:r>
          </a:p>
          <a:p>
            <a:pPr marL="0" lvl="2">
              <a:spcAft>
                <a:spcPts val="600"/>
              </a:spcAft>
            </a:pPr>
            <a:r>
              <a:rPr lang="en-US" sz="2000" b="1" dirty="0">
                <a:latin typeface="Calibri" panose="020F0502020204030204" pitchFamily="34" charset="0"/>
                <a:cs typeface="Calibri" panose="020F0502020204030204" pitchFamily="34" charset="0"/>
                <a:sym typeface="Wingdings" panose="05000000000000000000" pitchFamily="2" charset="2"/>
              </a:rPr>
              <a:t>March 16, 2022</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Review any change requests for Operations Manual</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Review Project Action Items - </a:t>
            </a:r>
            <a:r>
              <a:rPr lang="en-US" sz="2000" dirty="0">
                <a:latin typeface="Calibri" panose="020F0502020204030204" pitchFamily="34" charset="0"/>
                <a:cs typeface="Calibri" panose="020F0502020204030204" pitchFamily="34" charset="0"/>
                <a:hlinkClick r:id="rId3"/>
              </a:rPr>
              <a:t>https://mentor.ieee.org/802.15/dcn/23/15-23-0083-00-0mag-project-task-list.xlsx</a:t>
            </a:r>
            <a:endParaRPr lang="en-US" sz="2000" dirty="0">
              <a:latin typeface="Calibri" panose="020F0502020204030204" pitchFamily="34" charset="0"/>
              <a:cs typeface="Calibri" panose="020F0502020204030204" pitchFamily="34" charset="0"/>
            </a:endParaRPr>
          </a:p>
          <a:p>
            <a:pPr marL="457200" lvl="2" indent="-457200">
              <a:spcAft>
                <a:spcPts val="600"/>
              </a:spcAft>
              <a:buFont typeface="+mj-lt"/>
              <a:buAutoNum type="arabicPeriod"/>
            </a:pPr>
            <a:r>
              <a:rPr lang="en-US" sz="2000" dirty="0" err="1">
                <a:latin typeface="Calibri" panose="020F0502020204030204" pitchFamily="34" charset="0"/>
                <a:cs typeface="Calibri" panose="020F0502020204030204" pitchFamily="34" charset="0"/>
              </a:rPr>
              <a:t>A.o.B.</a:t>
            </a:r>
            <a:r>
              <a:rPr lang="en-US" sz="2000" dirty="0">
                <a:latin typeface="Calibri" panose="020F0502020204030204" pitchFamily="34" charset="0"/>
                <a:cs typeface="Calibri" panose="020F0502020204030204" pitchFamily="34" charset="0"/>
              </a:rPr>
              <a:t> </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Adjourn </a:t>
            </a:r>
            <a:r>
              <a:rPr lang="en-US" sz="2000" dirty="0">
                <a:latin typeface="Calibri" panose="020F0502020204030204" pitchFamily="34" charset="0"/>
                <a:cs typeface="Calibri" panose="020F0502020204030204" pitchFamily="34" charset="0"/>
                <a:sym typeface="Wingdings" panose="05000000000000000000" pitchFamily="2" charset="2"/>
              </a:rPr>
              <a:t> </a:t>
            </a:r>
            <a:endParaRPr lang="en-US" sz="2000" dirty="0">
              <a:latin typeface="Calibri" panose="020F0502020204030204" pitchFamily="34" charset="0"/>
              <a:cs typeface="Calibri" panose="020F0502020204030204" pitchFamily="34" charset="0"/>
            </a:endParaRPr>
          </a:p>
        </p:txBody>
      </p:sp>
      <p:sp>
        <p:nvSpPr>
          <p:cNvPr id="2" name="Footer Placeholder 2">
            <a:extLst>
              <a:ext uri="{FF2B5EF4-FFF2-40B4-BE49-F238E27FC236}">
                <a16:creationId xmlns:a16="http://schemas.microsoft.com/office/drawing/2014/main" id="{9EC22D68-BECA-4229-6CE7-61837DCE9DEE}"/>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392627"/>
          </a:xfrm>
        </p:spPr>
        <p:txBody>
          <a:bodyPr/>
          <a:lstStyle/>
          <a:p>
            <a:r>
              <a:rPr lang="en-US" altLang="en-US" sz="2800" dirty="0"/>
              <a:t>PAR Review SCM</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219201"/>
            <a:ext cx="10873208" cy="4800600"/>
          </a:xfrm>
        </p:spPr>
        <p:txBody>
          <a:bodyPr/>
          <a:lstStyle/>
          <a:p>
            <a:pPr marL="285750" indent="-285750"/>
            <a:r>
              <a:rPr lang="en-US" sz="2000" dirty="0"/>
              <a:t>PARs to be considered November Plenary - </a:t>
            </a:r>
            <a:r>
              <a:rPr lang="en-US" altLang="en-US" sz="2000" dirty="0"/>
              <a:t>Comments due March 14</a:t>
            </a:r>
            <a:r>
              <a:rPr lang="en-US" altLang="en-US" sz="2000" baseline="30000" dirty="0"/>
              <a:t>th</a:t>
            </a:r>
            <a:r>
              <a:rPr lang="en-US" altLang="en-US" sz="2000" dirty="0"/>
              <a:t> </a:t>
            </a:r>
            <a:r>
              <a:rPr lang="en-US" sz="2000" b="1" i="0" dirty="0">
                <a:solidFill>
                  <a:srgbClr val="000000"/>
                </a:solidFill>
                <a:effectLst/>
              </a:rPr>
              <a:t>18:00</a:t>
            </a:r>
          </a:p>
          <a:p>
            <a:pPr marL="0" indent="0">
              <a:buNone/>
            </a:pPr>
            <a:endParaRPr lang="en-US" sz="2000" b="1" i="0" dirty="0">
              <a:solidFill>
                <a:srgbClr val="000000"/>
              </a:solidFill>
              <a:effectLst/>
            </a:endParaRPr>
          </a:p>
          <a:p>
            <a:pPr algn="l"/>
            <a:r>
              <a:rPr lang="en-GB" sz="2000" b="1" i="0" dirty="0">
                <a:solidFill>
                  <a:srgbClr val="000000"/>
                </a:solidFill>
                <a:effectLst/>
                <a:latin typeface="Calibri" panose="020F0502020204030204" pitchFamily="34" charset="0"/>
                <a:cs typeface="Calibri" panose="020F0502020204030204" pitchFamily="34" charset="0"/>
              </a:rPr>
              <a:t>March 12-18, 2023 Atlanta, GA</a:t>
            </a:r>
          </a:p>
          <a:p>
            <a:pPr algn="l">
              <a:buFont typeface="Arial" panose="020B0604020202020204" pitchFamily="34" charset="0"/>
              <a:buChar char="•"/>
            </a:pPr>
            <a:r>
              <a:rPr lang="en-GB" sz="2000" b="0" i="0" dirty="0">
                <a:solidFill>
                  <a:srgbClr val="000000"/>
                </a:solidFill>
                <a:effectLst/>
                <a:latin typeface="Calibri" panose="020F0502020204030204" pitchFamily="34" charset="0"/>
                <a:cs typeface="Calibri" panose="020F0502020204030204" pitchFamily="34" charset="0"/>
              </a:rPr>
              <a:t>802.1CS-2020/Cor 1- Link-local Registration Protocol - Corrigendum 1 Corrections to Management Modules and Protocol Encoding, </a:t>
            </a:r>
            <a:r>
              <a:rPr lang="en-GB" sz="2000" b="0" i="0" dirty="0">
                <a:solidFill>
                  <a:srgbClr val="000000"/>
                </a:solidFill>
                <a:effectLst/>
                <a:latin typeface="Calibri" panose="020F0502020204030204" pitchFamily="34" charset="0"/>
                <a:cs typeface="Calibri" panose="020F0502020204030204" pitchFamily="34" charset="0"/>
                <a:hlinkClick r:id="rId2"/>
              </a:rPr>
              <a:t>PAR modification</a:t>
            </a:r>
            <a:endParaRPr lang="en-GB" sz="2000" b="0" i="0" dirty="0">
              <a:solidFill>
                <a:srgbClr val="000000"/>
              </a:solidFill>
              <a:effectLst/>
              <a:latin typeface="Calibri" panose="020F0502020204030204" pitchFamily="34" charset="0"/>
              <a:cs typeface="Calibri" panose="020F0502020204030204" pitchFamily="34" charset="0"/>
            </a:endParaRPr>
          </a:p>
          <a:p>
            <a:pPr algn="l">
              <a:buFont typeface="Arial" panose="020B0604020202020204" pitchFamily="34" charset="0"/>
              <a:buChar char="•"/>
            </a:pPr>
            <a:r>
              <a:rPr lang="en-GB" sz="2000" b="0" i="0" dirty="0">
                <a:solidFill>
                  <a:srgbClr val="000000"/>
                </a:solidFill>
                <a:effectLst/>
                <a:latin typeface="Calibri" panose="020F0502020204030204" pitchFamily="34" charset="0"/>
                <a:cs typeface="Calibri" panose="020F0502020204030204" pitchFamily="34" charset="0"/>
              </a:rPr>
              <a:t>802.1ASdm - Amendment: Hot Standby and Clock Drift Error Reduction, </a:t>
            </a:r>
            <a:r>
              <a:rPr lang="en-GB" sz="2000" b="0" i="0" dirty="0">
                <a:solidFill>
                  <a:srgbClr val="000000"/>
                </a:solidFill>
                <a:effectLst/>
                <a:latin typeface="Calibri" panose="020F0502020204030204" pitchFamily="34" charset="0"/>
                <a:cs typeface="Calibri" panose="020F0502020204030204" pitchFamily="34" charset="0"/>
                <a:hlinkClick r:id="rId3"/>
              </a:rPr>
              <a:t>PAR modification</a:t>
            </a:r>
            <a:r>
              <a:rPr lang="en-GB" sz="2000" b="0" i="0" dirty="0">
                <a:solidFill>
                  <a:srgbClr val="000000"/>
                </a:solidFill>
                <a:effectLst/>
                <a:latin typeface="Calibri" panose="020F0502020204030204" pitchFamily="34" charset="0"/>
                <a:cs typeface="Calibri" panose="020F0502020204030204" pitchFamily="34" charset="0"/>
              </a:rPr>
              <a:t> and </a:t>
            </a:r>
            <a:r>
              <a:rPr lang="en-GB" sz="2000" b="0" i="0" dirty="0">
                <a:solidFill>
                  <a:srgbClr val="000000"/>
                </a:solidFill>
                <a:effectLst/>
                <a:latin typeface="Calibri" panose="020F0502020204030204" pitchFamily="34" charset="0"/>
                <a:cs typeface="Calibri" panose="020F0502020204030204" pitchFamily="34" charset="0"/>
                <a:hlinkClick r:id="rId4"/>
              </a:rPr>
              <a:t>CSD</a:t>
            </a:r>
            <a:endParaRPr lang="en-GB" sz="2000" b="0" i="0" dirty="0">
              <a:solidFill>
                <a:srgbClr val="000000"/>
              </a:solidFill>
              <a:effectLst/>
              <a:latin typeface="Calibri" panose="020F0502020204030204" pitchFamily="34" charset="0"/>
              <a:cs typeface="Calibri" panose="020F0502020204030204" pitchFamily="34" charset="0"/>
            </a:endParaRPr>
          </a:p>
          <a:p>
            <a:pPr algn="l">
              <a:buFont typeface="Arial" panose="020B0604020202020204" pitchFamily="34" charset="0"/>
              <a:buChar char="•"/>
            </a:pPr>
            <a:r>
              <a:rPr lang="en-GB" sz="2000" b="0" i="0" dirty="0">
                <a:solidFill>
                  <a:srgbClr val="000000"/>
                </a:solidFill>
                <a:effectLst/>
                <a:latin typeface="Calibri" panose="020F0502020204030204" pitchFamily="34" charset="0"/>
                <a:cs typeface="Calibri" panose="020F0502020204030204" pitchFamily="34" charset="0"/>
              </a:rPr>
              <a:t>802.1Qdt - Amendment: Priority-based Flow Control Enhancements, </a:t>
            </a:r>
            <a:r>
              <a:rPr lang="en-GB" sz="2000" b="0" i="0" dirty="0">
                <a:solidFill>
                  <a:srgbClr val="000000"/>
                </a:solidFill>
                <a:effectLst/>
                <a:latin typeface="Calibri" panose="020F0502020204030204" pitchFamily="34" charset="0"/>
                <a:cs typeface="Calibri" panose="020F0502020204030204" pitchFamily="34" charset="0"/>
                <a:hlinkClick r:id="rId5"/>
              </a:rPr>
              <a:t>PAR modification</a:t>
            </a:r>
            <a:r>
              <a:rPr lang="en-GB" sz="2000" b="0" i="0" dirty="0">
                <a:solidFill>
                  <a:srgbClr val="000000"/>
                </a:solidFill>
                <a:effectLst/>
                <a:latin typeface="Calibri" panose="020F0502020204030204" pitchFamily="34" charset="0"/>
                <a:cs typeface="Calibri" panose="020F0502020204030204" pitchFamily="34" charset="0"/>
              </a:rPr>
              <a:t> and </a:t>
            </a:r>
            <a:r>
              <a:rPr lang="en-GB" sz="2000" b="0" i="0" dirty="0">
                <a:solidFill>
                  <a:srgbClr val="000000"/>
                </a:solidFill>
                <a:effectLst/>
                <a:latin typeface="Calibri" panose="020F0502020204030204" pitchFamily="34" charset="0"/>
                <a:cs typeface="Calibri" panose="020F0502020204030204" pitchFamily="34" charset="0"/>
                <a:hlinkClick r:id="rId6"/>
              </a:rPr>
              <a:t>CSD</a:t>
            </a:r>
            <a:endParaRPr lang="en-GB" sz="2000" b="0" i="0" dirty="0">
              <a:solidFill>
                <a:srgbClr val="000000"/>
              </a:solidFill>
              <a:effectLst/>
              <a:latin typeface="Calibri" panose="020F0502020204030204" pitchFamily="34" charset="0"/>
              <a:cs typeface="Calibri" panose="020F0502020204030204" pitchFamily="34" charset="0"/>
            </a:endParaRPr>
          </a:p>
          <a:p>
            <a:pPr algn="l">
              <a:buFont typeface="Arial" panose="020B0604020202020204" pitchFamily="34" charset="0"/>
              <a:buChar char="•"/>
            </a:pPr>
            <a:r>
              <a:rPr lang="en-GB" sz="2000" b="0" i="0" dirty="0">
                <a:solidFill>
                  <a:srgbClr val="000000"/>
                </a:solidFill>
                <a:effectLst/>
                <a:latin typeface="Calibri" panose="020F0502020204030204" pitchFamily="34" charset="0"/>
                <a:cs typeface="Calibri" panose="020F0502020204030204" pitchFamily="34" charset="0"/>
              </a:rPr>
              <a:t>802.1Qdx - Amendment: YANG Data Models for the Credit-Based Shaper, </a:t>
            </a:r>
            <a:r>
              <a:rPr lang="en-GB" sz="2000" b="0" i="0" dirty="0">
                <a:solidFill>
                  <a:srgbClr val="000000"/>
                </a:solidFill>
                <a:effectLst/>
                <a:latin typeface="Calibri" panose="020F0502020204030204" pitchFamily="34" charset="0"/>
                <a:cs typeface="Calibri" panose="020F0502020204030204" pitchFamily="34" charset="0"/>
                <a:hlinkClick r:id="rId7"/>
              </a:rPr>
              <a:t>PAR</a:t>
            </a:r>
            <a:r>
              <a:rPr lang="en-GB" sz="2000" b="0" i="0" dirty="0">
                <a:solidFill>
                  <a:srgbClr val="000000"/>
                </a:solidFill>
                <a:effectLst/>
                <a:latin typeface="Calibri" panose="020F0502020204030204" pitchFamily="34" charset="0"/>
                <a:cs typeface="Calibri" panose="020F0502020204030204" pitchFamily="34" charset="0"/>
              </a:rPr>
              <a:t> and </a:t>
            </a:r>
            <a:r>
              <a:rPr lang="en-GB" sz="2000" b="0" i="0" dirty="0">
                <a:solidFill>
                  <a:srgbClr val="000000"/>
                </a:solidFill>
                <a:effectLst/>
                <a:latin typeface="Calibri" panose="020F0502020204030204" pitchFamily="34" charset="0"/>
                <a:cs typeface="Calibri" panose="020F0502020204030204" pitchFamily="34" charset="0"/>
                <a:hlinkClick r:id="rId8"/>
              </a:rPr>
              <a:t>CSD</a:t>
            </a:r>
            <a:endParaRPr lang="en-GB" sz="2000" b="0" i="0" dirty="0">
              <a:solidFill>
                <a:srgbClr val="000000"/>
              </a:solidFill>
              <a:effectLst/>
              <a:latin typeface="Calibri" panose="020F0502020204030204" pitchFamily="34" charset="0"/>
              <a:cs typeface="Calibri" panose="020F0502020204030204" pitchFamily="34" charset="0"/>
            </a:endParaRPr>
          </a:p>
          <a:p>
            <a:pPr algn="l">
              <a:buFont typeface="Arial" panose="020B0604020202020204" pitchFamily="34" charset="0"/>
              <a:buChar char="•"/>
            </a:pPr>
            <a:r>
              <a:rPr lang="en-GB" sz="2000" b="0" i="0" dirty="0">
                <a:solidFill>
                  <a:srgbClr val="000000"/>
                </a:solidFill>
                <a:effectLst/>
                <a:latin typeface="Calibri" panose="020F0502020204030204" pitchFamily="34" charset="0"/>
                <a:cs typeface="Calibri" panose="020F0502020204030204" pitchFamily="34" charset="0"/>
              </a:rPr>
              <a:t>802.1DU - Standard: Cut-Through Forwarding Bridges and Bridged Networks, </a:t>
            </a:r>
            <a:r>
              <a:rPr lang="en-GB" sz="2000" b="0" i="0" dirty="0">
                <a:solidFill>
                  <a:srgbClr val="000000"/>
                </a:solidFill>
                <a:effectLst/>
                <a:latin typeface="Calibri" panose="020F0502020204030204" pitchFamily="34" charset="0"/>
                <a:cs typeface="Calibri" panose="020F0502020204030204" pitchFamily="34" charset="0"/>
                <a:hlinkClick r:id="rId9"/>
              </a:rPr>
              <a:t>PAR</a:t>
            </a:r>
            <a:r>
              <a:rPr lang="en-GB" sz="2000" b="0" i="0" dirty="0">
                <a:solidFill>
                  <a:srgbClr val="000000"/>
                </a:solidFill>
                <a:effectLst/>
                <a:latin typeface="Calibri" panose="020F0502020204030204" pitchFamily="34" charset="0"/>
                <a:cs typeface="Calibri" panose="020F0502020204030204" pitchFamily="34" charset="0"/>
              </a:rPr>
              <a:t> and </a:t>
            </a:r>
            <a:r>
              <a:rPr lang="en-GB" sz="2000" b="0" i="0" dirty="0">
                <a:solidFill>
                  <a:srgbClr val="000000"/>
                </a:solidFill>
                <a:effectLst/>
                <a:latin typeface="Calibri" panose="020F0502020204030204" pitchFamily="34" charset="0"/>
                <a:cs typeface="Calibri" panose="020F0502020204030204" pitchFamily="34" charset="0"/>
                <a:hlinkClick r:id="rId10"/>
              </a:rPr>
              <a:t>CSD</a:t>
            </a:r>
            <a:endParaRPr lang="en-GB" sz="2000" b="0" i="0" dirty="0">
              <a:solidFill>
                <a:srgbClr val="000000"/>
              </a:solidFill>
              <a:effectLst/>
              <a:latin typeface="Calibri" panose="020F0502020204030204" pitchFamily="34" charset="0"/>
              <a:cs typeface="Calibri" panose="020F0502020204030204" pitchFamily="34" charset="0"/>
            </a:endParaRPr>
          </a:p>
          <a:p>
            <a:pPr algn="l">
              <a:buFont typeface="Arial" panose="020B0604020202020204" pitchFamily="34" charset="0"/>
              <a:buChar char="•"/>
            </a:pPr>
            <a:r>
              <a:rPr lang="en-GB" sz="2000" b="0" i="0" dirty="0">
                <a:solidFill>
                  <a:srgbClr val="000000"/>
                </a:solidFill>
                <a:effectLst/>
                <a:latin typeface="Calibri" panose="020F0502020204030204" pitchFamily="34" charset="0"/>
                <a:cs typeface="Calibri" panose="020F0502020204030204" pitchFamily="34" charset="0"/>
              </a:rPr>
              <a:t>802.15.4 - Amendment: Privacy Enhancements, </a:t>
            </a:r>
            <a:r>
              <a:rPr lang="en-GB" sz="2000" b="0" i="0" dirty="0">
                <a:solidFill>
                  <a:srgbClr val="000000"/>
                </a:solidFill>
                <a:effectLst/>
                <a:latin typeface="Calibri" panose="020F0502020204030204" pitchFamily="34" charset="0"/>
                <a:cs typeface="Calibri" panose="020F0502020204030204" pitchFamily="34" charset="0"/>
                <a:hlinkClick r:id="rId11"/>
              </a:rPr>
              <a:t>PAR</a:t>
            </a:r>
            <a:r>
              <a:rPr lang="en-GB" sz="2000" b="0" i="0" dirty="0">
                <a:solidFill>
                  <a:srgbClr val="000000"/>
                </a:solidFill>
                <a:effectLst/>
                <a:latin typeface="Calibri" panose="020F0502020204030204" pitchFamily="34" charset="0"/>
                <a:cs typeface="Calibri" panose="020F0502020204030204" pitchFamily="34" charset="0"/>
              </a:rPr>
              <a:t> and </a:t>
            </a:r>
            <a:r>
              <a:rPr lang="en-GB" sz="2000" b="0" i="0" dirty="0">
                <a:solidFill>
                  <a:srgbClr val="000000"/>
                </a:solidFill>
                <a:effectLst/>
                <a:latin typeface="Calibri" panose="020F0502020204030204" pitchFamily="34" charset="0"/>
                <a:cs typeface="Calibri" panose="020F0502020204030204" pitchFamily="34" charset="0"/>
                <a:hlinkClick r:id="rId12"/>
              </a:rPr>
              <a:t>CSD</a:t>
            </a:r>
            <a:endParaRPr lang="en-GB" sz="2000" b="0" i="0" dirty="0">
              <a:solidFill>
                <a:srgbClr val="000000"/>
              </a:solidFill>
              <a:effectLst/>
              <a:latin typeface="Calibri" panose="020F0502020204030204" pitchFamily="34" charset="0"/>
              <a:cs typeface="Calibri" panose="020F0502020204030204" pitchFamily="34" charset="0"/>
            </a:endParaRPr>
          </a:p>
          <a:p>
            <a:endParaRPr lang="en-US" altLang="en-US" sz="2000" dirty="0">
              <a:latin typeface="Calibri" panose="020F0502020204030204" pitchFamily="34" charset="0"/>
              <a:cs typeface="Calibri" panose="020F0502020204030204" pitchFamily="34" charset="0"/>
            </a:endParaRPr>
          </a:p>
          <a:p>
            <a:r>
              <a:rPr lang="en-US" altLang="en-US" sz="2000" dirty="0"/>
              <a:t>Feedback to be reviewed on Thursday 16</a:t>
            </a:r>
            <a:r>
              <a:rPr lang="en-US" altLang="en-US" sz="2000" baseline="30000" dirty="0"/>
              <a:t>th</a:t>
            </a:r>
            <a:r>
              <a:rPr lang="en-US" altLang="en-US" sz="2000" dirty="0"/>
              <a:t> March</a:t>
            </a:r>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4" name="Footer Placeholder 2">
            <a:extLst>
              <a:ext uri="{FF2B5EF4-FFF2-40B4-BE49-F238E27FC236}">
                <a16:creationId xmlns:a16="http://schemas.microsoft.com/office/drawing/2014/main" id="{5C7CD5B4-AAEB-DB88-2130-1FFBA80E74DB}"/>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82277520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64293</TotalTime>
  <Words>1488</Words>
  <Application>Microsoft Office PowerPoint</Application>
  <PresentationFormat>Widescreen</PresentationFormat>
  <Paragraphs>181</Paragraphs>
  <Slides>17</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Helvetica</vt:lpstr>
      <vt:lpstr>Times New Roman</vt:lpstr>
      <vt:lpstr>Default Design</vt:lpstr>
      <vt:lpstr>PowerPoint Presentation</vt:lpstr>
      <vt:lpstr>Registration for 802 LMSC Plenaries and 802 Wireless Interims</vt:lpstr>
      <vt:lpstr>Deadbeat Consequences (Deadbeat: in default of paying registration fee for a prior mtg.)</vt:lpstr>
      <vt:lpstr>SC Maintenance Reminders</vt:lpstr>
      <vt:lpstr>IEEE-SA Patent, Copyright, and Participation Policies</vt:lpstr>
      <vt:lpstr>IEEE 802 Ground Rules</vt:lpstr>
      <vt:lpstr>PowerPoint Presentation</vt:lpstr>
      <vt:lpstr>SC Meeting Objectives – Agenda</vt:lpstr>
      <vt:lpstr>PAR Review SCM</vt:lpstr>
      <vt:lpstr>P802.1CS-2020/Cor1 - PAR modification</vt:lpstr>
      <vt:lpstr>P802.1ASdm – PAR modification and CSD</vt:lpstr>
      <vt:lpstr>P802.1Qdt – PAR modification and CSD</vt:lpstr>
      <vt:lpstr>P802.1Qdx - amendment PAR and CSD</vt:lpstr>
      <vt:lpstr>P802.1DU – new standard PAR and CSD</vt:lpstr>
      <vt:lpstr>SCM other items</vt:lpstr>
      <vt:lpstr>SCM other items</vt:lpstr>
      <vt:lpstr>SC Meeting Achievements</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Maintenance Opening/Closing Report</dc:title>
  <dc:subject>IEEE 802.15 &lt;SCM Report&gt;</dc:subject>
  <dc:creator>Phil Beecher</dc:creator>
  <cp:keywords/>
  <dc:description>15-21-0456-nn</dc:description>
  <cp:lastModifiedBy>Phil Beecher</cp:lastModifiedBy>
  <cp:revision>1126</cp:revision>
  <cp:lastPrinted>2016-07-25T16:00:41Z</cp:lastPrinted>
  <dcterms:created xsi:type="dcterms:W3CDTF">2009-07-12T16:25:16Z</dcterms:created>
  <dcterms:modified xsi:type="dcterms:W3CDTF">2023-03-16T19:28:16Z</dcterms:modified>
  <cp:category/>
</cp:coreProperties>
</file>