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2"/>
  </p:notesMasterIdLst>
  <p:handoutMasterIdLst>
    <p:handoutMasterId r:id="rId23"/>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1043" r:id="rId14"/>
    <p:sldId id="990" r:id="rId15"/>
    <p:sldId id="1042" r:id="rId16"/>
    <p:sldId id="1044" r:id="rId17"/>
    <p:sldId id="1045" r:id="rId18"/>
    <p:sldId id="256" r:id="rId19"/>
    <p:sldId id="965" r:id="rId20"/>
    <p:sldId id="985" r:id="rId2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03" d="100"/>
          <a:sy n="103" d="100"/>
        </p:scale>
        <p:origin x="534" y="6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doc.:IEEE802.15-23-0142r2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cn/22/15-22-0643-03-016t-direct-peer-to-peer.docx" TargetMode="External"/><Relationship Id="rId3" Type="http://schemas.openxmlformats.org/officeDocument/2006/relationships/hyperlink" Target="https://mentor.ieee.org/802.15/revise-document?t=8958300040%7F0" TargetMode="External"/><Relationship Id="rId7" Type="http://schemas.openxmlformats.org/officeDocument/2006/relationships/hyperlink" Target="https://mentor.ieee.org/802.15/revise-document?t=8957100040%7F0" TargetMode="External"/><Relationship Id="rId2" Type="http://schemas.openxmlformats.org/officeDocument/2006/relationships/hyperlink" Target="https://mentor.ieee.org/802.15/dcn/23/15-23-0163-00-016t-response-to-dpp-comments.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158-00-016t-cyber-security-changes.docx" TargetMode="External"/><Relationship Id="rId5" Type="http://schemas.openxmlformats.org/officeDocument/2006/relationships/hyperlink" Target="https://mentor.ieee.org/802.15/revise-document?t=8957200040%7F0" TargetMode="External"/><Relationship Id="rId4" Type="http://schemas.openxmlformats.org/officeDocument/2006/relationships/hyperlink" Target="https://mentor.ieee.org/802.15/dcn/23/15-23-0159-00-016t-sem12-5khzmaskj.pptx" TargetMode="External"/><Relationship Id="rId9" Type="http://schemas.openxmlformats.org/officeDocument/2006/relationships/hyperlink" Target="https://mentor.ieee.org/802.15/revise-document?t=8836100040%7F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Plenary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2023-03-12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2023 Plenary</a:t>
            </a:r>
          </a:p>
        </p:txBody>
      </p:sp>
      <p:graphicFrame>
        <p:nvGraphicFramePr>
          <p:cNvPr id="3" name="Table 2">
            <a:extLst>
              <a:ext uri="{FF2B5EF4-FFF2-40B4-BE49-F238E27FC236}">
                <a16:creationId xmlns:a16="http://schemas.microsoft.com/office/drawing/2014/main" id="{A3A88465-A267-292B-0672-97B53B195D4D}"/>
              </a:ext>
            </a:extLst>
          </p:cNvPr>
          <p:cNvGraphicFramePr>
            <a:graphicFrameLocks noGrp="1"/>
          </p:cNvGraphicFramePr>
          <p:nvPr>
            <p:extLst>
              <p:ext uri="{D42A27DB-BD31-4B8C-83A1-F6EECF244321}">
                <p14:modId xmlns:p14="http://schemas.microsoft.com/office/powerpoint/2010/main" val="711224470"/>
              </p:ext>
            </p:extLst>
          </p:nvPr>
        </p:nvGraphicFramePr>
        <p:xfrm>
          <a:off x="609603" y="1600200"/>
          <a:ext cx="10515603" cy="914400"/>
        </p:xfrm>
        <a:graphic>
          <a:graphicData uri="http://schemas.openxmlformats.org/drawingml/2006/table">
            <a:tbl>
              <a:tblPr/>
              <a:tblGrid>
                <a:gridCol w="1502229">
                  <a:extLst>
                    <a:ext uri="{9D8B030D-6E8A-4147-A177-3AD203B41FA5}">
                      <a16:colId xmlns:a16="http://schemas.microsoft.com/office/drawing/2014/main" val="2457585018"/>
                    </a:ext>
                  </a:extLst>
                </a:gridCol>
                <a:gridCol w="1502229">
                  <a:extLst>
                    <a:ext uri="{9D8B030D-6E8A-4147-A177-3AD203B41FA5}">
                      <a16:colId xmlns:a16="http://schemas.microsoft.com/office/drawing/2014/main" val="4002875267"/>
                    </a:ext>
                  </a:extLst>
                </a:gridCol>
                <a:gridCol w="653142">
                  <a:extLst>
                    <a:ext uri="{9D8B030D-6E8A-4147-A177-3AD203B41FA5}">
                      <a16:colId xmlns:a16="http://schemas.microsoft.com/office/drawing/2014/main" val="1458169626"/>
                    </a:ext>
                  </a:extLst>
                </a:gridCol>
                <a:gridCol w="914400">
                  <a:extLst>
                    <a:ext uri="{9D8B030D-6E8A-4147-A177-3AD203B41FA5}">
                      <a16:colId xmlns:a16="http://schemas.microsoft.com/office/drawing/2014/main" val="749728849"/>
                    </a:ext>
                  </a:extLst>
                </a:gridCol>
                <a:gridCol w="1905000">
                  <a:extLst>
                    <a:ext uri="{9D8B030D-6E8A-4147-A177-3AD203B41FA5}">
                      <a16:colId xmlns:a16="http://schemas.microsoft.com/office/drawing/2014/main" val="911493396"/>
                    </a:ext>
                  </a:extLst>
                </a:gridCol>
                <a:gridCol w="2536374">
                  <a:extLst>
                    <a:ext uri="{9D8B030D-6E8A-4147-A177-3AD203B41FA5}">
                      <a16:colId xmlns:a16="http://schemas.microsoft.com/office/drawing/2014/main" val="1283193961"/>
                    </a:ext>
                  </a:extLst>
                </a:gridCol>
                <a:gridCol w="1502229">
                  <a:extLst>
                    <a:ext uri="{9D8B030D-6E8A-4147-A177-3AD203B41FA5}">
                      <a16:colId xmlns:a16="http://schemas.microsoft.com/office/drawing/2014/main" val="2613898815"/>
                    </a:ext>
                  </a:extLst>
                </a:gridCol>
              </a:tblGrid>
              <a:tr h="914400">
                <a:tc>
                  <a:txBody>
                    <a:bodyPr/>
                    <a:lstStyle/>
                    <a:p>
                      <a:r>
                        <a:rPr lang="en-US" sz="1800"/>
                        <a:t>08-Mar-2023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118</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dirty="0"/>
                        <a:t>TG16t (</a:t>
                      </a:r>
                      <a:r>
                        <a:rPr lang="en-US" sz="1800" dirty="0" err="1"/>
                        <a:t>Lic</a:t>
                      </a:r>
                      <a:r>
                        <a:rPr lang="en-US" sz="1800" dirty="0"/>
                        <a:t>-NB)</a:t>
                      </a:r>
                    </a:p>
                  </a:txBody>
                  <a:tcPr anchor="ctr">
                    <a:lnL>
                      <a:noFill/>
                    </a:lnL>
                    <a:lnR>
                      <a:noFill/>
                    </a:lnR>
                    <a:lnT>
                      <a:noFill/>
                    </a:lnT>
                    <a:lnB>
                      <a:noFill/>
                    </a:lnB>
                  </a:tcPr>
                </a:tc>
                <a:tc>
                  <a:txBody>
                    <a:bodyPr/>
                    <a:lstStyle/>
                    <a:p>
                      <a:r>
                        <a:rPr lang="en-US" sz="1800"/>
                        <a:t>P802.15.16t D0.4 Review</a:t>
                      </a:r>
                    </a:p>
                  </a:txBody>
                  <a:tcPr anchor="ctr">
                    <a:lnL>
                      <a:noFill/>
                    </a:lnL>
                    <a:lnR>
                      <a:noFill/>
                    </a:lnR>
                    <a:lnT>
                      <a:noFill/>
                    </a:lnT>
                    <a:lnB>
                      <a:noFill/>
                    </a:lnB>
                  </a:tcPr>
                </a:tc>
                <a:tc>
                  <a:txBody>
                    <a:bodyPr/>
                    <a:lstStyle/>
                    <a:p>
                      <a:r>
                        <a:rPr lang="en-US" sz="1800" dirty="0"/>
                        <a:t>Vishal Kalkundrikar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537562940"/>
                  </a:ext>
                </a:extLst>
              </a:tr>
            </a:tbl>
          </a:graphicData>
        </a:graphic>
      </p:graphicFrame>
      <p:graphicFrame>
        <p:nvGraphicFramePr>
          <p:cNvPr id="4" name="Table 3">
            <a:extLst>
              <a:ext uri="{FF2B5EF4-FFF2-40B4-BE49-F238E27FC236}">
                <a16:creationId xmlns:a16="http://schemas.microsoft.com/office/drawing/2014/main" id="{8F12167B-0B63-25E0-BD8A-E357F9BE5908}"/>
              </a:ext>
            </a:extLst>
          </p:cNvPr>
          <p:cNvGraphicFramePr>
            <a:graphicFrameLocks noGrp="1"/>
          </p:cNvGraphicFramePr>
          <p:nvPr>
            <p:extLst>
              <p:ext uri="{D42A27DB-BD31-4B8C-83A1-F6EECF244321}">
                <p14:modId xmlns:p14="http://schemas.microsoft.com/office/powerpoint/2010/main" val="1491508589"/>
              </p:ext>
            </p:extLst>
          </p:nvPr>
        </p:nvGraphicFramePr>
        <p:xfrm>
          <a:off x="533401" y="2895600"/>
          <a:ext cx="11277603" cy="2161761"/>
        </p:xfrm>
        <a:graphic>
          <a:graphicData uri="http://schemas.openxmlformats.org/drawingml/2006/table">
            <a:tbl>
              <a:tblPr/>
              <a:tblGrid>
                <a:gridCol w="1523999">
                  <a:extLst>
                    <a:ext uri="{9D8B030D-6E8A-4147-A177-3AD203B41FA5}">
                      <a16:colId xmlns:a16="http://schemas.microsoft.com/office/drawing/2014/main" val="3807295675"/>
                    </a:ext>
                  </a:extLst>
                </a:gridCol>
                <a:gridCol w="982135">
                  <a:extLst>
                    <a:ext uri="{9D8B030D-6E8A-4147-A177-3AD203B41FA5}">
                      <a16:colId xmlns:a16="http://schemas.microsoft.com/office/drawing/2014/main" val="3328218556"/>
                    </a:ext>
                  </a:extLst>
                </a:gridCol>
                <a:gridCol w="1253067">
                  <a:extLst>
                    <a:ext uri="{9D8B030D-6E8A-4147-A177-3AD203B41FA5}">
                      <a16:colId xmlns:a16="http://schemas.microsoft.com/office/drawing/2014/main" val="873862132"/>
                    </a:ext>
                  </a:extLst>
                </a:gridCol>
                <a:gridCol w="507998">
                  <a:extLst>
                    <a:ext uri="{9D8B030D-6E8A-4147-A177-3AD203B41FA5}">
                      <a16:colId xmlns:a16="http://schemas.microsoft.com/office/drawing/2014/main" val="2702867077"/>
                    </a:ext>
                  </a:extLst>
                </a:gridCol>
                <a:gridCol w="1371600">
                  <a:extLst>
                    <a:ext uri="{9D8B030D-6E8A-4147-A177-3AD203B41FA5}">
                      <a16:colId xmlns:a16="http://schemas.microsoft.com/office/drawing/2014/main" val="4126275952"/>
                    </a:ext>
                  </a:extLst>
                </a:gridCol>
                <a:gridCol w="1879603">
                  <a:extLst>
                    <a:ext uri="{9D8B030D-6E8A-4147-A177-3AD203B41FA5}">
                      <a16:colId xmlns:a16="http://schemas.microsoft.com/office/drawing/2014/main" val="4068308594"/>
                    </a:ext>
                  </a:extLst>
                </a:gridCol>
                <a:gridCol w="1253067">
                  <a:extLst>
                    <a:ext uri="{9D8B030D-6E8A-4147-A177-3AD203B41FA5}">
                      <a16:colId xmlns:a16="http://schemas.microsoft.com/office/drawing/2014/main" val="3759333780"/>
                    </a:ext>
                  </a:extLst>
                </a:gridCol>
                <a:gridCol w="1253067">
                  <a:extLst>
                    <a:ext uri="{9D8B030D-6E8A-4147-A177-3AD203B41FA5}">
                      <a16:colId xmlns:a16="http://schemas.microsoft.com/office/drawing/2014/main" val="243835552"/>
                    </a:ext>
                  </a:extLst>
                </a:gridCol>
                <a:gridCol w="1253067">
                  <a:extLst>
                    <a:ext uri="{9D8B030D-6E8A-4147-A177-3AD203B41FA5}">
                      <a16:colId xmlns:a16="http://schemas.microsoft.com/office/drawing/2014/main" val="1834213214"/>
                    </a:ext>
                  </a:extLst>
                </a:gridCol>
              </a:tblGrid>
              <a:tr h="499529">
                <a:tc>
                  <a:txBody>
                    <a:bodyPr/>
                    <a:lstStyle/>
                    <a:p>
                      <a:r>
                        <a:rPr lang="en-US" sz="16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163</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Response to DPP Comments</a:t>
                      </a:r>
                    </a:p>
                  </a:txBody>
                  <a:tcPr marL="53720" marR="53720" marT="26860" marB="26860" anchor="ctr">
                    <a:lnL>
                      <a:noFill/>
                    </a:lnL>
                    <a:lnR>
                      <a:noFill/>
                    </a:lnR>
                    <a:lnT>
                      <a:noFill/>
                    </a:lnT>
                    <a:lnB>
                      <a:noFill/>
                    </a:lnB>
                  </a:tcPr>
                </a:tc>
                <a:tc>
                  <a:txBody>
                    <a:bodyPr/>
                    <a:lstStyle/>
                    <a:p>
                      <a:r>
                        <a:rPr lang="en-US" sz="1400"/>
                        <a:t>Menashe Shahar</a:t>
                      </a:r>
                    </a:p>
                  </a:txBody>
                  <a:tcPr marL="53720" marR="53720" marT="26860" marB="26860" anchor="ctr">
                    <a:lnL>
                      <a:noFill/>
                    </a:lnL>
                    <a:lnR>
                      <a:noFill/>
                    </a:lnR>
                    <a:lnT>
                      <a:noFill/>
                    </a:lnT>
                    <a:lnB>
                      <a:noFill/>
                    </a:lnB>
                  </a:tcPr>
                </a:tc>
                <a:tc>
                  <a:txBody>
                    <a:bodyPr/>
                    <a:lstStyle/>
                    <a:p>
                      <a:r>
                        <a:rPr lang="en-US" sz="1400"/>
                        <a:t>14-Mar-2023 11:50:01 ET</a:t>
                      </a:r>
                    </a:p>
                  </a:txBody>
                  <a:tcPr marL="53720" marR="53720" marT="26860" marB="26860" anchor="ctr">
                    <a:lnL>
                      <a:noFill/>
                    </a:lnL>
                    <a:lnR>
                      <a:noFill/>
                    </a:lnR>
                    <a:lnT>
                      <a:noFill/>
                    </a:lnT>
                    <a:lnB>
                      <a:noFill/>
                    </a:lnB>
                  </a:tcPr>
                </a:tc>
                <a:tc>
                  <a:txBody>
                    <a:bodyPr/>
                    <a:lstStyle/>
                    <a:p>
                      <a:r>
                        <a:rPr lang="en-US" sz="1400">
                          <a:hlinkClick r:id="rId2"/>
                        </a:rPr>
                        <a:t>Download</a:t>
                      </a:r>
                      <a:r>
                        <a:rPr lang="en-US" sz="1400"/>
                        <a:t>, </a:t>
                      </a:r>
                      <a:r>
                        <a:rPr lang="en-US" sz="1400">
                          <a:hlinkClick r:id="rId3"/>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4156412631"/>
                  </a:ext>
                </a:extLst>
              </a:tr>
              <a:tr h="484216">
                <a:tc>
                  <a:txBody>
                    <a:bodyPr/>
                    <a:lstStyle/>
                    <a:p>
                      <a:r>
                        <a:rPr lang="en-US" sz="1400" dirty="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a:t>159</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SEM12.5kHzMaskJ</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08:46:31 ET</a:t>
                      </a:r>
                    </a:p>
                  </a:txBody>
                  <a:tcPr marL="53720" marR="53720" marT="26860" marB="26860" anchor="ctr">
                    <a:lnL>
                      <a:noFill/>
                    </a:lnL>
                    <a:lnR>
                      <a:noFill/>
                    </a:lnR>
                    <a:lnT>
                      <a:noFill/>
                    </a:lnT>
                    <a:lnB>
                      <a:noFill/>
                    </a:lnB>
                  </a:tcPr>
                </a:tc>
                <a:tc>
                  <a:txBody>
                    <a:bodyPr/>
                    <a:lstStyle/>
                    <a:p>
                      <a:r>
                        <a:rPr lang="en-US" sz="1400">
                          <a:hlinkClick r:id="rId4"/>
                        </a:rPr>
                        <a:t>Download</a:t>
                      </a:r>
                      <a:r>
                        <a:rPr lang="en-US" sz="1400"/>
                        <a:t>, </a:t>
                      </a:r>
                      <a:r>
                        <a:rPr lang="en-US" sz="1400">
                          <a:hlinkClick r:id="rId5"/>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1365085007"/>
                  </a:ext>
                </a:extLst>
              </a:tr>
              <a:tr h="484216">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2023</a:t>
                      </a:r>
                    </a:p>
                  </a:txBody>
                  <a:tcPr marL="53720" marR="53720" marT="26860" marB="26860" anchor="ctr">
                    <a:lnL>
                      <a:noFill/>
                    </a:lnL>
                    <a:lnR>
                      <a:noFill/>
                    </a:lnR>
                    <a:lnT>
                      <a:noFill/>
                    </a:lnT>
                    <a:lnB>
                      <a:noFill/>
                    </a:lnB>
                  </a:tcPr>
                </a:tc>
                <a:tc>
                  <a:txBody>
                    <a:bodyPr/>
                    <a:lstStyle/>
                    <a:p>
                      <a:r>
                        <a:rPr lang="en-US" sz="1400" dirty="0"/>
                        <a:t>158</a:t>
                      </a:r>
                    </a:p>
                  </a:txBody>
                  <a:tcPr marL="53720" marR="53720" marT="26860" marB="26860" anchor="ctr">
                    <a:lnL>
                      <a:noFill/>
                    </a:lnL>
                    <a:lnR>
                      <a:noFill/>
                    </a:lnR>
                    <a:lnT>
                      <a:noFill/>
                    </a:lnT>
                    <a:lnB>
                      <a:noFill/>
                    </a:lnB>
                  </a:tcPr>
                </a:tc>
                <a:tc>
                  <a:txBody>
                    <a:bodyPr/>
                    <a:lstStyle/>
                    <a:p>
                      <a:r>
                        <a:rPr lang="en-US" sz="1400"/>
                        <a:t>0</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Cyber Security changes</a:t>
                      </a:r>
                    </a:p>
                  </a:txBody>
                  <a:tcPr marL="53720" marR="53720" marT="26860" marB="26860" anchor="ctr">
                    <a:lnL>
                      <a:noFill/>
                    </a:lnL>
                    <a:lnR>
                      <a:noFill/>
                    </a:lnR>
                    <a:lnT>
                      <a:noFill/>
                    </a:lnT>
                    <a:lnB>
                      <a:noFill/>
                    </a:lnB>
                  </a:tcPr>
                </a:tc>
                <a:tc>
                  <a:txBody>
                    <a:bodyPr/>
                    <a:lstStyle/>
                    <a:p>
                      <a:r>
                        <a:rPr lang="en-US" sz="1400"/>
                        <a:t>Ondas</a:t>
                      </a:r>
                    </a:p>
                  </a:txBody>
                  <a:tcPr marL="53720" marR="53720" marT="26860" marB="26860" anchor="ctr">
                    <a:lnL>
                      <a:noFill/>
                    </a:lnL>
                    <a:lnR>
                      <a:noFill/>
                    </a:lnR>
                    <a:lnT>
                      <a:noFill/>
                    </a:lnT>
                    <a:lnB>
                      <a:noFill/>
                    </a:lnB>
                  </a:tcPr>
                </a:tc>
                <a:tc>
                  <a:txBody>
                    <a:bodyPr/>
                    <a:lstStyle/>
                    <a:p>
                      <a:r>
                        <a:rPr lang="en-US" sz="1400"/>
                        <a:t>14-Mar-2023 08:27:22 ET</a:t>
                      </a:r>
                    </a:p>
                  </a:txBody>
                  <a:tcPr marL="53720" marR="53720" marT="26860" marB="26860" anchor="ctr">
                    <a:lnL>
                      <a:noFill/>
                    </a:lnL>
                    <a:lnR>
                      <a:noFill/>
                    </a:lnR>
                    <a:lnT>
                      <a:noFill/>
                    </a:lnT>
                    <a:lnB>
                      <a:noFill/>
                    </a:lnB>
                  </a:tcPr>
                </a:tc>
                <a:tc>
                  <a:txBody>
                    <a:bodyPr/>
                    <a:lstStyle/>
                    <a:p>
                      <a:r>
                        <a:rPr lang="en-US" sz="1400">
                          <a:hlinkClick r:id="rId6"/>
                        </a:rPr>
                        <a:t>Download</a:t>
                      </a:r>
                      <a:r>
                        <a:rPr lang="en-US" sz="1400"/>
                        <a:t>, </a:t>
                      </a:r>
                      <a:r>
                        <a:rPr lang="en-US" sz="1400">
                          <a:hlinkClick r:id="rId7"/>
                        </a:rPr>
                        <a:t>Revise</a:t>
                      </a:r>
                      <a:endParaRPr lang="en-US" sz="1400"/>
                    </a:p>
                  </a:txBody>
                  <a:tcPr marL="53720" marR="53720" marT="26860" marB="26860" anchor="ctr">
                    <a:lnL>
                      <a:noFill/>
                    </a:lnL>
                    <a:lnR>
                      <a:noFill/>
                    </a:lnR>
                    <a:lnT>
                      <a:noFill/>
                    </a:lnT>
                    <a:lnB>
                      <a:noFill/>
                    </a:lnB>
                  </a:tcPr>
                </a:tc>
                <a:extLst>
                  <a:ext uri="{0D108BD9-81ED-4DB2-BD59-A6C34878D82A}">
                    <a16:rowId xmlns:a16="http://schemas.microsoft.com/office/drawing/2014/main" val="704194496"/>
                  </a:ext>
                </a:extLst>
              </a:tr>
              <a:tr h="499529">
                <a:tc>
                  <a:txBody>
                    <a:bodyPr/>
                    <a:lstStyle/>
                    <a:p>
                      <a:r>
                        <a:rPr lang="en-US" sz="1400"/>
                        <a:t>14-Mar-2023 ET</a:t>
                      </a:r>
                    </a:p>
                  </a:txBody>
                  <a:tcPr marL="53720" marR="53720" marT="26860" marB="26860" anchor="ctr">
                    <a:lnL>
                      <a:noFill/>
                    </a:lnL>
                    <a:lnR>
                      <a:noFill/>
                    </a:lnR>
                    <a:lnT>
                      <a:noFill/>
                    </a:lnT>
                    <a:lnB>
                      <a:noFill/>
                    </a:lnB>
                  </a:tcPr>
                </a:tc>
                <a:tc>
                  <a:txBody>
                    <a:bodyPr/>
                    <a:lstStyle/>
                    <a:p>
                      <a:r>
                        <a:rPr lang="en-US" sz="1400"/>
                        <a:t>2022</a:t>
                      </a:r>
                    </a:p>
                  </a:txBody>
                  <a:tcPr marL="53720" marR="53720" marT="26860" marB="26860" anchor="ctr">
                    <a:lnL>
                      <a:noFill/>
                    </a:lnL>
                    <a:lnR>
                      <a:noFill/>
                    </a:lnR>
                    <a:lnT>
                      <a:noFill/>
                    </a:lnT>
                    <a:lnB>
                      <a:noFill/>
                    </a:lnB>
                  </a:tcPr>
                </a:tc>
                <a:tc>
                  <a:txBody>
                    <a:bodyPr/>
                    <a:lstStyle/>
                    <a:p>
                      <a:r>
                        <a:rPr lang="en-US" sz="1400" dirty="0">
                          <a:highlight>
                            <a:srgbClr val="FFFF00"/>
                          </a:highlight>
                        </a:rPr>
                        <a:t>643</a:t>
                      </a:r>
                    </a:p>
                  </a:txBody>
                  <a:tcPr marL="53720" marR="53720" marT="26860" marB="26860" anchor="ctr">
                    <a:lnL>
                      <a:noFill/>
                    </a:lnL>
                    <a:lnR>
                      <a:noFill/>
                    </a:lnR>
                    <a:lnT>
                      <a:noFill/>
                    </a:lnT>
                    <a:lnB>
                      <a:noFill/>
                    </a:lnB>
                  </a:tcPr>
                </a:tc>
                <a:tc>
                  <a:txBody>
                    <a:bodyPr/>
                    <a:lstStyle/>
                    <a:p>
                      <a:r>
                        <a:rPr lang="en-US" sz="1400" dirty="0">
                          <a:highlight>
                            <a:srgbClr val="FFFF00"/>
                          </a:highlight>
                        </a:rPr>
                        <a:t>4</a:t>
                      </a:r>
                    </a:p>
                  </a:txBody>
                  <a:tcPr marL="53720" marR="53720" marT="26860" marB="26860" anchor="ctr">
                    <a:lnL>
                      <a:noFill/>
                    </a:lnL>
                    <a:lnR>
                      <a:noFill/>
                    </a:lnR>
                    <a:lnT>
                      <a:noFill/>
                    </a:lnT>
                    <a:lnB>
                      <a:noFill/>
                    </a:lnB>
                  </a:tcPr>
                </a:tc>
                <a:tc>
                  <a:txBody>
                    <a:bodyPr/>
                    <a:lstStyle/>
                    <a:p>
                      <a:r>
                        <a:rPr lang="en-US" sz="1400"/>
                        <a:t>TG16t (Lic-NB)</a:t>
                      </a:r>
                    </a:p>
                  </a:txBody>
                  <a:tcPr marL="53720" marR="53720" marT="26860" marB="26860" anchor="ctr">
                    <a:lnL>
                      <a:noFill/>
                    </a:lnL>
                    <a:lnR>
                      <a:noFill/>
                    </a:lnR>
                    <a:lnT>
                      <a:noFill/>
                    </a:lnT>
                    <a:lnB>
                      <a:noFill/>
                    </a:lnB>
                  </a:tcPr>
                </a:tc>
                <a:tc>
                  <a:txBody>
                    <a:bodyPr/>
                    <a:lstStyle/>
                    <a:p>
                      <a:r>
                        <a:rPr lang="en-US" sz="1400"/>
                        <a:t>Direct Peer to Peer</a:t>
                      </a:r>
                    </a:p>
                  </a:txBody>
                  <a:tcPr marL="53720" marR="53720" marT="26860" marB="26860" anchor="ctr">
                    <a:lnL>
                      <a:noFill/>
                    </a:lnL>
                    <a:lnR>
                      <a:noFill/>
                    </a:lnR>
                    <a:lnT>
                      <a:noFill/>
                    </a:lnT>
                    <a:lnB>
                      <a:noFill/>
                    </a:lnB>
                  </a:tcPr>
                </a:tc>
                <a:tc>
                  <a:txBody>
                    <a:bodyPr/>
                    <a:lstStyle/>
                    <a:p>
                      <a:r>
                        <a:rPr lang="en-US" sz="1400"/>
                        <a:t>Vishal Kalkundrikar (Ondas)</a:t>
                      </a:r>
                    </a:p>
                  </a:txBody>
                  <a:tcPr marL="53720" marR="53720" marT="26860" marB="26860" anchor="ctr">
                    <a:lnL>
                      <a:noFill/>
                    </a:lnL>
                    <a:lnR>
                      <a:noFill/>
                    </a:lnR>
                    <a:lnT>
                      <a:noFill/>
                    </a:lnT>
                    <a:lnB>
                      <a:noFill/>
                    </a:lnB>
                  </a:tcPr>
                </a:tc>
                <a:tc>
                  <a:txBody>
                    <a:bodyPr/>
                    <a:lstStyle/>
                    <a:p>
                      <a:r>
                        <a:rPr lang="en-US" sz="1400" dirty="0"/>
                        <a:t>15Mar-2023 08:07:27 ET</a:t>
                      </a:r>
                    </a:p>
                  </a:txBody>
                  <a:tcPr marL="53720" marR="53720" marT="26860" marB="26860" anchor="ctr">
                    <a:lnL>
                      <a:noFill/>
                    </a:lnL>
                    <a:lnR>
                      <a:noFill/>
                    </a:lnR>
                    <a:lnT>
                      <a:noFill/>
                    </a:lnT>
                    <a:lnB>
                      <a:noFill/>
                    </a:lnB>
                  </a:tcPr>
                </a:tc>
                <a:tc>
                  <a:txBody>
                    <a:bodyPr/>
                    <a:lstStyle/>
                    <a:p>
                      <a:r>
                        <a:rPr lang="en-US" sz="1400" dirty="0">
                          <a:hlinkClick r:id="rId8"/>
                        </a:rPr>
                        <a:t>Download</a:t>
                      </a:r>
                      <a:r>
                        <a:rPr lang="en-US" sz="1400" dirty="0"/>
                        <a:t>, </a:t>
                      </a:r>
                      <a:r>
                        <a:rPr lang="en-US" sz="1400" dirty="0">
                          <a:hlinkClick r:id="rId9"/>
                        </a:rPr>
                        <a:t>Revise</a:t>
                      </a:r>
                      <a:endParaRPr lang="en-US" sz="1400" dirty="0"/>
                    </a:p>
                  </a:txBody>
                  <a:tcPr marL="53720" marR="53720" marT="26860" marB="26860" anchor="ctr">
                    <a:lnL>
                      <a:noFill/>
                    </a:lnL>
                    <a:lnR>
                      <a:noFill/>
                    </a:lnR>
                    <a:lnT>
                      <a:noFill/>
                    </a:lnT>
                    <a:lnB>
                      <a:noFill/>
                    </a:lnB>
                  </a:tcPr>
                </a:tc>
                <a:extLst>
                  <a:ext uri="{0D108BD9-81ED-4DB2-BD59-A6C34878D82A}">
                    <a16:rowId xmlns:a16="http://schemas.microsoft.com/office/drawing/2014/main" val="348673750"/>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20D-BDFF-2DA1-0E3F-F3C631792133}"/>
              </a:ext>
            </a:extLst>
          </p:cNvPr>
          <p:cNvSpPr>
            <a:spLocks noGrp="1"/>
          </p:cNvSpPr>
          <p:nvPr>
            <p:ph type="title"/>
          </p:nvPr>
        </p:nvSpPr>
        <p:spPr/>
        <p:txBody>
          <a:bodyPr/>
          <a:lstStyle/>
          <a:p>
            <a:r>
              <a:rPr lang="en-US" dirty="0"/>
              <a:t>Summary of TG16t progress February 2023</a:t>
            </a:r>
          </a:p>
        </p:txBody>
      </p:sp>
      <p:sp>
        <p:nvSpPr>
          <p:cNvPr id="3" name="Content Placeholder 2">
            <a:extLst>
              <a:ext uri="{FF2B5EF4-FFF2-40B4-BE49-F238E27FC236}">
                <a16:creationId xmlns:a16="http://schemas.microsoft.com/office/drawing/2014/main" id="{B23D56A0-4E29-3131-0416-90D5DE2BBF41}"/>
              </a:ext>
            </a:extLst>
          </p:cNvPr>
          <p:cNvSpPr>
            <a:spLocks noGrp="1"/>
          </p:cNvSpPr>
          <p:nvPr>
            <p:ph idx="1"/>
          </p:nvPr>
        </p:nvSpPr>
        <p:spPr>
          <a:xfrm>
            <a:off x="838200" y="1828800"/>
            <a:ext cx="10515600" cy="4351338"/>
          </a:xfrm>
        </p:spPr>
        <p:txBody>
          <a:bodyPr>
            <a:normAutofit fontScale="92500" lnSpcReduction="10000"/>
          </a:bodyPr>
          <a:lstStyle/>
          <a:p>
            <a:pPr lvl="1"/>
            <a:r>
              <a:rPr lang="en-US" dirty="0"/>
              <a:t>Outstanding items still needing contributions. Next round of contributions based on D0.4 when posted. </a:t>
            </a:r>
          </a:p>
          <a:p>
            <a:pPr lvl="2"/>
            <a:r>
              <a:rPr lang="en-US" dirty="0"/>
              <a:t>Mobility, filtering, Direct Peer to Peer, P-MP </a:t>
            </a:r>
          </a:p>
          <a:p>
            <a:pPr lvl="1"/>
            <a:r>
              <a:rPr lang="en-US" dirty="0"/>
              <a:t>Vishal will examine 802.15.4 for applicable functions to adopt for CSMA/CA</a:t>
            </a:r>
          </a:p>
          <a:p>
            <a:pPr lvl="1"/>
            <a:r>
              <a:rPr lang="en-US" dirty="0"/>
              <a:t>Need to describe behavior of station transition between DPP and Multipoint mode. </a:t>
            </a:r>
          </a:p>
          <a:p>
            <a:pPr lvl="1"/>
            <a:r>
              <a:rPr lang="en-US" dirty="0"/>
              <a:t>Harry will combine output materials into Draft D0.4 and put in Members Area</a:t>
            </a:r>
          </a:p>
          <a:p>
            <a:pPr lvl="2"/>
            <a:r>
              <a:rPr lang="en-US" dirty="0"/>
              <a:t>https://grouper.ieee.org/groups/802/15/private/Draft/TG16t/</a:t>
            </a:r>
          </a:p>
          <a:p>
            <a:pPr lvl="1"/>
            <a:r>
              <a:rPr lang="en-US" dirty="0"/>
              <a:t>Note that drafts are available to non-voters while on-site at IEEE802 meetings from http://ieee802.linespeed.io</a:t>
            </a:r>
          </a:p>
          <a:p>
            <a:pPr lvl="1"/>
            <a:endParaRPr lang="en-US" dirty="0"/>
          </a:p>
          <a:p>
            <a:pPr lvl="1"/>
            <a:endParaRPr lang="en-US" dirty="0"/>
          </a:p>
          <a:p>
            <a:pPr lvl="1"/>
            <a:r>
              <a:rPr lang="en-US" dirty="0"/>
              <a:t>Tim will check with Clint Powell to get draft access to all TG participants regardless of voting status.</a:t>
            </a:r>
          </a:p>
          <a:p>
            <a:pPr lvl="1"/>
            <a:endParaRPr lang="en-US" dirty="0"/>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0DA8F803-9A06-FE3E-5840-2022CC9FE99B}"/>
              </a:ext>
            </a:extLst>
          </p:cNvPr>
          <p:cNvSpPr>
            <a:spLocks noGrp="1"/>
          </p:cNvSpPr>
          <p:nvPr>
            <p:ph type="dt" sz="half" idx="10"/>
          </p:nvPr>
        </p:nvSpPr>
        <p:spPr/>
        <p:txBody>
          <a:bodyPr/>
          <a:lstStyle/>
          <a:p>
            <a:r>
              <a:rPr lang="en-US" dirty="0"/>
              <a:t>Mar_2023</a:t>
            </a:r>
          </a:p>
        </p:txBody>
      </p:sp>
      <p:sp>
        <p:nvSpPr>
          <p:cNvPr id="5" name="Footer Placeholder 4">
            <a:extLst>
              <a:ext uri="{FF2B5EF4-FFF2-40B4-BE49-F238E27FC236}">
                <a16:creationId xmlns:a16="http://schemas.microsoft.com/office/drawing/2014/main" id="{3B714F42-8218-3D2C-23BD-AF7E81D838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66C78-3DF4-D214-F8A5-E830F1EB385B}"/>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1648776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96623-C752-B5F0-9D90-EEA0489E99EA}"/>
              </a:ext>
            </a:extLst>
          </p:cNvPr>
          <p:cNvSpPr>
            <a:spLocks noGrp="1"/>
          </p:cNvSpPr>
          <p:nvPr>
            <p:ph type="title"/>
          </p:nvPr>
        </p:nvSpPr>
        <p:spPr/>
        <p:txBody>
          <a:bodyPr/>
          <a:lstStyle/>
          <a:p>
            <a:r>
              <a:rPr lang="en-US" dirty="0"/>
              <a:t>Discussion 2023-03-14</a:t>
            </a:r>
          </a:p>
        </p:txBody>
      </p:sp>
      <p:sp>
        <p:nvSpPr>
          <p:cNvPr id="3" name="Content Placeholder 2">
            <a:extLst>
              <a:ext uri="{FF2B5EF4-FFF2-40B4-BE49-F238E27FC236}">
                <a16:creationId xmlns:a16="http://schemas.microsoft.com/office/drawing/2014/main" id="{853E4F48-5DAA-D437-3787-C5D4A35007B4}"/>
              </a:ext>
            </a:extLst>
          </p:cNvPr>
          <p:cNvSpPr>
            <a:spLocks noGrp="1"/>
          </p:cNvSpPr>
          <p:nvPr>
            <p:ph idx="1"/>
          </p:nvPr>
        </p:nvSpPr>
        <p:spPr/>
        <p:txBody>
          <a:bodyPr>
            <a:normAutofit/>
          </a:bodyPr>
          <a:lstStyle/>
          <a:p>
            <a:r>
              <a:rPr lang="en-US" dirty="0"/>
              <a:t>Review Document 118r0.   Agree on all comments and accept proposed changes. </a:t>
            </a:r>
          </a:p>
          <a:p>
            <a:endParaRPr lang="en-US" dirty="0"/>
          </a:p>
          <a:p>
            <a:r>
              <a:rPr lang="en-US" dirty="0"/>
              <a:t> Review Document 163.  Agree that DPP Associate Request will have a unicast and broadcast form</a:t>
            </a:r>
          </a:p>
          <a:p>
            <a:pPr lvl="1"/>
            <a:r>
              <a:rPr lang="en-US" dirty="0"/>
              <a:t>RTS frame needs to have an indicator of time, not data – use slots. </a:t>
            </a:r>
          </a:p>
          <a:p>
            <a:pPr lvl="1"/>
            <a:r>
              <a:rPr lang="en-US" dirty="0"/>
              <a:t>Pick up in 7.5 – Nothing needs to be considered from 163 section 7.5 – it is </a:t>
            </a:r>
            <a:r>
              <a:rPr lang="en-US" dirty="0" err="1"/>
              <a:t>superceded</a:t>
            </a:r>
            <a:r>
              <a:rPr lang="en-US" dirty="0"/>
              <a:t> by document 643r4</a:t>
            </a:r>
          </a:p>
          <a:p>
            <a:endParaRPr lang="en-US" dirty="0"/>
          </a:p>
          <a:p>
            <a:pPr lvl="1"/>
            <a:endParaRPr lang="en-US" dirty="0"/>
          </a:p>
        </p:txBody>
      </p:sp>
      <p:sp>
        <p:nvSpPr>
          <p:cNvPr id="4" name="Date Placeholder 3">
            <a:extLst>
              <a:ext uri="{FF2B5EF4-FFF2-40B4-BE49-F238E27FC236}">
                <a16:creationId xmlns:a16="http://schemas.microsoft.com/office/drawing/2014/main" id="{2D7396AC-0570-B32D-9441-B6C879809DD6}"/>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B979C11C-514C-3782-1669-7FB635C9600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4FBB645-4E44-F691-F66B-D1ED7C504ED3}"/>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753730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E2EE9-266C-09DA-F413-8C988720594E}"/>
              </a:ext>
            </a:extLst>
          </p:cNvPr>
          <p:cNvSpPr>
            <a:spLocks noGrp="1"/>
          </p:cNvSpPr>
          <p:nvPr>
            <p:ph type="title"/>
          </p:nvPr>
        </p:nvSpPr>
        <p:spPr/>
        <p:txBody>
          <a:bodyPr/>
          <a:lstStyle/>
          <a:p>
            <a:r>
              <a:rPr lang="en-US" dirty="0"/>
              <a:t>Discussion 2023-03-15</a:t>
            </a:r>
          </a:p>
        </p:txBody>
      </p:sp>
      <p:sp>
        <p:nvSpPr>
          <p:cNvPr id="3" name="Content Placeholder 2">
            <a:extLst>
              <a:ext uri="{FF2B5EF4-FFF2-40B4-BE49-F238E27FC236}">
                <a16:creationId xmlns:a16="http://schemas.microsoft.com/office/drawing/2014/main" id="{E6348700-274C-9853-37D9-14A56B80A2F7}"/>
              </a:ext>
            </a:extLst>
          </p:cNvPr>
          <p:cNvSpPr>
            <a:spLocks noGrp="1"/>
          </p:cNvSpPr>
          <p:nvPr>
            <p:ph idx="1"/>
          </p:nvPr>
        </p:nvSpPr>
        <p:spPr/>
        <p:txBody>
          <a:bodyPr/>
          <a:lstStyle/>
          <a:p>
            <a:r>
              <a:rPr lang="en-US" dirty="0"/>
              <a:t>Review 158 – Vishal will edit into draft with change marks, </a:t>
            </a:r>
          </a:p>
          <a:p>
            <a:r>
              <a:rPr lang="en-US" dirty="0"/>
              <a:t>158, no action currently</a:t>
            </a:r>
          </a:p>
          <a:p>
            <a:r>
              <a:rPr lang="en-US" dirty="0"/>
              <a:t>Thursday , pick up with 643r4</a:t>
            </a:r>
          </a:p>
          <a:p>
            <a:endParaRPr lang="en-US" dirty="0"/>
          </a:p>
        </p:txBody>
      </p:sp>
      <p:sp>
        <p:nvSpPr>
          <p:cNvPr id="4" name="Date Placeholder 3">
            <a:extLst>
              <a:ext uri="{FF2B5EF4-FFF2-40B4-BE49-F238E27FC236}">
                <a16:creationId xmlns:a16="http://schemas.microsoft.com/office/drawing/2014/main" id="{E08F5516-56E3-14F5-B5FD-56BBD1ACBFD0}"/>
              </a:ext>
            </a:extLst>
          </p:cNvPr>
          <p:cNvSpPr>
            <a:spLocks noGrp="1"/>
          </p:cNvSpPr>
          <p:nvPr>
            <p:ph type="dt" sz="half" idx="10"/>
          </p:nvPr>
        </p:nvSpPr>
        <p:spPr/>
        <p:txBody>
          <a:bodyPr/>
          <a:lstStyle/>
          <a:p>
            <a:r>
              <a:rPr lang="en-US"/>
              <a:t>Mar_2023</a:t>
            </a:r>
            <a:endParaRPr lang="en-US" dirty="0"/>
          </a:p>
        </p:txBody>
      </p:sp>
      <p:sp>
        <p:nvSpPr>
          <p:cNvPr id="5" name="Footer Placeholder 4">
            <a:extLst>
              <a:ext uri="{FF2B5EF4-FFF2-40B4-BE49-F238E27FC236}">
                <a16:creationId xmlns:a16="http://schemas.microsoft.com/office/drawing/2014/main" id="{E13C72C0-7712-86E6-5E80-4DE28B99E92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A054B69-1ACE-249E-503E-D03C9FA83B03}"/>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397945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r>
              <a:rPr lang="en-US" dirty="0"/>
              <a:t>Sept 2023 Wireless Interim</a:t>
            </a:r>
          </a:p>
          <a:p>
            <a:pPr lvl="1"/>
            <a:r>
              <a:rPr lang="en-US" dirty="0"/>
              <a:t>Sept 11-14, 2023   Atlanta, GA</a:t>
            </a:r>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(Juha) </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30635</TotalTime>
  <Words>2098</Words>
  <Application>Microsoft Office PowerPoint</Application>
  <PresentationFormat>Widescreen</PresentationFormat>
  <Paragraphs>269</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Helvetica</vt:lpstr>
      <vt:lpstr>Times New Roman</vt:lpstr>
      <vt:lpstr>Custom Design</vt:lpstr>
      <vt:lpstr>PowerPoint Presentation</vt:lpstr>
      <vt:lpstr>Opening</vt:lpstr>
      <vt:lpstr>TG16t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Contributions for March 2023 Plenary</vt:lpstr>
      <vt:lpstr>Summary of TG16t progress February 2023</vt:lpstr>
      <vt:lpstr>Discussion 2023-03-14</vt:lpstr>
      <vt:lpstr>Discussion 2023-03-15</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672</cp:revision>
  <cp:lastPrinted>1998-02-10T13:28:06Z</cp:lastPrinted>
  <dcterms:created xsi:type="dcterms:W3CDTF">2020-01-06T16:34:14Z</dcterms:created>
  <dcterms:modified xsi:type="dcterms:W3CDTF">2023-03-15T19:56:26Z</dcterms:modified>
</cp:coreProperties>
</file>