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3" r:id="rId2"/>
    <p:sldId id="264" r:id="rId3"/>
    <p:sldId id="262" r:id="rId4"/>
    <p:sldId id="292" r:id="rId5"/>
    <p:sldId id="293" r:id="rId6"/>
    <p:sldId id="294" r:id="rId7"/>
    <p:sldId id="295" r:id="rId8"/>
    <p:sldId id="296" r:id="rId9"/>
    <p:sldId id="297" r:id="rId10"/>
    <p:sldId id="298" r:id="rId11"/>
    <p:sldId id="29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OUNGWAN SO" initials="YW" lastIdx="1" clrIdx="0">
    <p:extLst>
      <p:ext uri="{19B8F6BF-5375-455C-9EA6-DF929625EA0E}">
        <p15:presenceInfo xmlns:p15="http://schemas.microsoft.com/office/powerpoint/2012/main" userId="YOUNGWAN S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93" autoAdjust="0"/>
    <p:restoredTop sz="96043"/>
  </p:normalViewPr>
  <p:slideViewPr>
    <p:cSldViewPr>
      <p:cViewPr>
        <p:scale>
          <a:sx n="100" d="100"/>
          <a:sy n="100" d="100"/>
        </p:scale>
        <p:origin x="1008" y="-29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8702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p:nvPr>
        </p:nvSpPr>
        <p:spPr/>
        <p:txBody>
          <a:bodyPr/>
          <a:lstStyle/>
          <a:p>
            <a:r>
              <a:rPr lang="en-US" altLang="en-US"/>
              <a:t>doc.: IEEE 802.15-&lt;doc#&gt;</a:t>
            </a:r>
          </a:p>
        </p:txBody>
      </p:sp>
      <p:sp>
        <p:nvSpPr>
          <p:cNvPr id="5" name="날짜 개체 틀 4"/>
          <p:cNvSpPr>
            <a:spLocks noGrp="1"/>
          </p:cNvSpPr>
          <p:nvPr>
            <p:ph type="dt" idx="1"/>
          </p:nvPr>
        </p:nvSpPr>
        <p:spPr/>
        <p:txBody>
          <a:bodyPr/>
          <a:lstStyle/>
          <a:p>
            <a:r>
              <a:rPr lang="en-US" altLang="en-US"/>
              <a:t>&lt;month year&gt;</a:t>
            </a:r>
          </a:p>
        </p:txBody>
      </p:sp>
      <p:sp>
        <p:nvSpPr>
          <p:cNvPr id="6" name="바닥글 개체 틀 5"/>
          <p:cNvSpPr>
            <a:spLocks noGrp="1"/>
          </p:cNvSpPr>
          <p:nvPr>
            <p:ph type="ftr" sz="quarter" idx="4"/>
          </p:nvPr>
        </p:nvSpPr>
        <p:spPr/>
        <p:txBody>
          <a:bodyPr/>
          <a:lstStyle/>
          <a:p>
            <a:pPr lvl="4"/>
            <a:r>
              <a:rPr lang="en-US" altLang="en-US"/>
              <a:t>&lt;author&gt;, &lt;company&gt;</a:t>
            </a:r>
          </a:p>
        </p:txBody>
      </p:sp>
      <p:sp>
        <p:nvSpPr>
          <p:cNvPr id="7" name="슬라이드 번호 개체 틀 6"/>
          <p:cNvSpPr>
            <a:spLocks noGrp="1"/>
          </p:cNvSpPr>
          <p:nvPr>
            <p:ph type="sldNum" sz="quarter" idx="5"/>
          </p:nvPr>
        </p:nvSpPr>
        <p:spPr/>
        <p:txBody>
          <a:bodyPr/>
          <a:lstStyle/>
          <a:p>
            <a:r>
              <a:rPr lang="en-US" altLang="en-US"/>
              <a:t>Page </a:t>
            </a:r>
            <a:fld id="{BE7F7D91-A7A9-D141-AC97-8218FBAB46F4}" type="slidenum">
              <a:rPr lang="en-US" altLang="en-US" smtClean="0"/>
              <a:pPr/>
              <a:t>1</a:t>
            </a:fld>
            <a:endParaRPr lang="en-US" altLang="en-US"/>
          </a:p>
        </p:txBody>
      </p:sp>
    </p:spTree>
    <p:extLst>
      <p:ext uri="{BB962C8B-B14F-4D97-AF65-F5344CB8AC3E}">
        <p14:creationId xmlns:p14="http://schemas.microsoft.com/office/powerpoint/2010/main" val="2701820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9_Text" userDrawn="1">
  <p:cSld name="19_Text">
    <p:spTree>
      <p:nvGrpSpPr>
        <p:cNvPr id="1" name="Shape 64"/>
        <p:cNvGrpSpPr/>
        <p:nvPr/>
      </p:nvGrpSpPr>
      <p:grpSpPr>
        <a:xfrm>
          <a:off x="0" y="0"/>
          <a:ext cx="0" cy="0"/>
          <a:chOff x="0" y="0"/>
          <a:chExt cx="0" cy="0"/>
        </a:xfrm>
      </p:grpSpPr>
      <p:sp>
        <p:nvSpPr>
          <p:cNvPr id="65" name="Google Shape;65;p8"/>
          <p:cNvSpPr txBox="1">
            <a:spLocks noGrp="1"/>
          </p:cNvSpPr>
          <p:nvPr>
            <p:ph type="title"/>
          </p:nvPr>
        </p:nvSpPr>
        <p:spPr>
          <a:xfrm>
            <a:off x="349751" y="475503"/>
            <a:ext cx="8412001" cy="567000"/>
          </a:xfrm>
          <a:prstGeom prst="rect">
            <a:avLst/>
          </a:prstGeom>
        </p:spPr>
        <p:txBody>
          <a:bodyPr spcFirstLastPara="1" wrap="square" lIns="0" tIns="0" rIns="0" bIns="0" anchor="b" anchorCtr="0">
            <a:noAutofit/>
          </a:bodyPr>
          <a:lstStyle>
            <a:lvl1pPr lvl="0" rtl="0">
              <a:spcBef>
                <a:spcPts val="0"/>
              </a:spcBef>
              <a:spcAft>
                <a:spcPts val="0"/>
              </a:spcAft>
              <a:buSzPts val="5600"/>
              <a:buNone/>
              <a:defRPr sz="3000">
                <a:latin typeface="+mj-lt"/>
              </a:defRPr>
            </a:lvl1pPr>
            <a:lvl2pPr lvl="1" rtl="0">
              <a:spcBef>
                <a:spcPts val="0"/>
              </a:spcBef>
              <a:spcAft>
                <a:spcPts val="0"/>
              </a:spcAft>
              <a:buSzPts val="5600"/>
              <a:buNone/>
              <a:defRPr/>
            </a:lvl2pPr>
            <a:lvl3pPr lvl="2" rtl="0">
              <a:spcBef>
                <a:spcPts val="0"/>
              </a:spcBef>
              <a:spcAft>
                <a:spcPts val="0"/>
              </a:spcAft>
              <a:buSzPts val="5600"/>
              <a:buNone/>
              <a:defRPr/>
            </a:lvl3pPr>
            <a:lvl4pPr lvl="3" rtl="0">
              <a:spcBef>
                <a:spcPts val="0"/>
              </a:spcBef>
              <a:spcAft>
                <a:spcPts val="0"/>
              </a:spcAft>
              <a:buSzPts val="5600"/>
              <a:buNone/>
              <a:defRPr/>
            </a:lvl4pPr>
            <a:lvl5pPr lvl="4" rtl="0">
              <a:spcBef>
                <a:spcPts val="0"/>
              </a:spcBef>
              <a:spcAft>
                <a:spcPts val="0"/>
              </a:spcAft>
              <a:buSzPts val="5600"/>
              <a:buNone/>
              <a:defRPr/>
            </a:lvl5pPr>
            <a:lvl6pPr lvl="5" rtl="0">
              <a:spcBef>
                <a:spcPts val="0"/>
              </a:spcBef>
              <a:spcAft>
                <a:spcPts val="0"/>
              </a:spcAft>
              <a:buSzPts val="5600"/>
              <a:buNone/>
              <a:defRPr/>
            </a:lvl6pPr>
            <a:lvl7pPr lvl="6" rtl="0">
              <a:spcBef>
                <a:spcPts val="0"/>
              </a:spcBef>
              <a:spcAft>
                <a:spcPts val="0"/>
              </a:spcAft>
              <a:buSzPts val="5600"/>
              <a:buNone/>
              <a:defRPr/>
            </a:lvl7pPr>
            <a:lvl8pPr lvl="7" rtl="0">
              <a:spcBef>
                <a:spcPts val="0"/>
              </a:spcBef>
              <a:spcAft>
                <a:spcPts val="0"/>
              </a:spcAft>
              <a:buSzPts val="5600"/>
              <a:buNone/>
              <a:defRPr/>
            </a:lvl8pPr>
            <a:lvl9pPr lvl="8" rtl="0">
              <a:spcBef>
                <a:spcPts val="0"/>
              </a:spcBef>
              <a:spcAft>
                <a:spcPts val="0"/>
              </a:spcAft>
              <a:buSzPts val="5600"/>
              <a:buNone/>
              <a:defRPr/>
            </a:lvl9pPr>
          </a:lstStyle>
          <a:p>
            <a:endParaRPr dirty="0"/>
          </a:p>
        </p:txBody>
      </p:sp>
      <p:sp>
        <p:nvSpPr>
          <p:cNvPr id="5" name="Google Shape;66;p8">
            <a:extLst>
              <a:ext uri="{FF2B5EF4-FFF2-40B4-BE49-F238E27FC236}">
                <a16:creationId xmlns:a16="http://schemas.microsoft.com/office/drawing/2014/main" id="{DDCF6680-5389-C341-AAA6-47F0B4E47965}"/>
              </a:ext>
            </a:extLst>
          </p:cNvPr>
          <p:cNvSpPr txBox="1">
            <a:spLocks noGrp="1"/>
          </p:cNvSpPr>
          <p:nvPr>
            <p:ph type="body" idx="10"/>
          </p:nvPr>
        </p:nvSpPr>
        <p:spPr>
          <a:xfrm>
            <a:off x="349751" y="6222045"/>
            <a:ext cx="8412001" cy="352955"/>
          </a:xfrm>
          <a:prstGeom prst="rect">
            <a:avLst/>
          </a:prstGeom>
        </p:spPr>
        <p:txBody>
          <a:bodyPr spcFirstLastPara="1" wrap="square" lIns="0" tIns="0" rIns="0" bIns="0" anchor="b" anchorCtr="0">
            <a:noAutofit/>
          </a:bodyPr>
          <a:lstStyle>
            <a:lvl1pPr marL="57150" lvl="0" indent="0" rtl="0">
              <a:spcBef>
                <a:spcPts val="0"/>
              </a:spcBef>
              <a:spcAft>
                <a:spcPts val="0"/>
              </a:spcAft>
              <a:buSzPct val="80000"/>
              <a:buNone/>
              <a:defRPr sz="900">
                <a:latin typeface="+mn-lt"/>
              </a:defRPr>
            </a:lvl1pPr>
            <a:lvl2pPr marL="457200" lvl="1" indent="-171450" rtl="0">
              <a:spcBef>
                <a:spcPts val="500"/>
              </a:spcBef>
              <a:spcAft>
                <a:spcPts val="0"/>
              </a:spcAft>
              <a:buSzPts val="1800"/>
              <a:buChar char="﹘"/>
              <a:defRPr/>
            </a:lvl2pPr>
            <a:lvl3pPr marL="685800" lvl="2" indent="-171450" rtl="0">
              <a:spcBef>
                <a:spcPts val="500"/>
              </a:spcBef>
              <a:spcAft>
                <a:spcPts val="0"/>
              </a:spcAft>
              <a:buSzPts val="1800"/>
              <a:buChar char="﹘"/>
              <a:defRPr/>
            </a:lvl3pPr>
            <a:lvl4pPr marL="914400" lvl="3" indent="-171450" rtl="0">
              <a:spcBef>
                <a:spcPts val="500"/>
              </a:spcBef>
              <a:spcAft>
                <a:spcPts val="0"/>
              </a:spcAft>
              <a:buSzPts val="1800"/>
              <a:buChar char="﹘"/>
              <a:defRPr/>
            </a:lvl4pPr>
            <a:lvl5pPr marL="1143000" lvl="4" indent="-171450" rtl="0">
              <a:spcBef>
                <a:spcPts val="500"/>
              </a:spcBef>
              <a:spcAft>
                <a:spcPts val="0"/>
              </a:spcAft>
              <a:buSzPts val="1800"/>
              <a:buChar char="﹘"/>
              <a:defRPr/>
            </a:lvl5pPr>
            <a:lvl6pPr marL="1371600" lvl="5" indent="-171450" rtl="0">
              <a:spcBef>
                <a:spcPts val="500"/>
              </a:spcBef>
              <a:spcAft>
                <a:spcPts val="0"/>
              </a:spcAft>
              <a:buSzPts val="1800"/>
              <a:buChar char="﹘"/>
              <a:defRPr/>
            </a:lvl6pPr>
            <a:lvl7pPr marL="1600200" lvl="6" indent="-171450" rtl="0">
              <a:spcBef>
                <a:spcPts val="500"/>
              </a:spcBef>
              <a:spcAft>
                <a:spcPts val="0"/>
              </a:spcAft>
              <a:buSzPts val="1800"/>
              <a:buChar char="﹘"/>
              <a:defRPr/>
            </a:lvl7pPr>
            <a:lvl8pPr marL="1828800" lvl="7" indent="-171450" rtl="0">
              <a:spcBef>
                <a:spcPts val="500"/>
              </a:spcBef>
              <a:spcAft>
                <a:spcPts val="0"/>
              </a:spcAft>
              <a:buSzPts val="1800"/>
              <a:buChar char="﹘"/>
              <a:defRPr/>
            </a:lvl8pPr>
            <a:lvl9pPr marL="2057400" lvl="8" indent="-171450" rtl="0">
              <a:spcBef>
                <a:spcPts val="500"/>
              </a:spcBef>
              <a:spcAft>
                <a:spcPts val="500"/>
              </a:spcAft>
              <a:buSzPts val="1800"/>
              <a:buChar char="﹘"/>
              <a:defRPr/>
            </a:lvl9pPr>
          </a:lstStyle>
          <a:p>
            <a:endParaRPr dirty="0"/>
          </a:p>
        </p:txBody>
      </p:sp>
      <p:sp>
        <p:nvSpPr>
          <p:cNvPr id="4" name="Content Placeholder 2">
            <a:extLst>
              <a:ext uri="{FF2B5EF4-FFF2-40B4-BE49-F238E27FC236}">
                <a16:creationId xmlns:a16="http://schemas.microsoft.com/office/drawing/2014/main" id="{B70D5478-109B-4BD1-5DC3-9207A76F013F}"/>
              </a:ext>
            </a:extLst>
          </p:cNvPr>
          <p:cNvSpPr>
            <a:spLocks noGrp="1"/>
          </p:cNvSpPr>
          <p:nvPr>
            <p:ph idx="1"/>
          </p:nvPr>
        </p:nvSpPr>
        <p:spPr>
          <a:xfrm>
            <a:off x="349750" y="1352390"/>
            <a:ext cx="8412000" cy="4824044"/>
          </a:xfrm>
        </p:spPr>
        <p:txBody>
          <a:bodyPr/>
          <a:lstStyle>
            <a:lvl1pPr marL="457200" indent="-342900">
              <a:lnSpc>
                <a:spcPct val="150000"/>
              </a:lnSpc>
              <a:buFont typeface="Wingdings" pitchFamily="2" charset="2"/>
              <a:buChar char="v"/>
              <a:defRPr>
                <a:latin typeface="+mn-lt"/>
              </a:defRPr>
            </a:lvl1pPr>
            <a:lvl2pPr marL="803275" indent="-344488">
              <a:lnSpc>
                <a:spcPct val="100000"/>
              </a:lnSpc>
              <a:spcBef>
                <a:spcPts val="400"/>
              </a:spcBef>
              <a:tabLst/>
              <a:defRPr>
                <a:latin typeface="+mn-lt"/>
              </a:defRPr>
            </a:lvl2pPr>
            <a:lvl3pPr marL="1146175" indent="-342900">
              <a:lnSpc>
                <a:spcPct val="100000"/>
              </a:lnSpc>
              <a:spcBef>
                <a:spcPts val="400"/>
              </a:spcBef>
              <a:tabLst/>
              <a:defRPr>
                <a:latin typeface="+mn-lt"/>
              </a:defRPr>
            </a:lvl3pPr>
            <a:lvl4pPr marL="1490663" indent="-344488">
              <a:lnSpc>
                <a:spcPct val="100000"/>
              </a:lnSpc>
              <a:spcBef>
                <a:spcPts val="400"/>
              </a:spcBef>
              <a:tabLst/>
              <a:defRPr>
                <a:latin typeface="+mn-lt"/>
              </a:defRPr>
            </a:lvl4pPr>
            <a:lvl5pPr marL="1835150" indent="-344488">
              <a:lnSpc>
                <a:spcPct val="100000"/>
              </a:lnSpc>
              <a:spcBef>
                <a:spcPts val="400"/>
              </a:spcBef>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247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November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November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2023</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Mingyu LEE (Samsung Electronics)</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15-23-0150-00-04ab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46176"/>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March 2023</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dirty="0"/>
              <a:t>Mingyu LEE (Samsung)</a:t>
            </a:r>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228600" y="609600"/>
            <a:ext cx="8686800" cy="523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lnSpc>
                <a:spcPct val="150000"/>
              </a:lnSpc>
            </a:pPr>
            <a:r>
              <a:rPr lang="en-US" altLang="en-US" sz="1600" b="1" dirty="0">
                <a:solidFill>
                  <a:schemeClr val="tx2"/>
                </a:solidFill>
              </a:rPr>
              <a:t>Submission Title:</a:t>
            </a:r>
            <a:r>
              <a:rPr lang="en-US" altLang="en-US" sz="1600" dirty="0">
                <a:solidFill>
                  <a:schemeClr val="tx2"/>
                </a:solidFill>
              </a:rPr>
              <a:t> </a:t>
            </a:r>
            <a:r>
              <a:rPr lang="en-US" altLang="en-US" sz="1600" dirty="0"/>
              <a:t>[</a:t>
            </a:r>
            <a:r>
              <a:rPr lang="en-US" altLang="en-US" sz="1600" dirty="0">
                <a:latin typeface="Times New Roman"/>
                <a:cs typeface="Times New Roman"/>
                <a:sym typeface="Times New Roman"/>
              </a:rPr>
              <a:t>Updates regarding Coordination in NBA-UWB-Ranging TFD</a:t>
            </a:r>
            <a:r>
              <a:rPr lang="en-US" altLang="en-US" sz="1600" dirty="0"/>
              <a:t>]	</a:t>
            </a:r>
          </a:p>
          <a:p>
            <a:pPr>
              <a:lnSpc>
                <a:spcPct val="150000"/>
              </a:lnSpc>
            </a:pPr>
            <a:r>
              <a:rPr lang="en-US" altLang="en-US" sz="1600" b="1" dirty="0"/>
              <a:t>Date Submitted</a:t>
            </a:r>
            <a:r>
              <a:rPr lang="en-US" altLang="en-US" sz="1600" b="1"/>
              <a:t>: </a:t>
            </a:r>
            <a:r>
              <a:rPr lang="en-US" altLang="en-US" sz="1600"/>
              <a:t>[14 </a:t>
            </a:r>
            <a:r>
              <a:rPr lang="en-US" altLang="en-US" sz="1600" dirty="0"/>
              <a:t>March, 2023]	</a:t>
            </a:r>
          </a:p>
          <a:p>
            <a:pPr>
              <a:lnSpc>
                <a:spcPct val="150000"/>
              </a:lnSpc>
            </a:pPr>
            <a:r>
              <a:rPr lang="en-US" altLang="en-US" sz="1600" b="1" dirty="0"/>
              <a:t>Source:</a:t>
            </a:r>
            <a:r>
              <a:rPr lang="en-US" altLang="en-US" sz="1600" dirty="0"/>
              <a:t> [</a:t>
            </a:r>
            <a:r>
              <a:rPr lang="en-US" altLang="zh-CN" sz="1600" dirty="0"/>
              <a:t>Mingyu LEE, </a:t>
            </a:r>
            <a:r>
              <a:rPr lang="en-US" altLang="zh-CN" sz="1600" dirty="0" err="1"/>
              <a:t>Taeyoung</a:t>
            </a:r>
            <a:r>
              <a:rPr lang="en-US" altLang="zh-CN" sz="1600" dirty="0"/>
              <a:t> Ha, </a:t>
            </a:r>
            <a:r>
              <a:rPr lang="en-US" altLang="zh-CN" sz="1600" dirty="0" err="1"/>
              <a:t>Youngwan</a:t>
            </a:r>
            <a:r>
              <a:rPr lang="en-US" altLang="zh-CN" sz="1600" dirty="0"/>
              <a:t> So, </a:t>
            </a:r>
            <a:r>
              <a:rPr lang="en-US" altLang="zh-CN" sz="1600" dirty="0" err="1"/>
              <a:t>Aniruddh</a:t>
            </a:r>
            <a:r>
              <a:rPr lang="en-US" altLang="zh-CN" sz="1600" dirty="0"/>
              <a:t> Rao </a:t>
            </a:r>
            <a:r>
              <a:rPr lang="en-US" altLang="zh-CN" sz="1600" dirty="0" err="1"/>
              <a:t>Kabbinale</a:t>
            </a:r>
            <a:r>
              <a:rPr lang="en-US" altLang="zh-CN" sz="1600" dirty="0"/>
              <a:t>, Clint Chaplin</a:t>
            </a:r>
            <a:r>
              <a:rPr lang="en-US" altLang="en-US" sz="1600" dirty="0"/>
              <a:t>] Company [Samsung Electronics]</a:t>
            </a:r>
          </a:p>
          <a:p>
            <a:pPr>
              <a:lnSpc>
                <a:spcPct val="150000"/>
              </a:lnSpc>
            </a:pPr>
            <a:r>
              <a:rPr lang="en-US" altLang="en-US" sz="1600" b="1" dirty="0"/>
              <a:t>E-Mail</a:t>
            </a:r>
            <a:r>
              <a:rPr lang="en-US" altLang="en-US" sz="1600" dirty="0"/>
              <a:t>:[mg0218.lee@samsung.com]	</a:t>
            </a:r>
          </a:p>
          <a:p>
            <a:pPr>
              <a:lnSpc>
                <a:spcPct val="150000"/>
              </a:lnSpc>
              <a:spcBef>
                <a:spcPts val="600"/>
              </a:spcBef>
              <a:spcAft>
                <a:spcPts val="600"/>
              </a:spcAft>
            </a:pPr>
            <a:r>
              <a:rPr lang="en-US" altLang="en-US" sz="1600" b="1" dirty="0"/>
              <a:t>Abstract:</a:t>
            </a:r>
            <a:r>
              <a:rPr lang="en-US" altLang="en-US" sz="1600" dirty="0"/>
              <a:t>	[Text proposal for coordination feature in NBA-UWB-Ranging TFD]</a:t>
            </a:r>
          </a:p>
          <a:p>
            <a:pPr>
              <a:lnSpc>
                <a:spcPct val="150000"/>
              </a:lnSpc>
              <a:spcBef>
                <a:spcPts val="600"/>
              </a:spcBef>
              <a:spcAft>
                <a:spcPts val="600"/>
              </a:spcAft>
            </a:pPr>
            <a:r>
              <a:rPr lang="en-US" altLang="en-US" sz="1600" b="1" dirty="0"/>
              <a:t>Purpose:</a:t>
            </a:r>
            <a:r>
              <a:rPr lang="en-US" altLang="en-US" sz="1600" dirty="0"/>
              <a:t>	[ ]</a:t>
            </a:r>
          </a:p>
          <a:p>
            <a:pPr algn="just"/>
            <a:r>
              <a:rPr lang="en-US" altLang="en-US" sz="1600" b="1" dirty="0">
                <a:solidFill>
                  <a:schemeClr val="tx2"/>
                </a:solidFill>
              </a:rPr>
              <a:t>Notice: </a:t>
            </a:r>
            <a:r>
              <a:rPr lang="en-US" altLang="en-US" sz="1600" dirty="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ct val="150000"/>
              </a:lnSpc>
            </a:pPr>
            <a:r>
              <a:rPr lang="en-US" altLang="en-US" sz="1600" b="1" dirty="0">
                <a:solidFill>
                  <a:schemeClr val="tx2"/>
                </a:solidFill>
              </a:rPr>
              <a:t>Release: </a:t>
            </a:r>
            <a:r>
              <a:rPr lang="en-US" altLang="en-US" sz="1600" dirty="0">
                <a:solidFill>
                  <a:schemeClr val="tx2"/>
                </a:solidFill>
              </a:rPr>
              <a:t>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381000" y="773349"/>
            <a:ext cx="8382000" cy="1066800"/>
          </a:xfrm>
        </p:spPr>
        <p:txBody>
          <a:bodyPr/>
          <a:lstStyle/>
          <a:p>
            <a:r>
              <a:rPr lang="en-US" b="1" dirty="0"/>
              <a:t>Text Proposal for Coordination (2/2)</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209800"/>
            <a:ext cx="7924800" cy="3081219"/>
          </a:xfrm>
        </p:spPr>
        <p:txBody>
          <a:bodyPr/>
          <a:lstStyle/>
          <a:p>
            <a:pPr>
              <a:lnSpc>
                <a:spcPct val="150000"/>
              </a:lnSpc>
            </a:pPr>
            <a:r>
              <a:rPr lang="en-US" altLang="ko-KR" sz="1400" dirty="0"/>
              <a:t>If coordination is active, before starting a new session, initiator scans the initialization channel of NB and/or the default ranging channel of UWB for receiving NB AP and/or UWB AP from other initiators </a:t>
            </a:r>
            <a:r>
              <a:rPr lang="en-US" altLang="ko-KR" sz="1400" dirty="0">
                <a:solidFill>
                  <a:srgbClr val="FF0000"/>
                </a:solidFill>
              </a:rPr>
              <a:t> </a:t>
            </a:r>
            <a:endParaRPr lang="en-US" altLang="ko-KR" sz="1400" dirty="0"/>
          </a:p>
          <a:p>
            <a:pPr>
              <a:lnSpc>
                <a:spcPct val="150000"/>
              </a:lnSpc>
            </a:pPr>
            <a:r>
              <a:rPr lang="en-US" altLang="ko-KR" sz="1400" dirty="0"/>
              <a:t>The length of period for scanning is implementation specific. Initiator obtains the information of UWB channel usages from the received APs from other initiators. </a:t>
            </a:r>
          </a:p>
          <a:p>
            <a:pPr>
              <a:lnSpc>
                <a:spcPct val="150000"/>
              </a:lnSpc>
            </a:pPr>
            <a:r>
              <a:rPr lang="en-US" altLang="ko-KR" sz="1400" dirty="0"/>
              <a:t>With the knowledge of UWB channel usages by other sessions, initiator may select the values for configuring its new session. </a:t>
            </a:r>
          </a:p>
          <a:p>
            <a:pPr>
              <a:lnSpc>
                <a:spcPct val="150000"/>
              </a:lnSpc>
            </a:pPr>
            <a:r>
              <a:rPr lang="en-US" altLang="ko-KR" sz="1400" dirty="0"/>
              <a:t>The selected values minimize the overlap of active periods between other sessions nearby. The actions on operations, e.g., selection of the values, on information received from AP(s) are implementation specific. </a:t>
            </a:r>
          </a:p>
          <a:p>
            <a:pPr>
              <a:lnSpc>
                <a:spcPct val="150000"/>
              </a:lnSpc>
            </a:pPr>
            <a:r>
              <a:rPr lang="en-US" altLang="ko-KR" sz="1400" dirty="0"/>
              <a:t>Otherwise, Initiator starts ranging control phase without scanning nearby AP(s)</a:t>
            </a:r>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sp>
        <p:nvSpPr>
          <p:cNvPr id="7"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1472753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Summary</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11</a:t>
            </a:fld>
            <a:endParaRPr lang="en-US" altLang="en-US" dirty="0"/>
          </a:p>
        </p:txBody>
      </p:sp>
      <p:sp>
        <p:nvSpPr>
          <p:cNvPr id="7" name="矩形 5">
            <a:extLst>
              <a:ext uri="{FF2B5EF4-FFF2-40B4-BE49-F238E27FC236}">
                <a16:creationId xmlns:a16="http://schemas.microsoft.com/office/drawing/2014/main" id="{14531309-D28E-4F3C-85DF-519BE1FAEB37}"/>
              </a:ext>
            </a:extLst>
          </p:cNvPr>
          <p:cNvSpPr>
            <a:spLocks noGrp="1"/>
          </p:cNvSpPr>
          <p:nvPr>
            <p:ph idx="1"/>
          </p:nvPr>
        </p:nvSpPr>
        <p:spPr>
          <a:xfrm>
            <a:off x="654050" y="1905000"/>
            <a:ext cx="7772400" cy="1367170"/>
          </a:xfrm>
          <a:prstGeom prst="rect">
            <a:avLst/>
          </a:prstGeom>
        </p:spPr>
        <p:txBody>
          <a:bodyPr wrap="square">
            <a:spAutoFit/>
          </a:bodyPr>
          <a:lstStyle/>
          <a:p>
            <a:pPr marL="373393" indent="-342900">
              <a:buFont typeface="Wingdings" panose="05000000000000000000" pitchFamily="2" charset="2"/>
              <a:buChar char="q"/>
            </a:pPr>
            <a:r>
              <a:rPr lang="en-US" altLang="zh-CN" sz="1800" dirty="0">
                <a:latin typeface="+mn-lt"/>
              </a:rPr>
              <a:t>Initialization process with coordination is described</a:t>
            </a:r>
          </a:p>
          <a:p>
            <a:pPr marL="373393" indent="-342900">
              <a:buFont typeface="Wingdings" panose="05000000000000000000" pitchFamily="2" charset="2"/>
              <a:buChar char="q"/>
            </a:pPr>
            <a:endParaRPr lang="en-US" altLang="zh-CN" sz="1800" dirty="0">
              <a:latin typeface="+mn-lt"/>
            </a:endParaRPr>
          </a:p>
          <a:p>
            <a:pPr marL="373393" indent="-342900">
              <a:buFont typeface="Wingdings" panose="05000000000000000000" pitchFamily="2" charset="2"/>
              <a:buChar char="q"/>
            </a:pPr>
            <a:r>
              <a:rPr lang="en-US" altLang="zh-CN" sz="1800" dirty="0"/>
              <a:t>Text proposal for draft is proposed</a:t>
            </a:r>
          </a:p>
          <a:p>
            <a:pPr marL="373393" indent="-342900">
              <a:buFont typeface="Wingdings" panose="05000000000000000000" pitchFamily="2" charset="2"/>
              <a:buChar char="q"/>
            </a:pPr>
            <a:endParaRPr lang="en-US" altLang="zh-CN" sz="1800" dirty="0"/>
          </a:p>
        </p:txBody>
      </p:sp>
      <p:sp>
        <p:nvSpPr>
          <p:cNvPr id="8"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190566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March 2023</a:t>
            </a:r>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954564362"/>
              </p:ext>
            </p:extLst>
          </p:nvPr>
        </p:nvGraphicFramePr>
        <p:xfrm>
          <a:off x="685800" y="895500"/>
          <a:ext cx="7774650" cy="5254165"/>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rPr>
                        <a:t>UWB channel usage coordination</a:t>
                      </a:r>
                    </a:p>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sym typeface="Calibri"/>
                        </a:rPr>
                        <a:t>UWB channel usage coordination</a:t>
                      </a:r>
                    </a:p>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UWB channel usage coordination</a:t>
                      </a: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rPr>
                        <a:t> </a:t>
                      </a: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
        <p:nvSpPr>
          <p:cNvPr id="7"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685800" y="773349"/>
            <a:ext cx="7772400" cy="1066800"/>
          </a:xfrm>
        </p:spPr>
        <p:txBody>
          <a:bodyPr/>
          <a:lstStyle/>
          <a:p>
            <a:r>
              <a:rPr lang="en-US" b="1" dirty="0"/>
              <a:t>Previous Contributions  </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209800"/>
            <a:ext cx="7924800" cy="3081219"/>
          </a:xfrm>
        </p:spPr>
        <p:txBody>
          <a:bodyPr/>
          <a:lstStyle/>
          <a:p>
            <a:pPr marL="0" indent="0">
              <a:lnSpc>
                <a:spcPct val="150000"/>
              </a:lnSpc>
              <a:buNone/>
            </a:pPr>
            <a:r>
              <a:rPr lang="en-US" sz="1400" b="1" i="1" dirty="0"/>
              <a:t>Discovery</a:t>
            </a:r>
          </a:p>
          <a:p>
            <a:pPr marL="0" indent="0">
              <a:lnSpc>
                <a:spcPct val="150000"/>
              </a:lnSpc>
              <a:buNone/>
            </a:pPr>
            <a:r>
              <a:rPr lang="en-US" sz="1200" dirty="0"/>
              <a:t>[1] DCN 0381r2 (February 2023) “</a:t>
            </a:r>
            <a:r>
              <a:rPr lang="en-US" altLang="en-US" sz="1200" dirty="0"/>
              <a:t>NBA-MMS-UWB ranging text proposal for 15.4ab TFD</a:t>
            </a:r>
            <a:r>
              <a:rPr lang="en-US" sz="1200" dirty="0"/>
              <a:t>”</a:t>
            </a:r>
          </a:p>
          <a:p>
            <a:pPr marL="0" indent="0">
              <a:lnSpc>
                <a:spcPct val="150000"/>
              </a:lnSpc>
              <a:buNone/>
            </a:pPr>
            <a:r>
              <a:rPr lang="en-US" altLang="ko-KR" sz="1200" dirty="0"/>
              <a:t>[2] DCN 0033r2 (January 2023) “NBA-MMS-UWB Native Discovery Concept”</a:t>
            </a:r>
          </a:p>
          <a:p>
            <a:pPr marL="0" indent="0">
              <a:lnSpc>
                <a:spcPct val="150000"/>
              </a:lnSpc>
              <a:buNone/>
            </a:pPr>
            <a:endParaRPr lang="en-US" altLang="ko-KR" sz="1400" dirty="0"/>
          </a:p>
          <a:p>
            <a:pPr marL="0" indent="0">
              <a:lnSpc>
                <a:spcPct val="150000"/>
              </a:lnSpc>
              <a:buNone/>
            </a:pPr>
            <a:r>
              <a:rPr lang="en-US" altLang="ko-KR" sz="1400" b="1" i="1" dirty="0"/>
              <a:t>Coordination</a:t>
            </a:r>
            <a:endParaRPr lang="en-US" sz="1400" dirty="0"/>
          </a:p>
          <a:p>
            <a:pPr marL="0" indent="0">
              <a:lnSpc>
                <a:spcPct val="150000"/>
              </a:lnSpc>
              <a:buNone/>
            </a:pPr>
            <a:r>
              <a:rPr lang="en-US" sz="1200" dirty="0"/>
              <a:t>[3] DCN 0067r0 (January 2023) “</a:t>
            </a:r>
            <a:r>
              <a:rPr lang="fr-FR" sz="1200" dirty="0"/>
              <a:t>Updates on UWB Channel Usage Coordination</a:t>
            </a:r>
            <a:r>
              <a:rPr lang="en-US" altLang="ko-KR" sz="1200" dirty="0"/>
              <a:t>”</a:t>
            </a:r>
            <a:r>
              <a:rPr lang="fr-FR" sz="1200" dirty="0"/>
              <a:t> </a:t>
            </a:r>
          </a:p>
          <a:p>
            <a:pPr marL="0" indent="0">
              <a:lnSpc>
                <a:spcPct val="150000"/>
              </a:lnSpc>
              <a:buNone/>
            </a:pPr>
            <a:r>
              <a:rPr lang="en-US" sz="1200" dirty="0"/>
              <a:t>[4] DCN 0573r1 (November 2022) “Follow-up on UWB Channel Usage Coordination”</a:t>
            </a:r>
          </a:p>
          <a:p>
            <a:pPr marL="0" indent="0">
              <a:lnSpc>
                <a:spcPct val="150000"/>
              </a:lnSpc>
              <a:buNone/>
            </a:pPr>
            <a:r>
              <a:rPr lang="en-US" sz="1200" dirty="0"/>
              <a:t>[5] DCN 0456r0 (September 2022) “UWB Channel Usage Coordination for better UWB Coexistence”</a:t>
            </a:r>
            <a:endParaRPr lang="en-US" sz="1800"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685800" y="773349"/>
            <a:ext cx="7772400" cy="1066800"/>
          </a:xfrm>
        </p:spPr>
        <p:txBody>
          <a:bodyPr/>
          <a:lstStyle/>
          <a:p>
            <a:r>
              <a:rPr lang="en-US" b="1" dirty="0"/>
              <a:t>Motivation</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209800"/>
            <a:ext cx="7924800" cy="3081219"/>
          </a:xfrm>
        </p:spPr>
        <p:txBody>
          <a:bodyPr/>
          <a:lstStyle/>
          <a:p>
            <a:pPr>
              <a:lnSpc>
                <a:spcPct val="150000"/>
              </a:lnSpc>
            </a:pPr>
            <a:r>
              <a:rPr lang="en-US" sz="1400" dirty="0"/>
              <a:t>Initialization method in [1][2] utilizes a dedicated NB channel for discovery</a:t>
            </a:r>
          </a:p>
          <a:p>
            <a:pPr>
              <a:lnSpc>
                <a:spcPct val="150000"/>
              </a:lnSpc>
            </a:pPr>
            <a:r>
              <a:rPr lang="en-US" sz="1400" dirty="0"/>
              <a:t>Coordination method in [3][4][5] also uses a default channel in NB and UWB for coexistence.</a:t>
            </a:r>
          </a:p>
          <a:p>
            <a:pPr>
              <a:lnSpc>
                <a:spcPct val="150000"/>
              </a:lnSpc>
            </a:pPr>
            <a:r>
              <a:rPr lang="en-US" sz="1400" dirty="0"/>
              <a:t>Clarification on how two methods works with is required</a:t>
            </a:r>
          </a:p>
          <a:p>
            <a:pPr>
              <a:lnSpc>
                <a:spcPct val="150000"/>
              </a:lnSpc>
            </a:pPr>
            <a:endParaRPr lang="en-US" sz="1400" dirty="0"/>
          </a:p>
          <a:p>
            <a:pPr marL="0" indent="0">
              <a:lnSpc>
                <a:spcPct val="150000"/>
              </a:lnSpc>
              <a:buNone/>
            </a:pPr>
            <a:r>
              <a:rPr lang="en-US" sz="1400" dirty="0"/>
              <a:t> </a:t>
            </a:r>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sp>
        <p:nvSpPr>
          <p:cNvPr id="10"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285299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685800" y="773349"/>
            <a:ext cx="7772400" cy="1066800"/>
          </a:xfrm>
        </p:spPr>
        <p:txBody>
          <a:bodyPr/>
          <a:lstStyle/>
          <a:p>
            <a:r>
              <a:rPr lang="en-US" b="1" dirty="0"/>
              <a:t>Initialization Process [1][2]</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209800"/>
            <a:ext cx="7924800" cy="3081219"/>
          </a:xfrm>
        </p:spPr>
        <p:txBody>
          <a:bodyPr/>
          <a:lstStyle/>
          <a:p>
            <a:pPr>
              <a:lnSpc>
                <a:spcPct val="150000"/>
              </a:lnSpc>
            </a:pPr>
            <a:r>
              <a:rPr lang="en-US" sz="1400" dirty="0"/>
              <a:t>For initialization, ERDEVs shall opportunistically transmit and receive on the dedicated initialization channel and PHY modulation</a:t>
            </a:r>
          </a:p>
          <a:p>
            <a:pPr lvl="1">
              <a:lnSpc>
                <a:spcPct val="150000"/>
              </a:lnSpc>
            </a:pPr>
            <a:r>
              <a:rPr lang="en-US" sz="1000" dirty="0"/>
              <a:t>Initiator may send advertising poll (ADV-POLL) packets opportunistically</a:t>
            </a:r>
          </a:p>
          <a:p>
            <a:pPr lvl="1">
              <a:lnSpc>
                <a:spcPct val="150000"/>
              </a:lnSpc>
            </a:pPr>
            <a:r>
              <a:rPr lang="en-US" sz="1000" dirty="0"/>
              <a:t>Once a responder has received ADV-POLL, it may transmit ADV-RESP in the subsequent ranging slot. </a:t>
            </a:r>
          </a:p>
          <a:p>
            <a:pPr lvl="1">
              <a:lnSpc>
                <a:spcPct val="150000"/>
              </a:lnSpc>
            </a:pPr>
            <a:r>
              <a:rPr lang="en-US" sz="1000" dirty="0"/>
              <a:t>Once the initiator has received an ADV-RESP packet, it may transmit an ADV-CONF packet in the </a:t>
            </a:r>
            <a:r>
              <a:rPr lang="en-US" altLang="ko-KR" sz="1000" dirty="0"/>
              <a:t>subsequent </a:t>
            </a:r>
            <a:r>
              <a:rPr lang="en-US" sz="1000" dirty="0"/>
              <a:t>ranging slot  </a:t>
            </a:r>
          </a:p>
          <a:p>
            <a:pPr marL="0" indent="0">
              <a:lnSpc>
                <a:spcPct val="150000"/>
              </a:lnSpc>
              <a:buNone/>
            </a:pPr>
            <a:r>
              <a:rPr lang="en-US" sz="1400" dirty="0"/>
              <a:t> </a:t>
            </a:r>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pic>
        <p:nvPicPr>
          <p:cNvPr id="8" name="그림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4093052"/>
            <a:ext cx="6781800" cy="1850548"/>
          </a:xfrm>
          <a:prstGeom prst="rect">
            <a:avLst/>
          </a:prstGeom>
          <a:noFill/>
        </p:spPr>
      </p:pic>
      <p:sp>
        <p:nvSpPr>
          <p:cNvPr id="9"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2380843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381000" y="773349"/>
            <a:ext cx="8382000" cy="1066800"/>
          </a:xfrm>
        </p:spPr>
        <p:txBody>
          <a:bodyPr/>
          <a:lstStyle/>
          <a:p>
            <a:r>
              <a:rPr lang="en-US" b="1" dirty="0"/>
              <a:t>Initialization Process  with Coordination</a:t>
            </a:r>
            <a:br>
              <a:rPr lang="en-US" b="1" dirty="0"/>
            </a:br>
            <a:r>
              <a:rPr lang="en-US" b="1" dirty="0"/>
              <a:t>Case 1</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209800"/>
            <a:ext cx="7924800" cy="3081219"/>
          </a:xfrm>
        </p:spPr>
        <p:txBody>
          <a:bodyPr/>
          <a:lstStyle/>
          <a:p>
            <a:pPr>
              <a:lnSpc>
                <a:spcPct val="150000"/>
              </a:lnSpc>
            </a:pPr>
            <a:r>
              <a:rPr lang="en-US" sz="1400" dirty="0"/>
              <a:t>If the coordination is activated, the transmissions of AP occurs opportunistically in the initialization channel</a:t>
            </a:r>
            <a:r>
              <a:rPr lang="en-US" altLang="ko-KR" sz="1400" dirty="0"/>
              <a:t> after start of ranging </a:t>
            </a:r>
          </a:p>
          <a:p>
            <a:pPr>
              <a:lnSpc>
                <a:spcPct val="150000"/>
              </a:lnSpc>
            </a:pPr>
            <a:r>
              <a:rPr lang="en-US" sz="1400" dirty="0"/>
              <a:t>In this case, Initiator and responder use pre-defined (e.g., default) configuration for their ranging session in UWB</a:t>
            </a:r>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pic>
        <p:nvPicPr>
          <p:cNvPr id="10" name="그림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3733800"/>
            <a:ext cx="7162800" cy="1905000"/>
          </a:xfrm>
          <a:prstGeom prst="rect">
            <a:avLst/>
          </a:prstGeom>
          <a:noFill/>
        </p:spPr>
      </p:pic>
      <p:sp>
        <p:nvSpPr>
          <p:cNvPr id="11"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1370401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381000" y="773349"/>
            <a:ext cx="8382000" cy="1066800"/>
          </a:xfrm>
        </p:spPr>
        <p:txBody>
          <a:bodyPr/>
          <a:lstStyle/>
          <a:p>
            <a:r>
              <a:rPr lang="en-US" b="1" dirty="0"/>
              <a:t>Initialization Process  with Coordination</a:t>
            </a:r>
            <a:br>
              <a:rPr lang="en-US" b="1" dirty="0"/>
            </a:br>
            <a:r>
              <a:rPr lang="en-US" altLang="ko-KR" b="1" dirty="0"/>
              <a:t>Case 2</a:t>
            </a:r>
            <a:r>
              <a:rPr lang="en-US" b="1" dirty="0"/>
              <a:t> (1/2)</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209800"/>
            <a:ext cx="7924800" cy="3081219"/>
          </a:xfrm>
        </p:spPr>
        <p:txBody>
          <a:bodyPr/>
          <a:lstStyle/>
          <a:p>
            <a:pPr>
              <a:lnSpc>
                <a:spcPct val="150000"/>
              </a:lnSpc>
            </a:pPr>
            <a:r>
              <a:rPr lang="en-US" sz="1400" dirty="0"/>
              <a:t>Initiator and Responder may not have pre-defined configuration </a:t>
            </a:r>
          </a:p>
          <a:p>
            <a:pPr>
              <a:lnSpc>
                <a:spcPct val="150000"/>
              </a:lnSpc>
            </a:pPr>
            <a:r>
              <a:rPr lang="en-US" sz="1400" dirty="0"/>
              <a:t>If coordination is active, initiator needs to scan the default channels in NB and/or UWB for receiving APs from other initiators to know the status of ranging channels </a:t>
            </a:r>
          </a:p>
          <a:p>
            <a:pPr>
              <a:lnSpc>
                <a:spcPct val="150000"/>
              </a:lnSpc>
            </a:pPr>
            <a:r>
              <a:rPr lang="en-US" sz="1400" dirty="0"/>
              <a:t>However, </a:t>
            </a:r>
            <a:r>
              <a:rPr lang="en-US" sz="1400" u="sng" dirty="0"/>
              <a:t>the duration between ADV-RESP and ADV-CONF is not enough for listening to APs from other initiators.</a:t>
            </a:r>
            <a:endParaRPr lang="en-US" sz="1000" u="sng"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pic>
        <p:nvPicPr>
          <p:cNvPr id="11" name="그림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4495800"/>
            <a:ext cx="7162800" cy="1905000"/>
          </a:xfrm>
          <a:prstGeom prst="rect">
            <a:avLst/>
          </a:prstGeom>
          <a:noFill/>
        </p:spPr>
      </p:pic>
      <p:cxnSp>
        <p:nvCxnSpPr>
          <p:cNvPr id="8" name="직선 화살표 연결선 7"/>
          <p:cNvCxnSpPr/>
          <p:nvPr/>
        </p:nvCxnSpPr>
        <p:spPr bwMode="auto">
          <a:xfrm>
            <a:off x="4344988" y="3733800"/>
            <a:ext cx="12246" cy="914400"/>
          </a:xfrm>
          <a:prstGeom prst="straightConnector1">
            <a:avLst/>
          </a:prstGeom>
          <a:solidFill>
            <a:schemeClr val="accent1"/>
          </a:solidFill>
          <a:ln w="12700" cap="flat" cmpd="sng" algn="ctr">
            <a:solidFill>
              <a:srgbClr val="FF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4202454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381000" y="773349"/>
            <a:ext cx="8382000" cy="1066800"/>
          </a:xfrm>
        </p:spPr>
        <p:txBody>
          <a:bodyPr/>
          <a:lstStyle/>
          <a:p>
            <a:r>
              <a:rPr lang="en-US" b="1" dirty="0"/>
              <a:t>Initialization Process  with Coordination</a:t>
            </a:r>
            <a:br>
              <a:rPr lang="en-US" b="1" dirty="0"/>
            </a:br>
            <a:r>
              <a:rPr lang="en-US" altLang="ko-KR" b="1" dirty="0"/>
              <a:t>Case 2 (2/2)</a:t>
            </a:r>
            <a:r>
              <a:rPr lang="en-US" b="1" dirty="0"/>
              <a:t> </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209800"/>
            <a:ext cx="7924800" cy="3081219"/>
          </a:xfrm>
        </p:spPr>
        <p:txBody>
          <a:bodyPr/>
          <a:lstStyle/>
          <a:p>
            <a:pPr>
              <a:lnSpc>
                <a:spcPct val="150000"/>
              </a:lnSpc>
            </a:pPr>
            <a:r>
              <a:rPr lang="en-US" sz="1400" dirty="0"/>
              <a:t>Initiator needs to scan the initialization channel in NB and/or the default channel in UWB </a:t>
            </a:r>
            <a:r>
              <a:rPr lang="en-US" altLang="ko-KR" sz="1400" dirty="0"/>
              <a:t> by [3][4][5] </a:t>
            </a:r>
            <a:r>
              <a:rPr lang="en-US" sz="1400" dirty="0"/>
              <a:t>after the transmission of ADV-CONF [3][4][5]</a:t>
            </a:r>
          </a:p>
          <a:p>
            <a:pPr>
              <a:lnSpc>
                <a:spcPct val="150000"/>
              </a:lnSpc>
            </a:pPr>
            <a:r>
              <a:rPr lang="en-US" sz="1400" dirty="0"/>
              <a:t>Initiator has the time offset for scanning after the transmission of ADV-CONF</a:t>
            </a:r>
          </a:p>
          <a:p>
            <a:pPr>
              <a:lnSpc>
                <a:spcPct val="150000"/>
              </a:lnSpc>
            </a:pPr>
            <a:r>
              <a:rPr lang="en-US" sz="1400" dirty="0"/>
              <a:t>Initiator determines the configuration of ranging session based on the knowledge of UWB channel usages via receptions of APs from other initiators during the time offset</a:t>
            </a:r>
          </a:p>
          <a:p>
            <a:pPr>
              <a:lnSpc>
                <a:spcPct val="150000"/>
              </a:lnSpc>
            </a:pPr>
            <a:r>
              <a:rPr lang="en-US" sz="1400" dirty="0"/>
              <a:t>Initiator transmits AP in NB and/or UWB, the responder configures the ranging by using the information included in AP.  </a:t>
            </a:r>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pic>
        <p:nvPicPr>
          <p:cNvPr id="7" name="그림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4772978"/>
            <a:ext cx="6665912" cy="1702435"/>
          </a:xfrm>
          <a:prstGeom prst="rect">
            <a:avLst/>
          </a:prstGeom>
          <a:noFill/>
        </p:spPr>
      </p:pic>
      <p:sp>
        <p:nvSpPr>
          <p:cNvPr id="8"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1742577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381000" y="773349"/>
            <a:ext cx="8382000" cy="1066800"/>
          </a:xfrm>
        </p:spPr>
        <p:txBody>
          <a:bodyPr/>
          <a:lstStyle/>
          <a:p>
            <a:r>
              <a:rPr lang="en-US" b="1" dirty="0"/>
              <a:t>Text Proposal for Coordination (1/2)</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33400" y="2019773"/>
            <a:ext cx="7924800" cy="3081219"/>
          </a:xfrm>
        </p:spPr>
        <p:txBody>
          <a:bodyPr/>
          <a:lstStyle/>
          <a:p>
            <a:pPr>
              <a:lnSpc>
                <a:spcPct val="150000"/>
              </a:lnSpc>
            </a:pPr>
            <a:r>
              <a:rPr lang="en-US" sz="1400" dirty="0"/>
              <a:t>For the discovery of UWB sessions nearby and the avoidance of collision driven by overlap of blocks, ERDEVs may use coordination method. </a:t>
            </a:r>
          </a:p>
          <a:p>
            <a:pPr>
              <a:lnSpc>
                <a:spcPct val="150000"/>
              </a:lnSpc>
            </a:pPr>
            <a:r>
              <a:rPr lang="en-US" sz="1400" dirty="0"/>
              <a:t>The higher layers determines whether the coordination is active or not. If coordination is active, initiator periodically transmits acquisition packet (AP) with the information of UWB channel usage after a session is configured. </a:t>
            </a:r>
          </a:p>
          <a:p>
            <a:pPr>
              <a:lnSpc>
                <a:spcPct val="150000"/>
              </a:lnSpc>
            </a:pPr>
            <a:r>
              <a:rPr lang="en-US" sz="1400" dirty="0"/>
              <a:t>The transmission of AP may start before the start of the first block in ranging session. </a:t>
            </a:r>
          </a:p>
          <a:p>
            <a:pPr>
              <a:lnSpc>
                <a:spcPct val="150000"/>
              </a:lnSpc>
            </a:pPr>
            <a:r>
              <a:rPr lang="en-US" sz="1400" dirty="0"/>
              <a:t>Initiator sends AP in either NB (NB AP) or UWB (UWB AP) or both. </a:t>
            </a:r>
          </a:p>
          <a:p>
            <a:pPr>
              <a:lnSpc>
                <a:spcPct val="150000"/>
              </a:lnSpc>
            </a:pPr>
            <a:r>
              <a:rPr lang="en-US" sz="1400" dirty="0"/>
              <a:t>Initiator transmits NB AP in NB initialization channel and UWB AP in default UWB ranging channel described in [3] </a:t>
            </a:r>
          </a:p>
          <a:p>
            <a:pPr>
              <a:lnSpc>
                <a:spcPct val="150000"/>
              </a:lnSpc>
            </a:pPr>
            <a:r>
              <a:rPr lang="en-US" sz="1400" dirty="0"/>
              <a:t>To provide the information of UWB channel usage, both NB AP and/or UWB AP include UWB Per-Session Info Fields in [3]. </a:t>
            </a:r>
          </a:p>
          <a:p>
            <a:pPr>
              <a:lnSpc>
                <a:spcPct val="150000"/>
              </a:lnSpc>
            </a:pPr>
            <a:r>
              <a:rPr lang="en-US" sz="1400" dirty="0"/>
              <a:t>The higher layers determines the suitable interval between APs.  </a:t>
            </a:r>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sp>
        <p:nvSpPr>
          <p:cNvPr id="8"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a:xfrm>
            <a:off x="5486400" y="6475413"/>
            <a:ext cx="3124200" cy="184666"/>
          </a:xfrm>
        </p:spPr>
        <p:txBody>
          <a:bodyPr/>
          <a:lstStyle/>
          <a:p>
            <a:r>
              <a:rPr lang="en-US" altLang="en-US" dirty="0"/>
              <a:t>Mingyu LEE (Samsung)</a:t>
            </a:r>
          </a:p>
        </p:txBody>
      </p:sp>
    </p:spTree>
    <p:extLst>
      <p:ext uri="{BB962C8B-B14F-4D97-AF65-F5344CB8AC3E}">
        <p14:creationId xmlns:p14="http://schemas.microsoft.com/office/powerpoint/2010/main" val="37311651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52717</TotalTime>
  <Words>1213</Words>
  <Application>Microsoft Office PowerPoint</Application>
  <PresentationFormat>화면 슬라이드 쇼(4:3)</PresentationFormat>
  <Paragraphs>119</Paragraphs>
  <Slides>11</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11</vt:i4>
      </vt:variant>
    </vt:vector>
  </HeadingPairs>
  <TitlesOfParts>
    <vt:vector size="16" baseType="lpstr">
      <vt:lpstr>Arial</vt:lpstr>
      <vt:lpstr>Calibri</vt:lpstr>
      <vt:lpstr>Times New Roman</vt:lpstr>
      <vt:lpstr>Wingdings</vt:lpstr>
      <vt:lpstr>Office Theme</vt:lpstr>
      <vt:lpstr>PowerPoint 프레젠테이션</vt:lpstr>
      <vt:lpstr>PowerPoint 프레젠테이션</vt:lpstr>
      <vt:lpstr>Previous Contributions  </vt:lpstr>
      <vt:lpstr>Motivation</vt:lpstr>
      <vt:lpstr>Initialization Process [1][2]</vt:lpstr>
      <vt:lpstr>Initialization Process  with Coordination Case 1</vt:lpstr>
      <vt:lpstr>Initialization Process  with Coordination Case 2 (1/2)</vt:lpstr>
      <vt:lpstr>Initialization Process  with Coordination Case 2 (2/2) </vt:lpstr>
      <vt:lpstr>Text Proposal for Coordination (1/2)</vt:lpstr>
      <vt:lpstr>Text Proposal for Coordination (2/2)</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LEE MINGYU</cp:lastModifiedBy>
  <cp:revision>229</cp:revision>
  <cp:lastPrinted>1998-02-10T13:28:06Z</cp:lastPrinted>
  <dcterms:created xsi:type="dcterms:W3CDTF">2022-06-24T18:41:14Z</dcterms:created>
  <dcterms:modified xsi:type="dcterms:W3CDTF">2023-03-13T15:28:07Z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(2)5os4R59tWE3jr+faCCM7lIEEvAVBStpLIqy/yAMn9GwJDUklOtYyaL+jFvU3YSjWKdV8UrOK
Eu7Tb6qUyN+2OJO6mduCxyRZxc6N7ucW9gIPPAqiCZIkl7wpn/pfY5eK2UFqp7rSQ/vHa/P0
mWs9KIgH7fn6WNsujPOUaj+AJmXXCTcVvy+jmzupBqdatF8qYAeB3+W5sQg+xq2lYh4qMpVg
ZsySETC+WjB/8oQcxZ</vt:lpwstr>
  </property>
  <property fmtid="{D5CDD505-2E9C-101B-9397-08002B2CF9AE}" pid="3" name="_2015_ms_pID_7253431">
    <vt:lpwstr>qugAxfScB0qnuwOkOW8FCqXtNnxvKzZcTE3W8png45kbOnDGox5G+Y
fCAT4pBOAz7HxYfdgXNUqLrTE1EVzoQY8ex6BmlCnp/PR/R3bEIJ5wBvfnW5tqrWtrZI+zK5
I8noT/MvFVwBQMpBlOGK0psemz83q/pGbEOLsGNW8zjMWeq7w9KeL8sTnqDj7Iv6VfU=</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1672744988</vt:lpwstr>
  </property>
</Properties>
</file>