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286" r:id="rId4"/>
    <p:sldId id="287" r:id="rId5"/>
    <p:sldId id="279" r:id="rId6"/>
    <p:sldId id="281" r:id="rId7"/>
    <p:sldId id="282" r:id="rId8"/>
    <p:sldId id="288" r:id="rId9"/>
    <p:sldId id="283" r:id="rId10"/>
    <p:sldId id="284" r:id="rId11"/>
    <p:sldId id="277" r:id="rId12"/>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extLst>
      <p:ext uri="{BB962C8B-B14F-4D97-AF65-F5344CB8AC3E}">
        <p14:creationId xmlns:p14="http://schemas.microsoft.com/office/powerpoint/2010/main" val="2629797496"/>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802.15-23-0162-00-03-March_2023_Closing_Plenary_Slides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2023</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3mb  March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 March 2023</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3mb March 2023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a:t>Move that </a:t>
            </a:r>
            <a:r>
              <a:rPr lang="en-US" sz="2000" i="1" dirty="0" smtClean="0"/>
              <a:t>802.15 WG approve </a:t>
            </a:r>
            <a:r>
              <a:rPr lang="en-US" sz="2000" i="1" dirty="0"/>
              <a:t>the formation of a Comment Resolution Group (CRG) for the Standards Association balloting of the P802-15-3-Rev </a:t>
            </a:r>
            <a:r>
              <a:rPr lang="en-US" sz="2000" i="1" dirty="0" smtClean="0"/>
              <a:t>B-D5.pdf   </a:t>
            </a:r>
            <a:r>
              <a:rPr lang="en-US" sz="2000" i="1" dirty="0"/>
              <a:t>with the following membership: Thomas Kürner (Chair), Iwao Hosako, Josep Jornet, </a:t>
            </a:r>
            <a:r>
              <a:rPr lang="en-US" sz="2000" i="1" dirty="0" err="1"/>
              <a:t>Shoichi</a:t>
            </a:r>
            <a:r>
              <a:rPr lang="en-US" sz="2000" i="1" dirty="0"/>
              <a:t> Kitazawa and Jörg Robert. The </a:t>
            </a:r>
            <a:r>
              <a:rPr lang="en-US" sz="2000" i="1" dirty="0" smtClean="0"/>
              <a:t>CRG </a:t>
            </a:r>
            <a:r>
              <a:rPr lang="en-US" sz="2000" i="1" dirty="0"/>
              <a:t>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2000" dirty="0"/>
          </a:p>
          <a:p>
            <a:pPr marL="0" indent="0">
              <a:buNone/>
            </a:pPr>
            <a:r>
              <a:rPr lang="en-US" sz="2800" dirty="0" smtClean="0"/>
              <a:t>Moved By: Thomas Kürner</a:t>
            </a:r>
          </a:p>
          <a:p>
            <a:pPr marL="0" indent="0">
              <a:buNone/>
            </a:pPr>
            <a:r>
              <a:rPr lang="en-US" sz="2800" dirty="0" smtClean="0"/>
              <a:t>Seconded By: Phil Beecher</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920060"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907738351"/>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en-US" sz="1800" dirty="0"/>
          </a:p>
          <a:p>
            <a:pPr marL="355600" lvl="1" indent="-266700">
              <a:spcAft>
                <a:spcPts val="0"/>
              </a:spcAft>
              <a:buFont typeface="Arial" pitchFamily="34" charset="0"/>
              <a:buChar char="•"/>
            </a:pPr>
            <a:r>
              <a:rPr lang="en-US" sz="1800" dirty="0" smtClean="0"/>
              <a:t>Requested May 2023 meeting slots  for TG3mb</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1 Time slot</a:t>
            </a: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2200" dirty="0" smtClean="0"/>
              <a:t>CRG-Calls</a:t>
            </a:r>
          </a:p>
          <a:p>
            <a:pPr marL="698500" lvl="2" indent="-266700">
              <a:spcAft>
                <a:spcPts val="0"/>
              </a:spcAft>
              <a:buFont typeface="Arial" pitchFamily="34" charset="0"/>
              <a:buChar char="•"/>
            </a:pPr>
            <a:r>
              <a:rPr lang="en-US" sz="1800" dirty="0" smtClean="0"/>
              <a:t>12 April 2023, 13-15h CEST</a:t>
            </a:r>
          </a:p>
          <a:p>
            <a:pPr marL="698500" lvl="2" indent="-266700">
              <a:spcAft>
                <a:spcPts val="0"/>
              </a:spcAft>
              <a:buFont typeface="Arial" pitchFamily="34" charset="0"/>
              <a:buChar char="•"/>
            </a:pPr>
            <a:r>
              <a:rPr lang="en-US" sz="1800" dirty="0" smtClean="0"/>
              <a:t>28 April 2023, 13-15h CEST</a:t>
            </a: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2200" dirty="0" smtClean="0"/>
              <a:t>TG Call</a:t>
            </a:r>
          </a:p>
          <a:p>
            <a:pPr marL="698500" lvl="2" indent="-266700">
              <a:spcAft>
                <a:spcPts val="0"/>
              </a:spcAft>
              <a:buFont typeface="Arial" pitchFamily="34" charset="0"/>
              <a:buChar char="•"/>
            </a:pPr>
            <a:r>
              <a:rPr lang="en-US" sz="1800"/>
              <a:t>9</a:t>
            </a:r>
            <a:r>
              <a:rPr lang="en-US" sz="1800" smtClean="0"/>
              <a:t> </a:t>
            </a:r>
            <a:r>
              <a:rPr lang="en-US" sz="1800" dirty="0" smtClean="0"/>
              <a:t>May 2023, 13-15h CEST</a:t>
            </a:r>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355600" lvl="1" indent="-266700">
              <a:spcAft>
                <a:spcPts val="0"/>
              </a:spcAft>
              <a:buFont typeface="Arial" pitchFamily="34" charset="0"/>
              <a:buChar char="•"/>
            </a:pPr>
            <a:endParaRPr lang="en-US" sz="2200" dirty="0" smtClean="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smtClean="0"/>
              <a:t>March </a:t>
            </a:r>
            <a:r>
              <a:rPr lang="en-US" dirty="0" smtClean="0"/>
              <a:t>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11</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TG3mb March 2023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Starting</a:t>
            </a:r>
            <a:r>
              <a:rPr lang="de-DE" dirty="0" smtClean="0"/>
              <a:t> Point of </a:t>
            </a:r>
            <a:r>
              <a:rPr lang="de-DE" dirty="0" err="1" smtClean="0"/>
              <a:t>the</a:t>
            </a:r>
            <a:r>
              <a:rPr lang="de-DE" dirty="0" smtClean="0"/>
              <a:t> </a:t>
            </a:r>
            <a:r>
              <a:rPr lang="de-DE" dirty="0" err="1" smtClean="0"/>
              <a:t>week</a:t>
            </a:r>
            <a:r>
              <a:rPr lang="de-DE" dirty="0" smtClean="0"/>
              <a:t>:</a:t>
            </a:r>
            <a:br>
              <a:rPr lang="de-DE" dirty="0" smtClean="0"/>
            </a:br>
            <a:r>
              <a:rPr lang="de-DE" dirty="0" err="1" smtClean="0"/>
              <a:t>Results</a:t>
            </a:r>
            <a:r>
              <a:rPr lang="de-DE" dirty="0" smtClean="0"/>
              <a:t> of Initial SA Ballot</a:t>
            </a:r>
            <a:endParaRPr lang="de-DE" dirty="0"/>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3550748117"/>
              </p:ext>
            </p:extLst>
          </p:nvPr>
        </p:nvGraphicFramePr>
        <p:xfrm>
          <a:off x="4619267" y="2284446"/>
          <a:ext cx="3793146" cy="3609270"/>
        </p:xfrm>
        <a:graphic>
          <a:graphicData uri="http://schemas.openxmlformats.org/drawingml/2006/table">
            <a:tbl>
              <a:tblPr firstRow="1" firstCol="1" bandRow="1">
                <a:tableStyleId>{5C22544A-7EE6-4342-B048-85BDC9FD1C3A}</a:tableStyleId>
              </a:tblPr>
              <a:tblGrid>
                <a:gridCol w="2608153"/>
                <a:gridCol w="1184993"/>
              </a:tblGrid>
              <a:tr h="830479">
                <a:tc>
                  <a:txBody>
                    <a:bodyPr/>
                    <a:lstStyle/>
                    <a:p>
                      <a:endParaRPr lang="de-DE" sz="1800" dirty="0">
                        <a:effectLst/>
                        <a:latin typeface="Times New Roman" panose="02020603050405020304" pitchFamily="18" charset="0"/>
                      </a:endParaRPr>
                    </a:p>
                  </a:txBody>
                  <a:tcPr marL="124573" marR="124573" marT="0" marB="0" anchor="b"/>
                </a:tc>
                <a:tc>
                  <a:txBody>
                    <a:bodyPr/>
                    <a:lstStyle/>
                    <a:p>
                      <a:pPr algn="ctr">
                        <a:spcAft>
                          <a:spcPts val="0"/>
                        </a:spcAft>
                      </a:pPr>
                      <a:r>
                        <a:rPr lang="de-DE" sz="1800" dirty="0">
                          <a:effectLst/>
                        </a:rPr>
                        <a:t/>
                      </a:r>
                      <a:br>
                        <a:rPr lang="de-DE" sz="1800" dirty="0">
                          <a:effectLst/>
                        </a:rPr>
                      </a:br>
                      <a:r>
                        <a:rPr lang="de-DE" sz="1800" dirty="0" err="1" smtClean="0">
                          <a:effectLst/>
                        </a:rPr>
                        <a:t>Results</a:t>
                      </a:r>
                      <a:endParaRPr lang="de-DE" sz="1800" dirty="0" smtClean="0">
                        <a:effectLst/>
                      </a:endParaRPr>
                    </a:p>
                    <a:p>
                      <a:pPr algn="ctr">
                        <a:spcAft>
                          <a:spcPts val="0"/>
                        </a:spcAft>
                      </a:pP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a:effectLst/>
                        </a:rPr>
                        <a:t>VOTERS</a:t>
                      </a:r>
                      <a:endParaRPr lang="de-DE" sz="210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106</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a:effectLst/>
                        </a:rPr>
                        <a:t>VOTED</a:t>
                      </a:r>
                      <a:endParaRPr lang="de-DE" sz="210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80</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dirty="0" smtClean="0">
                          <a:effectLst/>
                        </a:rPr>
                        <a:t>APPROVE</a:t>
                      </a:r>
                      <a:endParaRPr lang="de-DE" sz="2100" dirty="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68</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a:effectLst/>
                        </a:rPr>
                        <a:t>ABSTAIN</a:t>
                      </a:r>
                      <a:endParaRPr lang="de-DE" sz="210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10</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dirty="0" smtClean="0">
                          <a:effectLst/>
                          <a:latin typeface="+mn-lt"/>
                          <a:ea typeface="+mn-ea"/>
                        </a:rPr>
                        <a:t>DISAPPROVE</a:t>
                      </a:r>
                      <a:endParaRPr lang="de-DE" sz="2100" dirty="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latin typeface="+mn-lt"/>
                          <a:ea typeface="+mn-ea"/>
                        </a:rPr>
                        <a:t>2</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a:effectLst/>
                        </a:rPr>
                        <a:t>% VOTERS</a:t>
                      </a:r>
                      <a:endParaRPr lang="de-DE" sz="210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75,5%</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dirty="0">
                          <a:effectLst/>
                        </a:rPr>
                        <a:t>% </a:t>
                      </a:r>
                      <a:r>
                        <a:rPr lang="de-DE" sz="1800" dirty="0" smtClean="0">
                          <a:effectLst/>
                        </a:rPr>
                        <a:t>APRROVE</a:t>
                      </a:r>
                      <a:endParaRPr lang="de-DE" sz="2100" dirty="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97,1%</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a:effectLst/>
                        </a:rPr>
                        <a:t>% ABSTAIN</a:t>
                      </a:r>
                      <a:endParaRPr lang="de-DE" sz="2100">
                        <a:effectLst/>
                        <a:latin typeface="Calibri" panose="020F0502020204030204" pitchFamily="34" charset="0"/>
                        <a:ea typeface="Calibri" panose="020F0502020204030204" pitchFamily="34" charset="0"/>
                      </a:endParaRPr>
                    </a:p>
                  </a:txBody>
                  <a:tcPr marL="124573" marR="124573" marT="0" marB="0" anchor="b"/>
                </a:tc>
                <a:tc>
                  <a:txBody>
                    <a:bodyPr/>
                    <a:lstStyle/>
                    <a:p>
                      <a:pPr algn="ctr">
                        <a:spcAft>
                          <a:spcPts val="0"/>
                        </a:spcAft>
                      </a:pPr>
                      <a:r>
                        <a:rPr lang="de-DE" sz="1800" dirty="0" smtClean="0">
                          <a:effectLst/>
                        </a:rPr>
                        <a:t>12,5%</a:t>
                      </a:r>
                      <a:endParaRPr lang="de-DE" sz="2100" dirty="0">
                        <a:effectLst/>
                        <a:latin typeface="Calibri" panose="020F0502020204030204" pitchFamily="34" charset="0"/>
                        <a:ea typeface="Calibri" panose="020F0502020204030204" pitchFamily="34" charset="0"/>
                      </a:endParaRPr>
                    </a:p>
                  </a:txBody>
                  <a:tcPr marL="124573" marR="124573" marT="0" marB="0" anchor="b"/>
                </a:tc>
              </a:tr>
              <a:tr h="304510">
                <a:tc>
                  <a:txBody>
                    <a:bodyPr/>
                    <a:lstStyle/>
                    <a:p>
                      <a:pPr>
                        <a:spcAft>
                          <a:spcPts val="0"/>
                        </a:spcAft>
                      </a:pPr>
                      <a:r>
                        <a:rPr lang="de-DE" sz="1800" dirty="0" smtClean="0">
                          <a:effectLst/>
                          <a:latin typeface="+mn-lt"/>
                          <a:ea typeface="+mn-ea"/>
                        </a:rPr>
                        <a:t>#Comments</a:t>
                      </a:r>
                      <a:endParaRPr lang="de-DE" sz="2100" dirty="0">
                        <a:effectLst/>
                        <a:latin typeface="Calibri" panose="020F0502020204030204" pitchFamily="34" charset="0"/>
                        <a:ea typeface="Calibri" panose="020F0502020204030204" pitchFamily="34" charset="0"/>
                      </a:endParaRPr>
                    </a:p>
                  </a:txBody>
                  <a:tcPr marL="124573" marR="124573" marT="0" marB="0" anchor="b"/>
                </a:tc>
                <a:tc>
                  <a:txBody>
                    <a:bodyPr/>
                    <a:lstStyle/>
                    <a:p>
                      <a:pPr algn="ctr"/>
                      <a:r>
                        <a:rPr lang="de-DE" sz="1800" dirty="0" smtClean="0">
                          <a:effectLst/>
                          <a:latin typeface="+mn-lt"/>
                        </a:rPr>
                        <a:t>87</a:t>
                      </a:r>
                      <a:endParaRPr lang="de-DE" sz="1800" dirty="0">
                        <a:effectLst/>
                        <a:latin typeface="+mn-lt"/>
                      </a:endParaRPr>
                    </a:p>
                  </a:txBody>
                  <a:tcPr marL="124573" marR="124573" marT="0" marB="0" anchor="b"/>
                </a:tc>
              </a:tr>
            </a:tbl>
          </a:graphicData>
        </a:graphic>
      </p:graphicFrame>
      <p:sp>
        <p:nvSpPr>
          <p:cNvPr id="9" name="Rectangle 1"/>
          <p:cNvSpPr>
            <a:spLocks noChangeArrowheads="1"/>
          </p:cNvSpPr>
          <p:nvPr/>
        </p:nvSpPr>
        <p:spPr bwMode="auto">
          <a:xfrm>
            <a:off x="685800" y="2284446"/>
            <a:ext cx="3874608"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de-DE"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The initial SA Ballot for the P802.15.3-RevB draft, concluded on March 12</a:t>
            </a:r>
            <a:r>
              <a:rPr kumimoji="0" lang="en-US" altLang="de-DE" sz="2000" b="0" i="0" u="none" strike="noStrike" cap="none" normalizeH="0" baseline="30000" dirty="0" smtClean="0">
                <a:ln>
                  <a:noFill/>
                </a:ln>
                <a:solidFill>
                  <a:schemeClr val="tx1"/>
                </a:solidFill>
                <a:effectLst/>
                <a:latin typeface="Arial" panose="020B0604020202020204" pitchFamily="34" charset="0"/>
                <a:ea typeface="Calibri" panose="020F0502020204030204" pitchFamily="34" charset="0"/>
              </a:rPr>
              <a:t>th</a:t>
            </a:r>
            <a:r>
              <a:rPr kumimoji="0" lang="en-US" altLang="de-DE"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 with the following results:</a:t>
            </a:r>
            <a:endParaRPr lang="de-DE" altLang="de-DE" sz="1050" dirty="0">
              <a:latin typeface="Arial" panose="020B0604020202020204" pitchFamily="34" charset="0"/>
            </a:endParaRPr>
          </a:p>
          <a:p>
            <a:pPr marL="742950" lvl="1" indent="-285750">
              <a:buFont typeface="Wingdings" panose="05000000000000000000" pitchFamily="2" charset="2"/>
              <a:buChar char="§"/>
            </a:pPr>
            <a:r>
              <a:rPr kumimoji="0" lang="en-US" altLang="de-DE"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The ballot meets quorum and passes.</a:t>
            </a:r>
            <a:endParaRPr lang="de-DE" altLang="de-DE" sz="1050" dirty="0">
              <a:latin typeface="Arial" panose="020B0604020202020204" pitchFamily="34" charset="0"/>
            </a:endParaRPr>
          </a:p>
          <a:p>
            <a:pPr marL="742950" lvl="1" indent="-285750">
              <a:buFont typeface="Wingdings" panose="05000000000000000000" pitchFamily="2" charset="2"/>
              <a:buChar char="§"/>
            </a:pPr>
            <a:r>
              <a:rPr kumimoji="0" lang="en-US" altLang="de-DE"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87 comments were submitted against the draft and </a:t>
            </a:r>
            <a:r>
              <a:rPr lang="en-US" altLang="de-DE" sz="2000" dirty="0" smtClean="0">
                <a:latin typeface="Arial" panose="020B0604020202020204" pitchFamily="34" charset="0"/>
                <a:ea typeface="Calibri" panose="020F0502020204030204" pitchFamily="34" charset="0"/>
              </a:rPr>
              <a:t>2 DISSAPPROVE </a:t>
            </a:r>
            <a:r>
              <a:rPr kumimoji="0" lang="en-US" altLang="de-DE" sz="20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rPr>
              <a:t>Votes were received. </a:t>
            </a:r>
          </a:p>
        </p:txBody>
      </p:sp>
    </p:spTree>
    <p:extLst>
      <p:ext uri="{BB962C8B-B14F-4D97-AF65-F5344CB8AC3E}">
        <p14:creationId xmlns:p14="http://schemas.microsoft.com/office/powerpoint/2010/main" val="3653591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Activities</a:t>
            </a:r>
            <a:r>
              <a:rPr lang="de-DE" dirty="0" smtClean="0"/>
              <a:t> </a:t>
            </a:r>
            <a:r>
              <a:rPr lang="de-DE" dirty="0" err="1" smtClean="0"/>
              <a:t>during</a:t>
            </a:r>
            <a:r>
              <a:rPr lang="de-DE" dirty="0" smtClean="0"/>
              <a:t> </a:t>
            </a:r>
            <a:r>
              <a:rPr lang="de-DE" dirty="0" err="1" smtClean="0"/>
              <a:t>the</a:t>
            </a:r>
            <a:r>
              <a:rPr lang="de-DE" dirty="0" smtClean="0"/>
              <a:t> </a:t>
            </a:r>
            <a:r>
              <a:rPr lang="de-DE" dirty="0" err="1" smtClean="0"/>
              <a:t>week</a:t>
            </a:r>
            <a:endParaRPr lang="de-DE" dirty="0"/>
          </a:p>
        </p:txBody>
      </p:sp>
      <p:sp>
        <p:nvSpPr>
          <p:cNvPr id="3" name="Inhaltsplatzhalter 2"/>
          <p:cNvSpPr>
            <a:spLocks noGrp="1"/>
          </p:cNvSpPr>
          <p:nvPr>
            <p:ph idx="1"/>
          </p:nvPr>
        </p:nvSpPr>
        <p:spPr/>
        <p:txBody>
          <a:bodyPr/>
          <a:lstStyle/>
          <a:p>
            <a:r>
              <a:rPr lang="de-DE" sz="2000" dirty="0" smtClean="0"/>
              <a:t>Joint Meeting </a:t>
            </a:r>
            <a:r>
              <a:rPr lang="de-DE" sz="2000" dirty="0" err="1" smtClean="0"/>
              <a:t>with</a:t>
            </a:r>
            <a:r>
              <a:rPr lang="de-DE" sz="2000" dirty="0" smtClean="0"/>
              <a:t> SC </a:t>
            </a:r>
            <a:r>
              <a:rPr lang="de-DE" sz="2000" dirty="0" err="1" smtClean="0"/>
              <a:t>THz</a:t>
            </a:r>
            <a:endParaRPr lang="de-DE" sz="2000" dirty="0" smtClean="0"/>
          </a:p>
          <a:p>
            <a:pPr lvl="1"/>
            <a:r>
              <a:rPr lang="en-US" sz="1800" dirty="0"/>
              <a:t>Discussing the response to the liaison statement from ETSI ISG </a:t>
            </a:r>
            <a:r>
              <a:rPr lang="en-US" sz="1800" dirty="0" smtClean="0"/>
              <a:t>THz(15-22-134r3); </a:t>
            </a:r>
            <a:endParaRPr lang="en-US" sz="1800" dirty="0"/>
          </a:p>
          <a:p>
            <a:pPr lvl="1"/>
            <a:r>
              <a:rPr lang="en-US" sz="1800" dirty="0"/>
              <a:t>TG Motion on Response to ISG THz </a:t>
            </a:r>
          </a:p>
          <a:p>
            <a:pPr lvl="1"/>
            <a:r>
              <a:rPr lang="en-US" sz="1800" dirty="0" smtClean="0"/>
              <a:t>Prepared overview </a:t>
            </a:r>
            <a:r>
              <a:rPr lang="en-US" sz="1800" dirty="0"/>
              <a:t>on IEEE </a:t>
            </a:r>
            <a:r>
              <a:rPr lang="en-US" sz="1800" dirty="0" err="1"/>
              <a:t>Std</a:t>
            </a:r>
            <a:r>
              <a:rPr lang="en-US" sz="1800" dirty="0"/>
              <a:t> 802.15.3 (Presentation to joint 802.15/802.1 Meeting) (23/0135</a:t>
            </a:r>
            <a:r>
              <a:rPr lang="en-US" sz="1800" dirty="0" smtClean="0"/>
              <a:t>)</a:t>
            </a:r>
          </a:p>
          <a:p>
            <a:pPr lvl="1"/>
            <a:endParaRPr lang="en-US" sz="1800" dirty="0"/>
          </a:p>
          <a:p>
            <a:r>
              <a:rPr lang="en-US" sz="2200" dirty="0" smtClean="0"/>
              <a:t>Ballot Resolution</a:t>
            </a:r>
            <a:endParaRPr lang="en-US" sz="2200" dirty="0"/>
          </a:p>
          <a:p>
            <a:pPr lvl="1"/>
            <a:endParaRPr lang="de-DE" sz="1800" dirty="0"/>
          </a:p>
        </p:txBody>
      </p:sp>
      <p:sp>
        <p:nvSpPr>
          <p:cNvPr id="4" name="Datumsplatzhalter 3"/>
          <p:cNvSpPr>
            <a:spLocks noGrp="1"/>
          </p:cNvSpPr>
          <p:nvPr>
            <p:ph type="dt" sz="half" idx="10"/>
          </p:nvPr>
        </p:nvSpPr>
        <p:spPr/>
        <p:txBody>
          <a:bodyPr/>
          <a:lstStyle/>
          <a:p>
            <a:r>
              <a:rPr lang="en-US" dirty="0" smtClean="0"/>
              <a:t>March 2023</a:t>
            </a:r>
          </a:p>
        </p:txBody>
      </p:sp>
      <p:sp>
        <p:nvSpPr>
          <p:cNvPr id="5" name="Fußzeilenplatzhalter 4"/>
          <p:cNvSpPr>
            <a:spLocks noGrp="1"/>
          </p:cNvSpPr>
          <p:nvPr>
            <p:ph type="ftr" sz="quarter" idx="11"/>
          </p:nvPr>
        </p:nvSpPr>
        <p:spPr/>
        <p:txBody>
          <a:bodyPr/>
          <a:lstStyle/>
          <a:p>
            <a:r>
              <a:rPr lang="en-US" dirty="0" smtClean="0"/>
              <a:t>Thomas Kürner </a:t>
            </a:r>
            <a:r>
              <a:rPr lang="en-US" dirty="0"/>
              <a:t>(</a:t>
            </a:r>
            <a:r>
              <a:rPr lang="en-US" dirty="0" smtClean="0"/>
              <a:t>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extLst>
      <p:ext uri="{BB962C8B-B14F-4D97-AF65-F5344CB8AC3E}">
        <p14:creationId xmlns:p14="http://schemas.microsoft.com/office/powerpoint/2010/main" val="1636180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Review of Time Line </a:t>
            </a:r>
            <a:r>
              <a:rPr lang="de-DE" dirty="0" err="1" smtClean="0"/>
              <a:t>for</a:t>
            </a:r>
            <a:r>
              <a:rPr lang="de-DE" dirty="0" smtClean="0"/>
              <a:t> TG3ma</a:t>
            </a:r>
            <a:endParaRPr lang="de-DE" dirty="0"/>
          </a:p>
        </p:txBody>
      </p:sp>
      <p:sp>
        <p:nvSpPr>
          <p:cNvPr id="3" name="Inhaltsplatzhalter 2"/>
          <p:cNvSpPr>
            <a:spLocks noGrp="1"/>
          </p:cNvSpPr>
          <p:nvPr>
            <p:ph idx="1"/>
          </p:nvPr>
        </p:nvSpPr>
        <p:spPr>
          <a:xfrm>
            <a:off x="685800" y="1844675"/>
            <a:ext cx="7772400" cy="4114800"/>
          </a:xfrm>
        </p:spPr>
        <p:txBody>
          <a:bodyPr/>
          <a:lstStyle/>
          <a:p>
            <a:pPr lvl="1"/>
            <a:r>
              <a:rPr lang="en-US" sz="1800" dirty="0">
                <a:solidFill>
                  <a:schemeClr val="bg1">
                    <a:lumMod val="65000"/>
                  </a:schemeClr>
                </a:solidFill>
              </a:rPr>
              <a:t>January 2022 </a:t>
            </a:r>
            <a:r>
              <a:rPr lang="en-US" sz="1800" dirty="0" smtClean="0">
                <a:solidFill>
                  <a:schemeClr val="bg1">
                    <a:lumMod val="65000"/>
                  </a:schemeClr>
                </a:solidFill>
              </a:rPr>
              <a:t>	</a:t>
            </a:r>
            <a:r>
              <a:rPr lang="en-US" sz="1800" dirty="0">
                <a:solidFill>
                  <a:schemeClr val="bg1">
                    <a:lumMod val="65000"/>
                  </a:schemeClr>
                </a:solidFill>
              </a:rPr>
              <a:t>Kick-Off; Issuing Call for Proposals</a:t>
            </a:r>
          </a:p>
          <a:p>
            <a:pPr lvl="1"/>
            <a:r>
              <a:rPr lang="en-US" sz="1800" dirty="0">
                <a:solidFill>
                  <a:schemeClr val="bg1">
                    <a:lumMod val="65000"/>
                  </a:schemeClr>
                </a:solidFill>
              </a:rPr>
              <a:t>March 2022 </a:t>
            </a:r>
            <a:r>
              <a:rPr lang="en-US" sz="1800" dirty="0" smtClean="0">
                <a:solidFill>
                  <a:schemeClr val="bg1">
                    <a:lumMod val="65000"/>
                  </a:schemeClr>
                </a:solidFill>
              </a:rPr>
              <a:t>	Roll-up </a:t>
            </a:r>
            <a:r>
              <a:rPr lang="en-US" sz="1800" dirty="0">
                <a:solidFill>
                  <a:schemeClr val="bg1">
                    <a:lumMod val="65000"/>
                  </a:schemeClr>
                </a:solidFill>
              </a:rPr>
              <a:t>available ; start reviewing the roll-up </a:t>
            </a:r>
            <a:r>
              <a:rPr lang="en-US" sz="1800" dirty="0" smtClean="0">
                <a:solidFill>
                  <a:schemeClr val="bg1">
                    <a:lumMod val="65000"/>
                  </a:schemeClr>
                </a:solidFill>
              </a:rPr>
              <a:t>				version</a:t>
            </a:r>
            <a:r>
              <a:rPr lang="en-US" sz="1800" dirty="0">
                <a:solidFill>
                  <a:schemeClr val="bg1">
                    <a:lumMod val="65000"/>
                  </a:schemeClr>
                </a:solidFill>
              </a:rPr>
              <a:t>;  Listening proposals</a:t>
            </a:r>
            <a:r>
              <a:rPr lang="en-US" sz="1800" dirty="0" smtClean="0">
                <a:solidFill>
                  <a:schemeClr val="bg1">
                    <a:lumMod val="65000"/>
                  </a:schemeClr>
                </a:solidFill>
              </a:rPr>
              <a:t>;</a:t>
            </a:r>
          </a:p>
          <a:p>
            <a:pPr lvl="1"/>
            <a:r>
              <a:rPr lang="en-US" sz="1800" dirty="0" err="1" smtClean="0">
                <a:solidFill>
                  <a:schemeClr val="bg1">
                    <a:lumMod val="65000"/>
                  </a:schemeClr>
                </a:solidFill>
              </a:rPr>
              <a:t>Webcons</a:t>
            </a:r>
            <a:r>
              <a:rPr lang="en-US" sz="1800" dirty="0" smtClean="0">
                <a:solidFill>
                  <a:schemeClr val="bg1">
                    <a:lumMod val="65000"/>
                  </a:schemeClr>
                </a:solidFill>
              </a:rPr>
              <a:t> April/May Roll-up available; start reviewing roll-up</a:t>
            </a:r>
            <a:endParaRPr lang="en-US" sz="1800" dirty="0">
              <a:solidFill>
                <a:schemeClr val="bg1">
                  <a:lumMod val="65000"/>
                </a:schemeClr>
              </a:solidFill>
            </a:endParaRPr>
          </a:p>
          <a:p>
            <a:pPr lvl="1"/>
            <a:r>
              <a:rPr lang="en-US" sz="1800" dirty="0">
                <a:solidFill>
                  <a:schemeClr val="bg1">
                    <a:lumMod val="65000"/>
                  </a:schemeClr>
                </a:solidFill>
              </a:rPr>
              <a:t>May 2022 </a:t>
            </a:r>
            <a:r>
              <a:rPr lang="en-US" sz="1800" dirty="0" smtClean="0">
                <a:solidFill>
                  <a:schemeClr val="bg1">
                    <a:lumMod val="65000"/>
                  </a:schemeClr>
                </a:solidFill>
              </a:rPr>
              <a:t>		</a:t>
            </a:r>
            <a:r>
              <a:rPr lang="en-US" sz="1800" dirty="0">
                <a:solidFill>
                  <a:schemeClr val="bg1">
                    <a:lumMod val="65000"/>
                  </a:schemeClr>
                </a:solidFill>
              </a:rPr>
              <a:t>S</a:t>
            </a:r>
            <a:r>
              <a:rPr lang="en-US" sz="1800" dirty="0" smtClean="0">
                <a:solidFill>
                  <a:schemeClr val="bg1">
                    <a:lumMod val="65000"/>
                  </a:schemeClr>
                </a:solidFill>
              </a:rPr>
              <a:t>tart </a:t>
            </a:r>
            <a:r>
              <a:rPr lang="en-US" sz="1800" dirty="0">
                <a:solidFill>
                  <a:schemeClr val="bg1">
                    <a:lumMod val="65000"/>
                  </a:schemeClr>
                </a:solidFill>
              </a:rPr>
              <a:t>drafting </a:t>
            </a:r>
            <a:r>
              <a:rPr lang="en-US" sz="1800" dirty="0" smtClean="0">
                <a:solidFill>
                  <a:schemeClr val="bg1">
                    <a:lumMod val="65000"/>
                  </a:schemeClr>
                </a:solidFill>
              </a:rPr>
              <a:t>D0</a:t>
            </a:r>
            <a:endParaRPr lang="en-US" sz="1800" dirty="0">
              <a:solidFill>
                <a:schemeClr val="bg1">
                  <a:lumMod val="65000"/>
                </a:schemeClr>
              </a:solidFill>
            </a:endParaRPr>
          </a:p>
          <a:p>
            <a:pPr lvl="1"/>
            <a:r>
              <a:rPr lang="en-US" sz="1800" dirty="0">
                <a:solidFill>
                  <a:schemeClr val="bg1">
                    <a:lumMod val="65000"/>
                  </a:schemeClr>
                </a:solidFill>
              </a:rPr>
              <a:t>July 2022 </a:t>
            </a:r>
            <a:r>
              <a:rPr lang="en-US" sz="1800" dirty="0" smtClean="0">
                <a:solidFill>
                  <a:schemeClr val="bg1">
                    <a:lumMod val="65000"/>
                  </a:schemeClr>
                </a:solidFill>
              </a:rPr>
              <a:t>		Starting TG Review /WG Editor Review</a:t>
            </a:r>
            <a:endParaRPr lang="en-US" sz="1800" dirty="0">
              <a:solidFill>
                <a:schemeClr val="bg1">
                  <a:lumMod val="65000"/>
                </a:schemeClr>
              </a:solidFill>
            </a:endParaRPr>
          </a:p>
          <a:p>
            <a:pPr lvl="1"/>
            <a:r>
              <a:rPr lang="en-US" sz="1800" dirty="0">
                <a:solidFill>
                  <a:schemeClr val="bg1">
                    <a:lumMod val="65000"/>
                  </a:schemeClr>
                </a:solidFill>
              </a:rPr>
              <a:t>September 2022 </a:t>
            </a:r>
            <a:r>
              <a:rPr lang="en-US" sz="1800" dirty="0" smtClean="0">
                <a:solidFill>
                  <a:schemeClr val="bg1">
                    <a:lumMod val="65000"/>
                  </a:schemeClr>
                </a:solidFill>
              </a:rPr>
              <a:t>	Starting LB</a:t>
            </a:r>
            <a:endParaRPr lang="en-US" sz="1800" dirty="0">
              <a:solidFill>
                <a:schemeClr val="bg1">
                  <a:lumMod val="65000"/>
                </a:schemeClr>
              </a:solidFill>
            </a:endParaRPr>
          </a:p>
          <a:p>
            <a:pPr lvl="1"/>
            <a:r>
              <a:rPr lang="en-US" sz="1800" dirty="0">
                <a:solidFill>
                  <a:schemeClr val="bg1">
                    <a:lumMod val="65000"/>
                  </a:schemeClr>
                </a:solidFill>
              </a:rPr>
              <a:t>November 2022 </a:t>
            </a:r>
            <a:r>
              <a:rPr lang="en-US" sz="1800" dirty="0" smtClean="0">
                <a:solidFill>
                  <a:schemeClr val="bg1">
                    <a:lumMod val="65000"/>
                  </a:schemeClr>
                </a:solidFill>
              </a:rPr>
              <a:t>	LB </a:t>
            </a:r>
            <a:r>
              <a:rPr lang="en-US" sz="1800" dirty="0">
                <a:solidFill>
                  <a:schemeClr val="bg1">
                    <a:lumMod val="65000"/>
                  </a:schemeClr>
                </a:solidFill>
              </a:rPr>
              <a:t>Comment Resolution</a:t>
            </a:r>
            <a:endParaRPr lang="en-US" sz="1800" dirty="0" smtClean="0">
              <a:solidFill>
                <a:schemeClr val="bg1">
                  <a:lumMod val="65000"/>
                </a:schemeClr>
              </a:solidFill>
            </a:endParaRPr>
          </a:p>
          <a:p>
            <a:pPr lvl="1"/>
            <a:r>
              <a:rPr lang="en-US" sz="1800" dirty="0" smtClean="0">
                <a:solidFill>
                  <a:schemeClr val="bg1">
                    <a:lumMod val="65000"/>
                  </a:schemeClr>
                </a:solidFill>
              </a:rPr>
              <a:t>January 2023	Starting SB</a:t>
            </a:r>
            <a:endParaRPr lang="en-US" sz="1800" dirty="0">
              <a:solidFill>
                <a:schemeClr val="bg1">
                  <a:lumMod val="65000"/>
                </a:schemeClr>
              </a:solidFill>
            </a:endParaRPr>
          </a:p>
          <a:p>
            <a:pPr lvl="1"/>
            <a:r>
              <a:rPr lang="en-US" sz="1800" b="1" dirty="0"/>
              <a:t>March 2023 </a:t>
            </a:r>
            <a:r>
              <a:rPr lang="en-US" sz="1800" b="1" dirty="0" smtClean="0"/>
              <a:t>	</a:t>
            </a:r>
            <a:r>
              <a:rPr lang="en-US" sz="1800" b="1" dirty="0"/>
              <a:t>SB Comment </a:t>
            </a:r>
            <a:r>
              <a:rPr lang="en-US" sz="1800" b="1" dirty="0" smtClean="0"/>
              <a:t>Resolution</a:t>
            </a:r>
          </a:p>
          <a:p>
            <a:pPr lvl="1"/>
            <a:r>
              <a:rPr lang="en-US" sz="1800" dirty="0" smtClean="0"/>
              <a:t>May 2023		Submission to </a:t>
            </a:r>
            <a:r>
              <a:rPr lang="en-US" sz="1800" dirty="0" err="1" smtClean="0"/>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March 2023</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r>
              <a:rPr lang="en-US" sz="2000" dirty="0"/>
              <a:t>Move </a:t>
            </a:r>
            <a:r>
              <a:rPr lang="en-US" sz="2000" i="1" dirty="0"/>
              <a:t>that 802.15 </a:t>
            </a:r>
            <a:r>
              <a:rPr lang="en-US" sz="2000" i="1" dirty="0" smtClean="0"/>
              <a:t>TG3mb </a:t>
            </a:r>
            <a:r>
              <a:rPr lang="en-US" sz="2000" i="1" dirty="0"/>
              <a:t>approves </a:t>
            </a:r>
            <a:r>
              <a:rPr lang="en-US" sz="2000" i="1" dirty="0" smtClean="0"/>
              <a:t>TG3mb SA </a:t>
            </a:r>
            <a:r>
              <a:rPr lang="en-US" sz="2000" i="1" dirty="0"/>
              <a:t>ballot comment resolutions in doc. </a:t>
            </a:r>
            <a:r>
              <a:rPr lang="en-US" sz="2000" i="1" dirty="0" smtClean="0"/>
              <a:t>15-23-0164-03-03ma </a:t>
            </a:r>
            <a:r>
              <a:rPr lang="en-US" sz="2000" i="1" dirty="0"/>
              <a:t>and to put them forward to 802.15 WG  to approve the start of recirculation ballot of the revised draft P802-15-3-Rev B-</a:t>
            </a:r>
            <a:r>
              <a:rPr lang="en-US" sz="2000" i="1" dirty="0" smtClean="0"/>
              <a:t>D5. </a:t>
            </a:r>
            <a:r>
              <a:rPr lang="en-US" sz="2000" i="1" dirty="0"/>
              <a:t>Comment resolution on recirculation ballots between sessions will be conducted via reflector email and via teleconferences announced to the reflector as per the LMSC 802 WG P&amp;P.</a:t>
            </a:r>
            <a:r>
              <a:rPr lang="en-US" sz="2000" dirty="0"/>
              <a:t> </a:t>
            </a:r>
            <a:endParaRPr lang="de-DE" sz="2000" dirty="0"/>
          </a:p>
          <a:p>
            <a:pPr marL="0" indent="0">
              <a:buNone/>
            </a:pPr>
            <a:endParaRPr lang="en-US" sz="2000" i="1" dirty="0" smtClean="0"/>
          </a:p>
          <a:p>
            <a:pPr marL="0" indent="0">
              <a:buNone/>
            </a:pPr>
            <a:endParaRPr lang="en-US" sz="2000" dirty="0"/>
          </a:p>
          <a:p>
            <a:pPr marL="0" indent="0">
              <a:buNone/>
            </a:pPr>
            <a:r>
              <a:rPr lang="en-US" sz="2000" dirty="0"/>
              <a:t>Moved By:  Iwao Hosako</a:t>
            </a:r>
          </a:p>
          <a:p>
            <a:pPr marL="0" indent="0">
              <a:buNone/>
            </a:pPr>
            <a:r>
              <a:rPr lang="en-US" sz="2000" dirty="0"/>
              <a:t>Seconded By: Monique Brown </a:t>
            </a:r>
          </a:p>
          <a:p>
            <a:pPr marL="0" indent="0">
              <a:buNone/>
            </a:pPr>
            <a:r>
              <a:rPr lang="en-US" sz="2000" dirty="0"/>
              <a:t>Motion </a:t>
            </a:r>
            <a:r>
              <a:rPr lang="en-US" sz="2000"/>
              <a:t>carries </a:t>
            </a:r>
            <a:r>
              <a:rPr lang="en-US" sz="2000" smtClean="0"/>
              <a:t>with 5/0/0</a:t>
            </a:r>
            <a:endParaRPr lang="en-US" sz="2000" dirty="0"/>
          </a:p>
          <a:p>
            <a:pPr marL="0" indent="0">
              <a:buNone/>
            </a:pPr>
            <a:r>
              <a:rPr lang="en-US" sz="2000" dirty="0" smtClean="0"/>
              <a:t> </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920060"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06081669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b="1" i="1" dirty="0" smtClean="0"/>
              <a:t>Move</a:t>
            </a:r>
            <a:r>
              <a:rPr lang="en-US" sz="2000" i="1" dirty="0" smtClean="0"/>
              <a:t> that </a:t>
            </a:r>
            <a:r>
              <a:rPr lang="en-US" sz="2000" i="1" dirty="0"/>
              <a:t>802.15 WG approves </a:t>
            </a:r>
            <a:r>
              <a:rPr lang="en-US" sz="2000" i="1" dirty="0" smtClean="0"/>
              <a:t>TG3mb SA </a:t>
            </a:r>
            <a:r>
              <a:rPr lang="en-US" sz="2000" i="1" dirty="0"/>
              <a:t>ballot comment resolutions in doc. </a:t>
            </a:r>
            <a:r>
              <a:rPr lang="en-US" sz="2000" i="1" dirty="0" smtClean="0"/>
              <a:t>15-23-0164-03-03ma and </a:t>
            </a:r>
            <a:r>
              <a:rPr lang="en-US" sz="2000" i="1" dirty="0"/>
              <a:t>to start the recirculation ballot of the revised draft P802-15-3-Rev B-</a:t>
            </a:r>
            <a:r>
              <a:rPr lang="en-US" sz="2000" i="1" dirty="0" smtClean="0"/>
              <a:t>D5. </a:t>
            </a:r>
            <a:r>
              <a:rPr lang="en-US" sz="2000" i="1" dirty="0"/>
              <a:t>Comment resolution on recirculation ballots between sessions will be conducted via reflector email and via teleconferences announced to the reflector as per the LMSC 802 WG P&amp;P.</a:t>
            </a:r>
            <a:r>
              <a:rPr lang="en-US" sz="2000" dirty="0"/>
              <a:t> </a:t>
            </a:r>
            <a:endParaRPr lang="en-US" sz="2400" dirty="0"/>
          </a:p>
          <a:p>
            <a:endParaRPr lang="en-US" sz="2000" dirty="0"/>
          </a:p>
          <a:p>
            <a:pPr marL="0" indent="0">
              <a:buNone/>
            </a:pPr>
            <a:r>
              <a:rPr lang="en-US" sz="2000" dirty="0" smtClean="0"/>
              <a:t>Moved By: Thomas Kürner</a:t>
            </a:r>
          </a:p>
          <a:p>
            <a:pPr marL="0" indent="0">
              <a:buNone/>
            </a:pPr>
            <a:r>
              <a:rPr lang="en-US" sz="2000" dirty="0" smtClean="0"/>
              <a:t>Seconded By: Phil Beecher</a:t>
            </a:r>
          </a:p>
          <a:p>
            <a:pPr marL="0" indent="0">
              <a:buNone/>
            </a:pPr>
            <a:r>
              <a:rPr lang="en-US" sz="2400" dirty="0" smtClean="0"/>
              <a:t> </a:t>
            </a:r>
            <a:endParaRPr lang="en-US" sz="2400" dirty="0"/>
          </a:p>
          <a:p>
            <a:pPr marL="0" indent="0">
              <a:buNone/>
            </a:pPr>
            <a:endParaRPr lang="en-US" sz="24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920060"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46060980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GB" sz="2000" i="1" dirty="0"/>
              <a:t>Move that 802.15 WG start a Standards Association Recirculation Ballot of CA document </a:t>
            </a:r>
            <a:r>
              <a:rPr lang="en-US" sz="2000" i="1" dirty="0" smtClean="0"/>
              <a:t>15-22-0462-05-03ma-coexistence-assurance.doc </a:t>
            </a:r>
            <a:r>
              <a:rPr lang="en-GB" sz="2000" i="1" dirty="0" smtClean="0"/>
              <a:t>and </a:t>
            </a:r>
            <a:r>
              <a:rPr lang="en-GB" sz="2000" i="1" dirty="0"/>
              <a:t>document </a:t>
            </a:r>
            <a:r>
              <a:rPr lang="en-GB" sz="2000" i="1" dirty="0" smtClean="0"/>
              <a:t>P802.15.3-D5 </a:t>
            </a:r>
            <a:r>
              <a:rPr lang="en-GB" sz="2000" i="1" dirty="0"/>
              <a:t>(as edited in accordance with the instructions in document </a:t>
            </a:r>
            <a:r>
              <a:rPr lang="en-GB" sz="2000" i="1" dirty="0" smtClean="0"/>
              <a:t>1</a:t>
            </a:r>
            <a:r>
              <a:rPr lang="en-US" sz="2000" i="1" dirty="0" smtClean="0"/>
              <a:t>15-23-0164-04-03ma</a:t>
            </a:r>
            <a:r>
              <a:rPr lang="en-GB" sz="2000" i="1" dirty="0" smtClean="0"/>
              <a:t>). </a:t>
            </a:r>
            <a:r>
              <a:rPr lang="en-US" sz="2000" i="1" dirty="0" smtClean="0"/>
              <a:t>Comment </a:t>
            </a:r>
            <a:r>
              <a:rPr lang="en-US" sz="2000" i="1" dirty="0"/>
              <a:t>resolution on recirculation ballots between sessions will be conducted via reflector email and via teleconferences announced to the reflector as per the LMSC 802 WG P&amp;P.</a:t>
            </a:r>
            <a:r>
              <a:rPr lang="en-US" sz="2000" dirty="0"/>
              <a:t> </a:t>
            </a:r>
            <a:endParaRPr lang="en-US" sz="2400" dirty="0"/>
          </a:p>
          <a:p>
            <a:endParaRPr lang="en-US" sz="2000" dirty="0"/>
          </a:p>
          <a:p>
            <a:pPr marL="0" indent="0">
              <a:buNone/>
            </a:pPr>
            <a:r>
              <a:rPr lang="en-US" sz="2000" dirty="0" smtClean="0"/>
              <a:t>Moved By: Thomas Kürner</a:t>
            </a:r>
          </a:p>
          <a:p>
            <a:pPr marL="0" indent="0">
              <a:buNone/>
            </a:pPr>
            <a:r>
              <a:rPr lang="en-US" sz="2000" dirty="0" smtClean="0"/>
              <a:t>Seconded By: Phil Beecher</a:t>
            </a:r>
          </a:p>
          <a:p>
            <a:pPr marL="0" indent="0">
              <a:buNone/>
            </a:pPr>
            <a:r>
              <a:rPr lang="en-US" sz="2400" dirty="0" smtClean="0"/>
              <a:t> </a:t>
            </a:r>
            <a:endParaRPr lang="en-US" sz="2400" dirty="0"/>
          </a:p>
          <a:p>
            <a:pPr marL="0" indent="0">
              <a:buNone/>
            </a:pPr>
            <a:endParaRPr lang="en-US" sz="24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920060"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07762911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a:t>Move that </a:t>
            </a:r>
            <a:r>
              <a:rPr lang="en-US" sz="2000" i="1" dirty="0" smtClean="0"/>
              <a:t>802.15.3mb TG approve </a:t>
            </a:r>
            <a:r>
              <a:rPr lang="en-US" sz="2000" i="1" dirty="0"/>
              <a:t>the formation of a Comment Resolution Group (CRG) for the Standards Association balloting of the P802-15-3-Rev </a:t>
            </a:r>
            <a:r>
              <a:rPr lang="en-US" sz="2000" i="1" dirty="0" smtClean="0"/>
              <a:t>B-D5.pdf   </a:t>
            </a:r>
            <a:r>
              <a:rPr lang="en-US" sz="2000" i="1" dirty="0"/>
              <a:t>with the following membership: Thomas Kürner (Chair), Iwao Hosako, </a:t>
            </a:r>
            <a:r>
              <a:rPr lang="en-US" sz="2000" i="1" dirty="0" smtClean="0"/>
              <a:t>Josep Jornet, </a:t>
            </a:r>
            <a:r>
              <a:rPr lang="en-US" sz="2000" i="1" dirty="0" err="1" smtClean="0"/>
              <a:t>Shoichi</a:t>
            </a:r>
            <a:r>
              <a:rPr lang="en-US" sz="2000" i="1" dirty="0" smtClean="0"/>
              <a:t> </a:t>
            </a:r>
            <a:r>
              <a:rPr lang="en-US" sz="2000" i="1" dirty="0"/>
              <a:t>Kitazawa and Jörg Robert</a:t>
            </a:r>
            <a:r>
              <a:rPr lang="en-US" sz="2000" i="1" dirty="0" smtClean="0"/>
              <a:t>. </a:t>
            </a:r>
            <a:r>
              <a:rPr lang="en-US" sz="2000" i="1" dirty="0"/>
              <a:t>The </a:t>
            </a:r>
            <a:r>
              <a:rPr lang="en-US" sz="2000" i="1" dirty="0" smtClean="0"/>
              <a:t>CRG is </a:t>
            </a:r>
            <a:r>
              <a:rPr lang="en-US" sz="2000" i="1" dirty="0"/>
              <a:t>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2000" dirty="0"/>
          </a:p>
          <a:p>
            <a:pPr marL="0" indent="0">
              <a:buNone/>
            </a:pPr>
            <a:endParaRPr lang="en-US" sz="2000" dirty="0"/>
          </a:p>
          <a:p>
            <a:pPr marL="0" indent="0">
              <a:buNone/>
            </a:pPr>
            <a:r>
              <a:rPr lang="en-US" sz="2000" dirty="0"/>
              <a:t>Moved By:  Iwao Hosako</a:t>
            </a:r>
          </a:p>
          <a:p>
            <a:pPr marL="0" indent="0">
              <a:buNone/>
            </a:pPr>
            <a:r>
              <a:rPr lang="en-US" sz="2000" dirty="0"/>
              <a:t>Seconded By: Monique Brown </a:t>
            </a:r>
            <a:endParaRPr lang="en-US" sz="2000" dirty="0" smtClean="0"/>
          </a:p>
          <a:p>
            <a:pPr marL="0" indent="0">
              <a:buNone/>
            </a:pPr>
            <a:r>
              <a:rPr lang="en-US" sz="2000" dirty="0" smtClean="0"/>
              <a:t>Motion carries with 5/0/0</a:t>
            </a:r>
            <a:endParaRPr lang="en-US" sz="2000" dirty="0"/>
          </a:p>
          <a:p>
            <a:r>
              <a:rPr lang="en-US" sz="1800" dirty="0">
                <a:solidFill>
                  <a:schemeClr val="bg1">
                    <a:lumMod val="95000"/>
                  </a:schemeClr>
                </a:solidFill>
              </a:rPr>
              <a:t>No objection and abstain, the motion carries with unanimous consent </a:t>
            </a:r>
            <a:endParaRPr lang="de-DE" sz="1800" dirty="0">
              <a:solidFill>
                <a:schemeClr val="bg1">
                  <a:lumMod val="95000"/>
                </a:schemeClr>
              </a:solidFill>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920060"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March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06547064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739</Words>
  <Application>Microsoft Office PowerPoint</Application>
  <PresentationFormat>Bildschirmpräsentation (4:3)</PresentationFormat>
  <Paragraphs>133</Paragraphs>
  <Slides>11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11</vt:i4>
      </vt:variant>
    </vt:vector>
  </HeadingPairs>
  <TitlesOfParts>
    <vt:vector size="17" baseType="lpstr">
      <vt:lpstr>ＭＳ Ｐゴシック</vt:lpstr>
      <vt:lpstr>Arial</vt:lpstr>
      <vt:lpstr>Calibri</vt:lpstr>
      <vt:lpstr>Times New Roman</vt:lpstr>
      <vt:lpstr>Wingdings</vt:lpstr>
      <vt:lpstr>IEEE-P802_15</vt:lpstr>
      <vt:lpstr>PowerPoint-Präsentation</vt:lpstr>
      <vt:lpstr>TG3mb March 2023  Closing Report</vt:lpstr>
      <vt:lpstr>Starting Point of the week: Results of Initial SA Ballot</vt:lpstr>
      <vt:lpstr>Activities during the week</vt:lpstr>
      <vt:lpstr>Review of Time Line for TG3ma</vt:lpstr>
      <vt:lpstr>TG Motion</vt:lpstr>
      <vt:lpstr>WG Motion</vt:lpstr>
      <vt:lpstr>WG Motion</vt:lpstr>
      <vt:lpstr>TG Motion</vt:lpstr>
      <vt:lpstr>WG Motion</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247</cp:revision>
  <cp:lastPrinted>1998-02-10T13:28:06Z</cp:lastPrinted>
  <dcterms:created xsi:type="dcterms:W3CDTF">2012-11-14T22:04:21Z</dcterms:created>
  <dcterms:modified xsi:type="dcterms:W3CDTF">2023-03-16T19:06:47Z</dcterms:modified>
</cp:coreProperties>
</file>