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9" r:id="rId2"/>
    <p:sldId id="260" r:id="rId3"/>
    <p:sldId id="299" r:id="rId4"/>
    <p:sldId id="301" r:id="rId5"/>
    <p:sldId id="2375"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464" autoAdjust="0"/>
  </p:normalViewPr>
  <p:slideViewPr>
    <p:cSldViewPr snapToGrid="0">
      <p:cViewPr varScale="1">
        <p:scale>
          <a:sx n="72" d="100"/>
          <a:sy n="72" d="100"/>
        </p:scale>
        <p:origin x="180" y="3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Finish integration of technical proposals. </a:t>
          </a:r>
          <a:r>
            <a:rPr lang="en-US" sz="1400" dirty="0">
              <a:solidFill>
                <a:srgbClr val="000000">
                  <a:hueOff val="0"/>
                  <a:satOff val="0"/>
                  <a:lumOff val="0"/>
                  <a:alphaOff val="0"/>
                </a:srgbClr>
              </a:solidFill>
              <a:latin typeface="Times New Roman"/>
              <a:ea typeface="+mn-ea"/>
              <a:cs typeface="+mn-cs"/>
            </a:rPr>
            <a:t>Draft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1660"/>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28283" custLinFactNeighborY="-9164"/>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NeighborX="-84239" custLinFactNeighborY="475"/>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46732" custLinFactX="-107526" custLinFactNeighborX="-200000" custLinFactNeighborY="-977">
        <dgm:presLayoutVars>
          <dgm:bulletEnabled val="1"/>
        </dgm:presLayoutVars>
      </dgm:prSet>
      <dgm:spPr/>
    </dgm:pt>
    <dgm:pt modelId="{9274AD82-2A5D-4DDD-AA45-AB5FA2B78337}" type="pres">
      <dgm:prSet presAssocID="{4C7608CC-6A29-43E2-8645-CD78ADEE8E89}" presName="circleB" presStyleLbl="node1" presStyleIdx="5" presStyleCnt="10" custLinFactX="-67839"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custScaleY="81494" custLinFactX="-156898" custLinFactNeighborX="-200000" custLinFactNeighborY="35468">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65550" custLinFactNeighborX="-200000" custLinFactNeighborY="-1789">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87525" custLinFactNeighborX="-200000" custLinFactNeighborY="4002">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NeighborX="58072" custLinFactNeighborY="-61">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25985"/>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951" y="0"/>
          <a:ext cx="7971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951" y="0"/>
        <a:ext cx="797145" cy="1398944"/>
      </dsp:txXfrm>
    </dsp:sp>
    <dsp:sp modelId="{3BB2CCC1-E6C9-4883-B630-A1033B3E0DAB}">
      <dsp:nvSpPr>
        <dsp:cNvPr id="0" name=""/>
        <dsp:cNvSpPr/>
      </dsp:nvSpPr>
      <dsp:spPr>
        <a:xfrm>
          <a:off x="225656"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92491" y="2098416"/>
          <a:ext cx="8611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92491" y="2098416"/>
        <a:ext cx="861159" cy="1398944"/>
      </dsp:txXfrm>
    </dsp:sp>
    <dsp:sp modelId="{197C936F-2DF8-4315-9A24-FDA0667A3BDF}">
      <dsp:nvSpPr>
        <dsp:cNvPr id="0" name=""/>
        <dsp:cNvSpPr/>
      </dsp:nvSpPr>
      <dsp:spPr>
        <a:xfrm>
          <a:off x="790824"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48469" y="11093"/>
          <a:ext cx="77092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48469" y="11093"/>
        <a:ext cx="770922" cy="1398944"/>
      </dsp:txXfrm>
    </dsp:sp>
    <dsp:sp modelId="{E422D386-843F-4630-AE02-DC9104B57C87}">
      <dsp:nvSpPr>
        <dsp:cNvPr id="0" name=""/>
        <dsp:cNvSpPr/>
      </dsp:nvSpPr>
      <dsp:spPr>
        <a:xfrm>
          <a:off x="1981427"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92869" y="2084748"/>
          <a:ext cx="779635"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92869" y="2084748"/>
        <a:ext cx="779635" cy="1383947"/>
      </dsp:txXfrm>
    </dsp:sp>
    <dsp:sp modelId="{01120116-719B-4992-859E-7E99317DF6F1}">
      <dsp:nvSpPr>
        <dsp:cNvPr id="0" name=""/>
        <dsp:cNvSpPr/>
      </dsp:nvSpPr>
      <dsp:spPr>
        <a:xfrm>
          <a:off x="2607384" y="1545511"/>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307674" y="89518"/>
          <a:ext cx="901306"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307674" y="89518"/>
        <a:ext cx="901306" cy="1355521"/>
      </dsp:txXfrm>
    </dsp:sp>
    <dsp:sp modelId="{1B97E0B9-8A63-4AB3-9DAD-20983A4CD0BC}">
      <dsp:nvSpPr>
        <dsp:cNvPr id="0" name=""/>
        <dsp:cNvSpPr/>
      </dsp:nvSpPr>
      <dsp:spPr>
        <a:xfrm>
          <a:off x="3272213" y="1564617"/>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978784" y="2084748"/>
          <a:ext cx="98975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Finish integration of technical proposals. </a:t>
          </a:r>
          <a:r>
            <a:rPr lang="en-US" sz="1400" kern="1200" dirty="0">
              <a:solidFill>
                <a:srgbClr val="000000">
                  <a:hueOff val="0"/>
                  <a:satOff val="0"/>
                  <a:lumOff val="0"/>
                  <a:alphaOff val="0"/>
                </a:srgbClr>
              </a:solidFill>
              <a:latin typeface="Times New Roman"/>
              <a:ea typeface="+mn-ea"/>
              <a:cs typeface="+mn-cs"/>
            </a:rPr>
            <a:t>Draft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978784" y="2084748"/>
        <a:ext cx="989750" cy="1398944"/>
      </dsp:txXfrm>
    </dsp:sp>
    <dsp:sp modelId="{9274AD82-2A5D-4DDD-AA45-AB5FA2B78337}">
      <dsp:nvSpPr>
        <dsp:cNvPr id="0" name=""/>
        <dsp:cNvSpPr/>
      </dsp:nvSpPr>
      <dsp:spPr>
        <a:xfrm>
          <a:off x="3945419"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790539" y="560899"/>
          <a:ext cx="607107"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790539" y="560899"/>
        <a:ext cx="607107" cy="1140055"/>
      </dsp:txXfrm>
    </dsp:sp>
    <dsp:sp modelId="{3DFAC0D4-B585-416E-BA8C-03C5D13220CE}">
      <dsp:nvSpPr>
        <dsp:cNvPr id="0" name=""/>
        <dsp:cNvSpPr/>
      </dsp:nvSpPr>
      <dsp:spPr>
        <a:xfrm>
          <a:off x="4610700"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382996" y="2073389"/>
          <a:ext cx="79550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382996" y="2073389"/>
        <a:ext cx="795500" cy="1398944"/>
      </dsp:txXfrm>
    </dsp:sp>
    <dsp:sp modelId="{5A703FB3-1B09-4F5D-8E28-0259DD2BFFBB}">
      <dsp:nvSpPr>
        <dsp:cNvPr id="0" name=""/>
        <dsp:cNvSpPr/>
      </dsp:nvSpPr>
      <dsp:spPr>
        <a:xfrm>
          <a:off x="5956956"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10403" y="55985"/>
          <a:ext cx="6912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10403" y="55985"/>
        <a:ext cx="691259" cy="1398944"/>
      </dsp:txXfrm>
    </dsp:sp>
    <dsp:sp modelId="{49180514-5299-44DE-8924-B99464286F34}">
      <dsp:nvSpPr>
        <dsp:cNvPr id="0" name=""/>
        <dsp:cNvSpPr/>
      </dsp:nvSpPr>
      <dsp:spPr>
        <a:xfrm>
          <a:off x="6549788"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609204" y="2097563"/>
          <a:ext cx="67613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 2024</a:t>
          </a:r>
        </a:p>
      </dsp:txBody>
      <dsp:txXfrm>
        <a:off x="7609204" y="2097563"/>
        <a:ext cx="676136" cy="1398944"/>
      </dsp:txXfrm>
    </dsp:sp>
    <dsp:sp modelId="{29685473-F6F0-4A7C-B6D7-24CF95A5E9D1}">
      <dsp:nvSpPr>
        <dsp:cNvPr id="0" name=""/>
        <dsp:cNvSpPr/>
      </dsp:nvSpPr>
      <dsp:spPr>
        <a:xfrm>
          <a:off x="7119569"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March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802.15-23-0176-01-06ma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52958"/>
            <a:ext cx="2552629" cy="461665"/>
          </a:xfrm>
          <a:prstGeom prst="rect">
            <a:avLst/>
          </a:prstGeom>
        </p:spPr>
        <p:txBody>
          <a:bodyPr wrap="square">
            <a:spAutoFit/>
          </a:bodyPr>
          <a:lstStyle/>
          <a:p>
            <a:r>
              <a:rPr lang="en-US" altLang="ja-JP" sz="1200" dirty="0"/>
              <a:t>Ryuji Kohno(YNU/YRP-IAI) , Marco Hernandez(YRP-IAI, CWC)</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575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[Timeline of TG15.6ma]	</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March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Hernandez3]</a:t>
            </a:r>
            <a:r>
              <a:rPr lang="en-US" altLang="ko-KR" sz="1600" dirty="0">
                <a:solidFill>
                  <a:srgbClr val="000000"/>
                </a:solidFill>
                <a:ea typeface="굴림" pitchFamily="50" charset="-127"/>
              </a:rPr>
              <a:t> [1;Yokohama National University, 2;YRP International Alliance Institute(YRP-IAI), 3: CWC, University of Oulu]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endPar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600" dirty="0">
                <a:solidFill>
                  <a:srgbClr val="000000"/>
                </a:solidFill>
                <a:latin typeface="Arial"/>
                <a:ea typeface="ＭＳ Ｐゴシック" charset="-128"/>
              </a:rPr>
              <a:t>               3:  CWC, University of Oulu, Oulu, </a:t>
            </a:r>
            <a:r>
              <a:rPr lang="en-US" altLang="ja-JP" sz="1600" dirty="0" err="1">
                <a:solidFill>
                  <a:srgbClr val="000000"/>
                </a:solidFill>
                <a:latin typeface="Arial"/>
                <a:ea typeface="ＭＳ Ｐゴシック" charset="-128"/>
              </a:rPr>
              <a:t>Finalnd</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3: marco.Hernandez@ieee.org]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timeline of TG15.6ma for Revision of P802.15.6-2012 with Enhanced Dependability.</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408373" y="1195610"/>
            <a:ext cx="8336132" cy="5039951"/>
          </a:xfrm>
        </p:spPr>
        <p:txBody>
          <a:bodyPr/>
          <a:lstStyle/>
          <a:p>
            <a:r>
              <a:rPr lang="en-US" altLang="ja-JP" b="1" dirty="0">
                <a:ea typeface="ＭＳ Ｐゴシック" pitchFamily="50" charset="-128"/>
              </a:rPr>
              <a:t>Timeline of 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dirty="0">
                <a:ea typeface="ＭＳ Ｐゴシック" pitchFamily="50" charset="-128"/>
              </a:rPr>
            </a:br>
            <a:r>
              <a:rPr lang="en-US" altLang="ja-JP" sz="2800" dirty="0">
                <a:ea typeface="ＭＳ Ｐゴシック" pitchFamily="50" charset="-128"/>
              </a:rPr>
              <a:t>Atlanta, GA, USA</a:t>
            </a:r>
            <a:br>
              <a:rPr lang="en-US" altLang="ja-JP" sz="2800" dirty="0">
                <a:ea typeface="ＭＳ Ｐゴシック" pitchFamily="50" charset="-128"/>
              </a:rPr>
            </a:br>
            <a:r>
              <a:rPr lang="en-US" altLang="ja-JP" sz="2800" dirty="0">
                <a:ea typeface="ＭＳ Ｐゴシック" pitchFamily="50" charset="-128"/>
              </a:rPr>
              <a:t>March 16</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r>
              <a:rPr lang="en-US" altLang="ja-JP" sz="2800" baseline="30000" dirty="0">
                <a:ea typeface="ＭＳ Ｐゴシック" pitchFamily="50" charset="-128"/>
              </a:rPr>
              <a:t>1,2</a:t>
            </a:r>
            <a:r>
              <a:rPr lang="en-US" altLang="ja-JP" sz="2800" dirty="0">
                <a:ea typeface="ＭＳ Ｐゴシック" pitchFamily="50" charset="-128"/>
              </a:rPr>
              <a:t>,  Marco Hernandez</a:t>
            </a:r>
            <a:r>
              <a:rPr lang="en-US" altLang="ja-JP" sz="2800" baseline="30000" dirty="0">
                <a:ea typeface="ＭＳ Ｐゴシック" pitchFamily="50" charset="-128"/>
              </a:rPr>
              <a:t>2,3</a:t>
            </a:r>
            <a:br>
              <a:rPr lang="en-US" altLang="ja-JP" sz="2800" baseline="30000" dirty="0">
                <a:ea typeface="ＭＳ Ｐゴシック" pitchFamily="50" charset="-128"/>
              </a:rPr>
            </a:br>
            <a:r>
              <a:rPr lang="en-US" altLang="ja-JP" sz="2000" dirty="0">
                <a:ea typeface="ＭＳ Ｐゴシック" pitchFamily="50" charset="-128"/>
              </a:rPr>
              <a:t>1: Yokohama National University(YNU), Japan</a:t>
            </a:r>
            <a:br>
              <a:rPr lang="en-US" altLang="ja-JP" sz="2000" dirty="0">
                <a:ea typeface="ＭＳ Ｐゴシック" pitchFamily="50" charset="-128"/>
              </a:rPr>
            </a:br>
            <a:r>
              <a:rPr lang="en-US" altLang="ja-JP" sz="2000" dirty="0">
                <a:ea typeface="ＭＳ Ｐゴシック" pitchFamily="50" charset="-128"/>
              </a:rPr>
              <a:t>2: YRP International Alliance Institute(YRP-IAI)</a:t>
            </a:r>
            <a:br>
              <a:rPr lang="en-US" altLang="ja-JP" sz="2000" dirty="0">
                <a:ea typeface="ＭＳ Ｐゴシック" pitchFamily="50" charset="-128"/>
              </a:rPr>
            </a:br>
            <a:r>
              <a:rPr lang="en-US" altLang="ja-JP" sz="2000" dirty="0">
                <a:ea typeface="ＭＳ Ｐゴシック" pitchFamily="50" charset="-128"/>
              </a:rPr>
              <a:t>3: Centre for Wireless Communications(CWC), University of Oulu, Finland</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March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870584613"/>
              </p:ext>
            </p:extLst>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52049" y="1797373"/>
            <a:ext cx="918331" cy="3437059"/>
            <a:chOff x="6066903" y="0"/>
            <a:chExt cx="918331" cy="3437059"/>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66903" y="2283299"/>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7930440" y="3324557"/>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350863" y="1797373"/>
            <a:ext cx="1152173" cy="1430872"/>
            <a:chOff x="5744293" y="21371"/>
            <a:chExt cx="1152173" cy="1430872"/>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744293" y="21371"/>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60804" y="37432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5" cy="2444019"/>
            <a:chOff x="5168409" y="82635"/>
            <a:chExt cx="954115" cy="2444019"/>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404157" y="1127710"/>
              <a:ext cx="718367"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spTree>
    <p:extLst>
      <p:ext uri="{BB962C8B-B14F-4D97-AF65-F5344CB8AC3E}">
        <p14:creationId xmlns:p14="http://schemas.microsoft.com/office/powerpoint/2010/main" val="40485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March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4</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extLst>
              <p:ext uri="{D42A27DB-BD31-4B8C-83A1-F6EECF244321}">
                <p14:modId xmlns:p14="http://schemas.microsoft.com/office/powerpoint/2010/main" val="3779595072"/>
              </p:ext>
            </p:extLst>
          </p:nvPr>
        </p:nvGraphicFramePr>
        <p:xfrm>
          <a:off x="532661" y="1003177"/>
          <a:ext cx="8424908" cy="5280960"/>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Std Draft v. 1</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Finish integration of technical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1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a:effectLst/>
                        </a:rPr>
                        <a:t>June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299159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7">
            <a:extLst>
              <a:ext uri="{FF2B5EF4-FFF2-40B4-BE49-F238E27FC236}">
                <a16:creationId xmlns:a16="http://schemas.microsoft.com/office/drawing/2014/main" id="{9D572EED-7F97-BCED-5D16-DF97689F876C}"/>
              </a:ext>
            </a:extLst>
          </p:cNvPr>
          <p:cNvGraphicFramePr>
            <a:graphicFrameLocks noGrp="1"/>
          </p:cNvGraphicFramePr>
          <p:nvPr>
            <p:extLst>
              <p:ext uri="{D42A27DB-BD31-4B8C-83A1-F6EECF244321}">
                <p14:modId xmlns:p14="http://schemas.microsoft.com/office/powerpoint/2010/main" val="2466320157"/>
              </p:ext>
            </p:extLst>
          </p:nvPr>
        </p:nvGraphicFramePr>
        <p:xfrm>
          <a:off x="510678" y="1336254"/>
          <a:ext cx="8741902" cy="4644105"/>
        </p:xfrm>
        <a:graphic>
          <a:graphicData uri="http://schemas.openxmlformats.org/drawingml/2006/table">
            <a:tbl>
              <a:tblPr/>
              <a:tblGrid>
                <a:gridCol w="1220382">
                  <a:extLst>
                    <a:ext uri="{9D8B030D-6E8A-4147-A177-3AD203B41FA5}">
                      <a16:colId xmlns:a16="http://schemas.microsoft.com/office/drawing/2014/main" val="859022375"/>
                    </a:ext>
                  </a:extLst>
                </a:gridCol>
                <a:gridCol w="28748">
                  <a:extLst>
                    <a:ext uri="{9D8B030D-6E8A-4147-A177-3AD203B41FA5}">
                      <a16:colId xmlns:a16="http://schemas.microsoft.com/office/drawing/2014/main" val="3056671812"/>
                    </a:ext>
                  </a:extLst>
                </a:gridCol>
                <a:gridCol w="197383">
                  <a:extLst>
                    <a:ext uri="{9D8B030D-6E8A-4147-A177-3AD203B41FA5}">
                      <a16:colId xmlns:a16="http://schemas.microsoft.com/office/drawing/2014/main" val="2801988721"/>
                    </a:ext>
                  </a:extLst>
                </a:gridCol>
                <a:gridCol w="197383">
                  <a:extLst>
                    <a:ext uri="{9D8B030D-6E8A-4147-A177-3AD203B41FA5}">
                      <a16:colId xmlns:a16="http://schemas.microsoft.com/office/drawing/2014/main" val="3486883837"/>
                    </a:ext>
                  </a:extLst>
                </a:gridCol>
                <a:gridCol w="197383">
                  <a:extLst>
                    <a:ext uri="{9D8B030D-6E8A-4147-A177-3AD203B41FA5}">
                      <a16:colId xmlns:a16="http://schemas.microsoft.com/office/drawing/2014/main" val="2943955052"/>
                    </a:ext>
                  </a:extLst>
                </a:gridCol>
                <a:gridCol w="197383">
                  <a:extLst>
                    <a:ext uri="{9D8B030D-6E8A-4147-A177-3AD203B41FA5}">
                      <a16:colId xmlns:a16="http://schemas.microsoft.com/office/drawing/2014/main" val="1635642405"/>
                    </a:ext>
                  </a:extLst>
                </a:gridCol>
                <a:gridCol w="197383">
                  <a:extLst>
                    <a:ext uri="{9D8B030D-6E8A-4147-A177-3AD203B41FA5}">
                      <a16:colId xmlns:a16="http://schemas.microsoft.com/office/drawing/2014/main" val="4247004466"/>
                    </a:ext>
                  </a:extLst>
                </a:gridCol>
                <a:gridCol w="191667">
                  <a:extLst>
                    <a:ext uri="{9D8B030D-6E8A-4147-A177-3AD203B41FA5}">
                      <a16:colId xmlns:a16="http://schemas.microsoft.com/office/drawing/2014/main" val="722315258"/>
                    </a:ext>
                  </a:extLst>
                </a:gridCol>
                <a:gridCol w="203099">
                  <a:extLst>
                    <a:ext uri="{9D8B030D-6E8A-4147-A177-3AD203B41FA5}">
                      <a16:colId xmlns:a16="http://schemas.microsoft.com/office/drawing/2014/main" val="2755150756"/>
                    </a:ext>
                  </a:extLst>
                </a:gridCol>
                <a:gridCol w="197383">
                  <a:extLst>
                    <a:ext uri="{9D8B030D-6E8A-4147-A177-3AD203B41FA5}">
                      <a16:colId xmlns:a16="http://schemas.microsoft.com/office/drawing/2014/main" val="1837462061"/>
                    </a:ext>
                  </a:extLst>
                </a:gridCol>
                <a:gridCol w="197383">
                  <a:extLst>
                    <a:ext uri="{9D8B030D-6E8A-4147-A177-3AD203B41FA5}">
                      <a16:colId xmlns:a16="http://schemas.microsoft.com/office/drawing/2014/main" val="1694553603"/>
                    </a:ext>
                  </a:extLst>
                </a:gridCol>
                <a:gridCol w="197383">
                  <a:extLst>
                    <a:ext uri="{9D8B030D-6E8A-4147-A177-3AD203B41FA5}">
                      <a16:colId xmlns:a16="http://schemas.microsoft.com/office/drawing/2014/main" val="805340123"/>
                    </a:ext>
                  </a:extLst>
                </a:gridCol>
                <a:gridCol w="197383">
                  <a:extLst>
                    <a:ext uri="{9D8B030D-6E8A-4147-A177-3AD203B41FA5}">
                      <a16:colId xmlns:a16="http://schemas.microsoft.com/office/drawing/2014/main" val="204235997"/>
                    </a:ext>
                  </a:extLst>
                </a:gridCol>
                <a:gridCol w="157358">
                  <a:extLst>
                    <a:ext uri="{9D8B030D-6E8A-4147-A177-3AD203B41FA5}">
                      <a16:colId xmlns:a16="http://schemas.microsoft.com/office/drawing/2014/main" val="315157008"/>
                    </a:ext>
                  </a:extLst>
                </a:gridCol>
                <a:gridCol w="237408">
                  <a:extLst>
                    <a:ext uri="{9D8B030D-6E8A-4147-A177-3AD203B41FA5}">
                      <a16:colId xmlns:a16="http://schemas.microsoft.com/office/drawing/2014/main" val="1414150232"/>
                    </a:ext>
                  </a:extLst>
                </a:gridCol>
                <a:gridCol w="197598">
                  <a:extLst>
                    <a:ext uri="{9D8B030D-6E8A-4147-A177-3AD203B41FA5}">
                      <a16:colId xmlns:a16="http://schemas.microsoft.com/office/drawing/2014/main" val="1197699624"/>
                    </a:ext>
                  </a:extLst>
                </a:gridCol>
                <a:gridCol w="106532">
                  <a:extLst>
                    <a:ext uri="{9D8B030D-6E8A-4147-A177-3AD203B41FA5}">
                      <a16:colId xmlns:a16="http://schemas.microsoft.com/office/drawing/2014/main" val="1106251956"/>
                    </a:ext>
                  </a:extLst>
                </a:gridCol>
                <a:gridCol w="221942">
                  <a:extLst>
                    <a:ext uri="{9D8B030D-6E8A-4147-A177-3AD203B41FA5}">
                      <a16:colId xmlns:a16="http://schemas.microsoft.com/office/drawing/2014/main" val="3499333147"/>
                    </a:ext>
                  </a:extLst>
                </a:gridCol>
                <a:gridCol w="195309">
                  <a:extLst>
                    <a:ext uri="{9D8B030D-6E8A-4147-A177-3AD203B41FA5}">
                      <a16:colId xmlns:a16="http://schemas.microsoft.com/office/drawing/2014/main" val="330155105"/>
                    </a:ext>
                  </a:extLst>
                </a:gridCol>
                <a:gridCol w="168675">
                  <a:extLst>
                    <a:ext uri="{9D8B030D-6E8A-4147-A177-3AD203B41FA5}">
                      <a16:colId xmlns:a16="http://schemas.microsoft.com/office/drawing/2014/main" val="423061777"/>
                    </a:ext>
                  </a:extLst>
                </a:gridCol>
                <a:gridCol w="186432">
                  <a:extLst>
                    <a:ext uri="{9D8B030D-6E8A-4147-A177-3AD203B41FA5}">
                      <a16:colId xmlns:a16="http://schemas.microsoft.com/office/drawing/2014/main" val="1243999009"/>
                    </a:ext>
                  </a:extLst>
                </a:gridCol>
                <a:gridCol w="238298">
                  <a:extLst>
                    <a:ext uri="{9D8B030D-6E8A-4147-A177-3AD203B41FA5}">
                      <a16:colId xmlns:a16="http://schemas.microsoft.com/office/drawing/2014/main" val="210366518"/>
                    </a:ext>
                  </a:extLst>
                </a:gridCol>
                <a:gridCol w="186431">
                  <a:extLst>
                    <a:ext uri="{9D8B030D-6E8A-4147-A177-3AD203B41FA5}">
                      <a16:colId xmlns:a16="http://schemas.microsoft.com/office/drawing/2014/main" val="3447638966"/>
                    </a:ext>
                  </a:extLst>
                </a:gridCol>
                <a:gridCol w="233535">
                  <a:extLst>
                    <a:ext uri="{9D8B030D-6E8A-4147-A177-3AD203B41FA5}">
                      <a16:colId xmlns:a16="http://schemas.microsoft.com/office/drawing/2014/main" val="2903488451"/>
                    </a:ext>
                  </a:extLst>
                </a:gridCol>
                <a:gridCol w="249410">
                  <a:extLst>
                    <a:ext uri="{9D8B030D-6E8A-4147-A177-3AD203B41FA5}">
                      <a16:colId xmlns:a16="http://schemas.microsoft.com/office/drawing/2014/main" val="1062964703"/>
                    </a:ext>
                  </a:extLst>
                </a:gridCol>
                <a:gridCol w="186431">
                  <a:extLst>
                    <a:ext uri="{9D8B030D-6E8A-4147-A177-3AD203B41FA5}">
                      <a16:colId xmlns:a16="http://schemas.microsoft.com/office/drawing/2014/main" val="1234199519"/>
                    </a:ext>
                  </a:extLst>
                </a:gridCol>
                <a:gridCol w="257348">
                  <a:extLst>
                    <a:ext uri="{9D8B030D-6E8A-4147-A177-3AD203B41FA5}">
                      <a16:colId xmlns:a16="http://schemas.microsoft.com/office/drawing/2014/main" val="2272667793"/>
                    </a:ext>
                  </a:extLst>
                </a:gridCol>
                <a:gridCol w="195309">
                  <a:extLst>
                    <a:ext uri="{9D8B030D-6E8A-4147-A177-3AD203B41FA5}">
                      <a16:colId xmlns:a16="http://schemas.microsoft.com/office/drawing/2014/main" val="4088176425"/>
                    </a:ext>
                  </a:extLst>
                </a:gridCol>
                <a:gridCol w="150920">
                  <a:extLst>
                    <a:ext uri="{9D8B030D-6E8A-4147-A177-3AD203B41FA5}">
                      <a16:colId xmlns:a16="http://schemas.microsoft.com/office/drawing/2014/main" val="3962572487"/>
                    </a:ext>
                  </a:extLst>
                </a:gridCol>
                <a:gridCol w="204187">
                  <a:extLst>
                    <a:ext uri="{9D8B030D-6E8A-4147-A177-3AD203B41FA5}">
                      <a16:colId xmlns:a16="http://schemas.microsoft.com/office/drawing/2014/main" val="4109095285"/>
                    </a:ext>
                  </a:extLst>
                </a:gridCol>
                <a:gridCol w="186431">
                  <a:extLst>
                    <a:ext uri="{9D8B030D-6E8A-4147-A177-3AD203B41FA5}">
                      <a16:colId xmlns:a16="http://schemas.microsoft.com/office/drawing/2014/main" val="767843840"/>
                    </a:ext>
                  </a:extLst>
                </a:gridCol>
                <a:gridCol w="186431">
                  <a:extLst>
                    <a:ext uri="{9D8B030D-6E8A-4147-A177-3AD203B41FA5}">
                      <a16:colId xmlns:a16="http://schemas.microsoft.com/office/drawing/2014/main" val="1761253281"/>
                    </a:ext>
                  </a:extLst>
                </a:gridCol>
                <a:gridCol w="153033">
                  <a:extLst>
                    <a:ext uri="{9D8B030D-6E8A-4147-A177-3AD203B41FA5}">
                      <a16:colId xmlns:a16="http://schemas.microsoft.com/office/drawing/2014/main" val="3088102511"/>
                    </a:ext>
                  </a:extLst>
                </a:gridCol>
                <a:gridCol w="210951">
                  <a:extLst>
                    <a:ext uri="{9D8B030D-6E8A-4147-A177-3AD203B41FA5}">
                      <a16:colId xmlns:a16="http://schemas.microsoft.com/office/drawing/2014/main" val="1106079071"/>
                    </a:ext>
                  </a:extLst>
                </a:gridCol>
                <a:gridCol w="168676">
                  <a:extLst>
                    <a:ext uri="{9D8B030D-6E8A-4147-A177-3AD203B41FA5}">
                      <a16:colId xmlns:a16="http://schemas.microsoft.com/office/drawing/2014/main" val="2112302469"/>
                    </a:ext>
                  </a:extLst>
                </a:gridCol>
                <a:gridCol w="150921">
                  <a:extLst>
                    <a:ext uri="{9D8B030D-6E8A-4147-A177-3AD203B41FA5}">
                      <a16:colId xmlns:a16="http://schemas.microsoft.com/office/drawing/2014/main" val="875399749"/>
                    </a:ext>
                  </a:extLst>
                </a:gridCol>
                <a:gridCol w="213064">
                  <a:extLst>
                    <a:ext uri="{9D8B030D-6E8A-4147-A177-3AD203B41FA5}">
                      <a16:colId xmlns:a16="http://schemas.microsoft.com/office/drawing/2014/main" val="4011572350"/>
                    </a:ext>
                  </a:extLst>
                </a:gridCol>
                <a:gridCol w="204186">
                  <a:extLst>
                    <a:ext uri="{9D8B030D-6E8A-4147-A177-3AD203B41FA5}">
                      <a16:colId xmlns:a16="http://schemas.microsoft.com/office/drawing/2014/main" val="118711575"/>
                    </a:ext>
                  </a:extLst>
                </a:gridCol>
                <a:gridCol w="474743">
                  <a:extLst>
                    <a:ext uri="{9D8B030D-6E8A-4147-A177-3AD203B41FA5}">
                      <a16:colId xmlns:a16="http://schemas.microsoft.com/office/drawing/2014/main" val="1721140086"/>
                    </a:ext>
                  </a:extLst>
                </a:gridCol>
              </a:tblGrid>
              <a:tr h="190572">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 -22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Nov-22</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754048683"/>
                  </a:ext>
                </a:extLst>
              </a:tr>
              <a:tr h="22406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Technical Requirement Document(TRD) Completed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763354957"/>
                  </a:ext>
                </a:extLst>
              </a:tr>
              <a:tr h="234523">
                <a:tc>
                  <a:txBody>
                    <a:bodyPr/>
                    <a:lstStyle/>
                    <a:p>
                      <a:pPr algn="l" fontAlgn="b"/>
                      <a:r>
                        <a:rPr lang="en-US" sz="600" b="0" i="0" u="none" strike="noStrike" dirty="0">
                          <a:solidFill>
                            <a:srgbClr val="000000"/>
                          </a:solidFill>
                          <a:effectLst/>
                          <a:latin typeface="Calibri" panose="020F0502020204030204" pitchFamily="34" charset="0"/>
                        </a:rPr>
                        <a:t>Start Call for Proposals</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bg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592098040"/>
                  </a:ext>
                </a:extLst>
              </a:tr>
              <a:tr h="234523">
                <a:tc>
                  <a:txBody>
                    <a:bodyPr/>
                    <a:lstStyle/>
                    <a:p>
                      <a:pPr algn="l" fontAlgn="b"/>
                      <a:r>
                        <a:rPr lang="en-US" sz="600" b="0" i="0" u="none" strike="noStrike" dirty="0">
                          <a:solidFill>
                            <a:srgbClr val="000000"/>
                          </a:solidFill>
                          <a:effectLst/>
                          <a:latin typeface="Calibri" panose="020F0502020204030204" pitchFamily="34" charset="0"/>
                        </a:rPr>
                        <a:t>1st Submission Due Data for Proposals</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452197904"/>
                  </a:ext>
                </a:extLst>
              </a:tr>
              <a:tr h="234523">
                <a:tc>
                  <a:txBody>
                    <a:bodyPr/>
                    <a:lstStyle/>
                    <a:p>
                      <a:pPr algn="l" fontAlgn="b"/>
                      <a:r>
                        <a:rPr lang="en-US" sz="600" b="0" i="0" u="none" strike="noStrike" dirty="0">
                          <a:solidFill>
                            <a:srgbClr val="000000"/>
                          </a:solidFill>
                          <a:effectLst/>
                          <a:latin typeface="Calibri" panose="020F0502020204030204" pitchFamily="34" charset="0"/>
                        </a:rPr>
                        <a:t>Extended 2</a:t>
                      </a:r>
                      <a:r>
                        <a:rPr lang="en-US" sz="600" b="0" i="0" u="none" strike="noStrike" baseline="30000" dirty="0">
                          <a:solidFill>
                            <a:srgbClr val="000000"/>
                          </a:solidFill>
                          <a:effectLst/>
                          <a:latin typeface="Calibri" panose="020F0502020204030204" pitchFamily="34" charset="0"/>
                        </a:rPr>
                        <a:t>nd</a:t>
                      </a:r>
                      <a:r>
                        <a:rPr lang="en-US" sz="600" b="0" i="0" u="none" strike="noStrike" dirty="0">
                          <a:solidFill>
                            <a:srgbClr val="000000"/>
                          </a:solidFill>
                          <a:effectLst/>
                          <a:latin typeface="Calibri" panose="020F0502020204030204" pitchFamily="34" charset="0"/>
                        </a:rPr>
                        <a:t> Submission Due Date for Proposals</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600" b="0" i="0" u="none" strike="noStrike" dirty="0">
                          <a:solidFill>
                            <a:srgbClr val="3F3F76"/>
                          </a:solidFill>
                          <a:effectLst/>
                          <a:latin typeface="Calibri" panose="020F0502020204030204" pitchFamily="34" charset="0"/>
                        </a:rPr>
                        <a:t> </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FF"/>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229021214"/>
                  </a:ext>
                </a:extLst>
              </a:tr>
              <a:tr h="237211">
                <a:tc>
                  <a:txBody>
                    <a:bodyPr/>
                    <a:lstStyle/>
                    <a:p>
                      <a:pPr algn="l" fontAlgn="b"/>
                      <a:r>
                        <a:rPr lang="en-US" sz="600" b="0" i="0" u="none" strike="noStrike" dirty="0">
                          <a:solidFill>
                            <a:srgbClr val="000000"/>
                          </a:solidFill>
                          <a:effectLst/>
                          <a:latin typeface="Calibri" panose="020F0502020204030204" pitchFamily="34" charset="0"/>
                        </a:rPr>
                        <a:t>Integrate proposals/contributions with Performance Evaluation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841120262"/>
                  </a:ext>
                </a:extLst>
              </a:tr>
              <a:tr h="192511">
                <a:tc>
                  <a:txBody>
                    <a:bodyPr/>
                    <a:lstStyle/>
                    <a:p>
                      <a:pPr algn="l" fontAlgn="b"/>
                      <a:r>
                        <a:rPr lang="en-US" sz="600" b="0" i="0" u="none" strike="noStrike" dirty="0">
                          <a:solidFill>
                            <a:srgbClr val="000000"/>
                          </a:solidFill>
                          <a:effectLst/>
                          <a:latin typeface="Calibri" panose="020F0502020204030204" pitchFamily="34" charset="0"/>
                        </a:rPr>
                        <a:t>Develop draft  integrated  standard satisfying  TRD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484602179"/>
                  </a:ext>
                </a:extLst>
              </a:tr>
              <a:tr h="201678">
                <a:tc>
                  <a:txBody>
                    <a:bodyPr/>
                    <a:lstStyle/>
                    <a:p>
                      <a:pPr algn="l" fontAlgn="b"/>
                      <a:r>
                        <a:rPr lang="en-US" sz="600" b="0" i="0" u="none" strike="noStrike" dirty="0">
                          <a:solidFill>
                            <a:srgbClr val="000000"/>
                          </a:solidFill>
                          <a:effectLst/>
                          <a:latin typeface="Calibri" panose="020F0502020204030204" pitchFamily="34" charset="0"/>
                        </a:rPr>
                        <a:t>Draft  v0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122470232"/>
                  </a:ext>
                </a:extLst>
              </a:tr>
              <a:tr h="234523">
                <a:tc>
                  <a:txBody>
                    <a:bodyPr/>
                    <a:lstStyle/>
                    <a:p>
                      <a:pPr algn="l" fontAlgn="b"/>
                      <a:r>
                        <a:rPr lang="en-US" sz="600" b="0" i="0" u="none" strike="noStrike" dirty="0">
                          <a:solidFill>
                            <a:srgbClr val="000000"/>
                          </a:solidFill>
                          <a:effectLst/>
                          <a:latin typeface="Calibri" panose="020F0502020204030204" pitchFamily="34" charset="0"/>
                        </a:rPr>
                        <a:t>TG draft review and </a:t>
                      </a:r>
                      <a:r>
                        <a:rPr lang="en-US" sz="600" b="0" i="0" u="none" strike="noStrike" dirty="0" err="1">
                          <a:solidFill>
                            <a:srgbClr val="000000"/>
                          </a:solidFill>
                          <a:effectLst/>
                          <a:latin typeface="Calibri" panose="020F0502020204030204" pitchFamily="34" charset="0"/>
                        </a:rPr>
                        <a:t>resion</a:t>
                      </a:r>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792765712"/>
                  </a:ext>
                </a:extLst>
              </a:tr>
              <a:tr h="234523">
                <a:tc>
                  <a:txBody>
                    <a:bodyPr/>
                    <a:lstStyle/>
                    <a:p>
                      <a:pPr algn="l" fontAlgn="b"/>
                      <a:r>
                        <a:rPr lang="en-US" sz="600" b="0" i="0" u="none" strike="noStrike" dirty="0">
                          <a:solidFill>
                            <a:srgbClr val="000000"/>
                          </a:solidFill>
                          <a:effectLst/>
                          <a:latin typeface="Calibri" panose="020F0502020204030204" pitchFamily="34" charset="0"/>
                        </a:rPr>
                        <a:t>Finish integration of technical proposals   </a:t>
                      </a:r>
                      <a:r>
                        <a:rPr lang="en-US" sz="600" b="0" i="0" u="none" strike="noStrike" dirty="0" err="1">
                          <a:solidFill>
                            <a:srgbClr val="000000"/>
                          </a:solidFill>
                          <a:effectLst/>
                          <a:latin typeface="Calibri" panose="020F0502020204030204" pitchFamily="34" charset="0"/>
                        </a:rPr>
                        <a:t>drsft</a:t>
                      </a:r>
                      <a:r>
                        <a:rPr lang="en-US" sz="600" b="0" i="0" u="none" strike="noStrike" dirty="0">
                          <a:solidFill>
                            <a:srgbClr val="000000"/>
                          </a:solidFill>
                          <a:effectLst/>
                          <a:latin typeface="Calibri" panose="020F0502020204030204" pitchFamily="34" charset="0"/>
                        </a:rPr>
                        <a:t> v1</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250532966"/>
                  </a:ext>
                </a:extLst>
              </a:tr>
              <a:tr h="190572">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807331602"/>
                  </a:ext>
                </a:extLst>
              </a:tr>
              <a:tr h="19057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srgbClr val="3F3F76"/>
                          </a:solidFill>
                          <a:effectLst/>
                          <a:uLnTx/>
                          <a:uFillTx/>
                          <a:latin typeface="Calibri" panose="020F0502020204030204" pitchFamily="34" charset="0"/>
                          <a:ea typeface="+mn-ea"/>
                          <a:cs typeface="+mn-cs"/>
                        </a:rPr>
                        <a:t>Comments and resolution for pre-ballot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760740310"/>
                  </a:ext>
                </a:extLst>
              </a:tr>
              <a:tr h="189220">
                <a:tc>
                  <a:txBody>
                    <a:bodyPr/>
                    <a:lstStyle/>
                    <a:p>
                      <a:pPr algn="l" fontAlgn="b"/>
                      <a:r>
                        <a:rPr lang="en-US" sz="600" b="0" i="0" u="none" strike="noStrike" dirty="0">
                          <a:solidFill>
                            <a:srgbClr val="FFFFFF"/>
                          </a:solidFill>
                          <a:effectLst/>
                          <a:latin typeface="Calibri" panose="020F0502020204030204" pitchFamily="34" charset="0"/>
                        </a:rPr>
                        <a:t>WG Letter Ballot (LB)</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426868868"/>
                  </a:ext>
                </a:extLst>
              </a:tr>
              <a:tr h="322068">
                <a:tc>
                  <a:txBody>
                    <a:bodyPr/>
                    <a:lstStyle/>
                    <a:p>
                      <a:pPr algn="l" fontAlgn="b"/>
                      <a:r>
                        <a:rPr lang="en-US" sz="600" b="0" i="0" u="none" strike="noStrike" dirty="0">
                          <a:solidFill>
                            <a:srgbClr val="000000"/>
                          </a:solidFill>
                          <a:effectLst/>
                          <a:latin typeface="Calibri" panose="020F0502020204030204" pitchFamily="34" charset="0"/>
                        </a:rPr>
                        <a:t> LB recirculation</a:t>
                      </a:r>
                    </a:p>
                    <a:p>
                      <a:pPr algn="l" fontAlgn="b"/>
                      <a:r>
                        <a:rPr lang="en-US" sz="600" b="0" i="0" u="none" strike="noStrike" dirty="0">
                          <a:solidFill>
                            <a:srgbClr val="000000"/>
                          </a:solidFill>
                          <a:effectLst/>
                          <a:latin typeface="Calibri" panose="020F0502020204030204" pitchFamily="34" charset="0"/>
                        </a:rPr>
                        <a:t>Conditional approval for Sponsor Ballot (SB</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548321204"/>
                  </a:ext>
                </a:extLst>
              </a:tr>
              <a:tr h="176962">
                <a:tc>
                  <a:txBody>
                    <a:bodyPr/>
                    <a:lstStyle/>
                    <a:p>
                      <a:pPr algn="l" fontAlgn="b"/>
                      <a:r>
                        <a:rPr lang="en-US" sz="600" b="0" i="0" u="none" strike="noStrike" dirty="0">
                          <a:solidFill>
                            <a:srgbClr val="FFFFFF"/>
                          </a:solidFill>
                          <a:effectLst/>
                          <a:latin typeface="Calibri" panose="020F0502020204030204" pitchFamily="34" charset="0"/>
                        </a:rPr>
                        <a:t>Final LB recirculation. EC approval</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000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C000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a:noFill/>
                    </a:lnL>
                    <a:lnR>
                      <a:noFill/>
                    </a:lnR>
                    <a:lnT w="6350" cap="flat" cmpd="sng" algn="ctr">
                      <a:no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42711435"/>
                  </a:ext>
                </a:extLst>
              </a:tr>
              <a:tr h="258418">
                <a:tc>
                  <a:txBody>
                    <a:bodyPr/>
                    <a:lstStyle/>
                    <a:p>
                      <a:pPr algn="l" fontAlgn="b"/>
                      <a:r>
                        <a:rPr lang="en-US" sz="600" b="0" i="0" u="none" strike="noStrike" dirty="0" err="1">
                          <a:solidFill>
                            <a:srgbClr val="000000"/>
                          </a:solidFill>
                          <a:effectLst/>
                          <a:latin typeface="Calibri" panose="020F0502020204030204" pitchFamily="34" charset="0"/>
                        </a:rPr>
                        <a:t>iEC</a:t>
                      </a:r>
                      <a:r>
                        <a:rPr lang="en-US" sz="600" b="0" i="0" u="none" strike="noStrike" dirty="0">
                          <a:solidFill>
                            <a:srgbClr val="000000"/>
                          </a:solidFill>
                          <a:effectLst/>
                          <a:latin typeface="Calibri" panose="020F0502020204030204" pitchFamily="34" charset="0"/>
                        </a:rPr>
                        <a:t> approval to SB</a:t>
                      </a:r>
                    </a:p>
                    <a:p>
                      <a:pPr algn="l" fontAlgn="b"/>
                      <a:r>
                        <a:rPr lang="en-US" sz="600" b="0" i="0" u="none" strike="noStrike" dirty="0">
                          <a:solidFill>
                            <a:srgbClr val="000000"/>
                          </a:solidFill>
                          <a:effectLst/>
                          <a:latin typeface="Calibri" panose="020F0502020204030204" pitchFamily="34" charset="0"/>
                        </a:rPr>
                        <a:t>SB submission</a:t>
                      </a:r>
                    </a:p>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no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355267938"/>
                  </a:ext>
                </a:extLst>
              </a:tr>
              <a:tr h="169824">
                <a:tc>
                  <a:txBody>
                    <a:bodyPr/>
                    <a:lstStyle/>
                    <a:p>
                      <a:pPr algn="l" fontAlgn="b"/>
                      <a:r>
                        <a:rPr lang="en-US" sz="600" b="0" i="0" u="none" strike="noStrike" dirty="0">
                          <a:solidFill>
                            <a:srgbClr val="FFFFFF"/>
                          </a:solidFill>
                          <a:effectLst/>
                          <a:latin typeface="Calibri" panose="020F0502020204030204" pitchFamily="34" charset="0"/>
                        </a:rPr>
                        <a:t>SB recirculation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178392580"/>
                  </a:ext>
                </a:extLst>
              </a:tr>
              <a:tr h="291995">
                <a:tc>
                  <a:txBody>
                    <a:bodyPr/>
                    <a:lstStyle/>
                    <a:p>
                      <a:pPr algn="l" fontAlgn="b"/>
                      <a:r>
                        <a:rPr lang="en-US" sz="600" b="0" i="0" u="none" strike="noStrike" dirty="0">
                          <a:solidFill>
                            <a:srgbClr val="000000"/>
                          </a:solidFill>
                          <a:effectLst/>
                          <a:latin typeface="Calibri" panose="020F0502020204030204" pitchFamily="34" charset="0"/>
                        </a:rPr>
                        <a:t>Conditional/unconditional approval to RevCom</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265598334"/>
                  </a:ext>
                </a:extLst>
              </a:tr>
              <a:tr h="177553">
                <a:tc>
                  <a:txBody>
                    <a:bodyPr/>
                    <a:lstStyle/>
                    <a:p>
                      <a:pPr algn="l" fontAlgn="b"/>
                      <a:r>
                        <a:rPr lang="en-US" sz="600" b="0" i="0" u="none" strike="noStrike" dirty="0">
                          <a:solidFill>
                            <a:srgbClr val="9C5700"/>
                          </a:solidFill>
                          <a:effectLst/>
                          <a:latin typeface="Calibri" panose="020F0502020204030204" pitchFamily="34" charset="0"/>
                        </a:rPr>
                        <a:t>SB recirculation if required</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541026467"/>
                  </a:ext>
                </a:extLst>
              </a:tr>
              <a:tr h="234523">
                <a:tc>
                  <a:txBody>
                    <a:bodyPr/>
                    <a:lstStyle/>
                    <a:p>
                      <a:pPr algn="l" fontAlgn="b"/>
                      <a:r>
                        <a:rPr lang="en-US" sz="600" b="0" i="0" u="none" strike="noStrike" dirty="0" err="1">
                          <a:solidFill>
                            <a:srgbClr val="000000"/>
                          </a:solidFill>
                          <a:effectLst/>
                          <a:latin typeface="Calibri" panose="020F0502020204030204" pitchFamily="34" charset="0"/>
                        </a:rPr>
                        <a:t>Revcom</a:t>
                      </a:r>
                      <a:r>
                        <a:rPr lang="en-US" sz="600" b="0" i="0" u="none" strike="noStrike" dirty="0">
                          <a:solidFill>
                            <a:srgbClr val="000000"/>
                          </a:solidFill>
                          <a:effectLst/>
                          <a:latin typeface="Calibri" panose="020F0502020204030204" pitchFamily="34" charset="0"/>
                        </a:rPr>
                        <a:t> submission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solidFill>
                      <a:schemeClr val="bg1"/>
                    </a:solidFill>
                  </a:tcPr>
                </a:tc>
                <a:extLst>
                  <a:ext uri="{0D108BD9-81ED-4DB2-BD59-A6C34878D82A}">
                    <a16:rowId xmlns:a16="http://schemas.microsoft.com/office/drawing/2014/main" val="3644381539"/>
                  </a:ext>
                </a:extLst>
              </a:tr>
              <a:tr h="206170">
                <a:tc>
                  <a:txBody>
                    <a:bodyPr/>
                    <a:lstStyle/>
                    <a:p>
                      <a:pPr algn="l" fontAlgn="b"/>
                      <a:r>
                        <a:rPr lang="en-US" sz="600" b="0" i="0" u="none" strike="noStrike" dirty="0">
                          <a:solidFill>
                            <a:srgbClr val="3F3F76"/>
                          </a:solidFill>
                          <a:effectLst/>
                          <a:latin typeface="Calibri" panose="020F0502020204030204" pitchFamily="34" charset="0"/>
                        </a:rPr>
                        <a:t>RevCom meets</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chemeClr val="bg1"/>
                    </a:solidFill>
                  </a:tcPr>
                </a:tc>
                <a:extLst>
                  <a:ext uri="{0D108BD9-81ED-4DB2-BD59-A6C34878D82A}">
                    <a16:rowId xmlns:a16="http://schemas.microsoft.com/office/drawing/2014/main" val="4122092336"/>
                  </a:ext>
                </a:extLst>
              </a:tr>
            </a:tbl>
          </a:graphicData>
        </a:graphic>
      </p:graphicFrame>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087724" y="787111"/>
            <a:ext cx="4968552" cy="337997"/>
          </a:xfrm>
        </p:spPr>
        <p:txBody>
          <a:bodyPr>
            <a:normAutofit/>
          </a:bodyPr>
          <a:lstStyle/>
          <a:p>
            <a:r>
              <a:rPr lang="en-US" sz="1500" b="1"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bwMode="auto">
          <a:xfrm>
            <a:off x="4300023" y="6547501"/>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p>
        </p:txBody>
      </p:sp>
      <p:sp>
        <p:nvSpPr>
          <p:cNvPr id="3" name="Arrow: Right 2">
            <a:extLst>
              <a:ext uri="{FF2B5EF4-FFF2-40B4-BE49-F238E27FC236}">
                <a16:creationId xmlns:a16="http://schemas.microsoft.com/office/drawing/2014/main" id="{0BEDF220-DAD3-65E7-C2F2-0D60D68E9838}"/>
              </a:ext>
            </a:extLst>
          </p:cNvPr>
          <p:cNvSpPr/>
          <p:nvPr/>
        </p:nvSpPr>
        <p:spPr bwMode="auto">
          <a:xfrm rot="16200000">
            <a:off x="3168669" y="3337938"/>
            <a:ext cx="1452741"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1350" dirty="0">
                <a:solidFill>
                  <a:srgbClr val="FF0000"/>
                </a:solidFill>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7117048" y="1795880"/>
            <a:ext cx="108012" cy="54006"/>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1350">
              <a:latin typeface="Times New Roman" charset="0"/>
              <a:ea typeface="ＭＳ Ｐゴシック" charset="0"/>
              <a:cs typeface="ＭＳ Ｐゴシック" charset="0"/>
            </a:endParaRPr>
          </a:p>
        </p:txBody>
      </p:sp>
      <p:sp>
        <p:nvSpPr>
          <p:cNvPr id="9" name="正方形/長方形 8">
            <a:extLst>
              <a:ext uri="{FF2B5EF4-FFF2-40B4-BE49-F238E27FC236}">
                <a16:creationId xmlns:a16="http://schemas.microsoft.com/office/drawing/2014/main" id="{842FA6C8-7451-4E77-9EFD-1B67D6EA26B3}"/>
              </a:ext>
            </a:extLst>
          </p:cNvPr>
          <p:cNvSpPr/>
          <p:nvPr/>
        </p:nvSpPr>
        <p:spPr bwMode="auto">
          <a:xfrm>
            <a:off x="2036514" y="1531301"/>
            <a:ext cx="238125" cy="20955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正方形/長方形 9">
            <a:extLst>
              <a:ext uri="{FF2B5EF4-FFF2-40B4-BE49-F238E27FC236}">
                <a16:creationId xmlns:a16="http://schemas.microsoft.com/office/drawing/2014/main" id="{54B04510-85C9-F277-528F-65A94D3D7F72}"/>
              </a:ext>
            </a:extLst>
          </p:cNvPr>
          <p:cNvSpPr/>
          <p:nvPr/>
        </p:nvSpPr>
        <p:spPr bwMode="auto">
          <a:xfrm>
            <a:off x="2598489" y="1757960"/>
            <a:ext cx="238125" cy="20955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正方形/長方形 10">
            <a:extLst>
              <a:ext uri="{FF2B5EF4-FFF2-40B4-BE49-F238E27FC236}">
                <a16:creationId xmlns:a16="http://schemas.microsoft.com/office/drawing/2014/main" id="{E27FB57D-7E1D-00F7-96D7-3879532235FE}"/>
              </a:ext>
            </a:extLst>
          </p:cNvPr>
          <p:cNvSpPr/>
          <p:nvPr/>
        </p:nvSpPr>
        <p:spPr bwMode="auto">
          <a:xfrm>
            <a:off x="1798389" y="1992854"/>
            <a:ext cx="1581149" cy="197054"/>
          </a:xfrm>
          <a:prstGeom prst="rect">
            <a:avLst/>
          </a:prstGeom>
          <a:solidFill>
            <a:schemeClr val="accent1">
              <a:lumMod val="20000"/>
              <a:lumOff val="80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2" name="正方形/長方形 11">
            <a:extLst>
              <a:ext uri="{FF2B5EF4-FFF2-40B4-BE49-F238E27FC236}">
                <a16:creationId xmlns:a16="http://schemas.microsoft.com/office/drawing/2014/main" id="{2C93B207-93C5-D6DB-72E4-524BB291453A}"/>
              </a:ext>
            </a:extLst>
          </p:cNvPr>
          <p:cNvSpPr/>
          <p:nvPr/>
        </p:nvSpPr>
        <p:spPr bwMode="auto">
          <a:xfrm>
            <a:off x="1798390" y="2216532"/>
            <a:ext cx="1977588" cy="197054"/>
          </a:xfrm>
          <a:prstGeom prst="rect">
            <a:avLst/>
          </a:prstGeom>
          <a:solidFill>
            <a:schemeClr val="accent1">
              <a:lumMod val="20000"/>
              <a:lumOff val="80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正方形/長方形 12">
            <a:extLst>
              <a:ext uri="{FF2B5EF4-FFF2-40B4-BE49-F238E27FC236}">
                <a16:creationId xmlns:a16="http://schemas.microsoft.com/office/drawing/2014/main" id="{10544937-EE0E-09D4-300F-5B4F2AA97425}"/>
              </a:ext>
            </a:extLst>
          </p:cNvPr>
          <p:cNvSpPr/>
          <p:nvPr/>
        </p:nvSpPr>
        <p:spPr bwMode="auto">
          <a:xfrm>
            <a:off x="3948441" y="2441538"/>
            <a:ext cx="238125" cy="20955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正方形/長方形 14">
            <a:extLst>
              <a:ext uri="{FF2B5EF4-FFF2-40B4-BE49-F238E27FC236}">
                <a16:creationId xmlns:a16="http://schemas.microsoft.com/office/drawing/2014/main" id="{8EDF5C49-E7EC-9E86-BC61-9904C834635C}"/>
              </a:ext>
            </a:extLst>
          </p:cNvPr>
          <p:cNvSpPr/>
          <p:nvPr/>
        </p:nvSpPr>
        <p:spPr bwMode="auto">
          <a:xfrm>
            <a:off x="4235397" y="2855404"/>
            <a:ext cx="181393" cy="19208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4D69D80A-F901-9D4A-D591-27FE48D0DF88}"/>
              </a:ext>
            </a:extLst>
          </p:cNvPr>
          <p:cNvSpPr/>
          <p:nvPr/>
        </p:nvSpPr>
        <p:spPr bwMode="auto">
          <a:xfrm>
            <a:off x="4509217" y="3268840"/>
            <a:ext cx="181392" cy="20566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13D3B50B-7456-8EA3-E2D8-69E09583766A}"/>
              </a:ext>
            </a:extLst>
          </p:cNvPr>
          <p:cNvSpPr/>
          <p:nvPr/>
        </p:nvSpPr>
        <p:spPr bwMode="auto">
          <a:xfrm>
            <a:off x="4797145" y="3474508"/>
            <a:ext cx="195309" cy="20566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7" name="正方形/長方形 6">
            <a:extLst>
              <a:ext uri="{FF2B5EF4-FFF2-40B4-BE49-F238E27FC236}">
                <a16:creationId xmlns:a16="http://schemas.microsoft.com/office/drawing/2014/main" id="{12ADAC9E-7DE6-507F-73B3-3A96A5F73622}"/>
              </a:ext>
            </a:extLst>
          </p:cNvPr>
          <p:cNvSpPr/>
          <p:nvPr/>
        </p:nvSpPr>
        <p:spPr bwMode="auto">
          <a:xfrm>
            <a:off x="3775978" y="2230979"/>
            <a:ext cx="238125" cy="20955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 name="正方形/長方形 4">
            <a:extLst>
              <a:ext uri="{FF2B5EF4-FFF2-40B4-BE49-F238E27FC236}">
                <a16:creationId xmlns:a16="http://schemas.microsoft.com/office/drawing/2014/main" id="{B094BFA5-0E09-1026-085D-A2070102EB57}"/>
              </a:ext>
            </a:extLst>
          </p:cNvPr>
          <p:cNvSpPr/>
          <p:nvPr/>
        </p:nvSpPr>
        <p:spPr bwMode="auto">
          <a:xfrm>
            <a:off x="3379538" y="1992854"/>
            <a:ext cx="238125" cy="20955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3" name="日付プレースホルダー 22">
            <a:extLst>
              <a:ext uri="{FF2B5EF4-FFF2-40B4-BE49-F238E27FC236}">
                <a16:creationId xmlns:a16="http://schemas.microsoft.com/office/drawing/2014/main" id="{921CD3E7-145E-4479-153C-B40F3745CF41}"/>
              </a:ext>
            </a:extLst>
          </p:cNvPr>
          <p:cNvSpPr>
            <a:spLocks noGrp="1"/>
          </p:cNvSpPr>
          <p:nvPr>
            <p:ph type="dt" sz="half" idx="2"/>
          </p:nvPr>
        </p:nvSpPr>
        <p:spPr/>
        <p:txBody>
          <a:bodyPr/>
          <a:lstStyle/>
          <a:p>
            <a:r>
              <a:rPr lang="en-US" altLang="ja-JP"/>
              <a:t>March  2023</a:t>
            </a:r>
            <a:endParaRPr lang="en-US" altLang="ja-JP" dirty="0"/>
          </a:p>
        </p:txBody>
      </p:sp>
      <p:sp>
        <p:nvSpPr>
          <p:cNvPr id="24" name="正方形/長方形 23">
            <a:extLst>
              <a:ext uri="{FF2B5EF4-FFF2-40B4-BE49-F238E27FC236}">
                <a16:creationId xmlns:a16="http://schemas.microsoft.com/office/drawing/2014/main" id="{3ADF6717-E731-4001-4F5C-5F5659EBD7D4}"/>
              </a:ext>
            </a:extLst>
          </p:cNvPr>
          <p:cNvSpPr/>
          <p:nvPr/>
        </p:nvSpPr>
        <p:spPr bwMode="auto">
          <a:xfrm>
            <a:off x="5198119" y="3680176"/>
            <a:ext cx="195309" cy="2056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5" name="正方形/長方形 24">
            <a:extLst>
              <a:ext uri="{FF2B5EF4-FFF2-40B4-BE49-F238E27FC236}">
                <a16:creationId xmlns:a16="http://schemas.microsoft.com/office/drawing/2014/main" id="{BD014B6F-520E-5F7D-B6E4-81D2E24F7B27}"/>
              </a:ext>
            </a:extLst>
          </p:cNvPr>
          <p:cNvSpPr/>
          <p:nvPr/>
        </p:nvSpPr>
        <p:spPr bwMode="auto">
          <a:xfrm>
            <a:off x="5666384" y="3974620"/>
            <a:ext cx="195309" cy="192080"/>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6" name="正方形/長方形 25">
            <a:extLst>
              <a:ext uri="{FF2B5EF4-FFF2-40B4-BE49-F238E27FC236}">
                <a16:creationId xmlns:a16="http://schemas.microsoft.com/office/drawing/2014/main" id="{04B511BE-8A6F-5B87-E31D-860E0C154A82}"/>
              </a:ext>
            </a:extLst>
          </p:cNvPr>
          <p:cNvSpPr/>
          <p:nvPr/>
        </p:nvSpPr>
        <p:spPr bwMode="auto">
          <a:xfrm>
            <a:off x="6141234" y="4430883"/>
            <a:ext cx="195309" cy="192080"/>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8" name="正方形/長方形 27">
            <a:extLst>
              <a:ext uri="{FF2B5EF4-FFF2-40B4-BE49-F238E27FC236}">
                <a16:creationId xmlns:a16="http://schemas.microsoft.com/office/drawing/2014/main" id="{C082149F-3F50-92C9-8EA5-D45A6E815D9E}"/>
              </a:ext>
            </a:extLst>
          </p:cNvPr>
          <p:cNvSpPr/>
          <p:nvPr/>
        </p:nvSpPr>
        <p:spPr bwMode="auto">
          <a:xfrm>
            <a:off x="6975745" y="5702548"/>
            <a:ext cx="195309" cy="19208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9" name="正方形/長方形 28">
            <a:extLst>
              <a:ext uri="{FF2B5EF4-FFF2-40B4-BE49-F238E27FC236}">
                <a16:creationId xmlns:a16="http://schemas.microsoft.com/office/drawing/2014/main" id="{5CCB947A-A724-D162-2352-9EF9B0034435}"/>
              </a:ext>
            </a:extLst>
          </p:cNvPr>
          <p:cNvSpPr/>
          <p:nvPr/>
        </p:nvSpPr>
        <p:spPr bwMode="auto">
          <a:xfrm>
            <a:off x="6771002" y="5354929"/>
            <a:ext cx="195309" cy="19208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0" name="TextBox 15">
            <a:extLst>
              <a:ext uri="{FF2B5EF4-FFF2-40B4-BE49-F238E27FC236}">
                <a16:creationId xmlns:a16="http://schemas.microsoft.com/office/drawing/2014/main" id="{303C9B81-7981-C65E-49F0-08B659AAB5E9}"/>
              </a:ext>
            </a:extLst>
          </p:cNvPr>
          <p:cNvSpPr txBox="1"/>
          <p:nvPr/>
        </p:nvSpPr>
        <p:spPr>
          <a:xfrm>
            <a:off x="4894799" y="6000977"/>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2" name="正方形/長方形 21">
            <a:extLst>
              <a:ext uri="{FF2B5EF4-FFF2-40B4-BE49-F238E27FC236}">
                <a16:creationId xmlns:a16="http://schemas.microsoft.com/office/drawing/2014/main" id="{F376B551-2703-DBEF-A3D1-1BB3EE4C343A}"/>
              </a:ext>
            </a:extLst>
          </p:cNvPr>
          <p:cNvSpPr/>
          <p:nvPr/>
        </p:nvSpPr>
        <p:spPr bwMode="auto">
          <a:xfrm>
            <a:off x="6476474" y="4940408"/>
            <a:ext cx="195309" cy="192080"/>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3523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20433</TotalTime>
  <Words>941</Words>
  <Application>Microsoft Office PowerPoint</Application>
  <PresentationFormat>画面に合わせる (4:3)</PresentationFormat>
  <Paragraphs>202</Paragraphs>
  <Slides>6</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游ゴシック</vt:lpstr>
      <vt:lpstr>Arial</vt:lpstr>
      <vt:lpstr>Calibri</vt:lpstr>
      <vt:lpstr>Times New Roman</vt:lpstr>
      <vt:lpstr>IEEE-P802_15</vt:lpstr>
      <vt:lpstr>PowerPoint プレゼンテーション</vt:lpstr>
      <vt:lpstr>Timeline of IEEE 802.15 TG6ma  (Revision of IEEE802.15.6-2012)   Atlanta, GA, USA March 16th, 2023  Ryuji Kohno1,2,  Marco Hernandez2,3 1: Yokohama National University(YNU), Japan 2: YRP International Alliance Institute(YRP-IAI) 3: Centre for Wireless Communications(CWC), University of Oulu, Finland </vt:lpstr>
      <vt:lpstr>PowerPoint プレゼンテーション</vt:lpstr>
      <vt:lpstr>PowerPoint プレゼンテーション</vt:lpstr>
      <vt:lpstr>Project Schedule (working baseline)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213</cp:revision>
  <dcterms:created xsi:type="dcterms:W3CDTF">2018-03-06T17:15:04Z</dcterms:created>
  <dcterms:modified xsi:type="dcterms:W3CDTF">2023-03-16T14:13:50Z</dcterms:modified>
</cp:coreProperties>
</file>