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95" r:id="rId4"/>
    <p:sldId id="300" r:id="rId5"/>
    <p:sldId id="297" r:id="rId6"/>
    <p:sldId id="301" r:id="rId7"/>
    <p:sldId id="29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p:restoredTop sz="95915"/>
  </p:normalViewPr>
  <p:slideViewPr>
    <p:cSldViewPr>
      <p:cViewPr varScale="1">
        <p:scale>
          <a:sx n="128" d="100"/>
          <a:sy n="128" d="100"/>
        </p:scale>
        <p:origin x="2168"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March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Some thoughts on 4ab device classes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March,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Initial thoughts on defining the 4ab device categories and device class</a:t>
            </a:r>
          </a:p>
          <a:p>
            <a:pPr>
              <a:spcBef>
                <a:spcPts val="600"/>
              </a:spcBef>
              <a:spcAft>
                <a:spcPts val="600"/>
              </a:spcAft>
            </a:pPr>
            <a:r>
              <a:rPr lang="en-US" altLang="en-US" sz="1400" b="1" dirty="0"/>
              <a:t>Purpose:   	</a:t>
            </a:r>
            <a:r>
              <a:rPr lang="en-US" altLang="en-US" sz="1400" dirty="0"/>
              <a:t>To discuss the feasibility of defining the device categories and device classes in 4ab</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333"/>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5334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066800"/>
            <a:ext cx="8425070" cy="5101094"/>
          </a:xfrm>
        </p:spPr>
        <p:txBody>
          <a:bodyPr/>
          <a:lstStyle/>
          <a:p>
            <a:r>
              <a:rPr lang="en-US" sz="2000" dirty="0"/>
              <a:t>Many new interesting features have been proposed in 4ab</a:t>
            </a:r>
          </a:p>
          <a:p>
            <a:pPr lvl="1"/>
            <a:r>
              <a:rPr lang="en-US" sz="1600" dirty="0"/>
              <a:t>Enhanced Data Communications</a:t>
            </a:r>
          </a:p>
          <a:p>
            <a:pPr lvl="2"/>
            <a:r>
              <a:rPr lang="en-US" sz="1200" dirty="0"/>
              <a:t>Data rates up to 124.8 Mb/s</a:t>
            </a:r>
          </a:p>
          <a:p>
            <a:pPr lvl="2"/>
            <a:r>
              <a:rPr lang="en-US" sz="1200" dirty="0"/>
              <a:t>LDPC coding</a:t>
            </a:r>
          </a:p>
          <a:p>
            <a:pPr lvl="2"/>
            <a:r>
              <a:rPr lang="en-US" sz="1200" dirty="0"/>
              <a:t>Dynamic PHR</a:t>
            </a:r>
          </a:p>
          <a:p>
            <a:pPr lvl="2"/>
            <a:r>
              <a:rPr lang="en-US" sz="1200" dirty="0"/>
              <a:t>….</a:t>
            </a:r>
          </a:p>
          <a:p>
            <a:pPr lvl="1"/>
            <a:r>
              <a:rPr lang="en-US" sz="1600" dirty="0"/>
              <a:t>Enhanced ranging with MMS</a:t>
            </a:r>
          </a:p>
          <a:p>
            <a:pPr lvl="2"/>
            <a:r>
              <a:rPr lang="en-US" sz="1200" dirty="0"/>
              <a:t>NBA-MMS</a:t>
            </a:r>
          </a:p>
          <a:p>
            <a:pPr lvl="2"/>
            <a:r>
              <a:rPr lang="en-US" sz="1200" dirty="0"/>
              <a:t>RSF, RIF, Mixed MMS</a:t>
            </a:r>
          </a:p>
          <a:p>
            <a:pPr lvl="2"/>
            <a:r>
              <a:rPr lang="en-US" sz="1200" dirty="0"/>
              <a:t>MMRS</a:t>
            </a:r>
          </a:p>
          <a:p>
            <a:pPr lvl="2"/>
            <a:r>
              <a:rPr lang="en-US" sz="1200" dirty="0"/>
              <a:t>….</a:t>
            </a:r>
          </a:p>
          <a:p>
            <a:pPr lvl="1"/>
            <a:r>
              <a:rPr lang="en-US" sz="1600" dirty="0"/>
              <a:t>Sensing</a:t>
            </a:r>
          </a:p>
          <a:p>
            <a:pPr lvl="2"/>
            <a:r>
              <a:rPr lang="en-US" sz="1200" dirty="0"/>
              <a:t>Sensing with </a:t>
            </a:r>
            <a:r>
              <a:rPr lang="en-US" sz="1200" dirty="0" err="1"/>
              <a:t>Ipatov</a:t>
            </a:r>
            <a:r>
              <a:rPr lang="en-US" sz="1200" dirty="0"/>
              <a:t> 91 codes</a:t>
            </a:r>
          </a:p>
          <a:p>
            <a:pPr lvl="2"/>
            <a:r>
              <a:rPr lang="en-US" sz="1200" dirty="0"/>
              <a:t>Sensing, </a:t>
            </a:r>
            <a:r>
              <a:rPr lang="en-US" sz="1200" dirty="0" err="1"/>
              <a:t>Sensing+Data</a:t>
            </a:r>
            <a:r>
              <a:rPr lang="en-US" sz="1200" dirty="0"/>
              <a:t> comm</a:t>
            </a:r>
          </a:p>
          <a:p>
            <a:pPr lvl="2"/>
            <a:r>
              <a:rPr lang="en-US" sz="1200" dirty="0"/>
              <a:t>Frequency stitching</a:t>
            </a:r>
          </a:p>
          <a:p>
            <a:pPr lvl="2"/>
            <a:r>
              <a:rPr lang="en-US" sz="1200" dirty="0"/>
              <a:t>….</a:t>
            </a:r>
          </a:p>
          <a:p>
            <a:r>
              <a:rPr lang="en-US" sz="2000" dirty="0"/>
              <a:t>10’s of config. parameters per feature, huge parameter set!!!</a:t>
            </a:r>
          </a:p>
          <a:p>
            <a:r>
              <a:rPr lang="en-US" sz="2000" dirty="0"/>
              <a:t>Single 4ab device support all of them</a:t>
            </a:r>
            <a:r>
              <a:rPr lang="en-US" sz="2800" b="1" dirty="0"/>
              <a:t>?</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Device categories in 4ab</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358444"/>
            <a:ext cx="8305800" cy="5101094"/>
          </a:xfrm>
        </p:spPr>
        <p:txBody>
          <a:bodyPr/>
          <a:lstStyle/>
          <a:p>
            <a:r>
              <a:rPr lang="en-US" sz="1800" dirty="0"/>
              <a:t>It might be good to categorize the 4ab device(s) based on the feature set</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Further division into multiple classes</a:t>
            </a:r>
          </a:p>
          <a:p>
            <a:pPr lvl="1"/>
            <a:r>
              <a:rPr lang="en-US" sz="1600" dirty="0"/>
              <a:t>Class A devices targeting low cost/complexity/simple extensions</a:t>
            </a:r>
          </a:p>
          <a:p>
            <a:pPr lvl="1"/>
            <a:r>
              <a:rPr lang="en-US" sz="1600" dirty="0"/>
              <a:t>Class B devices targeting high performance</a:t>
            </a:r>
            <a:r>
              <a:rPr lang="en-US" sz="1400" dirty="0"/>
              <a:t> </a:t>
            </a:r>
          </a:p>
          <a:p>
            <a:endParaRPr lang="en-US" sz="1800" dirty="0"/>
          </a:p>
          <a:p>
            <a:r>
              <a:rPr lang="en-US" sz="1800" dirty="0"/>
              <a:t>Simplify parameter set definition, inter-operability, testing burden</a:t>
            </a:r>
          </a:p>
          <a:p>
            <a:r>
              <a:rPr lang="en-US" sz="1800" dirty="0"/>
              <a:t>Vendor can target for the specific category of interest</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grpSp>
        <p:nvGrpSpPr>
          <p:cNvPr id="4" name="Group 3">
            <a:extLst>
              <a:ext uri="{FF2B5EF4-FFF2-40B4-BE49-F238E27FC236}">
                <a16:creationId xmlns:a16="http://schemas.microsoft.com/office/drawing/2014/main" id="{E50E9B08-504D-F85D-7407-7FA565DC8746}"/>
              </a:ext>
            </a:extLst>
          </p:cNvPr>
          <p:cNvGrpSpPr/>
          <p:nvPr/>
        </p:nvGrpSpPr>
        <p:grpSpPr>
          <a:xfrm>
            <a:off x="1816102" y="1752600"/>
            <a:ext cx="5588000" cy="2286087"/>
            <a:chOff x="1536700" y="2635766"/>
            <a:chExt cx="5588000" cy="2286087"/>
          </a:xfrm>
        </p:grpSpPr>
        <p:grpSp>
          <p:nvGrpSpPr>
            <p:cNvPr id="7" name="Group 6">
              <a:extLst>
                <a:ext uri="{FF2B5EF4-FFF2-40B4-BE49-F238E27FC236}">
                  <a16:creationId xmlns:a16="http://schemas.microsoft.com/office/drawing/2014/main" id="{75FD5E80-02E2-A876-F6A9-F2ACE43B958C}"/>
                </a:ext>
              </a:extLst>
            </p:cNvPr>
            <p:cNvGrpSpPr/>
            <p:nvPr/>
          </p:nvGrpSpPr>
          <p:grpSpPr>
            <a:xfrm>
              <a:off x="1536700" y="2635766"/>
              <a:ext cx="5588000" cy="2286087"/>
              <a:chOff x="1346200" y="1624721"/>
              <a:chExt cx="5588000" cy="2286087"/>
            </a:xfrm>
          </p:grpSpPr>
          <p:sp>
            <p:nvSpPr>
              <p:cNvPr id="11" name="Oval 10">
                <a:extLst>
                  <a:ext uri="{FF2B5EF4-FFF2-40B4-BE49-F238E27FC236}">
                    <a16:creationId xmlns:a16="http://schemas.microsoft.com/office/drawing/2014/main" id="{9CA8191E-17D1-6A83-9F24-3A7A2D35A36C}"/>
                  </a:ext>
                </a:extLst>
              </p:cNvPr>
              <p:cNvSpPr/>
              <p:nvPr/>
            </p:nvSpPr>
            <p:spPr bwMode="auto">
              <a:xfrm>
                <a:off x="3733800" y="1905000"/>
                <a:ext cx="3124200"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346200" y="2098759"/>
                <a:ext cx="2650915" cy="1522163"/>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2819400" y="1975210"/>
                <a:ext cx="3073400"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4" name="Oval 13">
                <a:extLst>
                  <a:ext uri="{FF2B5EF4-FFF2-40B4-BE49-F238E27FC236}">
                    <a16:creationId xmlns:a16="http://schemas.microsoft.com/office/drawing/2014/main" id="{B2A3B5D0-6DB8-7882-9D46-37C7E97CA3B8}"/>
                  </a:ext>
                </a:extLst>
              </p:cNvPr>
              <p:cNvSpPr/>
              <p:nvPr/>
            </p:nvSpPr>
            <p:spPr bwMode="auto">
              <a:xfrm>
                <a:off x="4292600" y="2757686"/>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D840C574-7D66-64B4-5319-316D59E962E3}"/>
                  </a:ext>
                </a:extLst>
              </p:cNvPr>
              <p:cNvSpPr txBox="1"/>
              <p:nvPr/>
            </p:nvSpPr>
            <p:spPr>
              <a:xfrm>
                <a:off x="3987673" y="2533126"/>
                <a:ext cx="805401" cy="204309"/>
              </a:xfrm>
              <a:prstGeom prst="rect">
                <a:avLst/>
              </a:prstGeom>
              <a:noFill/>
            </p:spPr>
            <p:txBody>
              <a:bodyPr wrap="none" rtlCol="0">
                <a:spAutoFit/>
              </a:bodyPr>
              <a:lstStyle/>
              <a:p>
                <a:r>
                  <a:rPr lang="en-US" sz="1000" dirty="0"/>
                  <a:t>4z Data rates</a:t>
                </a:r>
              </a:p>
            </p:txBody>
          </p:sp>
          <p:sp>
            <p:nvSpPr>
              <p:cNvPr id="16" name="Oval 15">
                <a:extLst>
                  <a:ext uri="{FF2B5EF4-FFF2-40B4-BE49-F238E27FC236}">
                    <a16:creationId xmlns:a16="http://schemas.microsoft.com/office/drawing/2014/main" id="{16F3839C-4E54-5061-B9DC-416C2355C9D3}"/>
                  </a:ext>
                </a:extLst>
              </p:cNvPr>
              <p:cNvSpPr/>
              <p:nvPr/>
            </p:nvSpPr>
            <p:spPr bwMode="auto">
              <a:xfrm>
                <a:off x="4292600" y="3045967"/>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7" name="TextBox 16">
                <a:extLst>
                  <a:ext uri="{FF2B5EF4-FFF2-40B4-BE49-F238E27FC236}">
                    <a16:creationId xmlns:a16="http://schemas.microsoft.com/office/drawing/2014/main" id="{1649A497-2E80-F4F5-0E62-54CEE6C4A270}"/>
                  </a:ext>
                </a:extLst>
              </p:cNvPr>
              <p:cNvSpPr txBox="1"/>
              <p:nvPr/>
            </p:nvSpPr>
            <p:spPr>
              <a:xfrm>
                <a:off x="4095610" y="3079637"/>
                <a:ext cx="551080" cy="204309"/>
              </a:xfrm>
              <a:prstGeom prst="rect">
                <a:avLst/>
              </a:prstGeom>
              <a:noFill/>
            </p:spPr>
            <p:txBody>
              <a:bodyPr wrap="none" rtlCol="0">
                <a:spAutoFit/>
              </a:bodyPr>
              <a:lstStyle/>
              <a:p>
                <a:r>
                  <a:rPr lang="en-US" sz="1000" dirty="0"/>
                  <a:t>4z PHR</a:t>
                </a:r>
              </a:p>
            </p:txBody>
          </p:sp>
          <p:sp>
            <p:nvSpPr>
              <p:cNvPr id="18" name="Oval 17">
                <a:extLst>
                  <a:ext uri="{FF2B5EF4-FFF2-40B4-BE49-F238E27FC236}">
                    <a16:creationId xmlns:a16="http://schemas.microsoft.com/office/drawing/2014/main" id="{C197F94A-5A31-8B8F-0E39-E07A2AB79153}"/>
                  </a:ext>
                </a:extLst>
              </p:cNvPr>
              <p:cNvSpPr/>
              <p:nvPr/>
            </p:nvSpPr>
            <p:spPr bwMode="auto">
              <a:xfrm>
                <a:off x="4114800" y="2326492"/>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9" name="TextBox 18">
                <a:extLst>
                  <a:ext uri="{FF2B5EF4-FFF2-40B4-BE49-F238E27FC236}">
                    <a16:creationId xmlns:a16="http://schemas.microsoft.com/office/drawing/2014/main" id="{08178B30-5F4A-7399-AF26-6CB602E834D1}"/>
                  </a:ext>
                </a:extLst>
              </p:cNvPr>
              <p:cNvSpPr txBox="1"/>
              <p:nvPr/>
            </p:nvSpPr>
            <p:spPr>
              <a:xfrm>
                <a:off x="3562203" y="2071527"/>
                <a:ext cx="1262879" cy="204309"/>
              </a:xfrm>
              <a:prstGeom prst="rect">
                <a:avLst/>
              </a:prstGeom>
              <a:noFill/>
            </p:spPr>
            <p:txBody>
              <a:bodyPr wrap="none" rtlCol="0">
                <a:spAutoFit/>
              </a:bodyPr>
              <a:lstStyle/>
              <a:p>
                <a:r>
                  <a:rPr lang="en-US" sz="1000" dirty="0">
                    <a:solidFill>
                      <a:srgbClr val="FF0000"/>
                    </a:solidFill>
                  </a:rPr>
                  <a:t>1.95, 62.4, 124.8 Mb/s</a:t>
                </a:r>
              </a:p>
            </p:txBody>
          </p:sp>
          <p:sp>
            <p:nvSpPr>
              <p:cNvPr id="20" name="TextBox 19">
                <a:extLst>
                  <a:ext uri="{FF2B5EF4-FFF2-40B4-BE49-F238E27FC236}">
                    <a16:creationId xmlns:a16="http://schemas.microsoft.com/office/drawing/2014/main" id="{2FAD4BC2-078F-892C-557F-B50E31B77B21}"/>
                  </a:ext>
                </a:extLst>
              </p:cNvPr>
              <p:cNvSpPr txBox="1"/>
              <p:nvPr/>
            </p:nvSpPr>
            <p:spPr>
              <a:xfrm>
                <a:off x="3511030" y="3475350"/>
                <a:ext cx="879140" cy="204309"/>
              </a:xfrm>
              <a:prstGeom prst="rect">
                <a:avLst/>
              </a:prstGeom>
              <a:noFill/>
            </p:spPr>
            <p:txBody>
              <a:bodyPr wrap="none" rtlCol="0">
                <a:spAutoFit/>
              </a:bodyPr>
              <a:lstStyle/>
              <a:p>
                <a:r>
                  <a:rPr lang="en-US" sz="1000" dirty="0">
                    <a:solidFill>
                      <a:srgbClr val="FF0000"/>
                    </a:solidFill>
                  </a:rPr>
                  <a:t>Dynamic PHR</a:t>
                </a:r>
              </a:p>
            </p:txBody>
          </p:sp>
          <p:sp>
            <p:nvSpPr>
              <p:cNvPr id="21" name="Oval 20">
                <a:extLst>
                  <a:ext uri="{FF2B5EF4-FFF2-40B4-BE49-F238E27FC236}">
                    <a16:creationId xmlns:a16="http://schemas.microsoft.com/office/drawing/2014/main" id="{4D7A2070-D642-CF56-3994-77792B112804}"/>
                  </a:ext>
                </a:extLst>
              </p:cNvPr>
              <p:cNvSpPr/>
              <p:nvPr/>
            </p:nvSpPr>
            <p:spPr bwMode="auto">
              <a:xfrm>
                <a:off x="4964748" y="2845618"/>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2" name="TextBox 21">
                <a:extLst>
                  <a:ext uri="{FF2B5EF4-FFF2-40B4-BE49-F238E27FC236}">
                    <a16:creationId xmlns:a16="http://schemas.microsoft.com/office/drawing/2014/main" id="{5482D0D6-2407-96B7-7F39-52103966C3DC}"/>
                  </a:ext>
                </a:extLst>
              </p:cNvPr>
              <p:cNvSpPr txBox="1"/>
              <p:nvPr/>
            </p:nvSpPr>
            <p:spPr>
              <a:xfrm>
                <a:off x="4717806" y="2856778"/>
                <a:ext cx="557099" cy="204309"/>
              </a:xfrm>
              <a:prstGeom prst="rect">
                <a:avLst/>
              </a:prstGeom>
              <a:noFill/>
            </p:spPr>
            <p:txBody>
              <a:bodyPr wrap="none" rtlCol="0">
                <a:spAutoFit/>
              </a:bodyPr>
              <a:lstStyle/>
              <a:p>
                <a:r>
                  <a:rPr lang="en-US" sz="1000" dirty="0"/>
                  <a:t>4z BCC</a:t>
                </a:r>
              </a:p>
            </p:txBody>
          </p:sp>
          <p:sp>
            <p:nvSpPr>
              <p:cNvPr id="23" name="TextBox 22">
                <a:extLst>
                  <a:ext uri="{FF2B5EF4-FFF2-40B4-BE49-F238E27FC236}">
                    <a16:creationId xmlns:a16="http://schemas.microsoft.com/office/drawing/2014/main" id="{1D48B8B5-0315-CC55-F382-F028012696F5}"/>
                  </a:ext>
                </a:extLst>
              </p:cNvPr>
              <p:cNvSpPr txBox="1"/>
              <p:nvPr/>
            </p:nvSpPr>
            <p:spPr>
              <a:xfrm>
                <a:off x="4535196" y="3620922"/>
                <a:ext cx="480352" cy="204309"/>
              </a:xfrm>
              <a:prstGeom prst="rect">
                <a:avLst/>
              </a:prstGeom>
              <a:noFill/>
            </p:spPr>
            <p:txBody>
              <a:bodyPr wrap="none" rtlCol="0">
                <a:spAutoFit/>
              </a:bodyPr>
              <a:lstStyle/>
              <a:p>
                <a:r>
                  <a:rPr lang="en-US" sz="1000" dirty="0">
                    <a:solidFill>
                      <a:srgbClr val="FF0000"/>
                    </a:solidFill>
                  </a:rPr>
                  <a:t>LDPC</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3835400" y="3375431"/>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5" name="Oval 24">
                <a:extLst>
                  <a:ext uri="{FF2B5EF4-FFF2-40B4-BE49-F238E27FC236}">
                    <a16:creationId xmlns:a16="http://schemas.microsoft.com/office/drawing/2014/main" id="{E7BF287F-A8E1-1223-71C7-53120201F549}"/>
                  </a:ext>
                </a:extLst>
              </p:cNvPr>
              <p:cNvSpPr/>
              <p:nvPr/>
            </p:nvSpPr>
            <p:spPr bwMode="auto">
              <a:xfrm>
                <a:off x="4749800" y="358140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6" name="Oval 25">
                <a:extLst>
                  <a:ext uri="{FF2B5EF4-FFF2-40B4-BE49-F238E27FC236}">
                    <a16:creationId xmlns:a16="http://schemas.microsoft.com/office/drawing/2014/main" id="{7E4A202A-EB37-0549-4C46-4AE18D121F9D}"/>
                  </a:ext>
                </a:extLst>
              </p:cNvPr>
              <p:cNvSpPr/>
              <p:nvPr/>
            </p:nvSpPr>
            <p:spPr bwMode="auto">
              <a:xfrm>
                <a:off x="3835400" y="2778217"/>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7" name="TextBox 26">
                <a:extLst>
                  <a:ext uri="{FF2B5EF4-FFF2-40B4-BE49-F238E27FC236}">
                    <a16:creationId xmlns:a16="http://schemas.microsoft.com/office/drawing/2014/main" id="{AF859C15-E807-720E-DADC-41EE7AC84080}"/>
                  </a:ext>
                </a:extLst>
              </p:cNvPr>
              <p:cNvSpPr txBox="1"/>
              <p:nvPr/>
            </p:nvSpPr>
            <p:spPr>
              <a:xfrm>
                <a:off x="3574094" y="2806286"/>
                <a:ext cx="667170" cy="246221"/>
              </a:xfrm>
              <a:prstGeom prst="rect">
                <a:avLst/>
              </a:prstGeom>
              <a:noFill/>
            </p:spPr>
            <p:txBody>
              <a:bodyPr wrap="none" rtlCol="0">
                <a:spAutoFit/>
              </a:bodyPr>
              <a:lstStyle/>
              <a:p>
                <a:r>
                  <a:rPr lang="en-US" sz="1000" dirty="0"/>
                  <a:t>4z </a:t>
                </a:r>
                <a:r>
                  <a:rPr lang="en-US" sz="1000" dirty="0" err="1"/>
                  <a:t>Ipatov</a:t>
                </a:r>
                <a:endParaRPr lang="en-US" sz="1000" dirty="0"/>
              </a:p>
            </p:txBody>
          </p:sp>
          <p:sp>
            <p:nvSpPr>
              <p:cNvPr id="28" name="Oval 27">
                <a:extLst>
                  <a:ext uri="{FF2B5EF4-FFF2-40B4-BE49-F238E27FC236}">
                    <a16:creationId xmlns:a16="http://schemas.microsoft.com/office/drawing/2014/main" id="{448F150E-2AFB-D25A-322A-AADE94DFA44D}"/>
                  </a:ext>
                </a:extLst>
              </p:cNvPr>
              <p:cNvSpPr/>
              <p:nvPr/>
            </p:nvSpPr>
            <p:spPr bwMode="auto">
              <a:xfrm>
                <a:off x="3440965" y="2442166"/>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9" name="TextBox 28">
                <a:extLst>
                  <a:ext uri="{FF2B5EF4-FFF2-40B4-BE49-F238E27FC236}">
                    <a16:creationId xmlns:a16="http://schemas.microsoft.com/office/drawing/2014/main" id="{86488FD4-461D-9016-4A60-C4E854EE5E39}"/>
                  </a:ext>
                </a:extLst>
              </p:cNvPr>
              <p:cNvSpPr txBox="1"/>
              <p:nvPr/>
            </p:nvSpPr>
            <p:spPr>
              <a:xfrm>
                <a:off x="3198245" y="2472278"/>
                <a:ext cx="558166" cy="246221"/>
              </a:xfrm>
              <a:prstGeom prst="rect">
                <a:avLst/>
              </a:prstGeom>
              <a:noFill/>
            </p:spPr>
            <p:txBody>
              <a:bodyPr wrap="none" rtlCol="0">
                <a:spAutoFit/>
              </a:bodyPr>
              <a:lstStyle/>
              <a:p>
                <a:r>
                  <a:rPr lang="en-US" sz="1000" dirty="0"/>
                  <a:t>4z STS</a:t>
                </a:r>
              </a:p>
            </p:txBody>
          </p:sp>
          <p:sp>
            <p:nvSpPr>
              <p:cNvPr id="30" name="TextBox 29">
                <a:extLst>
                  <a:ext uri="{FF2B5EF4-FFF2-40B4-BE49-F238E27FC236}">
                    <a16:creationId xmlns:a16="http://schemas.microsoft.com/office/drawing/2014/main" id="{A3D12F5C-23A2-58A0-DDBD-A0A6DB9A5D2C}"/>
                  </a:ext>
                </a:extLst>
              </p:cNvPr>
              <p:cNvSpPr txBox="1"/>
              <p:nvPr/>
            </p:nvSpPr>
            <p:spPr>
              <a:xfrm>
                <a:off x="1718216" y="2483349"/>
                <a:ext cx="567784" cy="246221"/>
              </a:xfrm>
              <a:prstGeom prst="rect">
                <a:avLst/>
              </a:prstGeom>
              <a:noFill/>
            </p:spPr>
            <p:txBody>
              <a:bodyPr wrap="none" rtlCol="0">
                <a:spAutoFit/>
              </a:bodyPr>
              <a:lstStyle/>
              <a:p>
                <a:r>
                  <a:rPr lang="en-US" sz="1000" dirty="0">
                    <a:solidFill>
                      <a:srgbClr val="FF0000"/>
                    </a:solidFill>
                  </a:rPr>
                  <a:t>MMRS</a:t>
                </a:r>
              </a:p>
            </p:txBody>
          </p:sp>
          <p:sp>
            <p:nvSpPr>
              <p:cNvPr id="31" name="Oval 30">
                <a:extLst>
                  <a:ext uri="{FF2B5EF4-FFF2-40B4-BE49-F238E27FC236}">
                    <a16:creationId xmlns:a16="http://schemas.microsoft.com/office/drawing/2014/main" id="{0C92F21E-1D88-EF82-A691-359EECB2BD13}"/>
                  </a:ext>
                </a:extLst>
              </p:cNvPr>
              <p:cNvSpPr/>
              <p:nvPr/>
            </p:nvSpPr>
            <p:spPr bwMode="auto">
              <a:xfrm>
                <a:off x="1986432" y="245345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524000" y="2914079"/>
                <a:ext cx="455574" cy="246221"/>
              </a:xfrm>
              <a:prstGeom prst="rect">
                <a:avLst/>
              </a:prstGeom>
              <a:noFill/>
            </p:spPr>
            <p:txBody>
              <a:bodyPr wrap="none" rtlCol="0">
                <a:spAutoFit/>
              </a:bodyPr>
              <a:lstStyle/>
              <a:p>
                <a:r>
                  <a:rPr lang="en-US" sz="1000" dirty="0">
                    <a:solidFill>
                      <a:srgbClr val="FF0000"/>
                    </a:solidFill>
                  </a:rPr>
                  <a:t>NBA</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1723873" y="288418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CA582544-B08D-DD2A-9989-F6E2F5E84373}"/>
                  </a:ext>
                </a:extLst>
              </p:cNvPr>
              <p:cNvSpPr txBox="1"/>
              <p:nvPr/>
            </p:nvSpPr>
            <p:spPr>
              <a:xfrm>
                <a:off x="1886805" y="3063740"/>
                <a:ext cx="1029449" cy="246221"/>
              </a:xfrm>
              <a:prstGeom prst="rect">
                <a:avLst/>
              </a:prstGeom>
              <a:noFill/>
            </p:spPr>
            <p:txBody>
              <a:bodyPr wrap="none" rtlCol="0">
                <a:spAutoFit/>
              </a:bodyPr>
              <a:lstStyle/>
              <a:p>
                <a:r>
                  <a:rPr lang="en-US" sz="1000" dirty="0">
                    <a:solidFill>
                      <a:srgbClr val="FF0000"/>
                    </a:solidFill>
                  </a:rPr>
                  <a:t>RSF Only MMS</a:t>
                </a:r>
              </a:p>
            </p:txBody>
          </p:sp>
          <p:sp>
            <p:nvSpPr>
              <p:cNvPr id="35" name="Oval 34">
                <a:extLst>
                  <a:ext uri="{FF2B5EF4-FFF2-40B4-BE49-F238E27FC236}">
                    <a16:creationId xmlns:a16="http://schemas.microsoft.com/office/drawing/2014/main" id="{02447D76-C007-3AAE-3B7B-D218AA130E3B}"/>
                  </a:ext>
                </a:extLst>
              </p:cNvPr>
              <p:cNvSpPr/>
              <p:nvPr/>
            </p:nvSpPr>
            <p:spPr bwMode="auto">
              <a:xfrm>
                <a:off x="2216387" y="2993975"/>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6" name="TextBox 35">
                <a:extLst>
                  <a:ext uri="{FF2B5EF4-FFF2-40B4-BE49-F238E27FC236}">
                    <a16:creationId xmlns:a16="http://schemas.microsoft.com/office/drawing/2014/main" id="{E609B3AB-9A9A-8877-448A-B7C8BA056710}"/>
                  </a:ext>
                </a:extLst>
              </p:cNvPr>
              <p:cNvSpPr txBox="1"/>
              <p:nvPr/>
            </p:nvSpPr>
            <p:spPr>
              <a:xfrm>
                <a:off x="2157174" y="2290875"/>
                <a:ext cx="849913" cy="246221"/>
              </a:xfrm>
              <a:prstGeom prst="rect">
                <a:avLst/>
              </a:prstGeom>
              <a:noFill/>
            </p:spPr>
            <p:txBody>
              <a:bodyPr wrap="none" rtlCol="0">
                <a:spAutoFit/>
              </a:bodyPr>
              <a:lstStyle/>
              <a:p>
                <a:r>
                  <a:rPr lang="en-US" sz="1000" dirty="0">
                    <a:solidFill>
                      <a:srgbClr val="FF0000"/>
                    </a:solidFill>
                  </a:rPr>
                  <a:t>Mixed MMS</a:t>
                </a:r>
              </a:p>
            </p:txBody>
          </p:sp>
          <p:sp>
            <p:nvSpPr>
              <p:cNvPr id="37" name="Oval 36">
                <a:extLst>
                  <a:ext uri="{FF2B5EF4-FFF2-40B4-BE49-F238E27FC236}">
                    <a16:creationId xmlns:a16="http://schemas.microsoft.com/office/drawing/2014/main" id="{A89A5619-9EFC-8984-D8C8-299BCEEEE37E}"/>
                  </a:ext>
                </a:extLst>
              </p:cNvPr>
              <p:cNvSpPr/>
              <p:nvPr/>
            </p:nvSpPr>
            <p:spPr bwMode="auto">
              <a:xfrm>
                <a:off x="2486756" y="222111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1419114" y="1729652"/>
                <a:ext cx="1467068" cy="276999"/>
              </a:xfrm>
              <a:prstGeom prst="rect">
                <a:avLst/>
              </a:prstGeom>
              <a:noFill/>
            </p:spPr>
            <p:txBody>
              <a:bodyPr wrap="none" rtlCol="0">
                <a:spAutoFit/>
              </a:bodyPr>
              <a:lstStyle/>
              <a:p>
                <a:r>
                  <a:rPr lang="en-US" b="1" dirty="0"/>
                  <a:t>4ab Ranging device</a:t>
                </a:r>
              </a:p>
            </p:txBody>
          </p:sp>
          <p:sp>
            <p:nvSpPr>
              <p:cNvPr id="39" name="TextBox 38">
                <a:extLst>
                  <a:ext uri="{FF2B5EF4-FFF2-40B4-BE49-F238E27FC236}">
                    <a16:creationId xmlns:a16="http://schemas.microsoft.com/office/drawing/2014/main" id="{F9F52978-12C5-AF5A-0EF8-D8363B858B4A}"/>
                  </a:ext>
                </a:extLst>
              </p:cNvPr>
              <p:cNvSpPr txBox="1"/>
              <p:nvPr/>
            </p:nvSpPr>
            <p:spPr>
              <a:xfrm>
                <a:off x="6142879" y="2556741"/>
                <a:ext cx="791321" cy="246221"/>
              </a:xfrm>
              <a:prstGeom prst="rect">
                <a:avLst/>
              </a:prstGeom>
              <a:noFill/>
            </p:spPr>
            <p:txBody>
              <a:bodyPr wrap="square" rtlCol="0">
                <a:spAutoFit/>
              </a:bodyPr>
              <a:lstStyle/>
              <a:p>
                <a:r>
                  <a:rPr lang="en-US" sz="1000" dirty="0">
                    <a:solidFill>
                      <a:srgbClr val="FF0000"/>
                    </a:solidFill>
                  </a:rPr>
                  <a:t>CIR report</a:t>
                </a:r>
              </a:p>
            </p:txBody>
          </p:sp>
          <p:sp>
            <p:nvSpPr>
              <p:cNvPr id="40" name="Oval 39">
                <a:extLst>
                  <a:ext uri="{FF2B5EF4-FFF2-40B4-BE49-F238E27FC236}">
                    <a16:creationId xmlns:a16="http://schemas.microsoft.com/office/drawing/2014/main" id="{E900C89E-CAFC-385A-EF16-139B52358C0D}"/>
                  </a:ext>
                </a:extLst>
              </p:cNvPr>
              <p:cNvSpPr/>
              <p:nvPr/>
            </p:nvSpPr>
            <p:spPr bwMode="auto">
              <a:xfrm>
                <a:off x="6477097" y="251555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1" name="TextBox 40">
                <a:extLst>
                  <a:ext uri="{FF2B5EF4-FFF2-40B4-BE49-F238E27FC236}">
                    <a16:creationId xmlns:a16="http://schemas.microsoft.com/office/drawing/2014/main" id="{121F18C1-B94C-A9C4-8856-083936010BCE}"/>
                  </a:ext>
                </a:extLst>
              </p:cNvPr>
              <p:cNvSpPr txBox="1"/>
              <p:nvPr/>
            </p:nvSpPr>
            <p:spPr>
              <a:xfrm>
                <a:off x="5464834" y="2122189"/>
                <a:ext cx="814647" cy="246221"/>
              </a:xfrm>
              <a:prstGeom prst="rect">
                <a:avLst/>
              </a:prstGeom>
              <a:noFill/>
            </p:spPr>
            <p:txBody>
              <a:bodyPr wrap="none" rtlCol="0">
                <a:spAutoFit/>
              </a:bodyPr>
              <a:lstStyle/>
              <a:p>
                <a:r>
                  <a:rPr lang="en-US" sz="1000" dirty="0">
                    <a:solidFill>
                      <a:srgbClr val="FF0000"/>
                    </a:solidFill>
                  </a:rPr>
                  <a:t>Sensing Seq</a:t>
                </a:r>
              </a:p>
            </p:txBody>
          </p:sp>
          <p:sp>
            <p:nvSpPr>
              <p:cNvPr id="42" name="Oval 41">
                <a:extLst>
                  <a:ext uri="{FF2B5EF4-FFF2-40B4-BE49-F238E27FC236}">
                    <a16:creationId xmlns:a16="http://schemas.microsoft.com/office/drawing/2014/main" id="{BD00F4E4-F4F3-6CC8-9775-A682E51A1412}"/>
                  </a:ext>
                </a:extLst>
              </p:cNvPr>
              <p:cNvSpPr/>
              <p:nvPr/>
            </p:nvSpPr>
            <p:spPr bwMode="auto">
              <a:xfrm>
                <a:off x="5794416" y="2052424"/>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736E5C27-267E-16FE-EDFC-3720E6FD09C6}"/>
                  </a:ext>
                </a:extLst>
              </p:cNvPr>
              <p:cNvSpPr txBox="1"/>
              <p:nvPr/>
            </p:nvSpPr>
            <p:spPr>
              <a:xfrm>
                <a:off x="5845216" y="2889165"/>
                <a:ext cx="925253" cy="246221"/>
              </a:xfrm>
              <a:prstGeom prst="rect">
                <a:avLst/>
              </a:prstGeom>
              <a:noFill/>
            </p:spPr>
            <p:txBody>
              <a:bodyPr wrap="none" rtlCol="0">
                <a:spAutoFit/>
              </a:bodyPr>
              <a:lstStyle/>
              <a:p>
                <a:r>
                  <a:rPr lang="en-US" sz="1000" dirty="0">
                    <a:solidFill>
                      <a:srgbClr val="FF0000"/>
                    </a:solidFill>
                  </a:rPr>
                  <a:t>Freq. stitching</a:t>
                </a:r>
              </a:p>
            </p:txBody>
          </p:sp>
          <p:sp>
            <p:nvSpPr>
              <p:cNvPr id="44" name="Oval 43">
                <a:extLst>
                  <a:ext uri="{FF2B5EF4-FFF2-40B4-BE49-F238E27FC236}">
                    <a16:creationId xmlns:a16="http://schemas.microsoft.com/office/drawing/2014/main" id="{B1C7EA0D-7B7B-332F-2A7E-DA642A4E49B5}"/>
                  </a:ext>
                </a:extLst>
              </p:cNvPr>
              <p:cNvSpPr/>
              <p:nvPr/>
            </p:nvSpPr>
            <p:spPr bwMode="auto">
              <a:xfrm>
                <a:off x="6174798" y="289560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5" name="TextBox 44">
                <a:extLst>
                  <a:ext uri="{FF2B5EF4-FFF2-40B4-BE49-F238E27FC236}">
                    <a16:creationId xmlns:a16="http://schemas.microsoft.com/office/drawing/2014/main" id="{91A50CD4-39C8-1BEF-AC5C-B97A5125A566}"/>
                  </a:ext>
                </a:extLst>
              </p:cNvPr>
              <p:cNvSpPr txBox="1"/>
              <p:nvPr/>
            </p:nvSpPr>
            <p:spPr>
              <a:xfrm>
                <a:off x="5409345" y="1624721"/>
                <a:ext cx="1415772" cy="276999"/>
              </a:xfrm>
              <a:prstGeom prst="rect">
                <a:avLst/>
              </a:prstGeom>
              <a:noFill/>
            </p:spPr>
            <p:txBody>
              <a:bodyPr wrap="none" rtlCol="0">
                <a:spAutoFit/>
              </a:bodyPr>
              <a:lstStyle/>
              <a:p>
                <a:r>
                  <a:rPr lang="en-US" b="1" dirty="0"/>
                  <a:t>4ab Sensing device</a:t>
                </a:r>
              </a:p>
            </p:txBody>
          </p:sp>
        </p:grpSp>
        <p:sp>
          <p:nvSpPr>
            <p:cNvPr id="10" name="TextBox 9">
              <a:extLst>
                <a:ext uri="{FF2B5EF4-FFF2-40B4-BE49-F238E27FC236}">
                  <a16:creationId xmlns:a16="http://schemas.microsoft.com/office/drawing/2014/main" id="{8A5DCC14-6796-C3E4-57E1-5675CDDF8EB5}"/>
                </a:ext>
              </a:extLst>
            </p:cNvPr>
            <p:cNvSpPr txBox="1"/>
            <p:nvPr/>
          </p:nvSpPr>
          <p:spPr>
            <a:xfrm>
              <a:off x="3454081" y="2635766"/>
              <a:ext cx="1228221" cy="276999"/>
            </a:xfrm>
            <a:prstGeom prst="rect">
              <a:avLst/>
            </a:prstGeom>
            <a:noFill/>
          </p:spPr>
          <p:txBody>
            <a:bodyPr wrap="none" rtlCol="0">
              <a:spAutoFit/>
            </a:bodyPr>
            <a:lstStyle/>
            <a:p>
              <a:r>
                <a:rPr lang="en-US" b="1" dirty="0"/>
                <a:t>4ab Data device</a:t>
              </a:r>
            </a:p>
          </p:txBody>
        </p:sp>
      </p:gr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sz="4800" dirty="0"/>
              <a:t>4ab Data device</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95400"/>
            <a:ext cx="8382000" cy="5164138"/>
          </a:xfrm>
        </p:spPr>
        <p:txBody>
          <a:bodyPr/>
          <a:lstStyle/>
          <a:p>
            <a:r>
              <a:rPr lang="en-US" dirty="0"/>
              <a:t>Several data enhancements introduced in 4ab</a:t>
            </a:r>
          </a:p>
          <a:p>
            <a:pPr lvl="1"/>
            <a:r>
              <a:rPr lang="en-US" sz="2400" dirty="0"/>
              <a:t>High data rate modes for improved throughput</a:t>
            </a:r>
          </a:p>
          <a:p>
            <a:pPr lvl="2"/>
            <a:r>
              <a:rPr lang="en-US" sz="1400" dirty="0"/>
              <a:t>62.4 Mb/s </a:t>
            </a:r>
          </a:p>
          <a:p>
            <a:pPr lvl="2"/>
            <a:r>
              <a:rPr lang="en-US" sz="1400" dirty="0"/>
              <a:t>124.8 Mb/s</a:t>
            </a:r>
          </a:p>
          <a:p>
            <a:pPr lvl="1"/>
            <a:r>
              <a:rPr lang="en-US" sz="2400" dirty="0"/>
              <a:t>Low data rate mode for improved link budget</a:t>
            </a:r>
          </a:p>
          <a:p>
            <a:pPr lvl="2"/>
            <a:r>
              <a:rPr lang="en-US" sz="1400" dirty="0"/>
              <a:t>1.95 Mb/s</a:t>
            </a:r>
          </a:p>
          <a:p>
            <a:pPr lvl="1"/>
            <a:r>
              <a:rPr lang="en-US" sz="2400" dirty="0"/>
              <a:t>Advanced coding schemes for better link budget</a:t>
            </a:r>
          </a:p>
          <a:p>
            <a:pPr lvl="2"/>
            <a:r>
              <a:rPr lang="en-US" sz="1400" dirty="0"/>
              <a:t>LDPC, in addition to K = 7 BCC</a:t>
            </a:r>
          </a:p>
          <a:p>
            <a:pPr lvl="1"/>
            <a:r>
              <a:rPr lang="en-US" sz="2400" dirty="0"/>
              <a:t>New PHR targeting low latency streaming</a:t>
            </a:r>
          </a:p>
          <a:p>
            <a:pPr lvl="2"/>
            <a:r>
              <a:rPr lang="en-US" sz="1400" dirty="0"/>
              <a:t>Dynamic PHR to support rapidly varying channel conditions</a:t>
            </a: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spTree>
    <p:extLst>
      <p:ext uri="{BB962C8B-B14F-4D97-AF65-F5344CB8AC3E}">
        <p14:creationId xmlns:p14="http://schemas.microsoft.com/office/powerpoint/2010/main" val="3144954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Data device classes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95400"/>
            <a:ext cx="8305800" cy="5164138"/>
          </a:xfrm>
        </p:spPr>
        <p:txBody>
          <a:bodyPr/>
          <a:lstStyle/>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b="1" dirty="0"/>
          </a:p>
          <a:p>
            <a:r>
              <a:rPr lang="en-US" sz="1800" b="1" dirty="0"/>
              <a:t>Enhanced Data device</a:t>
            </a:r>
            <a:r>
              <a:rPr lang="en-US" sz="1800" dirty="0"/>
              <a:t>: lower complexity and simple extension</a:t>
            </a:r>
            <a:endParaRPr lang="en-US" sz="1400" dirty="0"/>
          </a:p>
          <a:p>
            <a:r>
              <a:rPr lang="en-US" sz="1800" b="1" dirty="0"/>
              <a:t>Advanced Data device</a:t>
            </a:r>
            <a:r>
              <a:rPr lang="en-US" sz="1800" dirty="0"/>
              <a:t>: superior performance</a:t>
            </a:r>
          </a:p>
          <a:p>
            <a:r>
              <a:rPr lang="en-US" sz="1800" dirty="0"/>
              <a:t>Packet format could be defined for each device class</a:t>
            </a:r>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grpSp>
        <p:nvGrpSpPr>
          <p:cNvPr id="4" name="Group 3">
            <a:extLst>
              <a:ext uri="{FF2B5EF4-FFF2-40B4-BE49-F238E27FC236}">
                <a16:creationId xmlns:a16="http://schemas.microsoft.com/office/drawing/2014/main" id="{AB273614-B2DB-8FDB-16EB-76BA279941ED}"/>
              </a:ext>
            </a:extLst>
          </p:cNvPr>
          <p:cNvGrpSpPr/>
          <p:nvPr/>
        </p:nvGrpSpPr>
        <p:grpSpPr>
          <a:xfrm>
            <a:off x="1875425" y="1276212"/>
            <a:ext cx="4933950" cy="3676787"/>
            <a:chOff x="228600" y="1051571"/>
            <a:chExt cx="5257800" cy="4436216"/>
          </a:xfrm>
        </p:grpSpPr>
        <p:sp>
          <p:nvSpPr>
            <p:cNvPr id="7" name="Oval 6">
              <a:extLst>
                <a:ext uri="{FF2B5EF4-FFF2-40B4-BE49-F238E27FC236}">
                  <a16:creationId xmlns:a16="http://schemas.microsoft.com/office/drawing/2014/main" id="{7ADDF8D5-4B83-C980-0B20-A38A5F5AD1EB}"/>
                </a:ext>
              </a:extLst>
            </p:cNvPr>
            <p:cNvSpPr/>
            <p:nvPr/>
          </p:nvSpPr>
          <p:spPr bwMode="auto">
            <a:xfrm>
              <a:off x="228600" y="1524000"/>
              <a:ext cx="5257800" cy="3581400"/>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Oval 9">
              <a:extLst>
                <a:ext uri="{FF2B5EF4-FFF2-40B4-BE49-F238E27FC236}">
                  <a16:creationId xmlns:a16="http://schemas.microsoft.com/office/drawing/2014/main" id="{B957AE7B-09A2-761F-D988-A964C50B1DF8}"/>
                </a:ext>
              </a:extLst>
            </p:cNvPr>
            <p:cNvSpPr/>
            <p:nvPr/>
          </p:nvSpPr>
          <p:spPr bwMode="auto">
            <a:xfrm>
              <a:off x="762001" y="1600200"/>
              <a:ext cx="3350757" cy="2362200"/>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Oval 10">
              <a:extLst>
                <a:ext uri="{FF2B5EF4-FFF2-40B4-BE49-F238E27FC236}">
                  <a16:creationId xmlns:a16="http://schemas.microsoft.com/office/drawing/2014/main" id="{7BF029FF-FC2A-078A-1C36-3B634FC859FF}"/>
                </a:ext>
              </a:extLst>
            </p:cNvPr>
            <p:cNvSpPr/>
            <p:nvPr/>
          </p:nvSpPr>
          <p:spPr bwMode="auto">
            <a:xfrm>
              <a:off x="2438400" y="29718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33811D1B-CEBB-BBE6-5025-02C8B9886C84}"/>
                </a:ext>
              </a:extLst>
            </p:cNvPr>
            <p:cNvSpPr txBox="1"/>
            <p:nvPr/>
          </p:nvSpPr>
          <p:spPr>
            <a:xfrm>
              <a:off x="1981200" y="2694801"/>
              <a:ext cx="990977" cy="276999"/>
            </a:xfrm>
            <a:prstGeom prst="rect">
              <a:avLst/>
            </a:prstGeom>
            <a:noFill/>
          </p:spPr>
          <p:txBody>
            <a:bodyPr wrap="none" rtlCol="0">
              <a:spAutoFit/>
            </a:bodyPr>
            <a:lstStyle/>
            <a:p>
              <a:r>
                <a:rPr lang="en-US" dirty="0"/>
                <a:t>4z Data rates</a:t>
              </a:r>
            </a:p>
          </p:txBody>
        </p:sp>
        <p:sp>
          <p:nvSpPr>
            <p:cNvPr id="13" name="Oval 12">
              <a:extLst>
                <a:ext uri="{FF2B5EF4-FFF2-40B4-BE49-F238E27FC236}">
                  <a16:creationId xmlns:a16="http://schemas.microsoft.com/office/drawing/2014/main" id="{F584C1D2-A36A-0AEB-DB5E-E53B09BEFBF2}"/>
                </a:ext>
              </a:extLst>
            </p:cNvPr>
            <p:cNvSpPr/>
            <p:nvPr/>
          </p:nvSpPr>
          <p:spPr bwMode="auto">
            <a:xfrm>
              <a:off x="2438400" y="35052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 name="TextBox 13">
              <a:extLst>
                <a:ext uri="{FF2B5EF4-FFF2-40B4-BE49-F238E27FC236}">
                  <a16:creationId xmlns:a16="http://schemas.microsoft.com/office/drawing/2014/main" id="{E3528762-4068-D006-51DE-B13EC4B3C915}"/>
                </a:ext>
              </a:extLst>
            </p:cNvPr>
            <p:cNvSpPr txBox="1"/>
            <p:nvPr/>
          </p:nvSpPr>
          <p:spPr>
            <a:xfrm>
              <a:off x="2142915" y="3567499"/>
              <a:ext cx="667170" cy="276999"/>
            </a:xfrm>
            <a:prstGeom prst="rect">
              <a:avLst/>
            </a:prstGeom>
            <a:noFill/>
          </p:spPr>
          <p:txBody>
            <a:bodyPr wrap="none" rtlCol="0">
              <a:spAutoFit/>
            </a:bodyPr>
            <a:lstStyle/>
            <a:p>
              <a:r>
                <a:rPr lang="en-US" dirty="0"/>
                <a:t>4z PHR</a:t>
              </a:r>
            </a:p>
          </p:txBody>
        </p:sp>
        <p:sp>
          <p:nvSpPr>
            <p:cNvPr id="15" name="Oval 14">
              <a:extLst>
                <a:ext uri="{FF2B5EF4-FFF2-40B4-BE49-F238E27FC236}">
                  <a16:creationId xmlns:a16="http://schemas.microsoft.com/office/drawing/2014/main" id="{0EF6FBFB-C91E-D870-933B-329F9586DDA5}"/>
                </a:ext>
              </a:extLst>
            </p:cNvPr>
            <p:cNvSpPr/>
            <p:nvPr/>
          </p:nvSpPr>
          <p:spPr bwMode="auto">
            <a:xfrm>
              <a:off x="1765809" y="2173969"/>
              <a:ext cx="76200" cy="7620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a16="http://schemas.microsoft.com/office/drawing/2014/main" id="{9F497DED-421F-C9F5-08A9-05F0D2CC0469}"/>
                </a:ext>
              </a:extLst>
            </p:cNvPr>
            <p:cNvSpPr txBox="1"/>
            <p:nvPr/>
          </p:nvSpPr>
          <p:spPr>
            <a:xfrm>
              <a:off x="1232409" y="1867153"/>
              <a:ext cx="1577676" cy="276999"/>
            </a:xfrm>
            <a:prstGeom prst="rect">
              <a:avLst/>
            </a:prstGeom>
            <a:noFill/>
          </p:spPr>
          <p:txBody>
            <a:bodyPr wrap="none" rtlCol="0">
              <a:spAutoFit/>
            </a:bodyPr>
            <a:lstStyle/>
            <a:p>
              <a:r>
                <a:rPr lang="en-US" dirty="0">
                  <a:solidFill>
                    <a:srgbClr val="FF0000"/>
                  </a:solidFill>
                </a:rPr>
                <a:t>1.95, 62.4, 124.8 Mb/s</a:t>
              </a:r>
            </a:p>
          </p:txBody>
        </p:sp>
        <p:sp>
          <p:nvSpPr>
            <p:cNvPr id="17" name="TextBox 16">
              <a:extLst>
                <a:ext uri="{FF2B5EF4-FFF2-40B4-BE49-F238E27FC236}">
                  <a16:creationId xmlns:a16="http://schemas.microsoft.com/office/drawing/2014/main" id="{082F7D56-26F4-CEC4-9FC7-4036D5C502CB}"/>
                </a:ext>
              </a:extLst>
            </p:cNvPr>
            <p:cNvSpPr txBox="1"/>
            <p:nvPr/>
          </p:nvSpPr>
          <p:spPr>
            <a:xfrm>
              <a:off x="1275043" y="4191000"/>
              <a:ext cx="1087157" cy="276999"/>
            </a:xfrm>
            <a:prstGeom prst="rect">
              <a:avLst/>
            </a:prstGeom>
            <a:noFill/>
          </p:spPr>
          <p:txBody>
            <a:bodyPr wrap="none" rtlCol="0">
              <a:spAutoFit/>
            </a:bodyPr>
            <a:lstStyle/>
            <a:p>
              <a:r>
                <a:rPr lang="en-US" dirty="0">
                  <a:solidFill>
                    <a:srgbClr val="FF0000"/>
                  </a:solidFill>
                </a:rPr>
                <a:t>Dynamic PHR</a:t>
              </a:r>
            </a:p>
          </p:txBody>
        </p:sp>
        <p:sp>
          <p:nvSpPr>
            <p:cNvPr id="18" name="Oval 17">
              <a:extLst>
                <a:ext uri="{FF2B5EF4-FFF2-40B4-BE49-F238E27FC236}">
                  <a16:creationId xmlns:a16="http://schemas.microsoft.com/office/drawing/2014/main" id="{23ADA02A-26C2-1296-6EF2-30B9C2F84001}"/>
                </a:ext>
              </a:extLst>
            </p:cNvPr>
            <p:cNvSpPr/>
            <p:nvPr/>
          </p:nvSpPr>
          <p:spPr bwMode="auto">
            <a:xfrm>
              <a:off x="3446622" y="3134498"/>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9" name="TextBox 18">
              <a:extLst>
                <a:ext uri="{FF2B5EF4-FFF2-40B4-BE49-F238E27FC236}">
                  <a16:creationId xmlns:a16="http://schemas.microsoft.com/office/drawing/2014/main" id="{35C57672-0261-E1E3-00D1-730C69FEBB65}"/>
                </a:ext>
              </a:extLst>
            </p:cNvPr>
            <p:cNvSpPr txBox="1"/>
            <p:nvPr/>
          </p:nvSpPr>
          <p:spPr>
            <a:xfrm>
              <a:off x="3124680" y="3229058"/>
              <a:ext cx="676788" cy="276999"/>
            </a:xfrm>
            <a:prstGeom prst="rect">
              <a:avLst/>
            </a:prstGeom>
            <a:noFill/>
          </p:spPr>
          <p:txBody>
            <a:bodyPr wrap="none" rtlCol="0">
              <a:spAutoFit/>
            </a:bodyPr>
            <a:lstStyle/>
            <a:p>
              <a:r>
                <a:rPr lang="en-US" dirty="0"/>
                <a:t>4z BCC</a:t>
              </a:r>
            </a:p>
          </p:txBody>
        </p:sp>
        <p:sp>
          <p:nvSpPr>
            <p:cNvPr id="20" name="TextBox 19">
              <a:extLst>
                <a:ext uri="{FF2B5EF4-FFF2-40B4-BE49-F238E27FC236}">
                  <a16:creationId xmlns:a16="http://schemas.microsoft.com/office/drawing/2014/main" id="{6DDC457C-90BC-6EC0-505D-A8C2336A5FB1}"/>
                </a:ext>
              </a:extLst>
            </p:cNvPr>
            <p:cNvSpPr txBox="1"/>
            <p:nvPr/>
          </p:nvSpPr>
          <p:spPr>
            <a:xfrm>
              <a:off x="4385361" y="2833300"/>
              <a:ext cx="577402" cy="276999"/>
            </a:xfrm>
            <a:prstGeom prst="rect">
              <a:avLst/>
            </a:prstGeom>
            <a:noFill/>
          </p:spPr>
          <p:txBody>
            <a:bodyPr wrap="none" rtlCol="0">
              <a:spAutoFit/>
            </a:bodyPr>
            <a:lstStyle/>
            <a:p>
              <a:r>
                <a:rPr lang="en-US" dirty="0">
                  <a:solidFill>
                    <a:srgbClr val="FF0000"/>
                  </a:solidFill>
                </a:rPr>
                <a:t>LDPC</a:t>
              </a:r>
            </a:p>
          </p:txBody>
        </p:sp>
        <p:sp>
          <p:nvSpPr>
            <p:cNvPr id="21" name="Oval 20">
              <a:extLst>
                <a:ext uri="{FF2B5EF4-FFF2-40B4-BE49-F238E27FC236}">
                  <a16:creationId xmlns:a16="http://schemas.microsoft.com/office/drawing/2014/main" id="{91F025CA-7F08-FAEB-A913-E2B8951D3906}"/>
                </a:ext>
              </a:extLst>
            </p:cNvPr>
            <p:cNvSpPr/>
            <p:nvPr/>
          </p:nvSpPr>
          <p:spPr bwMode="auto">
            <a:xfrm>
              <a:off x="1752600" y="4114800"/>
              <a:ext cx="76200" cy="7620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Oval 21">
              <a:extLst>
                <a:ext uri="{FF2B5EF4-FFF2-40B4-BE49-F238E27FC236}">
                  <a16:creationId xmlns:a16="http://schemas.microsoft.com/office/drawing/2014/main" id="{0EE26142-3D46-9FA5-64D1-8481D3F0E902}"/>
                </a:ext>
              </a:extLst>
            </p:cNvPr>
            <p:cNvSpPr/>
            <p:nvPr/>
          </p:nvSpPr>
          <p:spPr bwMode="auto">
            <a:xfrm>
              <a:off x="4648200" y="3200400"/>
              <a:ext cx="76200" cy="7620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3" name="TextBox 22">
              <a:extLst>
                <a:ext uri="{FF2B5EF4-FFF2-40B4-BE49-F238E27FC236}">
                  <a16:creationId xmlns:a16="http://schemas.microsoft.com/office/drawing/2014/main" id="{247DD8E6-D4B5-0C7E-27AA-24B02A0FCC29}"/>
                </a:ext>
              </a:extLst>
            </p:cNvPr>
            <p:cNvSpPr txBox="1"/>
            <p:nvPr/>
          </p:nvSpPr>
          <p:spPr>
            <a:xfrm>
              <a:off x="713823" y="1051571"/>
              <a:ext cx="2794355" cy="369332"/>
            </a:xfrm>
            <a:prstGeom prst="rect">
              <a:avLst/>
            </a:prstGeom>
            <a:noFill/>
          </p:spPr>
          <p:txBody>
            <a:bodyPr wrap="none" rtlCol="0">
              <a:spAutoFit/>
            </a:bodyPr>
            <a:lstStyle/>
            <a:p>
              <a:r>
                <a:rPr lang="en-US" sz="1800" b="1" dirty="0">
                  <a:solidFill>
                    <a:srgbClr val="92D050"/>
                  </a:solidFill>
                </a:rPr>
                <a:t>4ab Enhanced Data device</a:t>
              </a:r>
            </a:p>
          </p:txBody>
        </p:sp>
        <p:sp>
          <p:nvSpPr>
            <p:cNvPr id="24" name="TextBox 23">
              <a:extLst>
                <a:ext uri="{FF2B5EF4-FFF2-40B4-BE49-F238E27FC236}">
                  <a16:creationId xmlns:a16="http://schemas.microsoft.com/office/drawing/2014/main" id="{B00B9390-51A9-C1C1-2C0D-2C52139C0259}"/>
                </a:ext>
              </a:extLst>
            </p:cNvPr>
            <p:cNvSpPr txBox="1"/>
            <p:nvPr/>
          </p:nvSpPr>
          <p:spPr>
            <a:xfrm>
              <a:off x="2290155" y="5118455"/>
              <a:ext cx="2781595" cy="369332"/>
            </a:xfrm>
            <a:prstGeom prst="rect">
              <a:avLst/>
            </a:prstGeom>
            <a:noFill/>
          </p:spPr>
          <p:txBody>
            <a:bodyPr wrap="none" rtlCol="0">
              <a:spAutoFit/>
            </a:bodyPr>
            <a:lstStyle/>
            <a:p>
              <a:r>
                <a:rPr lang="en-US" sz="1800" b="1" dirty="0">
                  <a:solidFill>
                    <a:srgbClr val="00B050">
                      <a:alpha val="50000"/>
                    </a:srgbClr>
                  </a:solidFill>
                </a:rPr>
                <a:t>4ab Advanced Data device</a:t>
              </a:r>
            </a:p>
          </p:txBody>
        </p:sp>
      </p:grpSp>
      <p:sp>
        <p:nvSpPr>
          <p:cNvPr id="27" name="Oval 26">
            <a:extLst>
              <a:ext uri="{FF2B5EF4-FFF2-40B4-BE49-F238E27FC236}">
                <a16:creationId xmlns:a16="http://schemas.microsoft.com/office/drawing/2014/main" id="{7F470116-8A8F-6519-D97D-6CAFB0F22BDA}"/>
              </a:ext>
            </a:extLst>
          </p:cNvPr>
          <p:cNvSpPr/>
          <p:nvPr/>
        </p:nvSpPr>
        <p:spPr bwMode="auto">
          <a:xfrm>
            <a:off x="2892913" y="2740048"/>
            <a:ext cx="71507" cy="63155"/>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8" name="TextBox 27">
            <a:extLst>
              <a:ext uri="{FF2B5EF4-FFF2-40B4-BE49-F238E27FC236}">
                <a16:creationId xmlns:a16="http://schemas.microsoft.com/office/drawing/2014/main" id="{BD88A083-29B1-C845-76B8-264EDD371EA7}"/>
              </a:ext>
            </a:extLst>
          </p:cNvPr>
          <p:cNvSpPr txBox="1"/>
          <p:nvPr/>
        </p:nvSpPr>
        <p:spPr>
          <a:xfrm>
            <a:off x="2590800" y="2818420"/>
            <a:ext cx="676788" cy="276999"/>
          </a:xfrm>
          <a:prstGeom prst="rect">
            <a:avLst/>
          </a:prstGeom>
          <a:noFill/>
        </p:spPr>
        <p:txBody>
          <a:bodyPr wrap="none" rtlCol="0">
            <a:spAutoFit/>
          </a:bodyPr>
          <a:lstStyle/>
          <a:p>
            <a:r>
              <a:rPr lang="en-US" dirty="0"/>
              <a:t>4z Sync</a:t>
            </a:r>
          </a:p>
        </p:txBody>
      </p:sp>
    </p:spTree>
    <p:extLst>
      <p:ext uri="{BB962C8B-B14F-4D97-AF65-F5344CB8AC3E}">
        <p14:creationId xmlns:p14="http://schemas.microsoft.com/office/powerpoint/2010/main" val="1657008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Summary</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358444"/>
            <a:ext cx="8305800" cy="5101094"/>
          </a:xfrm>
        </p:spPr>
        <p:txBody>
          <a:bodyPr/>
          <a:lstStyle/>
          <a:p>
            <a:r>
              <a:rPr lang="en-US" sz="1800" dirty="0"/>
              <a:t>4ab group could look into defining device categories and the device class </a:t>
            </a:r>
          </a:p>
          <a:p>
            <a:pPr lvl="1"/>
            <a:r>
              <a:rPr lang="en-US" sz="1400" dirty="0"/>
              <a:t>Simplifies parameter set definition, reduce testing burden, better UWB ecosystem</a:t>
            </a:r>
          </a:p>
          <a:p>
            <a:endParaRPr lang="en-US" sz="1800" dirty="0"/>
          </a:p>
          <a:p>
            <a:pPr marL="0" indent="0">
              <a:buNone/>
            </a:pPr>
            <a:endParaRPr lang="en-US" sz="1800" dirty="0"/>
          </a:p>
          <a:p>
            <a:pPr marL="0" indent="0">
              <a:buNone/>
            </a:pPr>
            <a:endParaRPr lang="en-US" sz="1800" b="1" dirty="0"/>
          </a:p>
          <a:p>
            <a:endParaRPr lang="en-US" sz="1800" dirty="0"/>
          </a:p>
          <a:p>
            <a:pPr lvl="1"/>
            <a:endParaRPr lang="en-US" sz="14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March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15-23-0177-00-04ab</a:t>
            </a:r>
            <a:endParaRPr lang="en-US" altLang="en-US" sz="1400" b="1" dirty="0"/>
          </a:p>
        </p:txBody>
      </p:sp>
      <p:grpSp>
        <p:nvGrpSpPr>
          <p:cNvPr id="4" name="Group 3">
            <a:extLst>
              <a:ext uri="{FF2B5EF4-FFF2-40B4-BE49-F238E27FC236}">
                <a16:creationId xmlns:a16="http://schemas.microsoft.com/office/drawing/2014/main" id="{15F54F09-CF0C-BE7D-EDD8-FB0273A8205E}"/>
              </a:ext>
            </a:extLst>
          </p:cNvPr>
          <p:cNvGrpSpPr/>
          <p:nvPr/>
        </p:nvGrpSpPr>
        <p:grpSpPr>
          <a:xfrm>
            <a:off x="1536700" y="2635766"/>
            <a:ext cx="5588000" cy="2546450"/>
            <a:chOff x="1346200" y="1624721"/>
            <a:chExt cx="5588000" cy="2546450"/>
          </a:xfrm>
        </p:grpSpPr>
        <p:sp>
          <p:nvSpPr>
            <p:cNvPr id="7" name="Oval 6">
              <a:extLst>
                <a:ext uri="{FF2B5EF4-FFF2-40B4-BE49-F238E27FC236}">
                  <a16:creationId xmlns:a16="http://schemas.microsoft.com/office/drawing/2014/main" id="{48B96496-ED41-52D6-B4C9-E6D36FB64A19}"/>
                </a:ext>
              </a:extLst>
            </p:cNvPr>
            <p:cNvSpPr/>
            <p:nvPr/>
          </p:nvSpPr>
          <p:spPr bwMode="auto">
            <a:xfrm>
              <a:off x="3733800" y="1905000"/>
              <a:ext cx="3124200"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0" name="Oval 9">
              <a:extLst>
                <a:ext uri="{FF2B5EF4-FFF2-40B4-BE49-F238E27FC236}">
                  <a16:creationId xmlns:a16="http://schemas.microsoft.com/office/drawing/2014/main" id="{7BE6206F-7A0B-DFB4-7CED-7575958572C2}"/>
                </a:ext>
              </a:extLst>
            </p:cNvPr>
            <p:cNvSpPr/>
            <p:nvPr/>
          </p:nvSpPr>
          <p:spPr bwMode="auto">
            <a:xfrm>
              <a:off x="1346200" y="2098759"/>
              <a:ext cx="2650915" cy="1522163"/>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1" name="Oval 10">
              <a:extLst>
                <a:ext uri="{FF2B5EF4-FFF2-40B4-BE49-F238E27FC236}">
                  <a16:creationId xmlns:a16="http://schemas.microsoft.com/office/drawing/2014/main" id="{414F9C92-93D7-05EB-20F5-8F10DD07535F}"/>
                </a:ext>
              </a:extLst>
            </p:cNvPr>
            <p:cNvSpPr/>
            <p:nvPr/>
          </p:nvSpPr>
          <p:spPr bwMode="auto">
            <a:xfrm>
              <a:off x="2819400" y="1975210"/>
              <a:ext cx="3073400"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2D95BBC5-4219-BB86-486E-2B3036F18E42}"/>
                </a:ext>
              </a:extLst>
            </p:cNvPr>
            <p:cNvSpPr/>
            <p:nvPr/>
          </p:nvSpPr>
          <p:spPr bwMode="auto">
            <a:xfrm>
              <a:off x="3175001" y="2016393"/>
              <a:ext cx="2233838" cy="1276671"/>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8D90C714-2097-0ED6-E2B0-08C55D0057CE}"/>
                </a:ext>
              </a:extLst>
            </p:cNvPr>
            <p:cNvSpPr/>
            <p:nvPr/>
          </p:nvSpPr>
          <p:spPr bwMode="auto">
            <a:xfrm>
              <a:off x="4292600" y="2757686"/>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4" name="TextBox 13">
              <a:extLst>
                <a:ext uri="{FF2B5EF4-FFF2-40B4-BE49-F238E27FC236}">
                  <a16:creationId xmlns:a16="http://schemas.microsoft.com/office/drawing/2014/main" id="{DB853D46-DB32-9728-36EB-217F5E7CF24F}"/>
                </a:ext>
              </a:extLst>
            </p:cNvPr>
            <p:cNvSpPr txBox="1"/>
            <p:nvPr/>
          </p:nvSpPr>
          <p:spPr>
            <a:xfrm>
              <a:off x="3987673" y="2533126"/>
              <a:ext cx="805401" cy="204309"/>
            </a:xfrm>
            <a:prstGeom prst="rect">
              <a:avLst/>
            </a:prstGeom>
            <a:noFill/>
          </p:spPr>
          <p:txBody>
            <a:bodyPr wrap="none" rtlCol="0">
              <a:spAutoFit/>
            </a:bodyPr>
            <a:lstStyle/>
            <a:p>
              <a:r>
                <a:rPr lang="en-US" sz="1000" dirty="0"/>
                <a:t>4z Data rates</a:t>
              </a:r>
            </a:p>
          </p:txBody>
        </p:sp>
        <p:sp>
          <p:nvSpPr>
            <p:cNvPr id="15" name="Oval 14">
              <a:extLst>
                <a:ext uri="{FF2B5EF4-FFF2-40B4-BE49-F238E27FC236}">
                  <a16:creationId xmlns:a16="http://schemas.microsoft.com/office/drawing/2014/main" id="{7C79BA47-0460-285E-4845-143369D24CB0}"/>
                </a:ext>
              </a:extLst>
            </p:cNvPr>
            <p:cNvSpPr/>
            <p:nvPr/>
          </p:nvSpPr>
          <p:spPr bwMode="auto">
            <a:xfrm>
              <a:off x="4292600" y="3045967"/>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a16="http://schemas.microsoft.com/office/drawing/2014/main" id="{619E6A23-5A72-8000-D45D-6AAD0D7A2823}"/>
                </a:ext>
              </a:extLst>
            </p:cNvPr>
            <p:cNvSpPr txBox="1"/>
            <p:nvPr/>
          </p:nvSpPr>
          <p:spPr>
            <a:xfrm>
              <a:off x="4095610" y="3079637"/>
              <a:ext cx="551080" cy="204309"/>
            </a:xfrm>
            <a:prstGeom prst="rect">
              <a:avLst/>
            </a:prstGeom>
            <a:noFill/>
          </p:spPr>
          <p:txBody>
            <a:bodyPr wrap="none" rtlCol="0">
              <a:spAutoFit/>
            </a:bodyPr>
            <a:lstStyle/>
            <a:p>
              <a:r>
                <a:rPr lang="en-US" sz="1000" dirty="0"/>
                <a:t>4z PHR</a:t>
              </a:r>
            </a:p>
          </p:txBody>
        </p:sp>
        <p:sp>
          <p:nvSpPr>
            <p:cNvPr id="17" name="Oval 16">
              <a:extLst>
                <a:ext uri="{FF2B5EF4-FFF2-40B4-BE49-F238E27FC236}">
                  <a16:creationId xmlns:a16="http://schemas.microsoft.com/office/drawing/2014/main" id="{9EEA735C-054D-6CEC-F6D1-ADBB6A505A0B}"/>
                </a:ext>
              </a:extLst>
            </p:cNvPr>
            <p:cNvSpPr/>
            <p:nvPr/>
          </p:nvSpPr>
          <p:spPr bwMode="auto">
            <a:xfrm>
              <a:off x="4114800" y="2326492"/>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BFA77493-28F9-4281-5453-0AC196D05599}"/>
                </a:ext>
              </a:extLst>
            </p:cNvPr>
            <p:cNvSpPr txBox="1"/>
            <p:nvPr/>
          </p:nvSpPr>
          <p:spPr>
            <a:xfrm>
              <a:off x="3562203" y="2071527"/>
              <a:ext cx="1262879" cy="204309"/>
            </a:xfrm>
            <a:prstGeom prst="rect">
              <a:avLst/>
            </a:prstGeom>
            <a:noFill/>
          </p:spPr>
          <p:txBody>
            <a:bodyPr wrap="none" rtlCol="0">
              <a:spAutoFit/>
            </a:bodyPr>
            <a:lstStyle/>
            <a:p>
              <a:r>
                <a:rPr lang="en-US" sz="1000" dirty="0">
                  <a:solidFill>
                    <a:srgbClr val="FF0000"/>
                  </a:solidFill>
                </a:rPr>
                <a:t>1.95, 62.4, 124.8 Mb/s</a:t>
              </a:r>
            </a:p>
          </p:txBody>
        </p:sp>
        <p:sp>
          <p:nvSpPr>
            <p:cNvPr id="19" name="TextBox 18">
              <a:extLst>
                <a:ext uri="{FF2B5EF4-FFF2-40B4-BE49-F238E27FC236}">
                  <a16:creationId xmlns:a16="http://schemas.microsoft.com/office/drawing/2014/main" id="{4531730B-ADC0-A450-6179-F00799C11954}"/>
                </a:ext>
              </a:extLst>
            </p:cNvPr>
            <p:cNvSpPr txBox="1"/>
            <p:nvPr/>
          </p:nvSpPr>
          <p:spPr>
            <a:xfrm>
              <a:off x="3511030" y="3475350"/>
              <a:ext cx="879140" cy="204309"/>
            </a:xfrm>
            <a:prstGeom prst="rect">
              <a:avLst/>
            </a:prstGeom>
            <a:noFill/>
          </p:spPr>
          <p:txBody>
            <a:bodyPr wrap="none" rtlCol="0">
              <a:spAutoFit/>
            </a:bodyPr>
            <a:lstStyle/>
            <a:p>
              <a:r>
                <a:rPr lang="en-US" sz="1000" dirty="0">
                  <a:solidFill>
                    <a:srgbClr val="FF0000"/>
                  </a:solidFill>
                </a:rPr>
                <a:t>Dynamic PHR</a:t>
              </a:r>
            </a:p>
          </p:txBody>
        </p:sp>
        <p:sp>
          <p:nvSpPr>
            <p:cNvPr id="20" name="Oval 19">
              <a:extLst>
                <a:ext uri="{FF2B5EF4-FFF2-40B4-BE49-F238E27FC236}">
                  <a16:creationId xmlns:a16="http://schemas.microsoft.com/office/drawing/2014/main" id="{11CB110E-542F-0093-3102-AE3B742E046E}"/>
                </a:ext>
              </a:extLst>
            </p:cNvPr>
            <p:cNvSpPr/>
            <p:nvPr/>
          </p:nvSpPr>
          <p:spPr bwMode="auto">
            <a:xfrm>
              <a:off x="4964748" y="2845618"/>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85AA38B-6F87-11FB-88EC-5BAD08DBA4D7}"/>
                </a:ext>
              </a:extLst>
            </p:cNvPr>
            <p:cNvSpPr txBox="1"/>
            <p:nvPr/>
          </p:nvSpPr>
          <p:spPr>
            <a:xfrm>
              <a:off x="4717806" y="2856778"/>
              <a:ext cx="557099" cy="204309"/>
            </a:xfrm>
            <a:prstGeom prst="rect">
              <a:avLst/>
            </a:prstGeom>
            <a:noFill/>
          </p:spPr>
          <p:txBody>
            <a:bodyPr wrap="none" rtlCol="0">
              <a:spAutoFit/>
            </a:bodyPr>
            <a:lstStyle/>
            <a:p>
              <a:r>
                <a:rPr lang="en-US" sz="1000" dirty="0"/>
                <a:t>4z BCC</a:t>
              </a:r>
            </a:p>
          </p:txBody>
        </p:sp>
        <p:sp>
          <p:nvSpPr>
            <p:cNvPr id="22" name="TextBox 21">
              <a:extLst>
                <a:ext uri="{FF2B5EF4-FFF2-40B4-BE49-F238E27FC236}">
                  <a16:creationId xmlns:a16="http://schemas.microsoft.com/office/drawing/2014/main" id="{3C08E805-5949-498E-B010-EFD0A12539D1}"/>
                </a:ext>
              </a:extLst>
            </p:cNvPr>
            <p:cNvSpPr txBox="1"/>
            <p:nvPr/>
          </p:nvSpPr>
          <p:spPr>
            <a:xfrm>
              <a:off x="4535196" y="3620922"/>
              <a:ext cx="480352" cy="204309"/>
            </a:xfrm>
            <a:prstGeom prst="rect">
              <a:avLst/>
            </a:prstGeom>
            <a:noFill/>
          </p:spPr>
          <p:txBody>
            <a:bodyPr wrap="none" rtlCol="0">
              <a:spAutoFit/>
            </a:bodyPr>
            <a:lstStyle/>
            <a:p>
              <a:r>
                <a:rPr lang="en-US" sz="1000" dirty="0">
                  <a:solidFill>
                    <a:srgbClr val="FF0000"/>
                  </a:solidFill>
                </a:rPr>
                <a:t>LDPC</a:t>
              </a:r>
            </a:p>
          </p:txBody>
        </p:sp>
        <p:sp>
          <p:nvSpPr>
            <p:cNvPr id="23" name="Oval 22">
              <a:extLst>
                <a:ext uri="{FF2B5EF4-FFF2-40B4-BE49-F238E27FC236}">
                  <a16:creationId xmlns:a16="http://schemas.microsoft.com/office/drawing/2014/main" id="{7DE7F1C7-B4E5-BF18-29D5-87D2B9703342}"/>
                </a:ext>
              </a:extLst>
            </p:cNvPr>
            <p:cNvSpPr/>
            <p:nvPr/>
          </p:nvSpPr>
          <p:spPr bwMode="auto">
            <a:xfrm>
              <a:off x="3835400" y="3375431"/>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4" name="Oval 23">
              <a:extLst>
                <a:ext uri="{FF2B5EF4-FFF2-40B4-BE49-F238E27FC236}">
                  <a16:creationId xmlns:a16="http://schemas.microsoft.com/office/drawing/2014/main" id="{44E5F034-01D4-E971-6A5D-CEB43A2B6696}"/>
                </a:ext>
              </a:extLst>
            </p:cNvPr>
            <p:cNvSpPr/>
            <p:nvPr/>
          </p:nvSpPr>
          <p:spPr bwMode="auto">
            <a:xfrm>
              <a:off x="4749800" y="358140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5" name="TextBox 24">
              <a:extLst>
                <a:ext uri="{FF2B5EF4-FFF2-40B4-BE49-F238E27FC236}">
                  <a16:creationId xmlns:a16="http://schemas.microsoft.com/office/drawing/2014/main" id="{090065B1-CF25-13E3-167F-DB4FAE5F5F3C}"/>
                </a:ext>
              </a:extLst>
            </p:cNvPr>
            <p:cNvSpPr txBox="1"/>
            <p:nvPr/>
          </p:nvSpPr>
          <p:spPr>
            <a:xfrm>
              <a:off x="3094048" y="1685377"/>
              <a:ext cx="1806134" cy="229848"/>
            </a:xfrm>
            <a:prstGeom prst="rect">
              <a:avLst/>
            </a:prstGeom>
            <a:noFill/>
          </p:spPr>
          <p:txBody>
            <a:bodyPr wrap="none" rtlCol="0">
              <a:spAutoFit/>
            </a:bodyPr>
            <a:lstStyle/>
            <a:p>
              <a:r>
                <a:rPr lang="en-US" b="1" dirty="0">
                  <a:solidFill>
                    <a:srgbClr val="92D050"/>
                  </a:solidFill>
                </a:rPr>
                <a:t>4ab Enhanced Data device</a:t>
              </a:r>
            </a:p>
          </p:txBody>
        </p:sp>
        <p:sp>
          <p:nvSpPr>
            <p:cNvPr id="26" name="TextBox 25">
              <a:extLst>
                <a:ext uri="{FF2B5EF4-FFF2-40B4-BE49-F238E27FC236}">
                  <a16:creationId xmlns:a16="http://schemas.microsoft.com/office/drawing/2014/main" id="{B8591008-B056-6466-6BCC-C83084AAFDD6}"/>
                </a:ext>
              </a:extLst>
            </p:cNvPr>
            <p:cNvSpPr txBox="1"/>
            <p:nvPr/>
          </p:nvSpPr>
          <p:spPr>
            <a:xfrm>
              <a:off x="3644801" y="3941323"/>
              <a:ext cx="1798188" cy="229848"/>
            </a:xfrm>
            <a:prstGeom prst="rect">
              <a:avLst/>
            </a:prstGeom>
            <a:noFill/>
          </p:spPr>
          <p:txBody>
            <a:bodyPr wrap="none" rtlCol="0">
              <a:spAutoFit/>
            </a:bodyPr>
            <a:lstStyle/>
            <a:p>
              <a:r>
                <a:rPr lang="en-US" b="1" dirty="0">
                  <a:solidFill>
                    <a:srgbClr val="00B050">
                      <a:alpha val="50000"/>
                    </a:srgbClr>
                  </a:solidFill>
                </a:rPr>
                <a:t>4ab Advanced Data device</a:t>
              </a:r>
            </a:p>
          </p:txBody>
        </p:sp>
        <p:sp>
          <p:nvSpPr>
            <p:cNvPr id="27" name="Oval 26">
              <a:extLst>
                <a:ext uri="{FF2B5EF4-FFF2-40B4-BE49-F238E27FC236}">
                  <a16:creationId xmlns:a16="http://schemas.microsoft.com/office/drawing/2014/main" id="{2A3F11C3-07FB-5663-46A3-A4AAB04FADEE}"/>
                </a:ext>
              </a:extLst>
            </p:cNvPr>
            <p:cNvSpPr/>
            <p:nvPr/>
          </p:nvSpPr>
          <p:spPr bwMode="auto">
            <a:xfrm>
              <a:off x="3835400" y="2778217"/>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8" name="TextBox 27">
              <a:extLst>
                <a:ext uri="{FF2B5EF4-FFF2-40B4-BE49-F238E27FC236}">
                  <a16:creationId xmlns:a16="http://schemas.microsoft.com/office/drawing/2014/main" id="{4E4575C9-6941-22F7-C8E2-383ABCAC5BA3}"/>
                </a:ext>
              </a:extLst>
            </p:cNvPr>
            <p:cNvSpPr txBox="1"/>
            <p:nvPr/>
          </p:nvSpPr>
          <p:spPr>
            <a:xfrm>
              <a:off x="3574094" y="2806286"/>
              <a:ext cx="667170" cy="246221"/>
            </a:xfrm>
            <a:prstGeom prst="rect">
              <a:avLst/>
            </a:prstGeom>
            <a:noFill/>
          </p:spPr>
          <p:txBody>
            <a:bodyPr wrap="none" rtlCol="0">
              <a:spAutoFit/>
            </a:bodyPr>
            <a:lstStyle/>
            <a:p>
              <a:r>
                <a:rPr lang="en-US" sz="1000" dirty="0"/>
                <a:t>4z </a:t>
              </a:r>
              <a:r>
                <a:rPr lang="en-US" sz="1000" dirty="0" err="1"/>
                <a:t>Ipatov</a:t>
              </a:r>
              <a:endParaRPr lang="en-US" sz="1000" dirty="0"/>
            </a:p>
          </p:txBody>
        </p:sp>
        <p:sp>
          <p:nvSpPr>
            <p:cNvPr id="29" name="Oval 28">
              <a:extLst>
                <a:ext uri="{FF2B5EF4-FFF2-40B4-BE49-F238E27FC236}">
                  <a16:creationId xmlns:a16="http://schemas.microsoft.com/office/drawing/2014/main" id="{64F172A7-65B5-FFB3-6320-78BED5D7711B}"/>
                </a:ext>
              </a:extLst>
            </p:cNvPr>
            <p:cNvSpPr/>
            <p:nvPr/>
          </p:nvSpPr>
          <p:spPr bwMode="auto">
            <a:xfrm>
              <a:off x="3440965" y="2442166"/>
              <a:ext cx="50800" cy="41183"/>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0" name="TextBox 29">
              <a:extLst>
                <a:ext uri="{FF2B5EF4-FFF2-40B4-BE49-F238E27FC236}">
                  <a16:creationId xmlns:a16="http://schemas.microsoft.com/office/drawing/2014/main" id="{8DD8156C-B604-2F67-AB2D-D20D0C833AF6}"/>
                </a:ext>
              </a:extLst>
            </p:cNvPr>
            <p:cNvSpPr txBox="1"/>
            <p:nvPr/>
          </p:nvSpPr>
          <p:spPr>
            <a:xfrm>
              <a:off x="3198245" y="2472278"/>
              <a:ext cx="558166" cy="246221"/>
            </a:xfrm>
            <a:prstGeom prst="rect">
              <a:avLst/>
            </a:prstGeom>
            <a:noFill/>
          </p:spPr>
          <p:txBody>
            <a:bodyPr wrap="none" rtlCol="0">
              <a:spAutoFit/>
            </a:bodyPr>
            <a:lstStyle/>
            <a:p>
              <a:r>
                <a:rPr lang="en-US" sz="1000" dirty="0"/>
                <a:t>4z STS</a:t>
              </a:r>
            </a:p>
          </p:txBody>
        </p:sp>
        <p:sp>
          <p:nvSpPr>
            <p:cNvPr id="31" name="TextBox 30">
              <a:extLst>
                <a:ext uri="{FF2B5EF4-FFF2-40B4-BE49-F238E27FC236}">
                  <a16:creationId xmlns:a16="http://schemas.microsoft.com/office/drawing/2014/main" id="{8A1EFCFC-937C-F9AF-455F-ECA386069A2D}"/>
                </a:ext>
              </a:extLst>
            </p:cNvPr>
            <p:cNvSpPr txBox="1"/>
            <p:nvPr/>
          </p:nvSpPr>
          <p:spPr>
            <a:xfrm>
              <a:off x="1718216" y="2483349"/>
              <a:ext cx="567784" cy="246221"/>
            </a:xfrm>
            <a:prstGeom prst="rect">
              <a:avLst/>
            </a:prstGeom>
            <a:noFill/>
          </p:spPr>
          <p:txBody>
            <a:bodyPr wrap="none" rtlCol="0">
              <a:spAutoFit/>
            </a:bodyPr>
            <a:lstStyle/>
            <a:p>
              <a:r>
                <a:rPr lang="en-US" sz="1000" dirty="0">
                  <a:solidFill>
                    <a:srgbClr val="FF0000"/>
                  </a:solidFill>
                </a:rPr>
                <a:t>MMRS</a:t>
              </a:r>
            </a:p>
          </p:txBody>
        </p:sp>
        <p:sp>
          <p:nvSpPr>
            <p:cNvPr id="32" name="Oval 31">
              <a:extLst>
                <a:ext uri="{FF2B5EF4-FFF2-40B4-BE49-F238E27FC236}">
                  <a16:creationId xmlns:a16="http://schemas.microsoft.com/office/drawing/2014/main" id="{745EC7E9-665A-270E-A2AD-F415EFB2C6AF}"/>
                </a:ext>
              </a:extLst>
            </p:cNvPr>
            <p:cNvSpPr/>
            <p:nvPr/>
          </p:nvSpPr>
          <p:spPr bwMode="auto">
            <a:xfrm>
              <a:off x="1986432" y="245345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3" name="TextBox 32">
              <a:extLst>
                <a:ext uri="{FF2B5EF4-FFF2-40B4-BE49-F238E27FC236}">
                  <a16:creationId xmlns:a16="http://schemas.microsoft.com/office/drawing/2014/main" id="{9C5E9E0E-A48C-0043-DB0D-645010887DCD}"/>
                </a:ext>
              </a:extLst>
            </p:cNvPr>
            <p:cNvSpPr txBox="1"/>
            <p:nvPr/>
          </p:nvSpPr>
          <p:spPr>
            <a:xfrm>
              <a:off x="1524000" y="2914079"/>
              <a:ext cx="455574" cy="246221"/>
            </a:xfrm>
            <a:prstGeom prst="rect">
              <a:avLst/>
            </a:prstGeom>
            <a:noFill/>
          </p:spPr>
          <p:txBody>
            <a:bodyPr wrap="none" rtlCol="0">
              <a:spAutoFit/>
            </a:bodyPr>
            <a:lstStyle/>
            <a:p>
              <a:r>
                <a:rPr lang="en-US" sz="1000" dirty="0">
                  <a:solidFill>
                    <a:srgbClr val="FF0000"/>
                  </a:solidFill>
                </a:rPr>
                <a:t>NBA</a:t>
              </a:r>
            </a:p>
          </p:txBody>
        </p:sp>
        <p:sp>
          <p:nvSpPr>
            <p:cNvPr id="34" name="Oval 33">
              <a:extLst>
                <a:ext uri="{FF2B5EF4-FFF2-40B4-BE49-F238E27FC236}">
                  <a16:creationId xmlns:a16="http://schemas.microsoft.com/office/drawing/2014/main" id="{416FE074-42A3-9FD0-D489-5E14B7E0F44B}"/>
                </a:ext>
              </a:extLst>
            </p:cNvPr>
            <p:cNvSpPr/>
            <p:nvPr/>
          </p:nvSpPr>
          <p:spPr bwMode="auto">
            <a:xfrm>
              <a:off x="1723873" y="288418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5" name="TextBox 34">
              <a:extLst>
                <a:ext uri="{FF2B5EF4-FFF2-40B4-BE49-F238E27FC236}">
                  <a16:creationId xmlns:a16="http://schemas.microsoft.com/office/drawing/2014/main" id="{363749CB-3698-E522-5E81-186A331E9842}"/>
                </a:ext>
              </a:extLst>
            </p:cNvPr>
            <p:cNvSpPr txBox="1"/>
            <p:nvPr/>
          </p:nvSpPr>
          <p:spPr>
            <a:xfrm>
              <a:off x="1886805" y="3063740"/>
              <a:ext cx="1029449" cy="246221"/>
            </a:xfrm>
            <a:prstGeom prst="rect">
              <a:avLst/>
            </a:prstGeom>
            <a:noFill/>
          </p:spPr>
          <p:txBody>
            <a:bodyPr wrap="none" rtlCol="0">
              <a:spAutoFit/>
            </a:bodyPr>
            <a:lstStyle/>
            <a:p>
              <a:r>
                <a:rPr lang="en-US" sz="1000" dirty="0">
                  <a:solidFill>
                    <a:srgbClr val="FF0000"/>
                  </a:solidFill>
                </a:rPr>
                <a:t>RSF Only MMS</a:t>
              </a:r>
            </a:p>
          </p:txBody>
        </p:sp>
        <p:sp>
          <p:nvSpPr>
            <p:cNvPr id="36" name="Oval 35">
              <a:extLst>
                <a:ext uri="{FF2B5EF4-FFF2-40B4-BE49-F238E27FC236}">
                  <a16:creationId xmlns:a16="http://schemas.microsoft.com/office/drawing/2014/main" id="{DB197E8B-4625-4DE1-4AF0-98ECC8ACA8EF}"/>
                </a:ext>
              </a:extLst>
            </p:cNvPr>
            <p:cNvSpPr/>
            <p:nvPr/>
          </p:nvSpPr>
          <p:spPr bwMode="auto">
            <a:xfrm>
              <a:off x="2216387" y="2993975"/>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7" name="TextBox 36">
              <a:extLst>
                <a:ext uri="{FF2B5EF4-FFF2-40B4-BE49-F238E27FC236}">
                  <a16:creationId xmlns:a16="http://schemas.microsoft.com/office/drawing/2014/main" id="{5352A813-A1FF-1647-5B9C-306F2D3ED4BA}"/>
                </a:ext>
              </a:extLst>
            </p:cNvPr>
            <p:cNvSpPr txBox="1"/>
            <p:nvPr/>
          </p:nvSpPr>
          <p:spPr>
            <a:xfrm>
              <a:off x="2157174" y="2290875"/>
              <a:ext cx="849913" cy="246221"/>
            </a:xfrm>
            <a:prstGeom prst="rect">
              <a:avLst/>
            </a:prstGeom>
            <a:noFill/>
          </p:spPr>
          <p:txBody>
            <a:bodyPr wrap="none" rtlCol="0">
              <a:spAutoFit/>
            </a:bodyPr>
            <a:lstStyle/>
            <a:p>
              <a:r>
                <a:rPr lang="en-US" sz="1000" dirty="0">
                  <a:solidFill>
                    <a:srgbClr val="FF0000"/>
                  </a:solidFill>
                </a:rPr>
                <a:t>Mixed MMS</a:t>
              </a:r>
            </a:p>
          </p:txBody>
        </p:sp>
        <p:sp>
          <p:nvSpPr>
            <p:cNvPr id="38" name="Oval 37">
              <a:extLst>
                <a:ext uri="{FF2B5EF4-FFF2-40B4-BE49-F238E27FC236}">
                  <a16:creationId xmlns:a16="http://schemas.microsoft.com/office/drawing/2014/main" id="{FD197B78-62E9-FA43-7AA2-EB9C66BEE287}"/>
                </a:ext>
              </a:extLst>
            </p:cNvPr>
            <p:cNvSpPr/>
            <p:nvPr/>
          </p:nvSpPr>
          <p:spPr bwMode="auto">
            <a:xfrm>
              <a:off x="2486756" y="222111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9" name="TextBox 38">
              <a:extLst>
                <a:ext uri="{FF2B5EF4-FFF2-40B4-BE49-F238E27FC236}">
                  <a16:creationId xmlns:a16="http://schemas.microsoft.com/office/drawing/2014/main" id="{692EE2E7-15A6-F378-85B4-B5E8A8D68E8B}"/>
                </a:ext>
              </a:extLst>
            </p:cNvPr>
            <p:cNvSpPr txBox="1"/>
            <p:nvPr/>
          </p:nvSpPr>
          <p:spPr>
            <a:xfrm>
              <a:off x="1419114" y="1729652"/>
              <a:ext cx="1467068" cy="276999"/>
            </a:xfrm>
            <a:prstGeom prst="rect">
              <a:avLst/>
            </a:prstGeom>
            <a:noFill/>
          </p:spPr>
          <p:txBody>
            <a:bodyPr wrap="none" rtlCol="0">
              <a:spAutoFit/>
            </a:bodyPr>
            <a:lstStyle/>
            <a:p>
              <a:r>
                <a:rPr lang="en-US" b="1" dirty="0"/>
                <a:t>4ab Ranging device</a:t>
              </a:r>
            </a:p>
          </p:txBody>
        </p:sp>
        <p:sp>
          <p:nvSpPr>
            <p:cNvPr id="40" name="TextBox 39">
              <a:extLst>
                <a:ext uri="{FF2B5EF4-FFF2-40B4-BE49-F238E27FC236}">
                  <a16:creationId xmlns:a16="http://schemas.microsoft.com/office/drawing/2014/main" id="{901733D8-2C51-DA87-028B-7E85C6242E29}"/>
                </a:ext>
              </a:extLst>
            </p:cNvPr>
            <p:cNvSpPr txBox="1"/>
            <p:nvPr/>
          </p:nvSpPr>
          <p:spPr>
            <a:xfrm>
              <a:off x="6142879" y="2556741"/>
              <a:ext cx="791321" cy="246221"/>
            </a:xfrm>
            <a:prstGeom prst="rect">
              <a:avLst/>
            </a:prstGeom>
            <a:noFill/>
          </p:spPr>
          <p:txBody>
            <a:bodyPr wrap="square" rtlCol="0">
              <a:spAutoFit/>
            </a:bodyPr>
            <a:lstStyle/>
            <a:p>
              <a:r>
                <a:rPr lang="en-US" sz="1000" dirty="0">
                  <a:solidFill>
                    <a:srgbClr val="FF0000"/>
                  </a:solidFill>
                </a:rPr>
                <a:t>CIR report</a:t>
              </a:r>
            </a:p>
          </p:txBody>
        </p:sp>
        <p:sp>
          <p:nvSpPr>
            <p:cNvPr id="41" name="Oval 40">
              <a:extLst>
                <a:ext uri="{FF2B5EF4-FFF2-40B4-BE49-F238E27FC236}">
                  <a16:creationId xmlns:a16="http://schemas.microsoft.com/office/drawing/2014/main" id="{BF5BB1D5-0C1B-8875-59F5-B01B4C479667}"/>
                </a:ext>
              </a:extLst>
            </p:cNvPr>
            <p:cNvSpPr/>
            <p:nvPr/>
          </p:nvSpPr>
          <p:spPr bwMode="auto">
            <a:xfrm>
              <a:off x="6477097" y="2515558"/>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2" name="TextBox 41">
              <a:extLst>
                <a:ext uri="{FF2B5EF4-FFF2-40B4-BE49-F238E27FC236}">
                  <a16:creationId xmlns:a16="http://schemas.microsoft.com/office/drawing/2014/main" id="{CCE5325C-5FD1-83E0-7A59-85157C158C21}"/>
                </a:ext>
              </a:extLst>
            </p:cNvPr>
            <p:cNvSpPr txBox="1"/>
            <p:nvPr/>
          </p:nvSpPr>
          <p:spPr>
            <a:xfrm>
              <a:off x="5464834" y="2122189"/>
              <a:ext cx="814647" cy="246221"/>
            </a:xfrm>
            <a:prstGeom prst="rect">
              <a:avLst/>
            </a:prstGeom>
            <a:noFill/>
          </p:spPr>
          <p:txBody>
            <a:bodyPr wrap="none" rtlCol="0">
              <a:spAutoFit/>
            </a:bodyPr>
            <a:lstStyle/>
            <a:p>
              <a:r>
                <a:rPr lang="en-US" sz="1000" dirty="0">
                  <a:solidFill>
                    <a:srgbClr val="FF0000"/>
                  </a:solidFill>
                </a:rPr>
                <a:t>Sensing Seq</a:t>
              </a:r>
            </a:p>
          </p:txBody>
        </p:sp>
        <p:sp>
          <p:nvSpPr>
            <p:cNvPr id="43" name="Oval 42">
              <a:extLst>
                <a:ext uri="{FF2B5EF4-FFF2-40B4-BE49-F238E27FC236}">
                  <a16:creationId xmlns:a16="http://schemas.microsoft.com/office/drawing/2014/main" id="{4BF9F48F-ED3D-C8B3-4445-F3EC154FBFDE}"/>
                </a:ext>
              </a:extLst>
            </p:cNvPr>
            <p:cNvSpPr/>
            <p:nvPr/>
          </p:nvSpPr>
          <p:spPr bwMode="auto">
            <a:xfrm>
              <a:off x="5794416" y="2052424"/>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TextBox 43">
              <a:extLst>
                <a:ext uri="{FF2B5EF4-FFF2-40B4-BE49-F238E27FC236}">
                  <a16:creationId xmlns:a16="http://schemas.microsoft.com/office/drawing/2014/main" id="{F6FB4441-C4D0-4D35-928E-CA2862E165A0}"/>
                </a:ext>
              </a:extLst>
            </p:cNvPr>
            <p:cNvSpPr txBox="1"/>
            <p:nvPr/>
          </p:nvSpPr>
          <p:spPr>
            <a:xfrm>
              <a:off x="5845216" y="2889165"/>
              <a:ext cx="925253" cy="246221"/>
            </a:xfrm>
            <a:prstGeom prst="rect">
              <a:avLst/>
            </a:prstGeom>
            <a:noFill/>
          </p:spPr>
          <p:txBody>
            <a:bodyPr wrap="none" rtlCol="0">
              <a:spAutoFit/>
            </a:bodyPr>
            <a:lstStyle/>
            <a:p>
              <a:r>
                <a:rPr lang="en-US" sz="1000" dirty="0">
                  <a:solidFill>
                    <a:srgbClr val="FF0000"/>
                  </a:solidFill>
                </a:rPr>
                <a:t>Freq. stitching</a:t>
              </a:r>
            </a:p>
          </p:txBody>
        </p:sp>
        <p:sp>
          <p:nvSpPr>
            <p:cNvPr id="45" name="Oval 44">
              <a:extLst>
                <a:ext uri="{FF2B5EF4-FFF2-40B4-BE49-F238E27FC236}">
                  <a16:creationId xmlns:a16="http://schemas.microsoft.com/office/drawing/2014/main" id="{00BBC1BD-6740-EC8D-ED4F-5F8129227F0D}"/>
                </a:ext>
              </a:extLst>
            </p:cNvPr>
            <p:cNvSpPr/>
            <p:nvPr/>
          </p:nvSpPr>
          <p:spPr bwMode="auto">
            <a:xfrm>
              <a:off x="6174798" y="2895600"/>
              <a:ext cx="50800" cy="41183"/>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6" name="TextBox 45">
              <a:extLst>
                <a:ext uri="{FF2B5EF4-FFF2-40B4-BE49-F238E27FC236}">
                  <a16:creationId xmlns:a16="http://schemas.microsoft.com/office/drawing/2014/main" id="{BC63A28A-18C0-EC9A-958D-B9C89FD3D9ED}"/>
                </a:ext>
              </a:extLst>
            </p:cNvPr>
            <p:cNvSpPr txBox="1"/>
            <p:nvPr/>
          </p:nvSpPr>
          <p:spPr>
            <a:xfrm>
              <a:off x="5409345" y="1624721"/>
              <a:ext cx="1415772" cy="276999"/>
            </a:xfrm>
            <a:prstGeom prst="rect">
              <a:avLst/>
            </a:prstGeom>
            <a:noFill/>
          </p:spPr>
          <p:txBody>
            <a:bodyPr wrap="none" rtlCol="0">
              <a:spAutoFit/>
            </a:bodyPr>
            <a:lstStyle/>
            <a:p>
              <a:r>
                <a:rPr lang="en-US" b="1" dirty="0"/>
                <a:t>4ab Sensing device</a:t>
              </a:r>
            </a:p>
          </p:txBody>
        </p:sp>
      </p:grpSp>
    </p:spTree>
    <p:extLst>
      <p:ext uri="{BB962C8B-B14F-4D97-AF65-F5344CB8AC3E}">
        <p14:creationId xmlns:p14="http://schemas.microsoft.com/office/powerpoint/2010/main" val="18483745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34642</TotalTime>
  <Words>846</Words>
  <Application>Microsoft Macintosh PowerPoint</Application>
  <PresentationFormat>On-screen Show (4:3)</PresentationFormat>
  <Paragraphs>192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Introduction</vt:lpstr>
      <vt:lpstr>Device categories in 4ab</vt:lpstr>
      <vt:lpstr>4ab Data device</vt:lpstr>
      <vt:lpstr>4ab Data device classes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cp:lastModifiedBy>
  <cp:revision>1257</cp:revision>
  <cp:lastPrinted>1998-02-10T13:28:06Z</cp:lastPrinted>
  <dcterms:created xsi:type="dcterms:W3CDTF">2021-07-16T20:39:58Z</dcterms:created>
  <dcterms:modified xsi:type="dcterms:W3CDTF">2023-03-15T17:14:06Z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