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85" r:id="rId4"/>
    <p:sldId id="289" r:id="rId5"/>
    <p:sldId id="296" r:id="rId6"/>
    <p:sldId id="297" r:id="rId7"/>
    <p:sldId id="298" r:id="rId8"/>
    <p:sldId id="299" r:id="rId9"/>
    <p:sldId id="30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18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255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69523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8237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62728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306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30467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
        <p:nvSpPr>
          <p:cNvPr id="7" name="Rectangle 5">
            <a:extLst>
              <a:ext uri="{FF2B5EF4-FFF2-40B4-BE49-F238E27FC236}">
                <a16:creationId xmlns:a16="http://schemas.microsoft.com/office/drawing/2014/main" id="{3A32FB8C-BFF9-28F6-D31A-ABD6AE0CDD74}"/>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Rectangle 5">
            <a:extLst>
              <a:ext uri="{FF2B5EF4-FFF2-40B4-BE49-F238E27FC236}">
                <a16:creationId xmlns:a16="http://schemas.microsoft.com/office/drawing/2014/main" id="{15D5B3DD-C54D-A43D-957B-47E4F2A2B91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
        <p:nvSpPr>
          <p:cNvPr id="7" name="Rectangle 5">
            <a:extLst>
              <a:ext uri="{FF2B5EF4-FFF2-40B4-BE49-F238E27FC236}">
                <a16:creationId xmlns:a16="http://schemas.microsoft.com/office/drawing/2014/main" id="{EEAB0462-2EDB-ECDF-3334-E63F31F192E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
        <p:nvSpPr>
          <p:cNvPr id="7" name="Rectangle 5">
            <a:extLst>
              <a:ext uri="{FF2B5EF4-FFF2-40B4-BE49-F238E27FC236}">
                <a16:creationId xmlns:a16="http://schemas.microsoft.com/office/drawing/2014/main" id="{CDC87531-8B1F-00C8-9105-838A11DA2651}"/>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
        <p:nvSpPr>
          <p:cNvPr id="7" name="Rectangle 5">
            <a:extLst>
              <a:ext uri="{FF2B5EF4-FFF2-40B4-BE49-F238E27FC236}">
                <a16:creationId xmlns:a16="http://schemas.microsoft.com/office/drawing/2014/main" id="{704A0165-CA6D-AA02-E316-8324F749D11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March 2023</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
        <p:nvSpPr>
          <p:cNvPr id="8" name="Rectangle 5">
            <a:extLst>
              <a:ext uri="{FF2B5EF4-FFF2-40B4-BE49-F238E27FC236}">
                <a16:creationId xmlns:a16="http://schemas.microsoft.com/office/drawing/2014/main" id="{57E98FC6-0103-0FC3-BE33-65E046EAD5A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March 2023</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
        <p:nvSpPr>
          <p:cNvPr id="10" name="Rectangle 5">
            <a:extLst>
              <a:ext uri="{FF2B5EF4-FFF2-40B4-BE49-F238E27FC236}">
                <a16:creationId xmlns:a16="http://schemas.microsoft.com/office/drawing/2014/main" id="{6C5B2539-FB48-74A1-88BE-5351A5F6AEAA}"/>
              </a:ext>
            </a:extLst>
          </p:cNvPr>
          <p:cNvSpPr>
            <a:spLocks noGrp="1" noChangeArrowheads="1"/>
          </p:cNvSpPr>
          <p:nvPr>
            <p:ph type="ftr" sz="quarter" idx="1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March 2023</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Footer Placeholder 5">
            <a:extLst>
              <a:ext uri="{FF2B5EF4-FFF2-40B4-BE49-F238E27FC236}">
                <a16:creationId xmlns:a16="http://schemas.microsoft.com/office/drawing/2014/main" id="{BCEFA80F-ACE4-1184-6695-24A7A239F55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March 2023</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Rectangle 5">
            <a:extLst>
              <a:ext uri="{FF2B5EF4-FFF2-40B4-BE49-F238E27FC236}">
                <a16:creationId xmlns:a16="http://schemas.microsoft.com/office/drawing/2014/main" id="{18A85072-ED6D-DB94-E385-218977135F43}"/>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2023</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Rectangle 5">
            <a:extLst>
              <a:ext uri="{FF2B5EF4-FFF2-40B4-BE49-F238E27FC236}">
                <a16:creationId xmlns:a16="http://schemas.microsoft.com/office/drawing/2014/main" id="{31DAE2A3-7B1B-37AF-F228-5502EE31AF64}"/>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2023</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Rectangle 5">
            <a:extLst>
              <a:ext uri="{FF2B5EF4-FFF2-40B4-BE49-F238E27FC236}">
                <a16:creationId xmlns:a16="http://schemas.microsoft.com/office/drawing/2014/main" id="{2EA4A009-196E-0B26-F45B-EA32C2751A67}"/>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2023</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15-23-0178-00-04ab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March 2023</a:t>
            </a:r>
          </a:p>
        </p:txBody>
      </p:sp>
      <p:sp>
        <p:nvSpPr>
          <p:cNvPr id="5" name="Footer Placeholder 2"/>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t>Submission Title:</a:t>
            </a:r>
            <a:r>
              <a:rPr lang="en-US" altLang="en-US" sz="1600"/>
              <a:t> [Frequency Stitching Considerations]	</a:t>
            </a:r>
          </a:p>
          <a:p>
            <a:r>
              <a:rPr lang="en-US" altLang="en-US" sz="1600" b="1"/>
              <a:t>Date Submitted: </a:t>
            </a:r>
            <a:r>
              <a:rPr lang="en-US" altLang="en-US" sz="1600"/>
              <a:t>[16 March, 2023]	</a:t>
            </a:r>
          </a:p>
          <a:p>
            <a:r>
              <a:rPr lang="en-US" altLang="en-US" sz="1600" b="1"/>
              <a:t>Source:</a:t>
            </a:r>
            <a:r>
              <a:rPr lang="en-US" altLang="en-US" sz="1600"/>
              <a:t> [Frank Leong, Wolfgang Küchler, Riku Pirhonen, Bernhard Großwindhager, Andreas Gruber, Stefan Tertinek, David Veit] Company [NXP Semiconductors]	</a:t>
            </a:r>
          </a:p>
          <a:p>
            <a:pPr>
              <a:spcBef>
                <a:spcPts val="600"/>
              </a:spcBef>
              <a:spcAft>
                <a:spcPts val="600"/>
              </a:spcAft>
            </a:pPr>
            <a:r>
              <a:rPr lang="en-US" altLang="en-US" sz="1600" b="1"/>
              <a:t>Re:</a:t>
            </a:r>
            <a:r>
              <a:rPr lang="en-US" altLang="en-US" sz="1600"/>
              <a:t> [Input to the Working Group]</a:t>
            </a:r>
            <a:endParaRPr lang="en-US" altLang="en-US"/>
          </a:p>
          <a:p>
            <a:pPr>
              <a:spcBef>
                <a:spcPts val="600"/>
              </a:spcBef>
              <a:spcAft>
                <a:spcPts val="600"/>
              </a:spcAft>
            </a:pPr>
            <a:r>
              <a:rPr lang="en-US" altLang="en-US" sz="1600" b="1"/>
              <a:t>Abstract:</a:t>
            </a:r>
            <a:r>
              <a:rPr lang="en-US" altLang="en-US" sz="1600"/>
              <a:t>	[Presentation, UWB, sensing, scheduling, frequency stitching]</a:t>
            </a:r>
          </a:p>
          <a:p>
            <a:pPr>
              <a:spcBef>
                <a:spcPts val="600"/>
              </a:spcBef>
              <a:spcAft>
                <a:spcPts val="600"/>
              </a:spcAft>
            </a:pPr>
            <a:r>
              <a:rPr lang="en-US" altLang="en-US" sz="1600" b="1"/>
              <a:t>Purpose:</a:t>
            </a:r>
            <a:r>
              <a:rPr lang="en-US" altLang="en-US" sz="1600"/>
              <a:t>	[]</a:t>
            </a:r>
          </a:p>
          <a:p>
            <a:r>
              <a:rPr lang="en-US" altLang="en-US" sz="1600" b="1"/>
              <a:t>Notice:</a:t>
            </a:r>
            <a:r>
              <a:rPr lang="en-US" altLang="en-US" sz="160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t>Release:</a:t>
            </a:r>
            <a:r>
              <a:rPr lang="en-US" altLang="en-US" sz="160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132550269"/>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Combining ranging and sensing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Frequency stitching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Monostatic and </a:t>
                      </a:r>
                      <a:r>
                        <a:rPr lang="en-US" sz="1200" dirty="0" err="1">
                          <a:effectLst/>
                        </a:rPr>
                        <a:t>multistatic</a:t>
                      </a:r>
                      <a:r>
                        <a:rPr lang="en-US" sz="1200" dirty="0">
                          <a:effectLst/>
                        </a:rPr>
                        <a:t> radar operation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0E8FE6C8-D56B-3DFC-F0CB-4F1EA7DF798E}"/>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94AB1A4D-A632-0FE2-77FA-B0280ED025D7}"/>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Frequency Stitching Considerations</a:t>
            </a:r>
            <a:br>
              <a:rPr lang="en-US" altLang="en-US"/>
            </a:br>
            <a:br>
              <a:rPr lang="en-US" altLang="en-US"/>
            </a:br>
            <a:br>
              <a:rPr lang="en-US" altLang="en-US"/>
            </a:br>
            <a:endParaRPr lang="en-US" altLang="en-US" sz="1800"/>
          </a:p>
        </p:txBody>
      </p:sp>
      <p:sp>
        <p:nvSpPr>
          <p:cNvPr id="2" name="Date Placeholder 1">
            <a:extLst>
              <a:ext uri="{FF2B5EF4-FFF2-40B4-BE49-F238E27FC236}">
                <a16:creationId xmlns:a16="http://schemas.microsoft.com/office/drawing/2014/main" id="{434C1A2B-1CCE-9E43-B6F3-3280F37AE7D0}"/>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EC11762E-E7A0-D4C6-6889-4C2530C7CF40}"/>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Recap: Scheduling Options</a:t>
            </a:r>
          </a:p>
        </p:txBody>
      </p:sp>
      <p:cxnSp>
        <p:nvCxnSpPr>
          <p:cNvPr id="15" name="Straight Connector 13">
            <a:extLst>
              <a:ext uri="{FF2B5EF4-FFF2-40B4-BE49-F238E27FC236}">
                <a16:creationId xmlns:a16="http://schemas.microsoft.com/office/drawing/2014/main" id="{0C111CA5-9A51-4669-9058-B03E8D4D8169}"/>
              </a:ext>
            </a:extLst>
          </p:cNvPr>
          <p:cNvCxnSpPr>
            <a:cxnSpLocks noChangeShapeType="1"/>
          </p:cNvCxnSpPr>
          <p:nvPr/>
        </p:nvCxnSpPr>
        <p:spPr bwMode="auto">
          <a:xfrm>
            <a:off x="743321" y="3365843"/>
            <a:ext cx="2820567"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16" name="TextBox 15">
            <a:extLst>
              <a:ext uri="{FF2B5EF4-FFF2-40B4-BE49-F238E27FC236}">
                <a16:creationId xmlns:a16="http://schemas.microsoft.com/office/drawing/2014/main" id="{FF8547C9-4AFB-45F5-B11C-E327EEB01796}"/>
              </a:ext>
            </a:extLst>
          </p:cNvPr>
          <p:cNvSpPr txBox="1">
            <a:spLocks noChangeArrowheads="1"/>
          </p:cNvSpPr>
          <p:nvPr/>
        </p:nvSpPr>
        <p:spPr bwMode="auto">
          <a:xfrm rot="16200000">
            <a:off x="47116" y="2727220"/>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28" name="Rectangle 27">
            <a:extLst>
              <a:ext uri="{FF2B5EF4-FFF2-40B4-BE49-F238E27FC236}">
                <a16:creationId xmlns:a16="http://schemas.microsoft.com/office/drawing/2014/main" id="{09FC852C-0EBC-4C4A-97FE-AB73FBDCEA15}"/>
              </a:ext>
            </a:extLst>
          </p:cNvPr>
          <p:cNvSpPr/>
          <p:nvPr/>
        </p:nvSpPr>
        <p:spPr>
          <a:xfrm>
            <a:off x="899592" y="279935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46" name="Straight Connector 13">
            <a:extLst>
              <a:ext uri="{FF2B5EF4-FFF2-40B4-BE49-F238E27FC236}">
                <a16:creationId xmlns:a16="http://schemas.microsoft.com/office/drawing/2014/main" id="{4DFA8944-137B-4E61-BD63-A97E6FA7F071}"/>
              </a:ext>
            </a:extLst>
          </p:cNvPr>
          <p:cNvCxnSpPr>
            <a:cxnSpLocks noChangeShapeType="1"/>
          </p:cNvCxnSpPr>
          <p:nvPr/>
        </p:nvCxnSpPr>
        <p:spPr bwMode="auto">
          <a:xfrm flipH="1" flipV="1">
            <a:off x="743321" y="1994581"/>
            <a:ext cx="1" cy="1385837"/>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2" name="TextBox 51">
            <a:extLst>
              <a:ext uri="{FF2B5EF4-FFF2-40B4-BE49-F238E27FC236}">
                <a16:creationId xmlns:a16="http://schemas.microsoft.com/office/drawing/2014/main" id="{DBE2EC4A-4AD2-42A9-B57D-731FC9E541B4}"/>
              </a:ext>
            </a:extLst>
          </p:cNvPr>
          <p:cNvSpPr txBox="1">
            <a:spLocks noChangeArrowheads="1"/>
          </p:cNvSpPr>
          <p:nvPr/>
        </p:nvSpPr>
        <p:spPr bwMode="auto">
          <a:xfrm>
            <a:off x="648214" y="5545271"/>
            <a:ext cx="26276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CM = Control Message</a:t>
            </a:r>
            <a:br>
              <a:rPr lang="en-US" altLang="en-US" sz="1800"/>
            </a:br>
            <a:r>
              <a:rPr lang="en-US" altLang="en-US" sz="1800"/>
              <a:t>SF = Sensing Fragment</a:t>
            </a:r>
            <a:endParaRPr lang="en-US" altLang="en-US" sz="2800"/>
          </a:p>
        </p:txBody>
      </p:sp>
      <p:sp>
        <p:nvSpPr>
          <p:cNvPr id="54" name="TextBox 53">
            <a:extLst>
              <a:ext uri="{FF2B5EF4-FFF2-40B4-BE49-F238E27FC236}">
                <a16:creationId xmlns:a16="http://schemas.microsoft.com/office/drawing/2014/main" id="{2DDEA789-EF79-49C0-8974-0DEEBC776476}"/>
              </a:ext>
            </a:extLst>
          </p:cNvPr>
          <p:cNvSpPr txBox="1">
            <a:spLocks noChangeArrowheads="1"/>
          </p:cNvSpPr>
          <p:nvPr/>
        </p:nvSpPr>
        <p:spPr bwMode="auto">
          <a:xfrm>
            <a:off x="2600798" y="3409255"/>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49" name="Rectangle 48">
            <a:extLst>
              <a:ext uri="{FF2B5EF4-FFF2-40B4-BE49-F238E27FC236}">
                <a16:creationId xmlns:a16="http://schemas.microsoft.com/office/drawing/2014/main" id="{BBBA8179-C810-4DF5-9683-230C2BFA3F67}"/>
              </a:ext>
            </a:extLst>
          </p:cNvPr>
          <p:cNvSpPr/>
          <p:nvPr/>
        </p:nvSpPr>
        <p:spPr>
          <a:xfrm>
            <a:off x="1563761" y="279935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50" name="Rectangle 49">
            <a:extLst>
              <a:ext uri="{FF2B5EF4-FFF2-40B4-BE49-F238E27FC236}">
                <a16:creationId xmlns:a16="http://schemas.microsoft.com/office/drawing/2014/main" id="{5ED43C5C-C1BE-4862-A14B-7A3B723D75A2}"/>
              </a:ext>
            </a:extLst>
          </p:cNvPr>
          <p:cNvSpPr/>
          <p:nvPr/>
        </p:nvSpPr>
        <p:spPr>
          <a:xfrm>
            <a:off x="2218774" y="259192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57" name="Rectangle 56">
            <a:extLst>
              <a:ext uri="{FF2B5EF4-FFF2-40B4-BE49-F238E27FC236}">
                <a16:creationId xmlns:a16="http://schemas.microsoft.com/office/drawing/2014/main" id="{5C5C990D-F656-410F-9798-0B600F2AC6C1}"/>
              </a:ext>
            </a:extLst>
          </p:cNvPr>
          <p:cNvSpPr/>
          <p:nvPr/>
        </p:nvSpPr>
        <p:spPr>
          <a:xfrm>
            <a:off x="2868185" y="243694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cxnSp>
        <p:nvCxnSpPr>
          <p:cNvPr id="58" name="Straight Connector 13">
            <a:extLst>
              <a:ext uri="{FF2B5EF4-FFF2-40B4-BE49-F238E27FC236}">
                <a16:creationId xmlns:a16="http://schemas.microsoft.com/office/drawing/2014/main" id="{3F506F3D-E79F-4449-B2F4-617908F1EC27}"/>
              </a:ext>
            </a:extLst>
          </p:cNvPr>
          <p:cNvCxnSpPr>
            <a:cxnSpLocks noChangeShapeType="1"/>
          </p:cNvCxnSpPr>
          <p:nvPr/>
        </p:nvCxnSpPr>
        <p:spPr bwMode="auto">
          <a:xfrm>
            <a:off x="4403313" y="3429000"/>
            <a:ext cx="4135279"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9" name="TextBox 58">
            <a:extLst>
              <a:ext uri="{FF2B5EF4-FFF2-40B4-BE49-F238E27FC236}">
                <a16:creationId xmlns:a16="http://schemas.microsoft.com/office/drawing/2014/main" id="{B8723A7B-B6D2-45E0-8D08-C4EFDB45E2B3}"/>
              </a:ext>
            </a:extLst>
          </p:cNvPr>
          <p:cNvSpPr txBox="1">
            <a:spLocks noChangeArrowheads="1"/>
          </p:cNvSpPr>
          <p:nvPr/>
        </p:nvSpPr>
        <p:spPr bwMode="auto">
          <a:xfrm rot="16200000">
            <a:off x="3707108" y="2790377"/>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60" name="Rectangle 59">
            <a:extLst>
              <a:ext uri="{FF2B5EF4-FFF2-40B4-BE49-F238E27FC236}">
                <a16:creationId xmlns:a16="http://schemas.microsoft.com/office/drawing/2014/main" id="{19471AE5-40C6-4664-B4AD-2EAFB2EA7CFC}"/>
              </a:ext>
            </a:extLst>
          </p:cNvPr>
          <p:cNvSpPr/>
          <p:nvPr/>
        </p:nvSpPr>
        <p:spPr>
          <a:xfrm>
            <a:off x="4559584" y="286251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61" name="Straight Connector 13">
            <a:extLst>
              <a:ext uri="{FF2B5EF4-FFF2-40B4-BE49-F238E27FC236}">
                <a16:creationId xmlns:a16="http://schemas.microsoft.com/office/drawing/2014/main" id="{E1F5D70F-2C8D-4774-9D87-35F7D851B95B}"/>
              </a:ext>
            </a:extLst>
          </p:cNvPr>
          <p:cNvCxnSpPr>
            <a:cxnSpLocks noChangeShapeType="1"/>
          </p:cNvCxnSpPr>
          <p:nvPr/>
        </p:nvCxnSpPr>
        <p:spPr bwMode="auto">
          <a:xfrm flipH="1" flipV="1">
            <a:off x="4403313" y="2057738"/>
            <a:ext cx="1" cy="1385837"/>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62" name="TextBox 61">
            <a:extLst>
              <a:ext uri="{FF2B5EF4-FFF2-40B4-BE49-F238E27FC236}">
                <a16:creationId xmlns:a16="http://schemas.microsoft.com/office/drawing/2014/main" id="{877957D4-BB3C-47F9-8872-175DD4E27390}"/>
              </a:ext>
            </a:extLst>
          </p:cNvPr>
          <p:cNvSpPr txBox="1">
            <a:spLocks noChangeArrowheads="1"/>
          </p:cNvSpPr>
          <p:nvPr/>
        </p:nvSpPr>
        <p:spPr bwMode="auto">
          <a:xfrm>
            <a:off x="7596858" y="3472412"/>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63" name="Rectangle 62">
            <a:extLst>
              <a:ext uri="{FF2B5EF4-FFF2-40B4-BE49-F238E27FC236}">
                <a16:creationId xmlns:a16="http://schemas.microsoft.com/office/drawing/2014/main" id="{E72063EA-B21F-4622-B11F-0BAC51FB9E7F}"/>
              </a:ext>
            </a:extLst>
          </p:cNvPr>
          <p:cNvSpPr/>
          <p:nvPr/>
        </p:nvSpPr>
        <p:spPr>
          <a:xfrm>
            <a:off x="5223753" y="286251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4" name="Rectangle 63">
            <a:extLst>
              <a:ext uri="{FF2B5EF4-FFF2-40B4-BE49-F238E27FC236}">
                <a16:creationId xmlns:a16="http://schemas.microsoft.com/office/drawing/2014/main" id="{F467AF9F-B923-4999-AB09-3194785C0F00}"/>
              </a:ext>
            </a:extLst>
          </p:cNvPr>
          <p:cNvSpPr/>
          <p:nvPr/>
        </p:nvSpPr>
        <p:spPr>
          <a:xfrm>
            <a:off x="6513294" y="265508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5" name="Rectangle 64">
            <a:extLst>
              <a:ext uri="{FF2B5EF4-FFF2-40B4-BE49-F238E27FC236}">
                <a16:creationId xmlns:a16="http://schemas.microsoft.com/office/drawing/2014/main" id="{27816BC2-CB83-40A8-9500-ACB8CAECA68B}"/>
              </a:ext>
            </a:extLst>
          </p:cNvPr>
          <p:cNvSpPr/>
          <p:nvPr/>
        </p:nvSpPr>
        <p:spPr>
          <a:xfrm>
            <a:off x="7798835" y="250010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6" name="Rectangle 65">
            <a:extLst>
              <a:ext uri="{FF2B5EF4-FFF2-40B4-BE49-F238E27FC236}">
                <a16:creationId xmlns:a16="http://schemas.microsoft.com/office/drawing/2014/main" id="{3E1CC50F-746C-4CEF-BEDE-8ABCECB223C5}"/>
              </a:ext>
            </a:extLst>
          </p:cNvPr>
          <p:cNvSpPr/>
          <p:nvPr/>
        </p:nvSpPr>
        <p:spPr>
          <a:xfrm>
            <a:off x="5863222" y="265816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sp>
        <p:nvSpPr>
          <p:cNvPr id="67" name="Rectangle 66">
            <a:extLst>
              <a:ext uri="{FF2B5EF4-FFF2-40B4-BE49-F238E27FC236}">
                <a16:creationId xmlns:a16="http://schemas.microsoft.com/office/drawing/2014/main" id="{1F62AA2D-5423-4CA4-ABA0-1D3E7923223A}"/>
              </a:ext>
            </a:extLst>
          </p:cNvPr>
          <p:cNvSpPr/>
          <p:nvPr/>
        </p:nvSpPr>
        <p:spPr>
          <a:xfrm>
            <a:off x="7159366" y="2500103"/>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68" name="Straight Connector 13">
            <a:extLst>
              <a:ext uri="{FF2B5EF4-FFF2-40B4-BE49-F238E27FC236}">
                <a16:creationId xmlns:a16="http://schemas.microsoft.com/office/drawing/2014/main" id="{A2F86F6F-485C-4FBE-A751-449911B9ACD8}"/>
              </a:ext>
            </a:extLst>
          </p:cNvPr>
          <p:cNvCxnSpPr>
            <a:cxnSpLocks noChangeShapeType="1"/>
          </p:cNvCxnSpPr>
          <p:nvPr/>
        </p:nvCxnSpPr>
        <p:spPr bwMode="auto">
          <a:xfrm>
            <a:off x="5345433" y="5952880"/>
            <a:ext cx="2820567"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69" name="TextBox 68">
            <a:extLst>
              <a:ext uri="{FF2B5EF4-FFF2-40B4-BE49-F238E27FC236}">
                <a16:creationId xmlns:a16="http://schemas.microsoft.com/office/drawing/2014/main" id="{4DB1301D-5FF4-4BFE-BE4E-0CBB8CBCBC3E}"/>
              </a:ext>
            </a:extLst>
          </p:cNvPr>
          <p:cNvSpPr txBox="1">
            <a:spLocks noChangeArrowheads="1"/>
          </p:cNvSpPr>
          <p:nvPr/>
        </p:nvSpPr>
        <p:spPr bwMode="auto">
          <a:xfrm rot="16200000">
            <a:off x="4649228" y="5064643"/>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70" name="Rectangle 69">
            <a:extLst>
              <a:ext uri="{FF2B5EF4-FFF2-40B4-BE49-F238E27FC236}">
                <a16:creationId xmlns:a16="http://schemas.microsoft.com/office/drawing/2014/main" id="{C8B600EC-89DD-4D29-9F3B-C2E59F6E0585}"/>
              </a:ext>
            </a:extLst>
          </p:cNvPr>
          <p:cNvSpPr/>
          <p:nvPr/>
        </p:nvSpPr>
        <p:spPr>
          <a:xfrm>
            <a:off x="5501704" y="443711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71" name="Straight Connector 13">
            <a:extLst>
              <a:ext uri="{FF2B5EF4-FFF2-40B4-BE49-F238E27FC236}">
                <a16:creationId xmlns:a16="http://schemas.microsoft.com/office/drawing/2014/main" id="{F047FB0B-3917-4A08-948C-FBF62AE90175}"/>
              </a:ext>
            </a:extLst>
          </p:cNvPr>
          <p:cNvCxnSpPr>
            <a:cxnSpLocks noChangeShapeType="1"/>
          </p:cNvCxnSpPr>
          <p:nvPr/>
        </p:nvCxnSpPr>
        <p:spPr bwMode="auto">
          <a:xfrm flipH="1" flipV="1">
            <a:off x="5345434" y="4259288"/>
            <a:ext cx="1" cy="1708168"/>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72" name="TextBox 71">
            <a:extLst>
              <a:ext uri="{FF2B5EF4-FFF2-40B4-BE49-F238E27FC236}">
                <a16:creationId xmlns:a16="http://schemas.microsoft.com/office/drawing/2014/main" id="{2A21BD98-EBBF-4B21-9554-CB552E72088C}"/>
              </a:ext>
            </a:extLst>
          </p:cNvPr>
          <p:cNvSpPr txBox="1">
            <a:spLocks noChangeArrowheads="1"/>
          </p:cNvSpPr>
          <p:nvPr/>
        </p:nvSpPr>
        <p:spPr bwMode="auto">
          <a:xfrm>
            <a:off x="7202910" y="5996292"/>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73" name="Rectangle 72">
            <a:extLst>
              <a:ext uri="{FF2B5EF4-FFF2-40B4-BE49-F238E27FC236}">
                <a16:creationId xmlns:a16="http://schemas.microsoft.com/office/drawing/2014/main" id="{BCAF25CA-C997-4625-AA45-6007DFE2B22A}"/>
              </a:ext>
            </a:extLst>
          </p:cNvPr>
          <p:cNvSpPr/>
          <p:nvPr/>
        </p:nvSpPr>
        <p:spPr>
          <a:xfrm>
            <a:off x="6165873" y="538639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74" name="Rectangle 73">
            <a:extLst>
              <a:ext uri="{FF2B5EF4-FFF2-40B4-BE49-F238E27FC236}">
                <a16:creationId xmlns:a16="http://schemas.microsoft.com/office/drawing/2014/main" id="{238B97FB-86A9-4F69-B3EE-20AC1231039F}"/>
              </a:ext>
            </a:extLst>
          </p:cNvPr>
          <p:cNvSpPr/>
          <p:nvPr/>
        </p:nvSpPr>
        <p:spPr>
          <a:xfrm>
            <a:off x="6820886" y="517896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75" name="Rectangle 74">
            <a:extLst>
              <a:ext uri="{FF2B5EF4-FFF2-40B4-BE49-F238E27FC236}">
                <a16:creationId xmlns:a16="http://schemas.microsoft.com/office/drawing/2014/main" id="{79B77A6B-4789-413A-A909-7D8CEAE6398A}"/>
              </a:ext>
            </a:extLst>
          </p:cNvPr>
          <p:cNvSpPr/>
          <p:nvPr/>
        </p:nvSpPr>
        <p:spPr>
          <a:xfrm>
            <a:off x="7470297" y="502398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cxnSp>
        <p:nvCxnSpPr>
          <p:cNvPr id="76" name="Straight Connector 13">
            <a:extLst>
              <a:ext uri="{FF2B5EF4-FFF2-40B4-BE49-F238E27FC236}">
                <a16:creationId xmlns:a16="http://schemas.microsoft.com/office/drawing/2014/main" id="{94D65A47-526B-4A8B-9C82-29F7AE3FBEC9}"/>
              </a:ext>
            </a:extLst>
          </p:cNvPr>
          <p:cNvCxnSpPr>
            <a:cxnSpLocks noChangeShapeType="1"/>
          </p:cNvCxnSpPr>
          <p:nvPr/>
        </p:nvCxnSpPr>
        <p:spPr bwMode="auto">
          <a:xfrm>
            <a:off x="5345433" y="4941168"/>
            <a:ext cx="2820567" cy="0"/>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sp>
        <p:nvSpPr>
          <p:cNvPr id="77" name="TextBox 76">
            <a:extLst>
              <a:ext uri="{FF2B5EF4-FFF2-40B4-BE49-F238E27FC236}">
                <a16:creationId xmlns:a16="http://schemas.microsoft.com/office/drawing/2014/main" id="{68FB4670-9445-42C9-86BA-F420BFA4D3BB}"/>
              </a:ext>
            </a:extLst>
          </p:cNvPr>
          <p:cNvSpPr txBox="1">
            <a:spLocks noChangeArrowheads="1"/>
          </p:cNvSpPr>
          <p:nvPr/>
        </p:nvSpPr>
        <p:spPr bwMode="auto">
          <a:xfrm>
            <a:off x="6157870" y="4382978"/>
            <a:ext cx="23342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Dedicated Control Channel</a:t>
            </a:r>
            <a:br>
              <a:rPr lang="en-US" altLang="en-US" sz="1400"/>
            </a:br>
            <a:r>
              <a:rPr lang="en-US" altLang="en-US" sz="1400"/>
              <a:t>(e.g., Narrowband PHY)</a:t>
            </a:r>
          </a:p>
        </p:txBody>
      </p:sp>
      <p:sp>
        <p:nvSpPr>
          <p:cNvPr id="78" name="TextBox 77">
            <a:extLst>
              <a:ext uri="{FF2B5EF4-FFF2-40B4-BE49-F238E27FC236}">
                <a16:creationId xmlns:a16="http://schemas.microsoft.com/office/drawing/2014/main" id="{5CBA981C-48FB-4D54-8733-83FECCD58C16}"/>
              </a:ext>
            </a:extLst>
          </p:cNvPr>
          <p:cNvSpPr txBox="1">
            <a:spLocks noChangeArrowheads="1"/>
          </p:cNvSpPr>
          <p:nvPr/>
        </p:nvSpPr>
        <p:spPr bwMode="auto">
          <a:xfrm>
            <a:off x="929834" y="2043079"/>
            <a:ext cx="26340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Control on Main UWB Channel</a:t>
            </a:r>
          </a:p>
        </p:txBody>
      </p:sp>
      <p:sp>
        <p:nvSpPr>
          <p:cNvPr id="79" name="TextBox 78">
            <a:extLst>
              <a:ext uri="{FF2B5EF4-FFF2-40B4-BE49-F238E27FC236}">
                <a16:creationId xmlns:a16="http://schemas.microsoft.com/office/drawing/2014/main" id="{D1B9C585-0568-443B-AF5B-6964252C5350}"/>
              </a:ext>
            </a:extLst>
          </p:cNvPr>
          <p:cNvSpPr txBox="1">
            <a:spLocks noChangeArrowheads="1"/>
          </p:cNvSpPr>
          <p:nvPr/>
        </p:nvSpPr>
        <p:spPr bwMode="auto">
          <a:xfrm>
            <a:off x="5164781" y="2140282"/>
            <a:ext cx="25263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Control on All UWB Channels</a:t>
            </a:r>
          </a:p>
        </p:txBody>
      </p:sp>
      <p:sp>
        <p:nvSpPr>
          <p:cNvPr id="2" name="Date Placeholder 1">
            <a:extLst>
              <a:ext uri="{FF2B5EF4-FFF2-40B4-BE49-F238E27FC236}">
                <a16:creationId xmlns:a16="http://schemas.microsoft.com/office/drawing/2014/main" id="{B789D5E3-6300-C8BA-BDC8-68A6A2586DF7}"/>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17AC9BF7-2095-C12D-C395-086CE12D133A}"/>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929064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Frequency Stitching – Considerations</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Timescale</a:t>
            </a:r>
          </a:p>
          <a:p>
            <a:pPr lvl="1"/>
            <a:r>
              <a:rPr lang="en-US" sz="2000"/>
              <a:t>SENS field / segments, SYNC (intra-packet)</a:t>
            </a:r>
          </a:p>
          <a:p>
            <a:pPr lvl="1"/>
            <a:r>
              <a:rPr lang="en-US" sz="2000"/>
              <a:t>Multiple packets within one or more time-slots (inter-packet)</a:t>
            </a:r>
          </a:p>
          <a:p>
            <a:endParaRPr lang="en-US" sz="2000"/>
          </a:p>
          <a:p>
            <a:endParaRPr lang="en-US" sz="2000"/>
          </a:p>
          <a:p>
            <a:r>
              <a:rPr lang="en-US" sz="2000"/>
              <a:t>Achieve coherence across all employed channels for each measurement (i.e., for each update, for each CIR Estimate)</a:t>
            </a:r>
          </a:p>
          <a:p>
            <a:pPr lvl="1"/>
            <a:r>
              <a:rPr lang="en-US" sz="2000"/>
              <a:t>Short total time span per update is good</a:t>
            </a:r>
          </a:p>
          <a:p>
            <a:pPr lvl="1"/>
            <a:r>
              <a:rPr lang="en-US" sz="2000"/>
              <a:t>Long total time span per update may be problematic</a:t>
            </a:r>
            <a:br>
              <a:rPr lang="en-US" sz="2000"/>
            </a:br>
            <a:r>
              <a:rPr lang="en-US" sz="2000"/>
              <a:t>(depending on application)</a:t>
            </a:r>
          </a:p>
        </p:txBody>
      </p:sp>
      <p:sp>
        <p:nvSpPr>
          <p:cNvPr id="2" name="Date Placeholder 1">
            <a:extLst>
              <a:ext uri="{FF2B5EF4-FFF2-40B4-BE49-F238E27FC236}">
                <a16:creationId xmlns:a16="http://schemas.microsoft.com/office/drawing/2014/main" id="{8FAB96C1-0441-4150-56AE-F71C65332159}"/>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3C3AB2F9-82AA-CA34-4130-758627112465}"/>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23866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Frequency Stitching – Channel Order</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Overlap between adjacent channels leads to Mean EIRP accumulation when minimizing total time span</a:t>
            </a:r>
          </a:p>
          <a:p>
            <a:pPr lvl="1"/>
            <a:r>
              <a:rPr lang="en-US" sz="2000"/>
              <a:t>For sequential channel ordering, this may lead to power loss</a:t>
            </a:r>
          </a:p>
          <a:p>
            <a:pPr lvl="1"/>
            <a:r>
              <a:rPr lang="en-US" sz="2000"/>
              <a:t>Mitigated by grouping non-overlapping channels into sets of millisecond-long windows</a:t>
            </a:r>
          </a:p>
          <a:p>
            <a:endParaRPr lang="en-US" sz="2000"/>
          </a:p>
          <a:p>
            <a:r>
              <a:rPr lang="en-US" sz="2000"/>
              <a:t>Grouping can be done in three ways</a:t>
            </a:r>
          </a:p>
          <a:p>
            <a:pPr lvl="1"/>
            <a:r>
              <a:rPr lang="en-US" sz="2000"/>
              <a:t>Across segments in the SENS field (intra-packet)</a:t>
            </a:r>
          </a:p>
          <a:p>
            <a:pPr lvl="1"/>
            <a:r>
              <a:rPr lang="en-US" sz="2000"/>
              <a:t>Across multiple packets (inter-packet – this will also work for the SYNC field in legacy 4z packet types)</a:t>
            </a:r>
          </a:p>
          <a:p>
            <a:pPr lvl="1"/>
            <a:r>
              <a:rPr lang="en-US" sz="2000"/>
              <a:t>A combination of the above</a:t>
            </a:r>
          </a:p>
        </p:txBody>
      </p:sp>
      <p:sp>
        <p:nvSpPr>
          <p:cNvPr id="2" name="Date Placeholder 1">
            <a:extLst>
              <a:ext uri="{FF2B5EF4-FFF2-40B4-BE49-F238E27FC236}">
                <a16:creationId xmlns:a16="http://schemas.microsoft.com/office/drawing/2014/main" id="{5E252FCB-B57B-A258-4AB5-7EC0201B6D23}"/>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EF144F8B-D5EC-2B75-D947-58DF73D04348}"/>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05930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Out-Of-Sequence Channel Order (I)</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Consider an integer numbered set of equidistantly spaced channels (CH(k))</a:t>
            </a:r>
          </a:p>
          <a:p>
            <a:pPr lvl="1"/>
            <a:r>
              <a:rPr lang="en-US" sz="2000"/>
              <a:t>Typical spacing would be ({1,2,3}/4) * 499.2 MHz</a:t>
            </a:r>
          </a:p>
          <a:p>
            <a:endParaRPr lang="en-US" sz="2000"/>
          </a:p>
          <a:p>
            <a:r>
              <a:rPr lang="en-US" sz="2000"/>
              <a:t>Consider the aggregate sensing bandwidth to be defined according to number of occupied channels N: CH(0) ... CH(N-1)</a:t>
            </a:r>
          </a:p>
          <a:p>
            <a:endParaRPr lang="en-US" sz="2000"/>
          </a:p>
          <a:p>
            <a:r>
              <a:rPr lang="en-US" sz="2000"/>
              <a:t>Consider the Overlap Factor (OF), which is the number of channels overlapping with a channel at the edge of the selected set of channels (i.e., worst-case single-sided overlap for all of the selected channels)</a:t>
            </a:r>
          </a:p>
          <a:p>
            <a:pPr lvl="1"/>
            <a:r>
              <a:rPr lang="en-US" sz="1800"/>
              <a:t>Of relevance: (CH spacing, OF) pairs</a:t>
            </a:r>
            <a:br>
              <a:rPr lang="en-US" sz="1800"/>
            </a:br>
            <a:r>
              <a:rPr lang="en-US" sz="1800"/>
              <a:t>(499.2 MHz, 0), (374.4 MHz, 1), (249.6 MHz, 1), (124.8 MHz, 3)</a:t>
            </a:r>
          </a:p>
        </p:txBody>
      </p:sp>
      <p:sp>
        <p:nvSpPr>
          <p:cNvPr id="2" name="Date Placeholder 1">
            <a:extLst>
              <a:ext uri="{FF2B5EF4-FFF2-40B4-BE49-F238E27FC236}">
                <a16:creationId xmlns:a16="http://schemas.microsoft.com/office/drawing/2014/main" id="{F171C3B9-D05F-4071-291B-E63938D69359}"/>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E943A30F-3860-0040-DBF3-1E40D4DC12E2}"/>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639347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Out-Of-Sequence Channel Order (II)</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Step through according to:</a:t>
            </a:r>
            <a:br>
              <a:rPr lang="en-US" sz="2000"/>
            </a:br>
            <a:r>
              <a:rPr lang="en-US" sz="2000"/>
              <a:t>CH((p*(OF+1) MOD (N)) + (p*(OF+1) DIV (N))),</a:t>
            </a:r>
            <a:br>
              <a:rPr lang="en-US" sz="2000"/>
            </a:br>
            <a:r>
              <a:rPr lang="en-US" sz="2000"/>
              <a:t>where p = 0 ... (N-1) and DIV denotes integer division</a:t>
            </a:r>
          </a:p>
          <a:p>
            <a:endParaRPr lang="en-US" sz="2000"/>
          </a:p>
          <a:p>
            <a:r>
              <a:rPr lang="en-US" sz="2000"/>
              <a:t>Start transmitting at t = 0</a:t>
            </a:r>
          </a:p>
          <a:p>
            <a:pPr lvl="1"/>
            <a:r>
              <a:rPr lang="en-US" sz="2000"/>
              <a:t>The first wrap occurs after t ≥ 1 millisecond</a:t>
            </a:r>
          </a:p>
          <a:p>
            <a:endParaRPr lang="en-US" sz="2000"/>
          </a:p>
          <a:p>
            <a:r>
              <a:rPr lang="en-US" sz="2000"/>
              <a:t>CH(0) ... CH(N-1) is padded such that N is divisible by (OF+1)</a:t>
            </a:r>
          </a:p>
          <a:p>
            <a:pPr lvl="1"/>
            <a:r>
              <a:rPr lang="en-US" sz="2000"/>
              <a:t>Padding with “unused” channels → idle transmitter</a:t>
            </a:r>
          </a:p>
        </p:txBody>
      </p:sp>
      <p:sp>
        <p:nvSpPr>
          <p:cNvPr id="2" name="Date Placeholder 1">
            <a:extLst>
              <a:ext uri="{FF2B5EF4-FFF2-40B4-BE49-F238E27FC236}">
                <a16:creationId xmlns:a16="http://schemas.microsoft.com/office/drawing/2014/main" id="{A1309A18-B44C-D018-D1BA-22574BA610F0}"/>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7478F59C-DB13-2B45-A865-B4F0B5A1FCAC}"/>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78073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85800" y="1752600"/>
            <a:ext cx="7924800" cy="4343400"/>
          </a:xfrm>
          <a:ln/>
        </p:spPr>
        <p:txBody>
          <a:bodyPr/>
          <a:lstStyle/>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r>
              <a:rPr lang="en-US" sz="2000"/>
              <a:t>Step through according to:</a:t>
            </a:r>
            <a:br>
              <a:rPr lang="en-US" sz="2000"/>
            </a:br>
            <a:r>
              <a:rPr lang="en-US" sz="2000"/>
              <a:t>CH((p*(OF+1) MOD (N)) + (p*(OF+1) DIV (N))),</a:t>
            </a:r>
            <a:br>
              <a:rPr lang="en-US" sz="2000"/>
            </a:br>
            <a:r>
              <a:rPr lang="en-US" sz="2000"/>
              <a:t>where p = 0 ... (N-1) and DIV denotes integer division</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a:t>Out-Of-Sequence Channel Order (III)</a:t>
            </a:r>
          </a:p>
        </p:txBody>
      </p:sp>
      <p:cxnSp>
        <p:nvCxnSpPr>
          <p:cNvPr id="2" name="Straight Connector 13">
            <a:extLst>
              <a:ext uri="{FF2B5EF4-FFF2-40B4-BE49-F238E27FC236}">
                <a16:creationId xmlns:a16="http://schemas.microsoft.com/office/drawing/2014/main" id="{DAD49832-03E5-3E9B-BBBD-10785FD0511F}"/>
              </a:ext>
            </a:extLst>
          </p:cNvPr>
          <p:cNvCxnSpPr>
            <a:cxnSpLocks noChangeShapeType="1"/>
          </p:cNvCxnSpPr>
          <p:nvPr/>
        </p:nvCxnSpPr>
        <p:spPr bwMode="auto">
          <a:xfrm>
            <a:off x="1379190" y="4288602"/>
            <a:ext cx="6408712"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3" name="TextBox 2">
            <a:extLst>
              <a:ext uri="{FF2B5EF4-FFF2-40B4-BE49-F238E27FC236}">
                <a16:creationId xmlns:a16="http://schemas.microsoft.com/office/drawing/2014/main" id="{63D38AD3-93FA-77DB-AEFA-E336AA52DAE6}"/>
              </a:ext>
            </a:extLst>
          </p:cNvPr>
          <p:cNvSpPr txBox="1">
            <a:spLocks noChangeArrowheads="1"/>
          </p:cNvSpPr>
          <p:nvPr/>
        </p:nvSpPr>
        <p:spPr bwMode="auto">
          <a:xfrm rot="16200000">
            <a:off x="650426" y="2509272"/>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cxnSp>
        <p:nvCxnSpPr>
          <p:cNvPr id="5" name="Straight Connector 13">
            <a:extLst>
              <a:ext uri="{FF2B5EF4-FFF2-40B4-BE49-F238E27FC236}">
                <a16:creationId xmlns:a16="http://schemas.microsoft.com/office/drawing/2014/main" id="{C6AB8B96-53C5-B57A-D487-533D9CB6DF7F}"/>
              </a:ext>
            </a:extLst>
          </p:cNvPr>
          <p:cNvCxnSpPr>
            <a:cxnSpLocks noChangeShapeType="1"/>
          </p:cNvCxnSpPr>
          <p:nvPr/>
        </p:nvCxnSpPr>
        <p:spPr bwMode="auto">
          <a:xfrm flipV="1">
            <a:off x="1379191" y="1996648"/>
            <a:ext cx="0" cy="230652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8D28EEB9-B7E6-22F7-7CFA-2E1313755707}"/>
              </a:ext>
            </a:extLst>
          </p:cNvPr>
          <p:cNvSpPr txBox="1">
            <a:spLocks noChangeArrowheads="1"/>
          </p:cNvSpPr>
          <p:nvPr/>
        </p:nvSpPr>
        <p:spPr bwMode="auto">
          <a:xfrm>
            <a:off x="6996336" y="4345359"/>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8" name="Rectangle 7">
            <a:extLst>
              <a:ext uri="{FF2B5EF4-FFF2-40B4-BE49-F238E27FC236}">
                <a16:creationId xmlns:a16="http://schemas.microsoft.com/office/drawing/2014/main" id="{71A76687-5217-252E-AE22-CABB8727AE6A}"/>
              </a:ext>
            </a:extLst>
          </p:cNvPr>
          <p:cNvSpPr/>
          <p:nvPr/>
        </p:nvSpPr>
        <p:spPr>
          <a:xfrm>
            <a:off x="1627532" y="370960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11" name="Rectangle 10">
            <a:extLst>
              <a:ext uri="{FF2B5EF4-FFF2-40B4-BE49-F238E27FC236}">
                <a16:creationId xmlns:a16="http://schemas.microsoft.com/office/drawing/2014/main" id="{5CC95FAD-AD8F-8AEF-A4F3-2100DA6C94B7}"/>
              </a:ext>
            </a:extLst>
          </p:cNvPr>
          <p:cNvSpPr/>
          <p:nvPr/>
        </p:nvSpPr>
        <p:spPr>
          <a:xfrm>
            <a:off x="2458152" y="3223258"/>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12" name="Rectangle 11">
            <a:extLst>
              <a:ext uri="{FF2B5EF4-FFF2-40B4-BE49-F238E27FC236}">
                <a16:creationId xmlns:a16="http://schemas.microsoft.com/office/drawing/2014/main" id="{462243CA-8330-E88C-034C-0CED04EB367C}"/>
              </a:ext>
            </a:extLst>
          </p:cNvPr>
          <p:cNvSpPr/>
          <p:nvPr/>
        </p:nvSpPr>
        <p:spPr>
          <a:xfrm>
            <a:off x="3323406" y="274121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16" name="TextBox 15">
            <a:extLst>
              <a:ext uri="{FF2B5EF4-FFF2-40B4-BE49-F238E27FC236}">
                <a16:creationId xmlns:a16="http://schemas.microsoft.com/office/drawing/2014/main" id="{31C14C7F-0FC9-CF90-2D96-7828385F8D83}"/>
              </a:ext>
            </a:extLst>
          </p:cNvPr>
          <p:cNvSpPr txBox="1">
            <a:spLocks noChangeArrowheads="1"/>
          </p:cNvSpPr>
          <p:nvPr/>
        </p:nvSpPr>
        <p:spPr bwMode="auto">
          <a:xfrm>
            <a:off x="4265872" y="2185047"/>
            <a:ext cx="131799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≥1 millisecond</a:t>
            </a:r>
          </a:p>
        </p:txBody>
      </p:sp>
      <p:sp>
        <p:nvSpPr>
          <p:cNvPr id="17" name="TextBox 16">
            <a:extLst>
              <a:ext uri="{FF2B5EF4-FFF2-40B4-BE49-F238E27FC236}">
                <a16:creationId xmlns:a16="http://schemas.microsoft.com/office/drawing/2014/main" id="{8AD1D709-304D-BB6B-AC04-CDD231011791}"/>
              </a:ext>
            </a:extLst>
          </p:cNvPr>
          <p:cNvSpPr txBox="1">
            <a:spLocks noChangeArrowheads="1"/>
          </p:cNvSpPr>
          <p:nvPr/>
        </p:nvSpPr>
        <p:spPr bwMode="auto">
          <a:xfrm>
            <a:off x="1870961" y="3012436"/>
            <a:ext cx="6367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OF+1</a:t>
            </a:r>
          </a:p>
        </p:txBody>
      </p:sp>
      <p:sp>
        <p:nvSpPr>
          <p:cNvPr id="19" name="Rectangle 18">
            <a:extLst>
              <a:ext uri="{FF2B5EF4-FFF2-40B4-BE49-F238E27FC236}">
                <a16:creationId xmlns:a16="http://schemas.microsoft.com/office/drawing/2014/main" id="{CFF444E7-7553-A551-AF5C-7AA70C738EF6}"/>
              </a:ext>
            </a:extLst>
          </p:cNvPr>
          <p:cNvSpPr/>
          <p:nvPr/>
        </p:nvSpPr>
        <p:spPr>
          <a:xfrm>
            <a:off x="5015039" y="3487873"/>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20" name="Rectangle 19">
            <a:extLst>
              <a:ext uri="{FF2B5EF4-FFF2-40B4-BE49-F238E27FC236}">
                <a16:creationId xmlns:a16="http://schemas.microsoft.com/office/drawing/2014/main" id="{5F009CF2-7DB2-F28F-19EA-2292617FE5BD}"/>
              </a:ext>
            </a:extLst>
          </p:cNvPr>
          <p:cNvSpPr/>
          <p:nvPr/>
        </p:nvSpPr>
        <p:spPr>
          <a:xfrm>
            <a:off x="5930514" y="3001526"/>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21" name="Rectangle 20">
            <a:extLst>
              <a:ext uri="{FF2B5EF4-FFF2-40B4-BE49-F238E27FC236}">
                <a16:creationId xmlns:a16="http://schemas.microsoft.com/office/drawing/2014/main" id="{DCF6A0F6-ACFD-0D5B-ED34-E5802B62E066}"/>
              </a:ext>
            </a:extLst>
          </p:cNvPr>
          <p:cNvSpPr/>
          <p:nvPr/>
        </p:nvSpPr>
        <p:spPr>
          <a:xfrm>
            <a:off x="6851798" y="2519483"/>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cxnSp>
        <p:nvCxnSpPr>
          <p:cNvPr id="23" name="Straight Connector 13">
            <a:extLst>
              <a:ext uri="{FF2B5EF4-FFF2-40B4-BE49-F238E27FC236}">
                <a16:creationId xmlns:a16="http://schemas.microsoft.com/office/drawing/2014/main" id="{0B8E50DD-C4EB-4728-4FBE-57052E4AA8DC}"/>
              </a:ext>
            </a:extLst>
          </p:cNvPr>
          <p:cNvCxnSpPr>
            <a:cxnSpLocks noChangeShapeType="1"/>
          </p:cNvCxnSpPr>
          <p:nvPr/>
        </p:nvCxnSpPr>
        <p:spPr bwMode="auto">
          <a:xfrm>
            <a:off x="1730370" y="2928180"/>
            <a:ext cx="1521028" cy="0"/>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cxnSp>
        <p:nvCxnSpPr>
          <p:cNvPr id="25" name="Straight Connector 13">
            <a:extLst>
              <a:ext uri="{FF2B5EF4-FFF2-40B4-BE49-F238E27FC236}">
                <a16:creationId xmlns:a16="http://schemas.microsoft.com/office/drawing/2014/main" id="{35C7EAF1-5D56-97AA-A4E7-5063A317B8D6}"/>
              </a:ext>
            </a:extLst>
          </p:cNvPr>
          <p:cNvCxnSpPr>
            <a:cxnSpLocks noChangeShapeType="1"/>
          </p:cNvCxnSpPr>
          <p:nvPr/>
        </p:nvCxnSpPr>
        <p:spPr bwMode="auto">
          <a:xfrm>
            <a:off x="1730370" y="3410223"/>
            <a:ext cx="653773" cy="0"/>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cxnSp>
        <p:nvCxnSpPr>
          <p:cNvPr id="27" name="Straight Connector 13">
            <a:extLst>
              <a:ext uri="{FF2B5EF4-FFF2-40B4-BE49-F238E27FC236}">
                <a16:creationId xmlns:a16="http://schemas.microsoft.com/office/drawing/2014/main" id="{449CEF4C-4A4D-DCEB-D1B3-E28E674BF639}"/>
              </a:ext>
            </a:extLst>
          </p:cNvPr>
          <p:cNvCxnSpPr>
            <a:cxnSpLocks noChangeShapeType="1"/>
          </p:cNvCxnSpPr>
          <p:nvPr/>
        </p:nvCxnSpPr>
        <p:spPr bwMode="auto">
          <a:xfrm flipV="1">
            <a:off x="1894149" y="2944489"/>
            <a:ext cx="0" cy="465734"/>
          </a:xfrm>
          <a:prstGeom prst="line">
            <a:avLst/>
          </a:prstGeom>
          <a:noFill/>
          <a:ln w="22225" algn="ctr">
            <a:solidFill>
              <a:schemeClr val="tx1"/>
            </a:solidFill>
            <a:prstDash val="sysDot"/>
            <a:round/>
            <a:headEnd type="triangle" w="lg" len="lg"/>
            <a:tailEnd type="triangle" w="lg" len="lg"/>
          </a:ln>
          <a:extLst>
            <a:ext uri="{909E8E84-426E-40DD-AFC4-6F175D3DCCD1}">
              <a14:hiddenFill xmlns:a14="http://schemas.microsoft.com/office/drawing/2010/main">
                <a:noFill/>
              </a14:hiddenFill>
            </a:ext>
          </a:extLst>
        </p:spPr>
      </p:cxnSp>
      <p:cxnSp>
        <p:nvCxnSpPr>
          <p:cNvPr id="30" name="Straight Connector 13">
            <a:extLst>
              <a:ext uri="{FF2B5EF4-FFF2-40B4-BE49-F238E27FC236}">
                <a16:creationId xmlns:a16="http://schemas.microsoft.com/office/drawing/2014/main" id="{8BF79D99-C72D-9439-705E-A18F68EDFD3A}"/>
              </a:ext>
            </a:extLst>
          </p:cNvPr>
          <p:cNvCxnSpPr>
            <a:cxnSpLocks noChangeShapeType="1"/>
          </p:cNvCxnSpPr>
          <p:nvPr/>
        </p:nvCxnSpPr>
        <p:spPr bwMode="auto">
          <a:xfrm flipV="1">
            <a:off x="3895485" y="2070381"/>
            <a:ext cx="0" cy="592779"/>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cxnSp>
        <p:nvCxnSpPr>
          <p:cNvPr id="32" name="Straight Connector 13">
            <a:extLst>
              <a:ext uri="{FF2B5EF4-FFF2-40B4-BE49-F238E27FC236}">
                <a16:creationId xmlns:a16="http://schemas.microsoft.com/office/drawing/2014/main" id="{044DB6DE-1BDC-1A6C-DB3F-DACE82732C30}"/>
              </a:ext>
            </a:extLst>
          </p:cNvPr>
          <p:cNvCxnSpPr>
            <a:cxnSpLocks noChangeShapeType="1"/>
          </p:cNvCxnSpPr>
          <p:nvPr/>
        </p:nvCxnSpPr>
        <p:spPr bwMode="auto">
          <a:xfrm flipV="1">
            <a:off x="5940089" y="2070381"/>
            <a:ext cx="0" cy="874108"/>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cxnSp>
        <p:nvCxnSpPr>
          <p:cNvPr id="35" name="Straight Connector 13">
            <a:extLst>
              <a:ext uri="{FF2B5EF4-FFF2-40B4-BE49-F238E27FC236}">
                <a16:creationId xmlns:a16="http://schemas.microsoft.com/office/drawing/2014/main" id="{2A0D2CB3-A60D-8400-1EA7-C82C58A0750D}"/>
              </a:ext>
            </a:extLst>
          </p:cNvPr>
          <p:cNvCxnSpPr>
            <a:cxnSpLocks noChangeShapeType="1"/>
          </p:cNvCxnSpPr>
          <p:nvPr/>
        </p:nvCxnSpPr>
        <p:spPr bwMode="auto">
          <a:xfrm flipH="1">
            <a:off x="3909644" y="2486330"/>
            <a:ext cx="2030445" cy="0"/>
          </a:xfrm>
          <a:prstGeom prst="line">
            <a:avLst/>
          </a:prstGeom>
          <a:noFill/>
          <a:ln w="22225" algn="ctr">
            <a:solidFill>
              <a:schemeClr val="tx1"/>
            </a:solidFill>
            <a:prstDash val="sysDot"/>
            <a:round/>
            <a:headEnd type="triangle" w="lg" len="lg"/>
            <a:tailEnd type="triangle" w="lg" len="lg"/>
          </a:ln>
          <a:extLst>
            <a:ext uri="{909E8E84-426E-40DD-AFC4-6F175D3DCCD1}">
              <a14:hiddenFill xmlns:a14="http://schemas.microsoft.com/office/drawing/2010/main">
                <a:noFill/>
              </a14:hiddenFill>
            </a:ext>
          </a:extLst>
        </p:spPr>
      </p:cxnSp>
      <p:sp>
        <p:nvSpPr>
          <p:cNvPr id="39" name="Date Placeholder 1">
            <a:extLst>
              <a:ext uri="{FF2B5EF4-FFF2-40B4-BE49-F238E27FC236}">
                <a16:creationId xmlns:a16="http://schemas.microsoft.com/office/drawing/2014/main" id="{77F42467-4962-58CF-0FDD-51AA443E1CEA}"/>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40" name="Footer Placeholder 2">
            <a:extLst>
              <a:ext uri="{FF2B5EF4-FFF2-40B4-BE49-F238E27FC236}">
                <a16:creationId xmlns:a16="http://schemas.microsoft.com/office/drawing/2014/main" id="{DF3BBF1E-DDE1-4FDC-D8D8-9918078C9630}"/>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
        <p:nvSpPr>
          <p:cNvPr id="15" name="TextBox 14">
            <a:extLst>
              <a:ext uri="{FF2B5EF4-FFF2-40B4-BE49-F238E27FC236}">
                <a16:creationId xmlns:a16="http://schemas.microsoft.com/office/drawing/2014/main" id="{F79E159D-377E-BC07-BCF3-C971FA1312AA}"/>
              </a:ext>
            </a:extLst>
          </p:cNvPr>
          <p:cNvSpPr txBox="1">
            <a:spLocks noChangeArrowheads="1"/>
          </p:cNvSpPr>
          <p:nvPr/>
        </p:nvSpPr>
        <p:spPr bwMode="auto">
          <a:xfrm>
            <a:off x="2146047" y="3843532"/>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CH(0)</a:t>
            </a:r>
          </a:p>
        </p:txBody>
      </p:sp>
      <p:sp>
        <p:nvSpPr>
          <p:cNvPr id="18" name="TextBox 17">
            <a:extLst>
              <a:ext uri="{FF2B5EF4-FFF2-40B4-BE49-F238E27FC236}">
                <a16:creationId xmlns:a16="http://schemas.microsoft.com/office/drawing/2014/main" id="{D38B0647-952F-B246-BEFF-1F538C5C622C}"/>
              </a:ext>
            </a:extLst>
          </p:cNvPr>
          <p:cNvSpPr txBox="1">
            <a:spLocks noChangeArrowheads="1"/>
          </p:cNvSpPr>
          <p:nvPr/>
        </p:nvSpPr>
        <p:spPr bwMode="auto">
          <a:xfrm>
            <a:off x="2972439" y="3320212"/>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CH(2)</a:t>
            </a:r>
          </a:p>
        </p:txBody>
      </p:sp>
      <p:sp>
        <p:nvSpPr>
          <p:cNvPr id="22" name="TextBox 21">
            <a:extLst>
              <a:ext uri="{FF2B5EF4-FFF2-40B4-BE49-F238E27FC236}">
                <a16:creationId xmlns:a16="http://schemas.microsoft.com/office/drawing/2014/main" id="{D0493F47-6616-F6F1-E475-A351D5AD78E8}"/>
              </a:ext>
            </a:extLst>
          </p:cNvPr>
          <p:cNvSpPr txBox="1">
            <a:spLocks noChangeArrowheads="1"/>
          </p:cNvSpPr>
          <p:nvPr/>
        </p:nvSpPr>
        <p:spPr bwMode="auto">
          <a:xfrm>
            <a:off x="3856965" y="2880420"/>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CH(4)</a:t>
            </a:r>
          </a:p>
        </p:txBody>
      </p:sp>
      <p:sp>
        <p:nvSpPr>
          <p:cNvPr id="24" name="TextBox 23">
            <a:extLst>
              <a:ext uri="{FF2B5EF4-FFF2-40B4-BE49-F238E27FC236}">
                <a16:creationId xmlns:a16="http://schemas.microsoft.com/office/drawing/2014/main" id="{D4C3DA3E-DE02-C432-2D3A-BA2F0490AF90}"/>
              </a:ext>
            </a:extLst>
          </p:cNvPr>
          <p:cNvSpPr txBox="1">
            <a:spLocks noChangeArrowheads="1"/>
          </p:cNvSpPr>
          <p:nvPr/>
        </p:nvSpPr>
        <p:spPr bwMode="auto">
          <a:xfrm>
            <a:off x="5552480" y="3619236"/>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CH(1)</a:t>
            </a:r>
          </a:p>
        </p:txBody>
      </p:sp>
      <p:sp>
        <p:nvSpPr>
          <p:cNvPr id="26" name="TextBox 25">
            <a:extLst>
              <a:ext uri="{FF2B5EF4-FFF2-40B4-BE49-F238E27FC236}">
                <a16:creationId xmlns:a16="http://schemas.microsoft.com/office/drawing/2014/main" id="{5794BCF8-DC67-5A8F-E0E4-6AE6F74438AC}"/>
              </a:ext>
            </a:extLst>
          </p:cNvPr>
          <p:cNvSpPr txBox="1">
            <a:spLocks noChangeArrowheads="1"/>
          </p:cNvSpPr>
          <p:nvPr/>
        </p:nvSpPr>
        <p:spPr bwMode="auto">
          <a:xfrm>
            <a:off x="6449646" y="3174100"/>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CH(3)</a:t>
            </a:r>
          </a:p>
        </p:txBody>
      </p:sp>
      <p:sp>
        <p:nvSpPr>
          <p:cNvPr id="28" name="TextBox 27">
            <a:extLst>
              <a:ext uri="{FF2B5EF4-FFF2-40B4-BE49-F238E27FC236}">
                <a16:creationId xmlns:a16="http://schemas.microsoft.com/office/drawing/2014/main" id="{0A3972B5-B7EA-3601-CCA3-BD7DE568C782}"/>
              </a:ext>
            </a:extLst>
          </p:cNvPr>
          <p:cNvSpPr txBox="1">
            <a:spLocks noChangeArrowheads="1"/>
          </p:cNvSpPr>
          <p:nvPr/>
        </p:nvSpPr>
        <p:spPr bwMode="auto">
          <a:xfrm>
            <a:off x="7366023" y="2658749"/>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CH(5)</a:t>
            </a:r>
          </a:p>
        </p:txBody>
      </p:sp>
      <p:sp>
        <p:nvSpPr>
          <p:cNvPr id="4" name="TextBox 3">
            <a:extLst>
              <a:ext uri="{FF2B5EF4-FFF2-40B4-BE49-F238E27FC236}">
                <a16:creationId xmlns:a16="http://schemas.microsoft.com/office/drawing/2014/main" id="{C2E84534-0D12-89A7-05FB-9A6E3F1EB8CC}"/>
              </a:ext>
            </a:extLst>
          </p:cNvPr>
          <p:cNvSpPr txBox="1">
            <a:spLocks noChangeArrowheads="1"/>
          </p:cNvSpPr>
          <p:nvPr/>
        </p:nvSpPr>
        <p:spPr bwMode="auto">
          <a:xfrm>
            <a:off x="1654449" y="1615019"/>
            <a:ext cx="35990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b="1"/>
              <a:t>Example: OF = 1, N = 6 → p = 0 ... 5</a:t>
            </a:r>
          </a:p>
        </p:txBody>
      </p:sp>
    </p:spTree>
    <p:extLst>
      <p:ext uri="{BB962C8B-B14F-4D97-AF65-F5344CB8AC3E}">
        <p14:creationId xmlns:p14="http://schemas.microsoft.com/office/powerpoint/2010/main" val="425937555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1099</Words>
  <Application>Microsoft Office PowerPoint</Application>
  <PresentationFormat>On-screen Show (4:3)</PresentationFormat>
  <Paragraphs>182</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IEEE-P802_15</vt:lpstr>
      <vt:lpstr>PowerPoint Presentation</vt:lpstr>
      <vt:lpstr>PowerPoint Presentation</vt:lpstr>
      <vt:lpstr>Frequency Stitching Considerations   </vt:lpstr>
      <vt:lpstr>Recap: Scheduling Options</vt:lpstr>
      <vt:lpstr>Frequency Stitching – Considerations</vt:lpstr>
      <vt:lpstr>Frequency Stitching – Channel Order</vt:lpstr>
      <vt:lpstr>Out-Of-Sequence Channel Order (I)</vt:lpstr>
      <vt:lpstr>Out-Of-Sequence Channel Order (II)</vt:lpstr>
      <vt:lpstr>Out-Of-Sequence Channel Order (III)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2023-03-15T10:56:09Z</dcterms:created>
  <dcterms:modified xsi:type="dcterms:W3CDTF">2023-03-15T10:56:14Z</dcterms:modified>
</cp:coreProperties>
</file>