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0" r:id="rId4"/>
  </p:sldMasterIdLst>
  <p:notesMasterIdLst>
    <p:notesMasterId r:id="rId9"/>
  </p:notesMasterIdLst>
  <p:handoutMasterIdLst>
    <p:handoutMasterId r:id="rId10"/>
  </p:handoutMasterIdLst>
  <p:sldIdLst>
    <p:sldId id="271" r:id="rId5"/>
    <p:sldId id="580" r:id="rId6"/>
    <p:sldId id="581" r:id="rId7"/>
    <p:sldId id="582" r:id="rId8"/>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78" d="100"/>
          <a:sy n="78" d="100"/>
        </p:scale>
        <p:origin x="1594" y="7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2568" y="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293318-546B-41AA-885F-9FB9CB5E21C1}"/>
              </a:ext>
            </a:extLst>
          </p:cNvPr>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6729E39-EBB8-4161-84D0-484D221F9F44}"/>
              </a:ext>
            </a:extLst>
          </p:cNvPr>
          <p:cNvSpPr>
            <a:spLocks noGrp="1"/>
          </p:cNvSpPr>
          <p:nvPr>
            <p:ph type="dt" sz="quarter" idx="1"/>
          </p:nvPr>
        </p:nvSpPr>
        <p:spPr>
          <a:xfrm>
            <a:off x="4402138" y="0"/>
            <a:ext cx="3368675" cy="504825"/>
          </a:xfrm>
          <a:prstGeom prst="rect">
            <a:avLst/>
          </a:prstGeom>
        </p:spPr>
        <p:txBody>
          <a:bodyPr vert="horz" lIns="91440" tIns="45720" rIns="91440" bIns="45720" rtlCol="0"/>
          <a:lstStyle>
            <a:lvl1pPr algn="r">
              <a:defRPr sz="1200"/>
            </a:lvl1pPr>
          </a:lstStyle>
          <a:p>
            <a:fld id="{0366F235-558C-46A2-978E-A7DCDB53E891}" type="datetimeFigureOut">
              <a:rPr lang="en-US" smtClean="0"/>
              <a:t>3/16/2023</a:t>
            </a:fld>
            <a:endParaRPr lang="en-US"/>
          </a:p>
        </p:txBody>
      </p:sp>
      <p:sp>
        <p:nvSpPr>
          <p:cNvPr id="4" name="Footer Placeholder 3">
            <a:extLst>
              <a:ext uri="{FF2B5EF4-FFF2-40B4-BE49-F238E27FC236}">
                <a16:creationId xmlns:a16="http://schemas.microsoft.com/office/drawing/2014/main" id="{FDFC7BC3-E65A-47D4-8EC1-CBC7B24C3992}"/>
              </a:ext>
            </a:extLst>
          </p:cNvPr>
          <p:cNvSpPr>
            <a:spLocks noGrp="1"/>
          </p:cNvSpPr>
          <p:nvPr>
            <p:ph type="ftr" sz="quarter" idx="2"/>
          </p:nvPr>
        </p:nvSpPr>
        <p:spPr>
          <a:xfrm>
            <a:off x="0" y="9553575"/>
            <a:ext cx="3368675" cy="504825"/>
          </a:xfrm>
          <a:prstGeom prst="rect">
            <a:avLst/>
          </a:prstGeom>
        </p:spPr>
        <p:txBody>
          <a:bodyPr vert="horz" lIns="91440" tIns="45720" rIns="91440" bIns="45720" rtlCol="0" anchor="b"/>
          <a:lstStyle>
            <a:lvl1pPr algn="l">
              <a:defRPr sz="1200"/>
            </a:lvl1pPr>
          </a:lstStyle>
          <a:p>
            <a:r>
              <a:rPr lang="en-US" dirty="0"/>
              <a:t>Jianlin Guo</a:t>
            </a:r>
          </a:p>
        </p:txBody>
      </p:sp>
      <p:sp>
        <p:nvSpPr>
          <p:cNvPr id="5" name="Slide Number Placeholder 4">
            <a:extLst>
              <a:ext uri="{FF2B5EF4-FFF2-40B4-BE49-F238E27FC236}">
                <a16:creationId xmlns:a16="http://schemas.microsoft.com/office/drawing/2014/main" id="{F4493DC3-6931-4990-9BEE-88E17751C765}"/>
              </a:ext>
            </a:extLst>
          </p:cNvPr>
          <p:cNvSpPr>
            <a:spLocks noGrp="1"/>
          </p:cNvSpPr>
          <p:nvPr>
            <p:ph type="sldNum" sz="quarter" idx="3"/>
          </p:nvPr>
        </p:nvSpPr>
        <p:spPr>
          <a:xfrm>
            <a:off x="4402138" y="9553575"/>
            <a:ext cx="3368675" cy="504825"/>
          </a:xfrm>
          <a:prstGeom prst="rect">
            <a:avLst/>
          </a:prstGeom>
        </p:spPr>
        <p:txBody>
          <a:bodyPr vert="horz" lIns="91440" tIns="45720" rIns="91440" bIns="45720" rtlCol="0" anchor="b"/>
          <a:lstStyle>
            <a:lvl1pPr algn="r">
              <a:defRPr sz="1200"/>
            </a:lvl1pPr>
          </a:lstStyle>
          <a:p>
            <a:fld id="{82C381C5-7115-4C0B-AF52-4A4BDCA7EE8B}" type="slidenum">
              <a:rPr lang="en-US" smtClean="0"/>
              <a:t>‹#›</a:t>
            </a:fld>
            <a:endParaRPr lang="en-US"/>
          </a:p>
        </p:txBody>
      </p:sp>
    </p:spTree>
    <p:extLst>
      <p:ext uri="{BB962C8B-B14F-4D97-AF65-F5344CB8AC3E}">
        <p14:creationId xmlns:p14="http://schemas.microsoft.com/office/powerpoint/2010/main" val="1575631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3"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23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23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dirty="0">
                <a:latin typeface="Times New Roman"/>
              </a:rPr>
              <a:t>&lt;footer&gt;</a:t>
            </a:r>
          </a:p>
        </p:txBody>
      </p:sp>
      <p:sp>
        <p:nvSpPr>
          <p:cNvPr id="23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1233BCF3-1F1B-41CD-96A4-25B0F9CA38FF}" type="slidenum">
              <a:rPr lang="en-US" sz="1400" b="0" strike="noStrike" spc="-1">
                <a:latin typeface="Times New Roman"/>
              </a:rPr>
              <a:t>‹#›</a:t>
            </a:fld>
            <a:endParaRPr lang="en-US" sz="1400" b="0" strike="noStrike" spc="-1" dirty="0">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7"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218"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1"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223"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dirty="0">
              <a:latin typeface="Arial"/>
            </a:endParaRPr>
          </a:p>
        </p:txBody>
      </p:sp>
      <p:sp>
        <p:nvSpPr>
          <p:cNvPr id="196"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8"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0"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0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9"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10"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1"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3"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4"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5"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 name="CustomShape 1"/>
          <p:cNvSpPr/>
          <p:nvPr/>
        </p:nvSpPr>
        <p:spPr>
          <a:xfrm>
            <a:off x="3095640" y="396000"/>
            <a:ext cx="53517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15-23-0187-00-0000</a:t>
            </a:r>
            <a:endParaRPr lang="en-US" sz="1400" b="0" strike="noStrike" spc="-1" dirty="0">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7" name="CustomShape 3"/>
          <p:cNvSpPr/>
          <p:nvPr/>
        </p:nvSpPr>
        <p:spPr>
          <a:xfrm>
            <a:off x="68580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IE" sz="1400" b="0" strike="noStrike" spc="-1" dirty="0">
                <a:solidFill>
                  <a:srgbClr val="000000"/>
                </a:solidFill>
                <a:latin typeface="Times New Roman"/>
                <a:ea typeface="DejaVu Sans"/>
              </a:rPr>
              <a:t>Submission</a:t>
            </a:r>
            <a:endParaRPr lang="en-US" sz="1400" b="0" strike="noStrike" spc="-1" dirty="0">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9" name="Line 5"/>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90" name="CustomShape 6"/>
          <p:cNvSpPr/>
          <p:nvPr/>
        </p:nvSpPr>
        <p:spPr>
          <a:xfrm>
            <a:off x="374904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IE" sz="1400" b="0" strike="noStrike" spc="-1">
                <a:solidFill>
                  <a:srgbClr val="000000"/>
                </a:solidFill>
                <a:latin typeface="Times New Roman"/>
                <a:ea typeface="DejaVu Sans"/>
              </a:rPr>
              <a:t>Page </a:t>
            </a:r>
            <a:fld id="{5A97E133-2380-418A-9D9F-5265B5545B1F}" type="slidenum">
              <a:rPr lang="en-IE" sz="1400" b="0" strike="noStrike" spc="-1">
                <a:solidFill>
                  <a:srgbClr val="000000"/>
                </a:solidFill>
                <a:latin typeface="Times New Roman"/>
                <a:ea typeface="DejaVu Sans"/>
              </a:rPr>
              <a:t>‹#›</a:t>
            </a:fld>
            <a:r>
              <a:rPr lang="en-IE" sz="1400" b="0" strike="noStrike" spc="-1">
                <a:solidFill>
                  <a:srgbClr val="000000"/>
                </a:solidFill>
                <a:latin typeface="Times New Roman"/>
                <a:ea typeface="DejaVu Sans"/>
              </a:rPr>
              <a:t> </a:t>
            </a:r>
            <a:endParaRPr lang="en-US" sz="1400" b="0" strike="noStrike" spc="-1">
              <a:latin typeface="Arial"/>
            </a:endParaRPr>
          </a:p>
        </p:txBody>
      </p:sp>
      <p:sp>
        <p:nvSpPr>
          <p:cNvPr id="191" name="CustomShape 7"/>
          <p:cNvSpPr/>
          <p:nvPr/>
        </p:nvSpPr>
        <p:spPr>
          <a:xfrm>
            <a:off x="7040160" y="649008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IE" sz="1400" b="0" strike="noStrike" spc="-1" dirty="0">
                <a:solidFill>
                  <a:srgbClr val="000000"/>
                </a:solidFill>
                <a:latin typeface="Times New Roman"/>
              </a:rPr>
              <a:t>Philip Orlik</a:t>
            </a:r>
            <a:endParaRPr lang="en-US" sz="1400" b="0" strike="noStrike" spc="-1" dirty="0">
              <a:latin typeface="Arial"/>
            </a:endParaRPr>
          </a:p>
        </p:txBody>
      </p:sp>
      <p:sp>
        <p:nvSpPr>
          <p:cNvPr id="192" name="CustomShape 8"/>
          <p:cNvSpPr/>
          <p:nvPr/>
        </p:nvSpPr>
        <p:spPr>
          <a:xfrm>
            <a:off x="685800" y="365760"/>
            <a:ext cx="25635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March 2023</a:t>
            </a:r>
            <a:endParaRPr lang="en-US" sz="1400" b="0" strike="noStrike" spc="-1" dirty="0">
              <a:latin typeface="Arial"/>
            </a:endParaRPr>
          </a:p>
        </p:txBody>
      </p:sp>
      <p:sp>
        <p:nvSpPr>
          <p:cNvPr id="193" name="PlaceHolder 9"/>
          <p:cNvSpPr>
            <a:spLocks noGrp="1"/>
          </p:cNvSpPr>
          <p:nvPr>
            <p:ph type="title"/>
          </p:nvPr>
        </p:nvSpPr>
        <p:spPr>
          <a:xfrm>
            <a:off x="457200" y="620640"/>
            <a:ext cx="8228880" cy="1144440"/>
          </a:xfrm>
          <a:prstGeom prst="rect">
            <a:avLst/>
          </a:prstGeom>
        </p:spPr>
        <p:txBody>
          <a:bodyPr lIns="0" tIns="0" rIns="0" bIns="0" anchor="ctr">
            <a:noAutofit/>
          </a:bodyPr>
          <a:lstStyle/>
          <a:p>
            <a:r>
              <a:rPr lang="en-US" sz="1800" b="0" strike="noStrike" spc="-1" dirty="0">
                <a:latin typeface="Arial"/>
              </a:rPr>
              <a:t>Click to edit the title text format</a:t>
            </a:r>
          </a:p>
        </p:txBody>
      </p:sp>
      <p:sp>
        <p:nvSpPr>
          <p:cNvPr id="194" name="PlaceHolder 10"/>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3/15-23-0167-00-0000-the-csma-gap-analysis-between-ieee-802-15-4-and-japanese-standard-jj-300-10.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86D82EF1-1505-4BED-AF63-FB8CC84A67FD}"/>
              </a:ext>
            </a:extLst>
          </p:cNvPr>
          <p:cNvSpPr/>
          <p:nvPr/>
        </p:nvSpPr>
        <p:spPr>
          <a:xfrm>
            <a:off x="242517" y="681080"/>
            <a:ext cx="8432251" cy="5713703"/>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gn="ctr">
              <a:lnSpc>
                <a:spcPct val="100000"/>
              </a:lnSpc>
            </a:pPr>
            <a:r>
              <a:rPr lang="en-IE" b="1" u="sng" strike="noStrike" spc="-1" dirty="0">
                <a:solidFill>
                  <a:srgbClr val="000000"/>
                </a:solidFill>
                <a:uFill>
                  <a:solidFill>
                    <a:srgbClr val="FFFFFF"/>
                  </a:solidFill>
                </a:uFill>
                <a:latin typeface="Times New Roman"/>
                <a:ea typeface="DejaVu Sans"/>
              </a:rPr>
              <a:t>Project: IEEE P802.15 Working Group for Wireless Personal Area Networks (WPANs)</a:t>
            </a:r>
          </a:p>
          <a:p>
            <a:pPr algn="ctr">
              <a:lnSpc>
                <a:spcPct val="100000"/>
              </a:lnSpc>
            </a:pPr>
            <a:endParaRPr lang="en-IE" b="1" u="sng" strike="noStrike" spc="-1" dirty="0">
              <a:solidFill>
                <a:srgbClr val="000000"/>
              </a:solidFill>
              <a:uFill>
                <a:solidFill>
                  <a:srgbClr val="FFFFFF"/>
                </a:solidFill>
              </a:uFill>
              <a:latin typeface="Times New Roman"/>
              <a:ea typeface="DejaVu Sans"/>
            </a:endParaRPr>
          </a:p>
          <a:p>
            <a:pPr>
              <a:lnSpc>
                <a:spcPct val="100000"/>
              </a:lnSpc>
            </a:pPr>
            <a:r>
              <a:rPr lang="en-IE" sz="1600" b="1" strike="noStrike" spc="-1" dirty="0">
                <a:solidFill>
                  <a:srgbClr val="000000"/>
                </a:solidFill>
                <a:latin typeface="Times New Roman"/>
                <a:ea typeface="DejaVu Sans"/>
              </a:rPr>
              <a:t>Submission Title:</a:t>
            </a:r>
            <a:r>
              <a:rPr lang="en-IE" sz="1600" b="0" strike="noStrike" spc="-1" dirty="0">
                <a:solidFill>
                  <a:srgbClr val="000000"/>
                </a:solidFill>
                <a:latin typeface="Times New Roman"/>
                <a:ea typeface="DejaVu Sans"/>
              </a:rPr>
              <a:t> Japan Sub-1GHz Interest Group Agenda</a:t>
            </a:r>
            <a:endParaRPr lang="en-IE" sz="1600" spc="-1" dirty="0">
              <a:solidFill>
                <a:srgbClr val="000000"/>
              </a:solidFill>
              <a:latin typeface="Times New Roman"/>
              <a:ea typeface="DejaVu Sans"/>
            </a:endParaRPr>
          </a:p>
          <a:p>
            <a:pPr>
              <a:lnSpc>
                <a:spcPct val="100000"/>
              </a:lnSpc>
            </a:pP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Date Submitted: 14</a:t>
            </a:r>
            <a:r>
              <a:rPr lang="en-IE" sz="1600" b="1" strike="noStrike" spc="-1" baseline="30000" dirty="0">
                <a:solidFill>
                  <a:srgbClr val="000000"/>
                </a:solidFill>
                <a:latin typeface="Times New Roman"/>
                <a:ea typeface="DejaVu Sans"/>
              </a:rPr>
              <a:t>th</a:t>
            </a:r>
            <a:r>
              <a:rPr lang="en-IE" sz="1600" b="1" strike="noStrike" spc="-1" dirty="0">
                <a:solidFill>
                  <a:srgbClr val="000000"/>
                </a:solidFill>
                <a:latin typeface="Times New Roman"/>
                <a:ea typeface="DejaVu Sans"/>
              </a:rPr>
              <a:t> March 2023</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Source:</a:t>
            </a:r>
            <a:r>
              <a:rPr lang="en-IE" sz="1600" b="0" strike="noStrike" spc="-1" dirty="0">
                <a:solidFill>
                  <a:srgbClr val="000000"/>
                </a:solidFill>
                <a:latin typeface="Times New Roman"/>
                <a:ea typeface="DejaVu Sans"/>
              </a:rPr>
              <a:t> Philip Orlik (Mitsubishi Electric) </a:t>
            </a:r>
          </a:p>
          <a:p>
            <a:pPr>
              <a:lnSpc>
                <a:spcPct val="100000"/>
              </a:lnSpc>
            </a:pPr>
            <a:r>
              <a:rPr lang="en-IE" sz="1600" b="0" strike="noStrike" spc="-1" dirty="0">
                <a:solidFill>
                  <a:srgbClr val="000000"/>
                </a:solidFill>
                <a:latin typeface="Times New Roman"/>
                <a:ea typeface="DejaVu Sans"/>
              </a:rPr>
              <a:t>E-Mail: porlik</a:t>
            </a:r>
            <a:r>
              <a:rPr lang="en-IE" sz="1600" spc="-1" dirty="0">
                <a:solidFill>
                  <a:srgbClr val="000000"/>
                </a:solidFill>
                <a:latin typeface="Times New Roman"/>
                <a:ea typeface="DejaVu Sans"/>
              </a:rPr>
              <a:t>@merl.com</a:t>
            </a:r>
            <a:r>
              <a:rPr lang="en-IE" sz="1600" b="0" strike="noStrike" spc="-1" dirty="0">
                <a:solidFill>
                  <a:srgbClr val="000000"/>
                </a:solidFill>
                <a:latin typeface="Times New Roman"/>
                <a:ea typeface="DejaVu Sans"/>
              </a:rPr>
              <a:t>	</a:t>
            </a:r>
            <a:endParaRPr lang="en-US" sz="1600" b="0" strike="noStrike" spc="-1" dirty="0">
              <a:latin typeface="Arial"/>
            </a:endParaRPr>
          </a:p>
          <a:p>
            <a:pPr>
              <a:lnSpc>
                <a:spcPct val="100000"/>
              </a:lnSpc>
              <a:spcBef>
                <a:spcPts val="598"/>
              </a:spcBef>
              <a:spcAft>
                <a:spcPts val="598"/>
              </a:spcAft>
            </a:pPr>
            <a:endParaRPr lang="en-IE" sz="1600" b="1" strike="noStrike" spc="-1" dirty="0">
              <a:solidFill>
                <a:srgbClr val="000000"/>
              </a:solidFill>
              <a:latin typeface="Times New Roman"/>
              <a:ea typeface="DejaVu Sans"/>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Abstract:</a:t>
            </a:r>
            <a:r>
              <a:rPr lang="en-IE" sz="1600" b="0" strike="noStrike" spc="-1" dirty="0">
                <a:solidFill>
                  <a:srgbClr val="000000"/>
                </a:solidFill>
                <a:latin typeface="Times New Roman"/>
                <a:ea typeface="DejaVu Sans"/>
              </a:rPr>
              <a:t>	Agenda for Japan Sub-1GHz Interest Group March 2023. </a:t>
            </a:r>
            <a:endParaRPr lang="en-US" sz="1600" b="0" strike="noStrike" spc="-1" dirty="0">
              <a:latin typeface="Arial"/>
            </a:endParaRPr>
          </a:p>
          <a:p>
            <a:pPr>
              <a:lnSpc>
                <a:spcPct val="100000"/>
              </a:lnSpc>
            </a:pPr>
            <a:endParaRPr lang="en-IE" sz="1600" b="1" strike="noStrike" spc="-1" dirty="0">
              <a:solidFill>
                <a:srgbClr val="000000"/>
              </a:solidFill>
              <a:latin typeface="Times New Roman"/>
              <a:ea typeface="DejaVu Sans"/>
            </a:endParaRPr>
          </a:p>
          <a:p>
            <a:pPr>
              <a:lnSpc>
                <a:spcPct val="100000"/>
              </a:lnSpc>
            </a:pPr>
            <a:r>
              <a:rPr lang="en-IE" sz="1600" b="1" strike="noStrike" spc="-1" dirty="0">
                <a:solidFill>
                  <a:srgbClr val="000000"/>
                </a:solidFill>
                <a:latin typeface="Times New Roman"/>
                <a:ea typeface="DejaVu Sans"/>
              </a:rPr>
              <a:t>Notice:</a:t>
            </a:r>
            <a:r>
              <a:rPr lang="en-IE" sz="1600" b="0" strike="noStrike" spc="-1" dirty="0">
                <a:solidFill>
                  <a:srgbClr val="000000"/>
                </a:solidFill>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b="0" strike="noStrike" spc="-1" dirty="0">
              <a:latin typeface="Arial"/>
            </a:endParaRPr>
          </a:p>
          <a:p>
            <a:pPr>
              <a:lnSpc>
                <a:spcPct val="100000"/>
              </a:lnSpc>
            </a:pPr>
            <a:endParaRPr lang="en-IE" sz="1600" b="1" strike="noStrike" spc="-1" dirty="0">
              <a:solidFill>
                <a:srgbClr val="000000"/>
              </a:solidFill>
              <a:latin typeface="Times New Roman"/>
              <a:ea typeface="DejaVu Sans"/>
            </a:endParaRPr>
          </a:p>
          <a:p>
            <a:pPr>
              <a:lnSpc>
                <a:spcPct val="100000"/>
              </a:lnSpc>
            </a:pPr>
            <a:r>
              <a:rPr lang="en-IE" sz="1600" b="1" strike="noStrike" spc="-1" dirty="0">
                <a:solidFill>
                  <a:srgbClr val="000000"/>
                </a:solidFill>
                <a:latin typeface="Times New Roman"/>
                <a:ea typeface="DejaVu Sans"/>
              </a:rPr>
              <a:t>Release:</a:t>
            </a:r>
            <a:r>
              <a:rPr lang="en-IE" sz="1600" b="0" strike="noStrike" spc="-1" dirty="0">
                <a:solidFill>
                  <a:srgbClr val="000000"/>
                </a:solidFill>
                <a:latin typeface="Times New Roman"/>
                <a:ea typeface="DejaVu Sans"/>
              </a:rPr>
              <a:t>	The contributor acknowledges and accepts that this contribution becomes the property of IEEE and may be made publicly available by P802.15.	</a:t>
            </a:r>
            <a:endParaRPr lang="en-US" sz="1600" b="0" strike="noStrike" spc="-1" dirty="0">
              <a:latin typeface="Arial"/>
            </a:endParaRPr>
          </a:p>
        </p:txBody>
      </p:sp>
    </p:spTree>
    <p:extLst>
      <p:ext uri="{BB962C8B-B14F-4D97-AF65-F5344CB8AC3E}">
        <p14:creationId xmlns:p14="http://schemas.microsoft.com/office/powerpoint/2010/main" val="80715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877C568D-0A4D-4289-9D40-4DFFEAB7A1A4}"/>
              </a:ext>
            </a:extLst>
          </p:cNvPr>
          <p:cNvSpPr>
            <a:spLocks noChangeArrowheads="1"/>
          </p:cNvSpPr>
          <p:nvPr/>
        </p:nvSpPr>
        <p:spPr bwMode="auto">
          <a:xfrm>
            <a:off x="787326"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Meeting Closing Report</a:t>
            </a:r>
            <a:endParaRPr kumimoji="0" lang="en-US" altLang="en-US" sz="1800" b="1" i="0" u="none" strike="noStrike" kern="0" cap="none" spc="0" normalizeH="0" baseline="0" noProof="0" dirty="0">
              <a:ln>
                <a:noFill/>
              </a:ln>
              <a:solidFill>
                <a:srgbClr val="000000"/>
              </a:solidFill>
              <a:effectLst/>
              <a:uLnTx/>
              <a:uFillTx/>
              <a:latin typeface="Times New Roman" panose="02020603050405020304" pitchFamily="18" charset="0"/>
            </a:endParaRPr>
          </a:p>
        </p:txBody>
      </p:sp>
      <p:sp>
        <p:nvSpPr>
          <p:cNvPr id="7" name="Rectangle 5">
            <a:extLst>
              <a:ext uri="{FF2B5EF4-FFF2-40B4-BE49-F238E27FC236}">
                <a16:creationId xmlns:a16="http://schemas.microsoft.com/office/drawing/2014/main" id="{849C2ECE-A8BC-4806-A66C-DB1EE59CEE4E}"/>
              </a:ext>
            </a:extLst>
          </p:cNvPr>
          <p:cNvSpPr txBox="1">
            <a:spLocks noChangeArrowheads="1"/>
          </p:cNvSpPr>
          <p:nvPr/>
        </p:nvSpPr>
        <p:spPr bwMode="auto">
          <a:xfrm>
            <a:off x="787326" y="1272138"/>
            <a:ext cx="7164796"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altLang="en-US" sz="2800" b="1" i="0" u="none" strike="noStrike" kern="0" cap="none" spc="0" normalizeH="0" baseline="0" noProof="0" dirty="0">
                <a:ln>
                  <a:noFill/>
                </a:ln>
                <a:solidFill>
                  <a:srgbClr val="000000"/>
                </a:solidFill>
                <a:effectLst/>
                <a:uLnTx/>
                <a:uFillTx/>
                <a:latin typeface="Times New Roman"/>
                <a:ea typeface="+mn-ea"/>
                <a:cs typeface="+mn-cs"/>
              </a:rPr>
              <a:t>Had one </a:t>
            </a:r>
            <a:r>
              <a:rPr lang="en-US" altLang="en-US" sz="2800" kern="0" dirty="0">
                <a:solidFill>
                  <a:srgbClr val="000000"/>
                </a:solidFill>
                <a:latin typeface="Times New Roman"/>
              </a:rPr>
              <a:t>IG session</a:t>
            </a:r>
          </a:p>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altLang="en-US" sz="2800" b="1" i="0" u="none" strike="noStrike" kern="0" cap="none" spc="0" normalizeH="0" baseline="0" noProof="0" dirty="0">
                <a:ln>
                  <a:noFill/>
                </a:ln>
                <a:solidFill>
                  <a:srgbClr val="000000"/>
                </a:solidFill>
                <a:effectLst/>
                <a:uLnTx/>
                <a:uFillTx/>
                <a:latin typeface="Times New Roman"/>
                <a:ea typeface="+mn-ea"/>
                <a:cs typeface="+mn-cs"/>
              </a:rPr>
              <a:t>Had 15 </a:t>
            </a:r>
            <a:r>
              <a:rPr lang="en-US" altLang="en-US" sz="2800" kern="0" dirty="0">
                <a:solidFill>
                  <a:srgbClr val="000000"/>
                </a:solidFill>
                <a:latin typeface="Times New Roman"/>
              </a:rPr>
              <a:t>participants</a:t>
            </a:r>
          </a:p>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altLang="en-US" sz="2800" b="1" i="0" u="none" strike="noStrike" kern="0" cap="none" spc="0" normalizeH="0" baseline="0" noProof="0" dirty="0">
                <a:ln>
                  <a:noFill/>
                </a:ln>
                <a:solidFill>
                  <a:srgbClr val="000000"/>
                </a:solidFill>
                <a:effectLst/>
                <a:uLnTx/>
                <a:uFillTx/>
                <a:latin typeface="Times New Roman"/>
                <a:ea typeface="+mn-ea"/>
                <a:cs typeface="+mn-cs"/>
              </a:rPr>
              <a:t>Met session objectives:</a:t>
            </a:r>
          </a:p>
          <a:p>
            <a:pPr marL="857250" lvl="1" indent="-457200">
              <a:buFont typeface="Wingdings" panose="05000000000000000000" pitchFamily="2" charset="2"/>
              <a:buChar char="ü"/>
              <a:defRPr/>
            </a:pPr>
            <a:r>
              <a:rPr lang="en-US" altLang="en-US" b="1" kern="0" dirty="0">
                <a:solidFill>
                  <a:srgbClr val="000000"/>
                </a:solidFill>
                <a:latin typeface="Times New Roman"/>
              </a:rPr>
              <a:t>Provided further details on the differences between JJ-300.10 and IEEE Std 802.15.4 channel access. </a:t>
            </a:r>
          </a:p>
          <a:p>
            <a:pPr marL="857250" lvl="1" indent="-457200">
              <a:buFont typeface="Wingdings" panose="05000000000000000000" pitchFamily="2" charset="2"/>
              <a:buChar char="ü"/>
              <a:defRPr/>
            </a:pPr>
            <a:r>
              <a:rPr kumimoji="0" lang="en-US" altLang="en-US" b="1" i="0" u="none" strike="noStrike" kern="0" cap="none" spc="0" normalizeH="0" baseline="0" noProof="0" dirty="0">
                <a:ln>
                  <a:noFill/>
                </a:ln>
                <a:solidFill>
                  <a:srgbClr val="000000"/>
                </a:solidFill>
                <a:effectLst/>
                <a:uLnTx/>
                <a:uFillTx/>
                <a:latin typeface="Times New Roman"/>
                <a:ea typeface="+mn-ea"/>
                <a:cs typeface="+mn-cs"/>
              </a:rPr>
              <a:t>Discussed benefits and interests in aligning the two standards to enable greater opportunity in Japan and other places</a:t>
            </a:r>
          </a:p>
          <a:p>
            <a:pPr marL="857250" lvl="1" indent="-457200">
              <a:buFont typeface="Wingdings" panose="05000000000000000000" pitchFamily="2" charset="2"/>
              <a:buChar char="ü"/>
              <a:defRPr/>
            </a:pPr>
            <a:r>
              <a:rPr kumimoji="0" lang="en-US" altLang="en-US" b="1" i="0" u="none" strike="noStrike" kern="0" cap="none" spc="0" normalizeH="0" baseline="0" noProof="0" dirty="0">
                <a:ln>
                  <a:noFill/>
                </a:ln>
                <a:solidFill>
                  <a:srgbClr val="000000"/>
                </a:solidFill>
                <a:effectLst/>
                <a:uLnTx/>
                <a:uFillTx/>
                <a:latin typeface="Times New Roman"/>
                <a:ea typeface="+mn-ea"/>
                <a:cs typeface="+mn-cs"/>
              </a:rPr>
              <a:t>Consensus reached to move forward </a:t>
            </a:r>
          </a:p>
          <a:p>
            <a:pPr marL="857250" lvl="1" indent="-457200">
              <a:buFont typeface="Wingdings" panose="05000000000000000000" pitchFamily="2" charset="2"/>
              <a:buChar char="ü"/>
              <a:defRPr/>
            </a:pPr>
            <a:r>
              <a:rPr lang="en-US" altLang="en-US" b="1" kern="0" dirty="0">
                <a:solidFill>
                  <a:srgbClr val="000000"/>
                </a:solidFill>
                <a:latin typeface="Times New Roman"/>
              </a:rPr>
              <a:t>Action: IG chair and WG chair to determine the right path forward</a:t>
            </a:r>
          </a:p>
          <a:p>
            <a:pPr marL="857250" lvl="1" indent="-457200">
              <a:buFont typeface="Wingdings" panose="05000000000000000000" pitchFamily="2" charset="2"/>
              <a:buChar char="ü"/>
              <a:defRPr/>
            </a:pPr>
            <a:endParaRPr kumimoji="0" lang="en-US" altLang="en-US" sz="1600" b="1" i="0" u="none" strike="noStrike" kern="0" cap="none" spc="0" normalizeH="0" baseline="0" noProof="0" dirty="0">
              <a:ln>
                <a:noFill/>
              </a:ln>
              <a:solidFill>
                <a:srgbClr val="000000"/>
              </a:solidFill>
              <a:effectLst/>
              <a:uLnTx/>
              <a:uFillTx/>
              <a:latin typeface="Times New Roman"/>
              <a:ea typeface="+mn-ea"/>
              <a:cs typeface="+mn-cs"/>
            </a:endParaRPr>
          </a:p>
          <a:p>
            <a:pPr marL="857250" lvl="1" indent="-457200">
              <a:buFont typeface="Wingdings" panose="05000000000000000000" pitchFamily="2" charset="2"/>
              <a:buChar char="ü"/>
              <a:defRPr/>
            </a:pPr>
            <a:endParaRPr kumimoji="0" lang="en-US" altLang="en-US" sz="1600" b="1" i="0" u="none" strike="noStrike" kern="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199296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C1C4F-B11C-A5FD-A487-D83CC6FE04BD}"/>
              </a:ext>
            </a:extLst>
          </p:cNvPr>
          <p:cNvSpPr>
            <a:spLocks noGrp="1"/>
          </p:cNvSpPr>
          <p:nvPr>
            <p:ph type="title"/>
          </p:nvPr>
        </p:nvSpPr>
        <p:spPr>
          <a:xfrm>
            <a:off x="457200" y="677444"/>
            <a:ext cx="8228880" cy="1144440"/>
          </a:xfrm>
        </p:spPr>
        <p:txBody>
          <a:bodyPr/>
          <a:lstStyle/>
          <a:p>
            <a:r>
              <a:rPr lang="en-US" dirty="0"/>
              <a:t>Presentations</a:t>
            </a:r>
          </a:p>
        </p:txBody>
      </p:sp>
      <p:sp>
        <p:nvSpPr>
          <p:cNvPr id="3" name="Subtitle 2">
            <a:extLst>
              <a:ext uri="{FF2B5EF4-FFF2-40B4-BE49-F238E27FC236}">
                <a16:creationId xmlns:a16="http://schemas.microsoft.com/office/drawing/2014/main" id="{79CBBBAD-E8F6-FDCA-41F6-647FC24B0D54}"/>
              </a:ext>
            </a:extLst>
          </p:cNvPr>
          <p:cNvSpPr>
            <a:spLocks noGrp="1"/>
          </p:cNvSpPr>
          <p:nvPr>
            <p:ph type="subTitle"/>
          </p:nvPr>
        </p:nvSpPr>
        <p:spPr>
          <a:xfrm>
            <a:off x="457200" y="2008364"/>
            <a:ext cx="8228880" cy="3976920"/>
          </a:xfrm>
        </p:spPr>
        <p:txBody>
          <a:bodyPr/>
          <a:lstStyle/>
          <a:p>
            <a:r>
              <a:rPr lang="en-US" dirty="0">
                <a:hlinkClick r:id="rId2"/>
              </a:rPr>
              <a:t>https://mentor.ieee.org/802.15/dcn/23/15-23-0167-00-0000-the-csma-gap-analysis-between-ieee-802-15-4-and-japanese-standard-jj-300-10.pptx</a:t>
            </a:r>
            <a:endParaRPr lang="en-US" dirty="0"/>
          </a:p>
          <a:p>
            <a:endParaRPr lang="en-US" dirty="0"/>
          </a:p>
        </p:txBody>
      </p:sp>
    </p:spTree>
    <p:extLst>
      <p:ext uri="{BB962C8B-B14F-4D97-AF65-F5344CB8AC3E}">
        <p14:creationId xmlns:p14="http://schemas.microsoft.com/office/powerpoint/2010/main" val="4103689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40B50CA5-2330-5207-154B-2DC64811498D}"/>
              </a:ext>
            </a:extLst>
          </p:cNvPr>
          <p:cNvSpPr>
            <a:spLocks noGrp="1"/>
          </p:cNvSpPr>
          <p:nvPr>
            <p:ph type="subTitle"/>
          </p:nvPr>
        </p:nvSpPr>
        <p:spPr/>
        <p:txBody>
          <a:bodyPr/>
          <a:lstStyle/>
          <a:p>
            <a:pPr algn="ctr"/>
            <a:r>
              <a:rPr lang="en-US" dirty="0"/>
              <a:t>Thank you for </a:t>
            </a:r>
            <a:r>
              <a:rPr lang="en-US"/>
              <a:t>your attention</a:t>
            </a:r>
          </a:p>
        </p:txBody>
      </p:sp>
    </p:spTree>
    <p:extLst>
      <p:ext uri="{BB962C8B-B14F-4D97-AF65-F5344CB8AC3E}">
        <p14:creationId xmlns:p14="http://schemas.microsoft.com/office/powerpoint/2010/main" val="1035482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6443250BA214448AFB02EF71E58F4F" ma:contentTypeVersion="10" ma:contentTypeDescription="Create a new document." ma:contentTypeScope="" ma:versionID="7ccd99142c3901ac8a1849f3ca992530">
  <xsd:schema xmlns:xsd="http://www.w3.org/2001/XMLSchema" xmlns:xs="http://www.w3.org/2001/XMLSchema" xmlns:p="http://schemas.microsoft.com/office/2006/metadata/properties" xmlns:ns2="f127a512-4660-431e-ba43-198d3513d0af" targetNamespace="http://schemas.microsoft.com/office/2006/metadata/properties" ma:root="true" ma:fieldsID="8ee345ba62ec9f8b1cf9d2773c21ed4d" ns2:_="">
    <xsd:import namespace="f127a512-4660-431e-ba43-198d3513d0a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27a512-4660-431e-ba43-198d3513d0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ADF2D2-9ACF-4B95-8E75-038ABB5750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27a512-4660-431e-ba43-198d3513d0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23CA98-BB56-407B-AB5F-09D193890E54}">
  <ds:schemaRefs>
    <ds:schemaRef ds:uri="http://purl.org/dc/dcmitype/"/>
    <ds:schemaRef ds:uri="http://schemas.microsoft.com/office/2006/metadata/properties"/>
    <ds:schemaRef ds:uri="http://schemas.microsoft.com/office/2006/documentManagement/types"/>
    <ds:schemaRef ds:uri="http://www.w3.org/XML/1998/namespace"/>
    <ds:schemaRef ds:uri="http://purl.org/dc/elements/1.1/"/>
    <ds:schemaRef ds:uri="http://schemas.microsoft.com/office/infopath/2007/PartnerControls"/>
    <ds:schemaRef ds:uri="f127a512-4660-431e-ba43-198d3513d0af"/>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CA02C05A-26ED-44AB-A455-2E4F9E2EB5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4148</TotalTime>
  <Words>244</Words>
  <Application>Microsoft Office PowerPoint</Application>
  <PresentationFormat>On-screen Show (4:3)</PresentationFormat>
  <Paragraphs>24</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Symbol</vt:lpstr>
      <vt:lpstr>Times New Roman</vt:lpstr>
      <vt:lpstr>Wingdings</vt:lpstr>
      <vt:lpstr>Office Theme</vt:lpstr>
      <vt:lpstr>PowerPoint Presentation</vt:lpstr>
      <vt:lpstr>PowerPoint Presentation</vt:lpstr>
      <vt:lpstr>Presentations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for November</dc:title>
  <dc:subject>IEEE 802.15.9ma</dc:subject>
  <dc:creator>Tero Kivinen</dc:creator>
  <dc:description>&lt;doc#&gt;</dc:description>
  <cp:lastModifiedBy>Benjamin Rolfe</cp:lastModifiedBy>
  <cp:revision>179</cp:revision>
  <dcterms:created xsi:type="dcterms:W3CDTF">2018-03-05T16:39:13Z</dcterms:created>
  <dcterms:modified xsi:type="dcterms:W3CDTF">2023-03-16T16:20:05Z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0x010100056443250BA214448AFB02EF71E58F4F</vt:lpwstr>
  </property>
</Properties>
</file>