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0"/>
  </p:notesMasterIdLst>
  <p:handoutMasterIdLst>
    <p:handoutMasterId r:id="rId11"/>
  </p:handoutMasterIdLst>
  <p:sldIdLst>
    <p:sldId id="259" r:id="rId2"/>
    <p:sldId id="963" r:id="rId3"/>
    <p:sldId id="990" r:id="rId4"/>
    <p:sldId id="1046" r:id="rId5"/>
    <p:sldId id="1047" r:id="rId6"/>
    <p:sldId id="256" r:id="rId7"/>
    <p:sldId id="965" r:id="rId8"/>
    <p:sldId id="985" r:id="rId9"/>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81" autoAdjust="0"/>
    <p:restoredTop sz="96869" autoAdjust="0"/>
  </p:normalViewPr>
  <p:slideViewPr>
    <p:cSldViewPr>
      <p:cViewPr varScale="1">
        <p:scale>
          <a:sx n="145" d="100"/>
          <a:sy n="145" d="100"/>
        </p:scale>
        <p:origin x="366" y="150"/>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6</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Mar_2023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doc.:IEEE802.15-23-0202r0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Mar_2023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revise-document?t=8836100040%7F6" TargetMode="External"/><Relationship Id="rId7" Type="http://schemas.openxmlformats.org/officeDocument/2006/relationships/hyperlink" Target="https://mentor.ieee.org/802.15/revise-document?t=8971800040%7F0" TargetMode="External"/><Relationship Id="rId2" Type="http://schemas.openxmlformats.org/officeDocument/2006/relationships/hyperlink" Target="https://mentor.ieee.org/802.15/dcn/22/15-22-0643-06-016t-direct-peer-to-peer.doc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193-00-016t-security-modifications.docx" TargetMode="External"/><Relationship Id="rId5" Type="http://schemas.openxmlformats.org/officeDocument/2006/relationships/hyperlink" Target="https://mentor.ieee.org/802.15/revise-document?t=8981800040%7F0" TargetMode="External"/><Relationship Id="rId4" Type="http://schemas.openxmlformats.org/officeDocument/2006/relationships/hyperlink" Target="https://mentor.ieee.org/802.15/dcn/23/15-23-0201-00-016t-ieee802-16t-security-modifications.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April Teleconference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2023-04-05</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Mar_2023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April Teleconference</a:t>
            </a:r>
          </a:p>
        </p:txBody>
      </p:sp>
      <p:graphicFrame>
        <p:nvGraphicFramePr>
          <p:cNvPr id="5" name="Table 4">
            <a:extLst>
              <a:ext uri="{FF2B5EF4-FFF2-40B4-BE49-F238E27FC236}">
                <a16:creationId xmlns:a16="http://schemas.microsoft.com/office/drawing/2014/main" id="{8D87C22D-F4F1-E9DB-EEC3-E2FF030FD136}"/>
              </a:ext>
            </a:extLst>
          </p:cNvPr>
          <p:cNvGraphicFramePr>
            <a:graphicFrameLocks noGrp="1"/>
          </p:cNvGraphicFramePr>
          <p:nvPr>
            <p:extLst>
              <p:ext uri="{D42A27DB-BD31-4B8C-83A1-F6EECF244321}">
                <p14:modId xmlns:p14="http://schemas.microsoft.com/office/powerpoint/2010/main" val="3994276719"/>
              </p:ext>
            </p:extLst>
          </p:nvPr>
        </p:nvGraphicFramePr>
        <p:xfrm>
          <a:off x="838200" y="2667000"/>
          <a:ext cx="10515600" cy="3566160"/>
        </p:xfrm>
        <a:graphic>
          <a:graphicData uri="http://schemas.openxmlformats.org/drawingml/2006/table">
            <a:tbl>
              <a:tblPr/>
              <a:tblGrid>
                <a:gridCol w="1168400">
                  <a:extLst>
                    <a:ext uri="{9D8B030D-6E8A-4147-A177-3AD203B41FA5}">
                      <a16:colId xmlns:a16="http://schemas.microsoft.com/office/drawing/2014/main" val="2399000001"/>
                    </a:ext>
                  </a:extLst>
                </a:gridCol>
                <a:gridCol w="1168400">
                  <a:extLst>
                    <a:ext uri="{9D8B030D-6E8A-4147-A177-3AD203B41FA5}">
                      <a16:colId xmlns:a16="http://schemas.microsoft.com/office/drawing/2014/main" val="1695872974"/>
                    </a:ext>
                  </a:extLst>
                </a:gridCol>
                <a:gridCol w="1168400">
                  <a:extLst>
                    <a:ext uri="{9D8B030D-6E8A-4147-A177-3AD203B41FA5}">
                      <a16:colId xmlns:a16="http://schemas.microsoft.com/office/drawing/2014/main" val="1980824708"/>
                    </a:ext>
                  </a:extLst>
                </a:gridCol>
                <a:gridCol w="762000">
                  <a:extLst>
                    <a:ext uri="{9D8B030D-6E8A-4147-A177-3AD203B41FA5}">
                      <a16:colId xmlns:a16="http://schemas.microsoft.com/office/drawing/2014/main" val="2718520046"/>
                    </a:ext>
                  </a:extLst>
                </a:gridCol>
                <a:gridCol w="1219200">
                  <a:extLst>
                    <a:ext uri="{9D8B030D-6E8A-4147-A177-3AD203B41FA5}">
                      <a16:colId xmlns:a16="http://schemas.microsoft.com/office/drawing/2014/main" val="327916509"/>
                    </a:ext>
                  </a:extLst>
                </a:gridCol>
                <a:gridCol w="1371600">
                  <a:extLst>
                    <a:ext uri="{9D8B030D-6E8A-4147-A177-3AD203B41FA5}">
                      <a16:colId xmlns:a16="http://schemas.microsoft.com/office/drawing/2014/main" val="2150476442"/>
                    </a:ext>
                  </a:extLst>
                </a:gridCol>
                <a:gridCol w="1320800">
                  <a:extLst>
                    <a:ext uri="{9D8B030D-6E8A-4147-A177-3AD203B41FA5}">
                      <a16:colId xmlns:a16="http://schemas.microsoft.com/office/drawing/2014/main" val="3677397069"/>
                    </a:ext>
                  </a:extLst>
                </a:gridCol>
                <a:gridCol w="1270000">
                  <a:extLst>
                    <a:ext uri="{9D8B030D-6E8A-4147-A177-3AD203B41FA5}">
                      <a16:colId xmlns:a16="http://schemas.microsoft.com/office/drawing/2014/main" val="513692784"/>
                    </a:ext>
                  </a:extLst>
                </a:gridCol>
                <a:gridCol w="1066800">
                  <a:extLst>
                    <a:ext uri="{9D8B030D-6E8A-4147-A177-3AD203B41FA5}">
                      <a16:colId xmlns:a16="http://schemas.microsoft.com/office/drawing/2014/main" val="995996592"/>
                    </a:ext>
                  </a:extLst>
                </a:gridCol>
              </a:tblGrid>
              <a:tr h="0">
                <a:tc>
                  <a:txBody>
                    <a:bodyPr/>
                    <a:lstStyle/>
                    <a:p>
                      <a:r>
                        <a:rPr lang="en-US" dirty="0"/>
                        <a:t>05-Apr-2023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643</a:t>
                      </a:r>
                    </a:p>
                  </a:txBody>
                  <a:tcPr anchor="ctr">
                    <a:lnL>
                      <a:noFill/>
                    </a:lnL>
                    <a:lnR>
                      <a:noFill/>
                    </a:lnR>
                    <a:lnT>
                      <a:noFill/>
                    </a:lnT>
                    <a:lnB>
                      <a:noFill/>
                    </a:lnB>
                  </a:tcPr>
                </a:tc>
                <a:tc>
                  <a:txBody>
                    <a:bodyPr/>
                    <a:lstStyle/>
                    <a:p>
                      <a:r>
                        <a:rPr lang="en-US"/>
                        <a:t>6</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Direct Peer to Peer</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05-Apr-2023 09:23:48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3279739439"/>
                  </a:ext>
                </a:extLst>
              </a:tr>
              <a:tr h="0">
                <a:tc>
                  <a:txBody>
                    <a:bodyPr/>
                    <a:lstStyle/>
                    <a:p>
                      <a:r>
                        <a:rPr lang="en-US"/>
                        <a:t>01-Apr-2023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201</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ieee802.16t Security Modifications</a:t>
                      </a:r>
                    </a:p>
                  </a:txBody>
                  <a:tcPr anchor="ctr">
                    <a:lnL>
                      <a:noFill/>
                    </a:lnL>
                    <a:lnR>
                      <a:noFill/>
                    </a:lnR>
                    <a:lnT>
                      <a:noFill/>
                    </a:lnT>
                    <a:lnB>
                      <a:noFill/>
                    </a:lnB>
                  </a:tcPr>
                </a:tc>
                <a:tc>
                  <a:txBody>
                    <a:bodyPr/>
                    <a:lstStyle/>
                    <a:p>
                      <a:r>
                        <a:rPr lang="en-US"/>
                        <a:t>Yael (Ondas)</a:t>
                      </a:r>
                    </a:p>
                  </a:txBody>
                  <a:tcPr anchor="ctr">
                    <a:lnL>
                      <a:noFill/>
                    </a:lnL>
                    <a:lnR>
                      <a:noFill/>
                    </a:lnR>
                    <a:lnT>
                      <a:noFill/>
                    </a:lnT>
                    <a:lnB>
                      <a:noFill/>
                    </a:lnB>
                  </a:tcPr>
                </a:tc>
                <a:tc>
                  <a:txBody>
                    <a:bodyPr/>
                    <a:lstStyle/>
                    <a:p>
                      <a:r>
                        <a:rPr lang="en-US"/>
                        <a:t>01-Apr-2023 19:16:17 ET</a:t>
                      </a:r>
                    </a:p>
                  </a:txBody>
                  <a:tcPr anchor="ctr">
                    <a:lnL>
                      <a:noFill/>
                    </a:lnL>
                    <a:lnR>
                      <a:noFill/>
                    </a:lnR>
                    <a:lnT>
                      <a:noFill/>
                    </a:lnT>
                    <a:lnB>
                      <a:noFill/>
                    </a:lnB>
                  </a:tcPr>
                </a:tc>
                <a:tc>
                  <a:txBody>
                    <a:bodyPr/>
                    <a:lstStyle/>
                    <a:p>
                      <a:r>
                        <a:rPr lang="en-US">
                          <a:hlinkClick r:id="rId4"/>
                        </a:rPr>
                        <a:t>Download</a:t>
                      </a:r>
                      <a:r>
                        <a:rPr lang="en-US"/>
                        <a:t>, </a:t>
                      </a:r>
                      <a:r>
                        <a:rPr lang="en-US">
                          <a:hlinkClick r:id="rId5"/>
                        </a:rPr>
                        <a:t>Revise</a:t>
                      </a:r>
                      <a:endParaRPr lang="en-US"/>
                    </a:p>
                  </a:txBody>
                  <a:tcPr anchor="ctr">
                    <a:lnL>
                      <a:noFill/>
                    </a:lnL>
                    <a:lnR>
                      <a:noFill/>
                    </a:lnR>
                    <a:lnT>
                      <a:noFill/>
                    </a:lnT>
                    <a:lnB>
                      <a:noFill/>
                    </a:lnB>
                  </a:tcPr>
                </a:tc>
                <a:extLst>
                  <a:ext uri="{0D108BD9-81ED-4DB2-BD59-A6C34878D82A}">
                    <a16:rowId xmlns:a16="http://schemas.microsoft.com/office/drawing/2014/main" val="93790296"/>
                  </a:ext>
                </a:extLst>
              </a:tr>
              <a:tr h="0">
                <a:tc>
                  <a:txBody>
                    <a:bodyPr/>
                    <a:lstStyle/>
                    <a:p>
                      <a:r>
                        <a:rPr lang="en-US"/>
                        <a:t>22-Mar-2023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193</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Security modifications</a:t>
                      </a:r>
                    </a:p>
                  </a:txBody>
                  <a:tcPr anchor="ctr">
                    <a:lnL>
                      <a:noFill/>
                    </a:lnL>
                    <a:lnR>
                      <a:noFill/>
                    </a:lnR>
                    <a:lnT>
                      <a:noFill/>
                    </a:lnT>
                    <a:lnB>
                      <a:noFill/>
                    </a:lnB>
                  </a:tcPr>
                </a:tc>
                <a:tc>
                  <a:txBody>
                    <a:bodyPr/>
                    <a:lstStyle/>
                    <a:p>
                      <a:r>
                        <a:rPr lang="en-US"/>
                        <a:t>Yael (Ondas)</a:t>
                      </a:r>
                    </a:p>
                  </a:txBody>
                  <a:tcPr anchor="ctr">
                    <a:lnL>
                      <a:noFill/>
                    </a:lnL>
                    <a:lnR>
                      <a:noFill/>
                    </a:lnR>
                    <a:lnT>
                      <a:noFill/>
                    </a:lnT>
                    <a:lnB>
                      <a:noFill/>
                    </a:lnB>
                  </a:tcPr>
                </a:tc>
                <a:tc>
                  <a:txBody>
                    <a:bodyPr/>
                    <a:lstStyle/>
                    <a:p>
                      <a:r>
                        <a:rPr lang="en-US"/>
                        <a:t>22-Mar-2023 12:48:18 ET</a:t>
                      </a:r>
                    </a:p>
                  </a:txBody>
                  <a:tcPr anchor="ctr">
                    <a:lnL>
                      <a:noFill/>
                    </a:lnL>
                    <a:lnR>
                      <a:noFill/>
                    </a:lnR>
                    <a:lnT>
                      <a:noFill/>
                    </a:lnT>
                    <a:lnB>
                      <a:noFill/>
                    </a:lnB>
                  </a:tcPr>
                </a:tc>
                <a:tc>
                  <a:txBody>
                    <a:bodyPr/>
                    <a:lstStyle/>
                    <a:p>
                      <a:r>
                        <a:rPr lang="en-US" dirty="0">
                          <a:hlinkClick r:id="rId6"/>
                        </a:rPr>
                        <a:t>Download</a:t>
                      </a:r>
                      <a:r>
                        <a:rPr lang="en-US" dirty="0"/>
                        <a:t>, </a:t>
                      </a:r>
                      <a:r>
                        <a:rPr lang="en-US" dirty="0">
                          <a:hlinkClick r:id="rId7"/>
                        </a:rPr>
                        <a:t>Revise</a:t>
                      </a:r>
                      <a:endParaRPr lang="en-US" dirty="0"/>
                    </a:p>
                  </a:txBody>
                  <a:tcPr anchor="ctr">
                    <a:lnL>
                      <a:noFill/>
                    </a:lnL>
                    <a:lnR>
                      <a:noFill/>
                    </a:lnR>
                    <a:lnT>
                      <a:noFill/>
                    </a:lnT>
                    <a:lnB>
                      <a:noFill/>
                    </a:lnB>
                  </a:tcPr>
                </a:tc>
                <a:extLst>
                  <a:ext uri="{0D108BD9-81ED-4DB2-BD59-A6C34878D82A}">
                    <a16:rowId xmlns:a16="http://schemas.microsoft.com/office/drawing/2014/main" val="4013446624"/>
                  </a:ext>
                </a:extLst>
              </a:tr>
            </a:tbl>
          </a:graphicData>
        </a:graphic>
      </p:graphicFrame>
      <p:sp>
        <p:nvSpPr>
          <p:cNvPr id="7" name="TextBox 6">
            <a:extLst>
              <a:ext uri="{FF2B5EF4-FFF2-40B4-BE49-F238E27FC236}">
                <a16:creationId xmlns:a16="http://schemas.microsoft.com/office/drawing/2014/main" id="{55C39544-CC8B-35CD-CA68-43317D1DA953}"/>
              </a:ext>
            </a:extLst>
          </p:cNvPr>
          <p:cNvSpPr txBox="1"/>
          <p:nvPr/>
        </p:nvSpPr>
        <p:spPr>
          <a:xfrm>
            <a:off x="838200" y="1524000"/>
            <a:ext cx="9982200" cy="400110"/>
          </a:xfrm>
          <a:prstGeom prst="rect">
            <a:avLst/>
          </a:prstGeom>
          <a:noFill/>
        </p:spPr>
        <p:txBody>
          <a:bodyPr wrap="square" rtlCol="0">
            <a:spAutoFit/>
          </a:bodyPr>
          <a:lstStyle/>
          <a:p>
            <a:r>
              <a:rPr lang="en-US" sz="2000" dirty="0"/>
              <a:t>Latest Draft P802.16t_D0.8.pdf             2023-03-30 18:30  2.7M </a:t>
            </a:r>
          </a:p>
        </p:txBody>
      </p:sp>
    </p:spTree>
    <p:extLst>
      <p:ext uri="{BB962C8B-B14F-4D97-AF65-F5344CB8AC3E}">
        <p14:creationId xmlns:p14="http://schemas.microsoft.com/office/powerpoint/2010/main" val="1231182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3AE85-3C52-A98A-D116-578D37277EA3}"/>
              </a:ext>
            </a:extLst>
          </p:cNvPr>
          <p:cNvSpPr>
            <a:spLocks noGrp="1"/>
          </p:cNvSpPr>
          <p:nvPr>
            <p:ph type="title"/>
          </p:nvPr>
        </p:nvSpPr>
        <p:spPr/>
        <p:txBody>
          <a:bodyPr/>
          <a:lstStyle/>
          <a:p>
            <a:r>
              <a:rPr lang="en-US" dirty="0"/>
              <a:t>Review from March</a:t>
            </a:r>
          </a:p>
        </p:txBody>
      </p:sp>
      <p:sp>
        <p:nvSpPr>
          <p:cNvPr id="3" name="Content Placeholder 2">
            <a:extLst>
              <a:ext uri="{FF2B5EF4-FFF2-40B4-BE49-F238E27FC236}">
                <a16:creationId xmlns:a16="http://schemas.microsoft.com/office/drawing/2014/main" id="{DD952B79-1C64-4C0A-6359-EE2BB6FFB92C}"/>
              </a:ext>
            </a:extLst>
          </p:cNvPr>
          <p:cNvSpPr>
            <a:spLocks noGrp="1"/>
          </p:cNvSpPr>
          <p:nvPr>
            <p:ph idx="1"/>
          </p:nvPr>
        </p:nvSpPr>
        <p:spPr/>
        <p:txBody>
          <a:bodyPr>
            <a:normAutofit fontScale="85000" lnSpcReduction="10000"/>
          </a:bodyPr>
          <a:lstStyle/>
          <a:p>
            <a:r>
              <a:rPr lang="en-US" dirty="0"/>
              <a:t>Plan for draft review</a:t>
            </a:r>
          </a:p>
          <a:p>
            <a:pPr lvl="1">
              <a:buFont typeface="Wingdings" panose="05000000000000000000" pitchFamily="2" charset="2"/>
              <a:buChar char="ü"/>
            </a:pPr>
            <a:r>
              <a:rPr lang="en-US" dirty="0"/>
              <a:t>Harry to adopt and incorporate 643r5 except for DPP Mode 2 TDD </a:t>
            </a:r>
          </a:p>
          <a:p>
            <a:pPr lvl="1">
              <a:buFont typeface="Wingdings" panose="05000000000000000000" pitchFamily="2" charset="2"/>
              <a:buChar char="ü"/>
            </a:pPr>
            <a:r>
              <a:rPr lang="en-US" dirty="0"/>
              <a:t>Doc 158 revision on  Cyber Security – follow up document to be submitted by Yael from </a:t>
            </a:r>
            <a:r>
              <a:rPr lang="en-US" dirty="0" err="1"/>
              <a:t>Ondas</a:t>
            </a:r>
            <a:r>
              <a:rPr lang="en-US" dirty="0"/>
              <a:t>.  March 21</a:t>
            </a:r>
          </a:p>
          <a:p>
            <a:pPr lvl="1">
              <a:buFont typeface="Wingdings" panose="05000000000000000000" pitchFamily="2" charset="2"/>
              <a:buChar char="ü"/>
            </a:pPr>
            <a:r>
              <a:rPr lang="en-US" dirty="0"/>
              <a:t>Complete Draft 0.8       Harry to provide to TG by March 27</a:t>
            </a:r>
          </a:p>
          <a:p>
            <a:pPr lvl="1"/>
            <a:r>
              <a:rPr lang="en-US" dirty="0"/>
              <a:t>Teleconference with Task Group to review of D0.8    Wednesday April 5 - 8am PT</a:t>
            </a:r>
          </a:p>
          <a:p>
            <a:pPr lvl="1"/>
            <a:r>
              <a:rPr lang="en-US" dirty="0"/>
              <a:t>Any changes from review to become draft D0.9</a:t>
            </a:r>
          </a:p>
          <a:p>
            <a:pPr lvl="1"/>
            <a:r>
              <a:rPr lang="en-US" dirty="0"/>
              <a:t>Initiate WG Comment Collection on Draft 0.9  Monday April 17</a:t>
            </a:r>
          </a:p>
          <a:p>
            <a:pPr lvl="1"/>
            <a:r>
              <a:rPr lang="en-US" dirty="0"/>
              <a:t>Review comments – May Interim</a:t>
            </a:r>
          </a:p>
          <a:p>
            <a:pPr lvl="1"/>
            <a:r>
              <a:rPr lang="en-US" dirty="0"/>
              <a:t>May Interim - Motion for WG Letter Ballot on D1.0 – starting 2 weeks after May Interim</a:t>
            </a:r>
          </a:p>
          <a:p>
            <a:pPr lvl="1"/>
            <a:endParaRPr lang="en-US" dirty="0"/>
          </a:p>
          <a:p>
            <a:r>
              <a:rPr lang="en-US" dirty="0"/>
              <a:t>Initiate Plan to include broader set of stakeholders (from first meeting of TG16t) in Letter Ballot to receive comments.  Request access from WG Chair.</a:t>
            </a:r>
          </a:p>
        </p:txBody>
      </p:sp>
      <p:sp>
        <p:nvSpPr>
          <p:cNvPr id="4" name="Date Placeholder 3">
            <a:extLst>
              <a:ext uri="{FF2B5EF4-FFF2-40B4-BE49-F238E27FC236}">
                <a16:creationId xmlns:a16="http://schemas.microsoft.com/office/drawing/2014/main" id="{38E87501-C61A-43B4-23D6-026A23D2547D}"/>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B3AA7F34-2BF9-64AE-6F17-E8D733170C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A5A9AE4-A7A5-93CB-7E3D-0A4F89076ED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3652189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B8F28-3456-71F7-A613-9F42FD88D8B1}"/>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EF2F4BEE-ED19-B9FB-71C8-BF44D30BFEC4}"/>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60239DD8-F9FD-7B79-6879-28462419FCAF}"/>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35B896E9-415D-6176-AED0-BCEA15CCF8C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D282746-60D4-4DE4-D455-037CC7C88B82}"/>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2795102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214295981"/>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Mar_2023</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798713"/>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dirty="0">
                <a:effectLst/>
                <a:latin typeface="Calibri" panose="020F0502020204030204" pitchFamily="34" charset="0"/>
                <a:ea typeface="Times New Roman" panose="02020603050405020304" pitchFamily="18" charset="0"/>
              </a:rPr>
              <a:t>May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May 15-18, 2023	Orlando, FL, USA</a:t>
            </a:r>
            <a:endParaRPr lang="en-US" dirty="0"/>
          </a:p>
          <a:p>
            <a:pPr marL="0" marR="0">
              <a:spcBef>
                <a:spcPts val="0"/>
              </a:spcBef>
              <a:spcAft>
                <a:spcPts val="1200"/>
              </a:spcAft>
            </a:pPr>
            <a:r>
              <a:rPr lang="en-US"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July 10-13, 2023	Berlin, Germany</a:t>
            </a:r>
          </a:p>
          <a:p>
            <a:r>
              <a:rPr lang="en-US" dirty="0"/>
              <a:t>Sept 2023 Wireless Interim</a:t>
            </a:r>
          </a:p>
          <a:p>
            <a:pPr lvl="1"/>
            <a:r>
              <a:rPr lang="en-US" dirty="0"/>
              <a:t>Sept 11-14, 2023   Atlanta, GA</a:t>
            </a:r>
          </a:p>
          <a:p>
            <a:endParaRPr lang="en-US" dirty="0"/>
          </a:p>
          <a:p>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3919235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353349770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30946</TotalTime>
  <Words>558</Words>
  <Application>Microsoft Office PowerPoint</Application>
  <PresentationFormat>Widescreen</PresentationFormat>
  <Paragraphs>124</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Times New Roman</vt:lpstr>
      <vt:lpstr>Wingdings</vt:lpstr>
      <vt:lpstr>Custom Design</vt:lpstr>
      <vt:lpstr>PowerPoint Presentation</vt:lpstr>
      <vt:lpstr>Opening</vt:lpstr>
      <vt:lpstr>Contributions for April Teleconference</vt:lpstr>
      <vt:lpstr>Review from March</vt:lpstr>
      <vt:lpstr>Discussion</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678</cp:revision>
  <cp:lastPrinted>1998-02-10T13:28:06Z</cp:lastPrinted>
  <dcterms:created xsi:type="dcterms:W3CDTF">2020-01-06T16:34:14Z</dcterms:created>
  <dcterms:modified xsi:type="dcterms:W3CDTF">2023-04-05T13:42:30Z</dcterms:modified>
</cp:coreProperties>
</file>