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319" r:id="rId3"/>
    <p:sldId id="322" r:id="rId4"/>
    <p:sldId id="331" r:id="rId5"/>
    <p:sldId id="328" r:id="rId6"/>
    <p:sldId id="330" r:id="rId7"/>
    <p:sldId id="288" r:id="rId8"/>
    <p:sldId id="329" r:id="rId9"/>
    <p:sldId id="324" r:id="rId10"/>
    <p:sldId id="33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6"/>
    <p:restoredTop sz="95026" autoAdjust="0"/>
  </p:normalViewPr>
  <p:slideViewPr>
    <p:cSldViewPr>
      <p:cViewPr varScale="1">
        <p:scale>
          <a:sx n="63" d="100"/>
          <a:sy n="63" d="100"/>
        </p:scale>
        <p:origin x="1484" y="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2</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72133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22138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73822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96868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13890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0645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71702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86171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81453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dirty="0"/>
              <a:t>H.-B. Li, T. Matsumura (NICT)</a:t>
            </a:r>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CCA</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t>April</a:t>
            </a:r>
            <a:r>
              <a:rPr lang="en-US" altLang="en-US" sz="1400" b="1" dirty="0"/>
              <a:t> 2023</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H.-B. Li, T. Matsumura (NICT)</a:t>
            </a:r>
          </a:p>
          <a:p>
            <a:pPr marL="0" marR="0" lvl="0" indent="0" algn="r" defTabSz="914400" rtl="0" eaLnBrk="0" fontAlgn="base" latinLnBrk="0" hangingPunct="0">
              <a:lnSpc>
                <a:spcPct val="100000"/>
              </a:lnSpc>
              <a:spcBef>
                <a:spcPct val="0"/>
              </a:spcBef>
              <a:spcAft>
                <a:spcPct val="0"/>
              </a:spcAft>
              <a:buClrTx/>
              <a:buSzTx/>
              <a:buFontTx/>
              <a:buNone/>
              <a:tabLst/>
              <a:defRPr/>
            </a:pPr>
            <a:endParaRPr lang="en-US" altLang="en-US" dirty="0"/>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15-23-0210</a:t>
            </a:r>
            <a:r>
              <a:rPr lang="en-US" altLang="en-US" b="1" dirty="0">
                <a:solidFill>
                  <a:schemeClr val="tx1"/>
                </a:solidFill>
              </a:rPr>
              <a:t>-00</a:t>
            </a:r>
            <a:r>
              <a:rPr lang="en-GB" altLang="en-US" b="1" dirty="0">
                <a:solidFill>
                  <a:schemeClr val="tx1"/>
                </a:solidFill>
              </a:rPr>
              <a:t>-04ab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Two candidate PHYs for </a:t>
            </a:r>
            <a:r>
              <a:rPr lang="en-US" altLang="ja-JP" sz="1600" dirty="0">
                <a:solidFill>
                  <a:schemeClr val="tx2"/>
                </a:solidFill>
              </a:rPr>
              <a:t>NB CCA</a:t>
            </a:r>
            <a:endParaRPr lang="en-US" altLang="en-US" sz="1600" dirty="0">
              <a:solidFill>
                <a:schemeClr val="tx2"/>
              </a:solidFill>
            </a:endParaRPr>
          </a:p>
          <a:p>
            <a:r>
              <a:rPr lang="en-US" altLang="en-US" sz="1600" b="1" dirty="0">
                <a:solidFill>
                  <a:schemeClr val="tx2"/>
                </a:solidFill>
              </a:rPr>
              <a:t>Date Submitted: </a:t>
            </a:r>
            <a:r>
              <a:rPr lang="en-US" altLang="en-US" sz="1600" dirty="0">
                <a:solidFill>
                  <a:schemeClr val="tx2"/>
                </a:solidFill>
              </a:rPr>
              <a:t>April, 2023</a:t>
            </a:r>
          </a:p>
          <a:p>
            <a:r>
              <a:rPr lang="en-US" altLang="en-US" sz="1600" b="1" dirty="0">
                <a:solidFill>
                  <a:schemeClr val="tx2"/>
                </a:solidFill>
              </a:rPr>
              <a:t>Source:</a:t>
            </a:r>
            <a:r>
              <a:rPr lang="en-US" altLang="en-US" sz="1600" dirty="0">
                <a:solidFill>
                  <a:schemeClr val="tx2"/>
                </a:solidFill>
              </a:rPr>
              <a:t> Huan-Bang Li,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ja-JP" sz="1600" dirty="0">
                <a:solidFill>
                  <a:schemeClr val="tx2"/>
                </a:solidFill>
              </a:rPr>
              <a:t> Further explanation and discussion on NB-assisted UWB channel access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533400" y="3162300"/>
            <a:ext cx="8153400" cy="533400"/>
          </a:xfrm>
          <a:ln/>
        </p:spPr>
        <p:txBody>
          <a:bodyPr/>
          <a:lstStyle/>
          <a:p>
            <a:r>
              <a:rPr lang="en-US" altLang="ja-JP" sz="3200" dirty="0"/>
              <a:t>More works ahead</a:t>
            </a:r>
            <a:endParaRPr lang="en-US" altLang="en-US" sz="3200" strike="sngStrike" dirty="0"/>
          </a:p>
        </p:txBody>
      </p:sp>
    </p:spTree>
    <p:extLst>
      <p:ext uri="{BB962C8B-B14F-4D97-AF65-F5344CB8AC3E}">
        <p14:creationId xmlns:p14="http://schemas.microsoft.com/office/powerpoint/2010/main" val="434079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2</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Quick Review on NB CCA</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NB CCA is based on </a:t>
            </a:r>
            <a:r>
              <a:rPr lang="en-US" altLang="ja-JP" sz="2400" b="1" i="1" u="sng" dirty="0">
                <a:latin typeface="Times New Roman" panose="02020603050405020304" pitchFamily="18" charset="0"/>
                <a:cs typeface="Times New Roman" panose="02020603050405020304" pitchFamily="18" charset="0"/>
              </a:rPr>
              <a:t>a pair of</a:t>
            </a:r>
            <a:r>
              <a:rPr lang="en-US" altLang="ja-JP" sz="2400" b="1" i="1" u="sng" strike="noStrike" baseline="0" dirty="0">
                <a:latin typeface="Times New Roman" panose="02020603050405020304" pitchFamily="18" charset="0"/>
                <a:cs typeface="Times New Roman" panose="02020603050405020304" pitchFamily="18" charset="0"/>
              </a:rPr>
              <a:t> coupled NB PHY and UWB PHY</a:t>
            </a:r>
            <a:r>
              <a:rPr lang="en-US" altLang="ja-JP" sz="2400" b="0" u="none" strike="noStrike" baseline="0" dirty="0">
                <a:latin typeface="Times New Roman" panose="02020603050405020304" pitchFamily="18" charset="0"/>
                <a:cs typeface="Times New Roman" panose="02020603050405020304" pitchFamily="18" charset="0"/>
              </a:rPr>
              <a:t>, that are </a:t>
            </a:r>
            <a:r>
              <a:rPr lang="en-US" altLang="ja-JP" sz="2400" dirty="0">
                <a:latin typeface="Times New Roman" panose="02020603050405020304" pitchFamily="18" charset="0"/>
                <a:cs typeface="Times New Roman" panose="02020603050405020304" pitchFamily="18" charset="0"/>
              </a:rPr>
              <a:t>operated concurrently using the same timer: either synchronized clock or MAC timer.</a:t>
            </a:r>
          </a:p>
          <a:p>
            <a:pPr algn="just">
              <a:spcBef>
                <a:spcPts val="0"/>
              </a:spcBef>
              <a:spcAft>
                <a:spcPts val="1800"/>
              </a:spcAft>
              <a:buFont typeface="Arial" panose="020B0604020202020204" pitchFamily="34" charset="0"/>
              <a:buChar char="•"/>
            </a:pPr>
            <a:r>
              <a:rPr lang="en-US" altLang="ja-JP" sz="2400" b="1" i="1" u="sng" dirty="0">
                <a:latin typeface="Times New Roman" panose="02020603050405020304" pitchFamily="18" charset="0"/>
                <a:cs typeface="Times New Roman" panose="02020603050405020304" pitchFamily="18" charset="0"/>
              </a:rPr>
              <a:t>NB radio is used to indicate </a:t>
            </a:r>
            <a:r>
              <a:rPr lang="en-US" altLang="ja-JP" sz="2400" b="1" i="1" u="sng" strike="noStrike" baseline="0" dirty="0">
                <a:latin typeface="Times New Roman" panose="02020603050405020304" pitchFamily="18" charset="0"/>
                <a:cs typeface="Times New Roman" panose="02020603050405020304" pitchFamily="18" charset="0"/>
              </a:rPr>
              <a:t>UWB channel occupancy status.</a:t>
            </a:r>
            <a:r>
              <a:rPr lang="en-US" altLang="ja-JP" sz="2400" b="0" u="none" strike="noStrike" baseline="0" dirty="0">
                <a:latin typeface="Times New Roman" panose="02020603050405020304" pitchFamily="18" charset="0"/>
                <a:cs typeface="Times New Roman" panose="02020603050405020304" pitchFamily="18" charset="0"/>
              </a:rPr>
              <a:t> CCA is performed at NB channel.  </a:t>
            </a:r>
            <a:r>
              <a:rPr lang="en-US" altLang="ja-JP" sz="2400" dirty="0">
                <a:latin typeface="Times New Roman" panose="02020603050405020304" pitchFamily="18" charset="0"/>
                <a:cs typeface="Times New Roman" panose="02020603050405020304" pitchFamily="18" charset="0"/>
              </a:rPr>
              <a:t>UWB channel access is based on the coupled NB radio’s CCA results.</a:t>
            </a:r>
            <a:r>
              <a:rPr lang="en-US" altLang="ja-JP" sz="2400" b="0" u="none" strike="noStrike" baseline="0" dirty="0">
                <a:latin typeface="Times New Roman" panose="02020603050405020304" pitchFamily="18" charset="0"/>
                <a:cs typeface="Times New Roman" panose="02020603050405020304" pitchFamily="18" charset="0"/>
              </a:rPr>
              <a:t> </a:t>
            </a:r>
          </a:p>
          <a:p>
            <a:pPr algn="just">
              <a:spcBef>
                <a:spcPts val="0"/>
              </a:spcBef>
              <a:spcAft>
                <a:spcPts val="1800"/>
              </a:spcAft>
              <a:buFont typeface="Arial" panose="020B0604020202020204" pitchFamily="34" charset="0"/>
              <a:buChar char="•"/>
            </a:pPr>
            <a:r>
              <a:rPr lang="en-US" altLang="ja-JP" sz="2400" b="1" i="1" u="sng" dirty="0">
                <a:latin typeface="+mj-lt"/>
                <a:ea typeface="ＭＳ Ｐゴシック" panose="020B0600070205080204" pitchFamily="50" charset="-128"/>
                <a:cs typeface="ＭＳ Ｐゴシック" panose="020B0600070205080204" pitchFamily="50" charset="-128"/>
              </a:rPr>
              <a:t>NB CCA can be conducted uniformly</a:t>
            </a:r>
            <a:r>
              <a:rPr lang="en-US" altLang="ja-JP" sz="2400" dirty="0">
                <a:latin typeface="+mj-lt"/>
                <a:ea typeface="ＭＳ Ｐゴシック" panose="020B0600070205080204" pitchFamily="50" charset="-128"/>
                <a:cs typeface="ＭＳ Ｐゴシック" panose="020B0600070205080204" pitchFamily="50" charset="-128"/>
              </a:rPr>
              <a:t> regardless the types of UWB signals</a:t>
            </a:r>
            <a:r>
              <a:rPr lang="en-US" altLang="ja-JP" sz="2400" dirty="0">
                <a:latin typeface="Times New Roman" panose="02020603050405020304" pitchFamily="18" charset="0"/>
                <a:cs typeface="Times New Roman" panose="02020603050405020304" pitchFamily="18" charset="0"/>
              </a:rPr>
              <a:t>.</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5072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Use NB Channels Defined in NBA-TFD</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ja-JP" altLang="en-US" sz="2400" dirty="0">
                <a:latin typeface="Times New Roman" panose="02020603050405020304" pitchFamily="18" charset="0"/>
                <a:cs typeface="Times New Roman" panose="02020603050405020304" pitchFamily="18" charset="0"/>
              </a:rPr>
              <a:t> </a:t>
            </a:r>
            <a:r>
              <a:rPr lang="en-US" altLang="ja-JP" sz="2400" dirty="0">
                <a:latin typeface="Times New Roman" panose="02020603050405020304" pitchFamily="18" charset="0"/>
                <a:cs typeface="Times New Roman" panose="02020603050405020304" pitchFamily="18" charset="0"/>
              </a:rPr>
              <a:t>In 15-23-0100-01-04ab NBA-TFD, 50 NB channels at UNII-3 (5725-5850 MHz) and 200 NB channels at UNII-5 (5925-6425 MHz)</a:t>
            </a:r>
            <a:r>
              <a:rPr lang="ja-JP" altLang="en-US" sz="2400" dirty="0">
                <a:latin typeface="Times New Roman" panose="02020603050405020304" pitchFamily="18" charset="0"/>
                <a:cs typeface="Times New Roman" panose="02020603050405020304" pitchFamily="18" charset="0"/>
              </a:rPr>
              <a:t> </a:t>
            </a:r>
            <a:r>
              <a:rPr lang="en-US" altLang="ja-JP" sz="2400" dirty="0">
                <a:latin typeface="Times New Roman" panose="02020603050405020304" pitchFamily="18" charset="0"/>
                <a:cs typeface="Times New Roman" panose="02020603050405020304" pitchFamily="18" charset="0"/>
              </a:rPr>
              <a:t>are</a:t>
            </a:r>
            <a:r>
              <a:rPr lang="ja-JP" altLang="en-US" sz="2400" dirty="0">
                <a:latin typeface="Times New Roman" panose="02020603050405020304" pitchFamily="18" charset="0"/>
                <a:cs typeface="Times New Roman" panose="02020603050405020304" pitchFamily="18" charset="0"/>
              </a:rPr>
              <a:t> </a:t>
            </a:r>
            <a:r>
              <a:rPr lang="en-US" altLang="ja-JP" sz="2400" dirty="0">
                <a:latin typeface="Times New Roman" panose="02020603050405020304" pitchFamily="18" charset="0"/>
                <a:cs typeface="Times New Roman" panose="02020603050405020304" pitchFamily="18" charset="0"/>
              </a:rPr>
              <a:t>defined. Each has a </a:t>
            </a:r>
            <a:r>
              <a:rPr lang="en-US" altLang="ja-JP" sz="2400" b="1" dirty="0">
                <a:latin typeface="Times New Roman" panose="02020603050405020304" pitchFamily="18" charset="0"/>
                <a:cs typeface="Times New Roman" panose="02020603050405020304" pitchFamily="18" charset="0"/>
              </a:rPr>
              <a:t>bandwidth of 2.5 </a:t>
            </a:r>
            <a:r>
              <a:rPr lang="en-US" altLang="ja-JP" sz="2400" b="1" dirty="0" err="1">
                <a:latin typeface="Times New Roman" panose="02020603050405020304" pitchFamily="18" charset="0"/>
                <a:cs typeface="Times New Roman" panose="02020603050405020304" pitchFamily="18" charset="0"/>
              </a:rPr>
              <a:t>MHz</a:t>
            </a:r>
            <a:r>
              <a:rPr lang="en-US" altLang="ja-JP" sz="2400" dirty="0" err="1">
                <a:effectLst/>
                <a:latin typeface="+mj-lt"/>
                <a:ea typeface="ＭＳ Ｐゴシック" panose="020B0600070205080204" pitchFamily="50" charset="-128"/>
                <a:cs typeface="Times New Roman" panose="02020603050405020304" pitchFamily="18" charset="0"/>
              </a:rPr>
              <a:t>.</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800"/>
              </a:spcAft>
              <a:buFont typeface="Arial" panose="020B0604020202020204" pitchFamily="34" charset="0"/>
              <a:buChar char="•"/>
            </a:pPr>
            <a:r>
              <a:rPr lang="en-US" altLang="ja-JP" sz="2400" b="1" dirty="0">
                <a:latin typeface="Times New Roman" panose="02020603050405020304" pitchFamily="18" charset="0"/>
                <a:cs typeface="Times New Roman" panose="02020603050405020304" pitchFamily="18" charset="0"/>
              </a:rPr>
              <a:t>NB-CCA operation </a:t>
            </a:r>
            <a:r>
              <a:rPr lang="en-US" altLang="ja-JP" sz="2400" dirty="0">
                <a:latin typeface="Times New Roman" panose="02020603050405020304" pitchFamily="18" charset="0"/>
                <a:cs typeface="Times New Roman" panose="02020603050405020304" pitchFamily="18" charset="0"/>
              </a:rPr>
              <a:t>is contained within one of the above NB channels.</a:t>
            </a:r>
          </a:p>
        </p:txBody>
      </p:sp>
    </p:spTree>
    <p:extLst>
      <p:ext uri="{BB962C8B-B14F-4D97-AF65-F5344CB8AC3E}">
        <p14:creationId xmlns:p14="http://schemas.microsoft.com/office/powerpoint/2010/main" val="2957291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en-US" sz="3200" dirty="0"/>
              <a:t>NB PHY </a:t>
            </a:r>
            <a:r>
              <a:rPr lang="en-US" altLang="ja-JP" sz="3200" dirty="0"/>
              <a:t>Candidate </a:t>
            </a:r>
            <a:r>
              <a:rPr lang="en-US" altLang="en-US" sz="3200" dirty="0"/>
              <a:t>#1 </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Use </a:t>
            </a:r>
            <a:r>
              <a:rPr lang="en-US" altLang="ja-JP" sz="2400" b="1" dirty="0">
                <a:latin typeface="Times New Roman" panose="02020603050405020304" pitchFamily="18" charset="0"/>
                <a:cs typeface="Times New Roman" panose="02020603050405020304" pitchFamily="18" charset="0"/>
              </a:rPr>
              <a:t>OFDM PHY </a:t>
            </a:r>
            <a:r>
              <a:rPr lang="en-US" altLang="ja-JP" sz="2400" dirty="0">
                <a:latin typeface="Times New Roman" panose="02020603050405020304" pitchFamily="18" charset="0"/>
                <a:cs typeface="Times New Roman" panose="02020603050405020304" pitchFamily="18" charset="0"/>
              </a:rPr>
              <a:t>of Clause 20 in IEEE 802.15.4-2020.</a:t>
            </a:r>
          </a:p>
          <a:p>
            <a:pPr lvl="1" algn="just">
              <a:spcBef>
                <a:spcPts val="0"/>
              </a:spcBef>
              <a:spcAft>
                <a:spcPts val="1800"/>
              </a:spcAft>
              <a:buFont typeface="Times New Roman" panose="02020603050405020304" pitchFamily="18" charset="0"/>
              <a:buChar char="‒"/>
            </a:pPr>
            <a:r>
              <a:rPr lang="en-US" altLang="ja-JP" sz="1800" dirty="0">
                <a:latin typeface="Times New Roman" panose="02020603050405020304" pitchFamily="18" charset="0"/>
                <a:cs typeface="Times New Roman" panose="02020603050405020304" pitchFamily="18" charset="0"/>
              </a:rPr>
              <a:t>Use OFDM option 1 in Table 20-10 as baseline, where BW is less than 1.2 MHz (contained within the 2.5 MHz BW of NBA-TFD), 8 active pilot tones and 96 active data tones are available.</a:t>
            </a:r>
          </a:p>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 simple realization is to </a:t>
            </a:r>
            <a:r>
              <a:rPr lang="en-US" altLang="ja-JP" sz="2400" b="1" dirty="0">
                <a:latin typeface="Times New Roman" panose="02020603050405020304" pitchFamily="18" charset="0"/>
                <a:cs typeface="Times New Roman" panose="02020603050405020304" pitchFamily="18" charset="0"/>
              </a:rPr>
              <a:t>only use pilot tones (</a:t>
            </a:r>
            <a:r>
              <a:rPr lang="en-US" altLang="ja-JP" sz="2400" b="1" dirty="0" err="1">
                <a:latin typeface="Times New Roman" panose="02020603050405020304" pitchFamily="18" charset="0"/>
                <a:cs typeface="Times New Roman" panose="02020603050405020304" pitchFamily="18" charset="0"/>
              </a:rPr>
              <a:t>pt</a:t>
            </a:r>
            <a:r>
              <a:rPr lang="en-US" altLang="ja-JP" sz="2400" b="1" dirty="0">
                <a:latin typeface="Times New Roman" panose="02020603050405020304" pitchFamily="18" charset="0"/>
                <a:cs typeface="Times New Roman" panose="02020603050405020304" pitchFamily="18" charset="0"/>
              </a:rPr>
              <a:t>)</a:t>
            </a:r>
          </a:p>
          <a:p>
            <a:pPr lvl="1" algn="just">
              <a:spcBef>
                <a:spcPts val="0"/>
              </a:spcBef>
              <a:spcAft>
                <a:spcPts val="1800"/>
              </a:spcAft>
              <a:buFont typeface="Times New Roman" panose="02020603050405020304" pitchFamily="18" charset="0"/>
              <a:buChar char="–"/>
            </a:pPr>
            <a:r>
              <a:rPr lang="en-US" altLang="ja-JP" sz="2000" b="0" u="none" strike="noStrike" baseline="0" dirty="0">
                <a:latin typeface="Times New Roman" panose="02020603050405020304" pitchFamily="18" charset="0"/>
                <a:cs typeface="Times New Roman" panose="02020603050405020304" pitchFamily="18" charset="0"/>
              </a:rPr>
              <a:t>Use 1, 2, </a:t>
            </a:r>
            <a:r>
              <a:rPr lang="en-US" altLang="ja-JP" sz="2000" dirty="0">
                <a:latin typeface="Times New Roman" panose="02020603050405020304" pitchFamily="18" charset="0"/>
                <a:cs typeface="Times New Roman" panose="02020603050405020304" pitchFamily="18" charset="0"/>
              </a:rPr>
              <a:t>…, k pilot tones to present UWB channel</a:t>
            </a:r>
            <a:endParaRPr lang="en-US" altLang="ja-JP" sz="2000" b="0" u="none" strike="noStrike" baseline="0" dirty="0">
              <a:latin typeface="Times New Roman" panose="02020603050405020304" pitchFamily="18" charset="0"/>
              <a:cs typeface="Times New Roman" panose="02020603050405020304" pitchFamily="18" charset="0"/>
            </a:endParaRPr>
          </a:p>
          <a:p>
            <a:pPr lvl="1" algn="just">
              <a:spcBef>
                <a:spcPts val="0"/>
              </a:spcBef>
              <a:spcAft>
                <a:spcPts val="1800"/>
              </a:spcAft>
              <a:buFont typeface="Times New Roman" panose="02020603050405020304" pitchFamily="18" charset="0"/>
              <a:buChar char="–"/>
            </a:pPr>
            <a:r>
              <a:rPr lang="en-US" altLang="ja-JP" sz="2000" dirty="0">
                <a:latin typeface="Times New Roman" panose="02020603050405020304" pitchFamily="18" charset="0"/>
                <a:cs typeface="Times New Roman" panose="02020603050405020304" pitchFamily="18" charset="0"/>
              </a:rPr>
              <a:t>Use k+1, k+2, …, n pilot tones to present UWB duration </a:t>
            </a:r>
            <a:endParaRPr lang="en-US" altLang="ja-JP" sz="20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0023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en-US" sz="3200" dirty="0"/>
              <a:t>NB PHY </a:t>
            </a:r>
            <a:r>
              <a:rPr lang="en-US" altLang="ja-JP" sz="3200" dirty="0"/>
              <a:t>Candidate </a:t>
            </a:r>
            <a:r>
              <a:rPr lang="en-US" altLang="en-US" sz="3200" dirty="0"/>
              <a:t>#1 </a:t>
            </a:r>
          </a:p>
        </p:txBody>
      </p:sp>
      <p:pic>
        <p:nvPicPr>
          <p:cNvPr id="4" name="図 3">
            <a:extLst>
              <a:ext uri="{FF2B5EF4-FFF2-40B4-BE49-F238E27FC236}">
                <a16:creationId xmlns:a16="http://schemas.microsoft.com/office/drawing/2014/main" id="{973A7461-FC6A-EE02-B463-F99652CFE049}"/>
              </a:ext>
            </a:extLst>
          </p:cNvPr>
          <p:cNvPicPr>
            <a:picLocks noChangeAspect="1"/>
          </p:cNvPicPr>
          <p:nvPr/>
        </p:nvPicPr>
        <p:blipFill>
          <a:blip r:embed="rId3"/>
          <a:stretch>
            <a:fillRect/>
          </a:stretch>
        </p:blipFill>
        <p:spPr>
          <a:xfrm>
            <a:off x="271462" y="714375"/>
            <a:ext cx="8601075" cy="6829425"/>
          </a:xfrm>
          <a:prstGeom prst="rect">
            <a:avLst/>
          </a:prstGeom>
        </p:spPr>
      </p:pic>
    </p:spTree>
    <p:extLst>
      <p:ext uri="{BB962C8B-B14F-4D97-AF65-F5344CB8AC3E}">
        <p14:creationId xmlns:p14="http://schemas.microsoft.com/office/powerpoint/2010/main" val="427999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en-US" sz="3200" dirty="0"/>
              <a:t>NB PHY </a:t>
            </a:r>
            <a:r>
              <a:rPr lang="en-US" altLang="ja-JP" sz="3200" dirty="0"/>
              <a:t>Candidate </a:t>
            </a:r>
            <a:r>
              <a:rPr lang="en-US" altLang="en-US" sz="3200" dirty="0"/>
              <a:t>#1 </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Use </a:t>
            </a:r>
            <a:r>
              <a:rPr lang="en-US" altLang="ja-JP" sz="2400" b="1" dirty="0">
                <a:latin typeface="Times New Roman" panose="02020603050405020304" pitchFamily="18" charset="0"/>
                <a:cs typeface="Times New Roman" panose="02020603050405020304" pitchFamily="18" charset="0"/>
              </a:rPr>
              <a:t>OFDM PHY </a:t>
            </a:r>
            <a:r>
              <a:rPr lang="en-US" altLang="ja-JP" sz="2400" dirty="0">
                <a:latin typeface="Times New Roman" panose="02020603050405020304" pitchFamily="18" charset="0"/>
                <a:cs typeface="Times New Roman" panose="02020603050405020304" pitchFamily="18" charset="0"/>
              </a:rPr>
              <a:t>of Clause 20 in IEEE 802.15.4-2020.</a:t>
            </a:r>
          </a:p>
          <a:p>
            <a:pPr lvl="1" algn="just">
              <a:spcBef>
                <a:spcPts val="0"/>
              </a:spcBef>
              <a:spcAft>
                <a:spcPts val="1800"/>
              </a:spcAft>
              <a:buFont typeface="Times New Roman" panose="02020603050405020304" pitchFamily="18" charset="0"/>
              <a:buChar char="‒"/>
            </a:pPr>
            <a:r>
              <a:rPr lang="en-US" altLang="ja-JP" sz="1800" dirty="0">
                <a:latin typeface="Times New Roman" panose="02020603050405020304" pitchFamily="18" charset="0"/>
                <a:cs typeface="Times New Roman" panose="02020603050405020304" pitchFamily="18" charset="0"/>
              </a:rPr>
              <a:t>Use OFDM option 1 in Table 20-10 as baseline, where BW is less than 1.2 MHz (contained within the 2.5 MHz BW of NBA-TFD), 8 active pilot tones and 96 active data tones are available.</a:t>
            </a:r>
          </a:p>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 simple realization is to </a:t>
            </a:r>
            <a:r>
              <a:rPr lang="en-US" altLang="ja-JP" sz="2400" b="1" dirty="0">
                <a:latin typeface="Times New Roman" panose="02020603050405020304" pitchFamily="18" charset="0"/>
                <a:cs typeface="Times New Roman" panose="02020603050405020304" pitchFamily="18" charset="0"/>
              </a:rPr>
              <a:t>only use pilot tones (</a:t>
            </a:r>
            <a:r>
              <a:rPr lang="en-US" altLang="ja-JP" sz="2400" b="1" dirty="0" err="1">
                <a:latin typeface="Times New Roman" panose="02020603050405020304" pitchFamily="18" charset="0"/>
                <a:cs typeface="Times New Roman" panose="02020603050405020304" pitchFamily="18" charset="0"/>
              </a:rPr>
              <a:t>pt</a:t>
            </a:r>
            <a:r>
              <a:rPr lang="en-US" altLang="ja-JP" sz="2400" b="1" dirty="0">
                <a:latin typeface="Times New Roman" panose="02020603050405020304" pitchFamily="18" charset="0"/>
                <a:cs typeface="Times New Roman" panose="02020603050405020304" pitchFamily="18" charset="0"/>
              </a:rPr>
              <a:t>)</a:t>
            </a:r>
          </a:p>
          <a:p>
            <a:pPr lvl="1" algn="just">
              <a:spcBef>
                <a:spcPts val="0"/>
              </a:spcBef>
              <a:spcAft>
                <a:spcPts val="1800"/>
              </a:spcAft>
              <a:buFont typeface="Times New Roman" panose="02020603050405020304" pitchFamily="18" charset="0"/>
              <a:buChar char="–"/>
            </a:pPr>
            <a:r>
              <a:rPr lang="en-US" altLang="ja-JP" sz="2000" b="0" u="none" strike="noStrike" baseline="0" dirty="0">
                <a:latin typeface="Times New Roman" panose="02020603050405020304" pitchFamily="18" charset="0"/>
                <a:cs typeface="Times New Roman" panose="02020603050405020304" pitchFamily="18" charset="0"/>
              </a:rPr>
              <a:t>Use 1, 2, </a:t>
            </a:r>
            <a:r>
              <a:rPr lang="en-US" altLang="ja-JP" sz="2000" dirty="0">
                <a:latin typeface="Times New Roman" panose="02020603050405020304" pitchFamily="18" charset="0"/>
                <a:cs typeface="Times New Roman" panose="02020603050405020304" pitchFamily="18" charset="0"/>
              </a:rPr>
              <a:t>…, k pilot tones to present UWB channel</a:t>
            </a:r>
            <a:endParaRPr lang="en-US" altLang="ja-JP" sz="2000" b="0" u="none" strike="noStrike" baseline="0" dirty="0">
              <a:latin typeface="Times New Roman" panose="02020603050405020304" pitchFamily="18" charset="0"/>
              <a:cs typeface="Times New Roman" panose="02020603050405020304" pitchFamily="18" charset="0"/>
            </a:endParaRPr>
          </a:p>
          <a:p>
            <a:pPr lvl="1" algn="just">
              <a:spcBef>
                <a:spcPts val="0"/>
              </a:spcBef>
              <a:spcAft>
                <a:spcPts val="1800"/>
              </a:spcAft>
              <a:buFont typeface="Times New Roman" panose="02020603050405020304" pitchFamily="18" charset="0"/>
              <a:buChar char="–"/>
            </a:pPr>
            <a:r>
              <a:rPr lang="en-US" altLang="ja-JP" sz="2000" dirty="0">
                <a:latin typeface="Times New Roman" panose="02020603050405020304" pitchFamily="18" charset="0"/>
                <a:cs typeface="Times New Roman" panose="02020603050405020304" pitchFamily="18" charset="0"/>
              </a:rPr>
              <a:t>Use k+1, k+2, …, n pilot tones to present UWB duration </a:t>
            </a:r>
            <a:endParaRPr lang="en-US" altLang="ja-JP" sz="20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7929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Example of Using Multiple Pilot Tones</a:t>
            </a:r>
            <a:endParaRPr lang="en-US" altLang="en-US" sz="3200" strike="sngStrike"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1958898419"/>
              </p:ext>
            </p:extLst>
          </p:nvPr>
        </p:nvGraphicFramePr>
        <p:xfrm>
          <a:off x="1776881" y="2599290"/>
          <a:ext cx="5153421"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797226349"/>
                    </a:ext>
                  </a:extLst>
                </a:gridCol>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gridCol w="396417">
                  <a:extLst>
                    <a:ext uri="{9D8B030D-6E8A-4147-A177-3AD203B41FA5}">
                      <a16:colId xmlns:a16="http://schemas.microsoft.com/office/drawing/2014/main" val="4036717232"/>
                    </a:ext>
                  </a:extLst>
                </a:gridCol>
                <a:gridCol w="396417">
                  <a:extLst>
                    <a:ext uri="{9D8B030D-6E8A-4147-A177-3AD203B41FA5}">
                      <a16:colId xmlns:a16="http://schemas.microsoft.com/office/drawing/2014/main" val="1694961754"/>
                    </a:ext>
                  </a:extLst>
                </a:gridCol>
                <a:gridCol w="396417">
                  <a:extLst>
                    <a:ext uri="{9D8B030D-6E8A-4147-A177-3AD203B41FA5}">
                      <a16:colId xmlns:a16="http://schemas.microsoft.com/office/drawing/2014/main" val="765377187"/>
                    </a:ext>
                  </a:extLst>
                </a:gridCol>
                <a:gridCol w="396417">
                  <a:extLst>
                    <a:ext uri="{9D8B030D-6E8A-4147-A177-3AD203B41FA5}">
                      <a16:colId xmlns:a16="http://schemas.microsoft.com/office/drawing/2014/main" val="28274154"/>
                    </a:ext>
                  </a:extLst>
                </a:gridCol>
                <a:gridCol w="396417">
                  <a:extLst>
                    <a:ext uri="{9D8B030D-6E8A-4147-A177-3AD203B41FA5}">
                      <a16:colId xmlns:a16="http://schemas.microsoft.com/office/drawing/2014/main" val="2827108769"/>
                    </a:ext>
                  </a:extLst>
                </a:gridCol>
                <a:gridCol w="396417">
                  <a:extLst>
                    <a:ext uri="{9D8B030D-6E8A-4147-A177-3AD203B41FA5}">
                      <a16:colId xmlns:a16="http://schemas.microsoft.com/office/drawing/2014/main" val="2801714109"/>
                    </a:ext>
                  </a:extLst>
                </a:gridCol>
                <a:gridCol w="396417">
                  <a:extLst>
                    <a:ext uri="{9D8B030D-6E8A-4147-A177-3AD203B41FA5}">
                      <a16:colId xmlns:a16="http://schemas.microsoft.com/office/drawing/2014/main" val="2713852152"/>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sp>
        <p:nvSpPr>
          <p:cNvPr id="17" name="テキスト ボックス 16">
            <a:extLst>
              <a:ext uri="{FF2B5EF4-FFF2-40B4-BE49-F238E27FC236}">
                <a16:creationId xmlns:a16="http://schemas.microsoft.com/office/drawing/2014/main" id="{044421B7-E4F5-49B5-A286-2987F521293E}"/>
              </a:ext>
            </a:extLst>
          </p:cNvPr>
          <p:cNvSpPr txBox="1"/>
          <p:nvPr/>
        </p:nvSpPr>
        <p:spPr>
          <a:xfrm>
            <a:off x="1676400" y="2187842"/>
            <a:ext cx="5335754" cy="369332"/>
          </a:xfrm>
          <a:prstGeom prst="rect">
            <a:avLst/>
          </a:prstGeom>
          <a:noFill/>
        </p:spPr>
        <p:txBody>
          <a:bodyPr wrap="square">
            <a:spAutoFit/>
          </a:bodyPr>
          <a:lstStyle/>
          <a:p>
            <a:r>
              <a:rPr lang="en-US" altLang="ja-JP" sz="1800" dirty="0">
                <a:latin typeface="+mj-ea"/>
                <a:ea typeface="+mj-ea"/>
              </a:rPr>
              <a:t>pt_1      …   …                 </a:t>
            </a:r>
            <a:r>
              <a:rPr lang="en-US" altLang="ja-JP" sz="1800" dirty="0" err="1">
                <a:latin typeface="+mj-ea"/>
                <a:ea typeface="+mj-ea"/>
              </a:rPr>
              <a:t>pt_k</a:t>
            </a:r>
            <a:r>
              <a:rPr lang="en-US" altLang="ja-JP" sz="1800" dirty="0">
                <a:latin typeface="+mj-ea"/>
                <a:ea typeface="+mj-ea"/>
              </a:rPr>
              <a:t>      pt_k+1   …    </a:t>
            </a:r>
            <a:r>
              <a:rPr lang="en-US" altLang="ja-JP" sz="1800" dirty="0" err="1">
                <a:latin typeface="+mj-ea"/>
                <a:ea typeface="+mj-ea"/>
              </a:rPr>
              <a:t>pt_n</a:t>
            </a:r>
            <a:endParaRPr lang="ja-JP" altLang="en-US" sz="1800" dirty="0">
              <a:latin typeface="+mj-ea"/>
              <a:ea typeface="+mj-ea"/>
            </a:endParaRPr>
          </a:p>
        </p:txBody>
      </p:sp>
      <p:sp>
        <p:nvSpPr>
          <p:cNvPr id="5" name="右中かっこ 4">
            <a:extLst>
              <a:ext uri="{FF2B5EF4-FFF2-40B4-BE49-F238E27FC236}">
                <a16:creationId xmlns:a16="http://schemas.microsoft.com/office/drawing/2014/main" id="{A910D777-D494-BF78-E603-9E11555984A2}"/>
              </a:ext>
            </a:extLst>
          </p:cNvPr>
          <p:cNvSpPr/>
          <p:nvPr/>
        </p:nvSpPr>
        <p:spPr bwMode="auto">
          <a:xfrm rot="5400000">
            <a:off x="2886129" y="2293988"/>
            <a:ext cx="501834" cy="2720332"/>
          </a:xfrm>
          <a:prstGeom prst="rightBrace">
            <a:avLst>
              <a:gd name="adj1" fmla="val 8333"/>
              <a:gd name="adj2" fmla="val 51149"/>
            </a:avLst>
          </a:prstGeom>
          <a:noFill/>
          <a:ln w="1587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 name="右中かっこ 8">
            <a:extLst>
              <a:ext uri="{FF2B5EF4-FFF2-40B4-BE49-F238E27FC236}">
                <a16:creationId xmlns:a16="http://schemas.microsoft.com/office/drawing/2014/main" id="{7626175A-DA4E-F419-52C1-2BAE1A19EEC3}"/>
              </a:ext>
            </a:extLst>
          </p:cNvPr>
          <p:cNvSpPr/>
          <p:nvPr/>
        </p:nvSpPr>
        <p:spPr bwMode="auto">
          <a:xfrm rot="5400000">
            <a:off x="5498472" y="2473241"/>
            <a:ext cx="484052" cy="2379608"/>
          </a:xfrm>
          <a:prstGeom prst="rightBrace">
            <a:avLst/>
          </a:prstGeom>
          <a:noFill/>
          <a:ln w="15875" cap="flat" cmpd="sng" algn="ctr">
            <a:solidFill>
              <a:srgbClr val="00206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テキスト ボックス 9">
            <a:extLst>
              <a:ext uri="{FF2B5EF4-FFF2-40B4-BE49-F238E27FC236}">
                <a16:creationId xmlns:a16="http://schemas.microsoft.com/office/drawing/2014/main" id="{DCA75013-01CE-369B-9588-7D204EE5AB21}"/>
              </a:ext>
            </a:extLst>
          </p:cNvPr>
          <p:cNvSpPr txBox="1"/>
          <p:nvPr/>
        </p:nvSpPr>
        <p:spPr>
          <a:xfrm>
            <a:off x="2133601" y="3905071"/>
            <a:ext cx="2133600" cy="923330"/>
          </a:xfrm>
          <a:prstGeom prst="rect">
            <a:avLst/>
          </a:prstGeom>
          <a:noFill/>
        </p:spPr>
        <p:txBody>
          <a:bodyPr wrap="square">
            <a:spAutoFit/>
          </a:bodyPr>
          <a:lstStyle/>
          <a:p>
            <a:r>
              <a:rPr lang="en-US" altLang="ja-JP" sz="1800" dirty="0">
                <a:solidFill>
                  <a:srgbClr val="00B050"/>
                </a:solidFill>
                <a:latin typeface="Arial 本文"/>
              </a:rPr>
              <a:t>Pilot tones form patterns to declare UWB channels.  </a:t>
            </a:r>
            <a:endParaRPr lang="ja-JP" altLang="en-US" sz="1800" i="1" dirty="0">
              <a:solidFill>
                <a:srgbClr val="00B050"/>
              </a:solidFill>
            </a:endParaRPr>
          </a:p>
        </p:txBody>
      </p:sp>
      <p:sp>
        <p:nvSpPr>
          <p:cNvPr id="2" name="テキスト ボックス 1">
            <a:extLst>
              <a:ext uri="{FF2B5EF4-FFF2-40B4-BE49-F238E27FC236}">
                <a16:creationId xmlns:a16="http://schemas.microsoft.com/office/drawing/2014/main" id="{79A8B653-A9F6-0F2C-36B1-0A3828C6AADA}"/>
              </a:ext>
            </a:extLst>
          </p:cNvPr>
          <p:cNvSpPr txBox="1"/>
          <p:nvPr/>
        </p:nvSpPr>
        <p:spPr>
          <a:xfrm>
            <a:off x="4673698" y="3905071"/>
            <a:ext cx="2133600" cy="1200329"/>
          </a:xfrm>
          <a:prstGeom prst="rect">
            <a:avLst/>
          </a:prstGeom>
          <a:noFill/>
        </p:spPr>
        <p:txBody>
          <a:bodyPr wrap="square">
            <a:spAutoFit/>
          </a:bodyPr>
          <a:lstStyle/>
          <a:p>
            <a:r>
              <a:rPr lang="en-US" altLang="ja-JP" sz="1800" dirty="0">
                <a:solidFill>
                  <a:srgbClr val="002060"/>
                </a:solidFill>
                <a:latin typeface="Arial 本文"/>
              </a:rPr>
              <a:t>Pilot tones form patterns to declare UWB time duration to be occupied.  </a:t>
            </a:r>
            <a:endParaRPr lang="ja-JP" altLang="en-US" sz="1800" i="1" dirty="0">
              <a:solidFill>
                <a:srgbClr val="002060"/>
              </a:solidFill>
            </a:endParaRPr>
          </a:p>
        </p:txBody>
      </p:sp>
    </p:spTree>
    <p:extLst>
      <p:ext uri="{BB962C8B-B14F-4D97-AF65-F5344CB8AC3E}">
        <p14:creationId xmlns:p14="http://schemas.microsoft.com/office/powerpoint/2010/main" val="4079954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en-US" sz="3200" dirty="0"/>
              <a:t>NB Candidate PHY #2 </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Use </a:t>
            </a:r>
            <a:r>
              <a:rPr lang="en-US" altLang="ja-JP" sz="2400" b="1" dirty="0">
                <a:latin typeface="Times New Roman" panose="02020603050405020304" pitchFamily="18" charset="0"/>
                <a:cs typeface="Times New Roman" panose="02020603050405020304" pitchFamily="18" charset="0"/>
              </a:rPr>
              <a:t>single carrier PHY </a:t>
            </a:r>
            <a:r>
              <a:rPr lang="en-US" altLang="ja-JP" sz="2400" dirty="0">
                <a:latin typeface="Times New Roman" panose="02020603050405020304" pitchFamily="18" charset="0"/>
                <a:cs typeface="Times New Roman" panose="02020603050405020304" pitchFamily="18" charset="0"/>
              </a:rPr>
              <a:t>defined in 802.15.4-2020 such as O-QPSK with </a:t>
            </a:r>
            <a:r>
              <a:rPr lang="en-US" altLang="ja-JP" sz="2400" b="1" dirty="0">
                <a:latin typeface="Times New Roman" panose="02020603050405020304" pitchFamily="18" charset="0"/>
                <a:cs typeface="Times New Roman" panose="02020603050405020304" pitchFamily="18" charset="0"/>
              </a:rPr>
              <a:t>BW</a:t>
            </a:r>
            <a:r>
              <a:rPr lang="en-US" altLang="ja-JP" sz="2400" dirty="0">
                <a:latin typeface="Times New Roman" panose="02020603050405020304" pitchFamily="18" charset="0"/>
                <a:cs typeface="Times New Roman" panose="02020603050405020304" pitchFamily="18" charset="0"/>
              </a:rPr>
              <a:t> to be less than 250kHz.</a:t>
            </a:r>
          </a:p>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Obtain </a:t>
            </a:r>
            <a:r>
              <a:rPr lang="en-US" altLang="ja-JP" sz="2400" b="1" dirty="0">
                <a:latin typeface="Times New Roman" panose="02020603050405020304" pitchFamily="18" charset="0"/>
                <a:cs typeface="Times New Roman" panose="02020603050405020304" pitchFamily="18" charset="0"/>
              </a:rPr>
              <a:t>M=2500/BW sub-channels</a:t>
            </a:r>
            <a:r>
              <a:rPr lang="en-US" altLang="ja-JP" sz="2400" dirty="0">
                <a:latin typeface="Times New Roman" panose="02020603050405020304" pitchFamily="18" charset="0"/>
                <a:cs typeface="Times New Roman" panose="02020603050405020304" pitchFamily="18" charset="0"/>
              </a:rPr>
              <a:t> within an NBA-TFD channel. </a:t>
            </a:r>
          </a:p>
          <a:p>
            <a:pPr algn="just">
              <a:spcBef>
                <a:spcPts val="0"/>
              </a:spcBef>
              <a:spcAft>
                <a:spcPts val="600"/>
              </a:spcAft>
              <a:buFont typeface="Arial" panose="020B0604020202020204" pitchFamily="34" charset="0"/>
              <a:buChar char="•"/>
            </a:pPr>
            <a:r>
              <a:rPr lang="en-US" altLang="ja-JP" sz="2400" b="1" dirty="0">
                <a:latin typeface="Times New Roman" panose="02020603050405020304" pitchFamily="18" charset="0"/>
                <a:cs typeface="Times New Roman" panose="02020603050405020304" pitchFamily="18" charset="0"/>
              </a:rPr>
              <a:t>Pair two </a:t>
            </a:r>
            <a:r>
              <a:rPr lang="en-US" altLang="ja-JP" sz="2400" dirty="0">
                <a:latin typeface="Times New Roman" panose="02020603050405020304" pitchFamily="18" charset="0"/>
                <a:cs typeface="Times New Roman" panose="02020603050405020304" pitchFamily="18" charset="0"/>
              </a:rPr>
              <a:t>sub-channels. One </a:t>
            </a:r>
            <a:r>
              <a:rPr lang="en-US" altLang="ja-JP" sz="2400" b="1" dirty="0">
                <a:latin typeface="Times New Roman" panose="02020603050405020304" pitchFamily="18" charset="0"/>
                <a:cs typeface="Times New Roman" panose="02020603050405020304" pitchFamily="18" charset="0"/>
              </a:rPr>
              <a:t>declare start </a:t>
            </a:r>
            <a:r>
              <a:rPr lang="en-US" altLang="ja-JP" sz="2400" dirty="0">
                <a:latin typeface="Times New Roman" panose="02020603050405020304" pitchFamily="18" charset="0"/>
                <a:cs typeface="Times New Roman" panose="02020603050405020304" pitchFamily="18" charset="0"/>
              </a:rPr>
              <a:t>of UWB transmission, whereas another </a:t>
            </a:r>
            <a:r>
              <a:rPr lang="en-US" altLang="ja-JP" sz="2400" b="1" dirty="0">
                <a:latin typeface="Times New Roman" panose="02020603050405020304" pitchFamily="18" charset="0"/>
                <a:cs typeface="Times New Roman" panose="02020603050405020304" pitchFamily="18" charset="0"/>
              </a:rPr>
              <a:t>declare end </a:t>
            </a:r>
            <a:r>
              <a:rPr lang="en-US" altLang="ja-JP" sz="2400" dirty="0">
                <a:latin typeface="Times New Roman" panose="02020603050405020304" pitchFamily="18" charset="0"/>
                <a:cs typeface="Times New Roman" panose="02020603050405020304" pitchFamily="18" charset="0"/>
              </a:rPr>
              <a:t>of UWB transmission. </a:t>
            </a:r>
          </a:p>
        </p:txBody>
      </p:sp>
    </p:spTree>
    <p:extLst>
      <p:ext uri="{BB962C8B-B14F-4D97-AF65-F5344CB8AC3E}">
        <p14:creationId xmlns:p14="http://schemas.microsoft.com/office/powerpoint/2010/main" val="3532187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Example of Using Single Carrier PHY</a:t>
            </a:r>
            <a:endParaRPr lang="en-US" altLang="en-US" sz="3200" strike="sngStrike"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1695216323"/>
              </p:ext>
            </p:extLst>
          </p:nvPr>
        </p:nvGraphicFramePr>
        <p:xfrm>
          <a:off x="1524000" y="3477246"/>
          <a:ext cx="5153428" cy="726746"/>
        </p:xfrm>
        <a:graphic>
          <a:graphicData uri="http://schemas.openxmlformats.org/drawingml/2006/table">
            <a:tbl>
              <a:tblPr firstRow="1" bandRow="1">
                <a:tableStyleId>{5C22544A-7EE6-4342-B048-85BDC9FD1C3A}</a:tableStyleId>
              </a:tblPr>
              <a:tblGrid>
                <a:gridCol w="368102">
                  <a:extLst>
                    <a:ext uri="{9D8B030D-6E8A-4147-A177-3AD203B41FA5}">
                      <a16:colId xmlns:a16="http://schemas.microsoft.com/office/drawing/2014/main" val="2272074762"/>
                    </a:ext>
                  </a:extLst>
                </a:gridCol>
                <a:gridCol w="368102">
                  <a:extLst>
                    <a:ext uri="{9D8B030D-6E8A-4147-A177-3AD203B41FA5}">
                      <a16:colId xmlns:a16="http://schemas.microsoft.com/office/drawing/2014/main" val="797226349"/>
                    </a:ext>
                  </a:extLst>
                </a:gridCol>
                <a:gridCol w="368102">
                  <a:extLst>
                    <a:ext uri="{9D8B030D-6E8A-4147-A177-3AD203B41FA5}">
                      <a16:colId xmlns:a16="http://schemas.microsoft.com/office/drawing/2014/main" val="1119923442"/>
                    </a:ext>
                  </a:extLst>
                </a:gridCol>
                <a:gridCol w="368102">
                  <a:extLst>
                    <a:ext uri="{9D8B030D-6E8A-4147-A177-3AD203B41FA5}">
                      <a16:colId xmlns:a16="http://schemas.microsoft.com/office/drawing/2014/main" val="2281333955"/>
                    </a:ext>
                  </a:extLst>
                </a:gridCol>
                <a:gridCol w="368102">
                  <a:extLst>
                    <a:ext uri="{9D8B030D-6E8A-4147-A177-3AD203B41FA5}">
                      <a16:colId xmlns:a16="http://schemas.microsoft.com/office/drawing/2014/main" val="1753079828"/>
                    </a:ext>
                  </a:extLst>
                </a:gridCol>
                <a:gridCol w="368102">
                  <a:extLst>
                    <a:ext uri="{9D8B030D-6E8A-4147-A177-3AD203B41FA5}">
                      <a16:colId xmlns:a16="http://schemas.microsoft.com/office/drawing/2014/main" val="3010640416"/>
                    </a:ext>
                  </a:extLst>
                </a:gridCol>
                <a:gridCol w="368102">
                  <a:extLst>
                    <a:ext uri="{9D8B030D-6E8A-4147-A177-3AD203B41FA5}">
                      <a16:colId xmlns:a16="http://schemas.microsoft.com/office/drawing/2014/main" val="1076922689"/>
                    </a:ext>
                  </a:extLst>
                </a:gridCol>
                <a:gridCol w="368102">
                  <a:extLst>
                    <a:ext uri="{9D8B030D-6E8A-4147-A177-3AD203B41FA5}">
                      <a16:colId xmlns:a16="http://schemas.microsoft.com/office/drawing/2014/main" val="4036717232"/>
                    </a:ext>
                  </a:extLst>
                </a:gridCol>
                <a:gridCol w="368102">
                  <a:extLst>
                    <a:ext uri="{9D8B030D-6E8A-4147-A177-3AD203B41FA5}">
                      <a16:colId xmlns:a16="http://schemas.microsoft.com/office/drawing/2014/main" val="1694961754"/>
                    </a:ext>
                  </a:extLst>
                </a:gridCol>
                <a:gridCol w="368102">
                  <a:extLst>
                    <a:ext uri="{9D8B030D-6E8A-4147-A177-3AD203B41FA5}">
                      <a16:colId xmlns:a16="http://schemas.microsoft.com/office/drawing/2014/main" val="765377187"/>
                    </a:ext>
                  </a:extLst>
                </a:gridCol>
                <a:gridCol w="368102">
                  <a:extLst>
                    <a:ext uri="{9D8B030D-6E8A-4147-A177-3AD203B41FA5}">
                      <a16:colId xmlns:a16="http://schemas.microsoft.com/office/drawing/2014/main" val="28274154"/>
                    </a:ext>
                  </a:extLst>
                </a:gridCol>
                <a:gridCol w="368102">
                  <a:extLst>
                    <a:ext uri="{9D8B030D-6E8A-4147-A177-3AD203B41FA5}">
                      <a16:colId xmlns:a16="http://schemas.microsoft.com/office/drawing/2014/main" val="2827108769"/>
                    </a:ext>
                  </a:extLst>
                </a:gridCol>
                <a:gridCol w="368102">
                  <a:extLst>
                    <a:ext uri="{9D8B030D-6E8A-4147-A177-3AD203B41FA5}">
                      <a16:colId xmlns:a16="http://schemas.microsoft.com/office/drawing/2014/main" val="2801714109"/>
                    </a:ext>
                  </a:extLst>
                </a:gridCol>
                <a:gridCol w="368102">
                  <a:extLst>
                    <a:ext uri="{9D8B030D-6E8A-4147-A177-3AD203B41FA5}">
                      <a16:colId xmlns:a16="http://schemas.microsoft.com/office/drawing/2014/main" val="2713852152"/>
                    </a:ext>
                  </a:extLst>
                </a:gridCol>
              </a:tblGrid>
              <a:tr h="726746">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sp>
        <p:nvSpPr>
          <p:cNvPr id="21" name="テキスト ボックス 20">
            <a:extLst>
              <a:ext uri="{FF2B5EF4-FFF2-40B4-BE49-F238E27FC236}">
                <a16:creationId xmlns:a16="http://schemas.microsoft.com/office/drawing/2014/main" id="{FD8D672D-173E-7DD4-42CB-2C2E284EC064}"/>
              </a:ext>
            </a:extLst>
          </p:cNvPr>
          <p:cNvSpPr txBox="1"/>
          <p:nvPr/>
        </p:nvSpPr>
        <p:spPr>
          <a:xfrm>
            <a:off x="1219200" y="1752600"/>
            <a:ext cx="6705600" cy="1323439"/>
          </a:xfrm>
          <a:prstGeom prst="rect">
            <a:avLst/>
          </a:prstGeom>
          <a:noFill/>
        </p:spPr>
        <p:txBody>
          <a:bodyPr wrap="square">
            <a:spAutoFit/>
          </a:bodyPr>
          <a:lstStyle/>
          <a:p>
            <a:r>
              <a:rPr lang="en-US" altLang="ja-JP" sz="2000" b="1" u="sng" dirty="0">
                <a:latin typeface="+mj-ea"/>
                <a:ea typeface="+mj-ea"/>
              </a:rPr>
              <a:t>Using  a pair of sub-channels to represent a UWB channel</a:t>
            </a:r>
          </a:p>
          <a:p>
            <a:endParaRPr lang="en-US" altLang="ja-JP" sz="2000" dirty="0">
              <a:latin typeface="+mj-ea"/>
              <a:ea typeface="+mj-ea"/>
            </a:endParaRPr>
          </a:p>
          <a:p>
            <a:endParaRPr lang="en-US" altLang="ja-JP" sz="2000" dirty="0">
              <a:latin typeface="+mj-ea"/>
              <a:ea typeface="+mj-ea"/>
            </a:endParaRPr>
          </a:p>
          <a:p>
            <a:r>
              <a:rPr lang="en-US" altLang="ja-JP" sz="2000" dirty="0">
                <a:latin typeface="+mj-ea"/>
                <a:ea typeface="+mj-ea"/>
              </a:rPr>
              <a:t>     UWB </a:t>
            </a:r>
            <a:r>
              <a:rPr lang="en-US" altLang="ja-JP" sz="2000" dirty="0" err="1">
                <a:latin typeface="+mj-ea"/>
                <a:ea typeface="+mj-ea"/>
              </a:rPr>
              <a:t>ch_i</a:t>
            </a:r>
            <a:r>
              <a:rPr lang="en-US" altLang="ja-JP" sz="2000" dirty="0">
                <a:latin typeface="+mj-ea"/>
                <a:ea typeface="+mj-ea"/>
              </a:rPr>
              <a:t>              UWB  </a:t>
            </a:r>
            <a:r>
              <a:rPr lang="en-US" altLang="ja-JP" sz="2000" dirty="0" err="1">
                <a:latin typeface="+mj-ea"/>
                <a:ea typeface="+mj-ea"/>
              </a:rPr>
              <a:t>ch_j</a:t>
            </a:r>
            <a:r>
              <a:rPr lang="en-US" altLang="ja-JP" sz="2000" dirty="0">
                <a:latin typeface="+mj-ea"/>
                <a:ea typeface="+mj-ea"/>
              </a:rPr>
              <a:t>            UWB </a:t>
            </a:r>
            <a:r>
              <a:rPr lang="en-US" altLang="ja-JP" sz="2000" dirty="0" err="1">
                <a:latin typeface="+mj-ea"/>
                <a:ea typeface="+mj-ea"/>
              </a:rPr>
              <a:t>ch_k</a:t>
            </a:r>
            <a:endParaRPr lang="ja-JP" altLang="en-US" sz="2000" dirty="0">
              <a:latin typeface="+mj-ea"/>
              <a:ea typeface="+mj-ea"/>
            </a:endParaRPr>
          </a:p>
        </p:txBody>
      </p:sp>
      <p:sp>
        <p:nvSpPr>
          <p:cNvPr id="4" name="矢印: 上 3">
            <a:extLst>
              <a:ext uri="{FF2B5EF4-FFF2-40B4-BE49-F238E27FC236}">
                <a16:creationId xmlns:a16="http://schemas.microsoft.com/office/drawing/2014/main" id="{9B1C1CFD-B985-58D7-14C0-B0286F81DC17}"/>
              </a:ext>
            </a:extLst>
          </p:cNvPr>
          <p:cNvSpPr/>
          <p:nvPr/>
        </p:nvSpPr>
        <p:spPr bwMode="auto">
          <a:xfrm>
            <a:off x="1981200" y="3117781"/>
            <a:ext cx="457200" cy="248011"/>
          </a:xfrm>
          <a:prstGeom prst="up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 name="矢印: 上 8">
            <a:extLst>
              <a:ext uri="{FF2B5EF4-FFF2-40B4-BE49-F238E27FC236}">
                <a16:creationId xmlns:a16="http://schemas.microsoft.com/office/drawing/2014/main" id="{70DC104A-952E-B7E9-2E31-91A96C67E149}"/>
              </a:ext>
            </a:extLst>
          </p:cNvPr>
          <p:cNvSpPr/>
          <p:nvPr/>
        </p:nvSpPr>
        <p:spPr bwMode="auto">
          <a:xfrm>
            <a:off x="3887787" y="3117780"/>
            <a:ext cx="457200" cy="248011"/>
          </a:xfrm>
          <a:prstGeom prst="up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矢印: 上 9">
            <a:extLst>
              <a:ext uri="{FF2B5EF4-FFF2-40B4-BE49-F238E27FC236}">
                <a16:creationId xmlns:a16="http://schemas.microsoft.com/office/drawing/2014/main" id="{D95BC429-427E-D56E-B49B-4FC2C8A64784}"/>
              </a:ext>
            </a:extLst>
          </p:cNvPr>
          <p:cNvSpPr/>
          <p:nvPr/>
        </p:nvSpPr>
        <p:spPr bwMode="auto">
          <a:xfrm>
            <a:off x="5867400" y="3117780"/>
            <a:ext cx="457200" cy="248011"/>
          </a:xfrm>
          <a:prstGeom prst="up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3" name="テキスト ボックス 12">
            <a:extLst>
              <a:ext uri="{FF2B5EF4-FFF2-40B4-BE49-F238E27FC236}">
                <a16:creationId xmlns:a16="http://schemas.microsoft.com/office/drawing/2014/main" id="{830AD3A7-A5E7-375F-3ADB-A14BB0FA8621}"/>
              </a:ext>
            </a:extLst>
          </p:cNvPr>
          <p:cNvSpPr txBox="1"/>
          <p:nvPr/>
        </p:nvSpPr>
        <p:spPr>
          <a:xfrm>
            <a:off x="723900" y="4813592"/>
            <a:ext cx="3733800" cy="369332"/>
          </a:xfrm>
          <a:prstGeom prst="rect">
            <a:avLst/>
          </a:prstGeom>
          <a:noFill/>
        </p:spPr>
        <p:txBody>
          <a:bodyPr wrap="square">
            <a:spAutoFit/>
          </a:bodyPr>
          <a:lstStyle/>
          <a:p>
            <a:r>
              <a:rPr lang="en-US" altLang="ja-JP" sz="1800" b="1" u="sng" dirty="0">
                <a:latin typeface="+mj-ea"/>
                <a:ea typeface="+mj-ea"/>
              </a:rPr>
              <a:t>NB sub-</a:t>
            </a:r>
            <a:r>
              <a:rPr lang="en-US" altLang="ja-JP" sz="1800" b="1" u="sng" dirty="0" err="1">
                <a:latin typeface="+mj-ea"/>
                <a:ea typeface="+mj-ea"/>
              </a:rPr>
              <a:t>cb</a:t>
            </a:r>
            <a:r>
              <a:rPr lang="en-US" altLang="ja-JP" sz="1800" b="1" u="sng" dirty="0">
                <a:latin typeface="+mj-ea"/>
                <a:ea typeface="+mj-ea"/>
              </a:rPr>
              <a:t> declares start of UWB</a:t>
            </a:r>
          </a:p>
        </p:txBody>
      </p:sp>
      <p:sp>
        <p:nvSpPr>
          <p:cNvPr id="14" name="テキスト ボックス 13">
            <a:extLst>
              <a:ext uri="{FF2B5EF4-FFF2-40B4-BE49-F238E27FC236}">
                <a16:creationId xmlns:a16="http://schemas.microsoft.com/office/drawing/2014/main" id="{15119016-2C98-99C2-11E8-112D5C8C47B2}"/>
              </a:ext>
            </a:extLst>
          </p:cNvPr>
          <p:cNvSpPr txBox="1"/>
          <p:nvPr/>
        </p:nvSpPr>
        <p:spPr>
          <a:xfrm>
            <a:off x="4533900" y="4572000"/>
            <a:ext cx="3733800" cy="369332"/>
          </a:xfrm>
          <a:prstGeom prst="rect">
            <a:avLst/>
          </a:prstGeom>
          <a:noFill/>
        </p:spPr>
        <p:txBody>
          <a:bodyPr wrap="square">
            <a:spAutoFit/>
          </a:bodyPr>
          <a:lstStyle/>
          <a:p>
            <a:r>
              <a:rPr lang="en-US" altLang="ja-JP" sz="1800" b="1" u="sng" dirty="0">
                <a:latin typeface="+mj-ea"/>
                <a:ea typeface="+mj-ea"/>
              </a:rPr>
              <a:t>NB sub-</a:t>
            </a:r>
            <a:r>
              <a:rPr lang="en-US" altLang="ja-JP" sz="1800" b="1" u="sng" dirty="0" err="1">
                <a:latin typeface="+mj-ea"/>
                <a:ea typeface="+mj-ea"/>
              </a:rPr>
              <a:t>ch</a:t>
            </a:r>
            <a:r>
              <a:rPr lang="en-US" altLang="ja-JP" sz="1800" b="1" u="sng" dirty="0">
                <a:latin typeface="+mj-ea"/>
                <a:ea typeface="+mj-ea"/>
              </a:rPr>
              <a:t> declares end of UWB</a:t>
            </a:r>
          </a:p>
        </p:txBody>
      </p:sp>
      <p:cxnSp>
        <p:nvCxnSpPr>
          <p:cNvPr id="17" name="直線矢印コネクタ 16">
            <a:extLst>
              <a:ext uri="{FF2B5EF4-FFF2-40B4-BE49-F238E27FC236}">
                <a16:creationId xmlns:a16="http://schemas.microsoft.com/office/drawing/2014/main" id="{41E8C588-CF3D-C81D-7708-D31AF5516393}"/>
              </a:ext>
            </a:extLst>
          </p:cNvPr>
          <p:cNvCxnSpPr>
            <a:endCxn id="13" idx="0"/>
          </p:cNvCxnSpPr>
          <p:nvPr/>
        </p:nvCxnSpPr>
        <p:spPr bwMode="auto">
          <a:xfrm flipH="1">
            <a:off x="2590800" y="4051592"/>
            <a:ext cx="1296987" cy="762000"/>
          </a:xfrm>
          <a:prstGeom prst="straightConnector1">
            <a:avLst/>
          </a:prstGeom>
          <a:solidFill>
            <a:schemeClr val="accent1"/>
          </a:solidFill>
          <a:ln w="12700" cap="flat" cmpd="sng" algn="ctr">
            <a:solidFill>
              <a:srgbClr val="C0000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矢印コネクタ 17">
            <a:extLst>
              <a:ext uri="{FF2B5EF4-FFF2-40B4-BE49-F238E27FC236}">
                <a16:creationId xmlns:a16="http://schemas.microsoft.com/office/drawing/2014/main" id="{6AA96F91-EDFE-5924-AE9E-E7F8D8914549}"/>
              </a:ext>
            </a:extLst>
          </p:cNvPr>
          <p:cNvCxnSpPr/>
          <p:nvPr/>
        </p:nvCxnSpPr>
        <p:spPr bwMode="auto">
          <a:xfrm>
            <a:off x="4319587" y="4051592"/>
            <a:ext cx="1612107" cy="565666"/>
          </a:xfrm>
          <a:prstGeom prst="straightConnector1">
            <a:avLst/>
          </a:prstGeom>
          <a:solidFill>
            <a:schemeClr val="accent1"/>
          </a:solidFill>
          <a:ln w="12700" cap="flat" cmpd="sng" algn="ctr">
            <a:solidFill>
              <a:srgbClr val="C0000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a:extLst>
              <a:ext uri="{FF2B5EF4-FFF2-40B4-BE49-F238E27FC236}">
                <a16:creationId xmlns:a16="http://schemas.microsoft.com/office/drawing/2014/main" id="{CAF27310-9CDA-2069-2A15-AC3BD4861D72}"/>
              </a:ext>
            </a:extLst>
          </p:cNvPr>
          <p:cNvSpPr txBox="1"/>
          <p:nvPr/>
        </p:nvSpPr>
        <p:spPr>
          <a:xfrm>
            <a:off x="1524000" y="5453970"/>
            <a:ext cx="6525028" cy="707886"/>
          </a:xfrm>
          <a:prstGeom prst="rect">
            <a:avLst/>
          </a:prstGeom>
          <a:noFill/>
        </p:spPr>
        <p:txBody>
          <a:bodyPr wrap="square">
            <a:spAutoFit/>
          </a:bodyPr>
          <a:lstStyle/>
          <a:p>
            <a:r>
              <a:rPr lang="en-US" altLang="ja-JP" sz="2000" b="1" u="sng" dirty="0">
                <a:latin typeface="+mj-ea"/>
                <a:ea typeface="+mj-ea"/>
              </a:rPr>
              <a:t>Duration between these two transmissions is equal to channel occupation time of UWB</a:t>
            </a:r>
          </a:p>
        </p:txBody>
      </p:sp>
      <p:sp>
        <p:nvSpPr>
          <p:cNvPr id="24" name="テキスト ボックス 23">
            <a:extLst>
              <a:ext uri="{FF2B5EF4-FFF2-40B4-BE49-F238E27FC236}">
                <a16:creationId xmlns:a16="http://schemas.microsoft.com/office/drawing/2014/main" id="{F9F18FDE-1051-5D45-AA1F-C7F5DFF0D193}"/>
              </a:ext>
            </a:extLst>
          </p:cNvPr>
          <p:cNvSpPr txBox="1"/>
          <p:nvPr/>
        </p:nvSpPr>
        <p:spPr>
          <a:xfrm>
            <a:off x="1447800" y="4234769"/>
            <a:ext cx="5638800" cy="307777"/>
          </a:xfrm>
          <a:prstGeom prst="rect">
            <a:avLst/>
          </a:prstGeom>
          <a:noFill/>
        </p:spPr>
        <p:txBody>
          <a:bodyPr wrap="square">
            <a:spAutoFit/>
          </a:bodyPr>
          <a:lstStyle/>
          <a:p>
            <a:r>
              <a:rPr lang="en-US" altLang="ja-JP" sz="1400" dirty="0">
                <a:latin typeface="+mj-ea"/>
                <a:ea typeface="+mj-ea"/>
              </a:rPr>
              <a:t>sub-</a:t>
            </a:r>
            <a:r>
              <a:rPr lang="en-US" altLang="ja-JP" sz="1400" dirty="0" err="1">
                <a:latin typeface="+mj-ea"/>
                <a:ea typeface="+mj-ea"/>
              </a:rPr>
              <a:t>ch_i</a:t>
            </a:r>
            <a:r>
              <a:rPr lang="en-US" altLang="ja-JP" sz="1400" dirty="0">
                <a:latin typeface="+mj-ea"/>
                <a:ea typeface="+mj-ea"/>
              </a:rPr>
              <a:t>    sub-ch_i+1        sub-</a:t>
            </a:r>
            <a:r>
              <a:rPr lang="en-US" altLang="ja-JP" sz="1400" dirty="0" err="1">
                <a:latin typeface="+mj-ea"/>
                <a:ea typeface="+mj-ea"/>
              </a:rPr>
              <a:t>ch_j</a:t>
            </a:r>
            <a:r>
              <a:rPr lang="en-US" altLang="ja-JP" sz="1400" dirty="0">
                <a:latin typeface="+mj-ea"/>
                <a:ea typeface="+mj-ea"/>
              </a:rPr>
              <a:t>   sub-ch_j+1       sub-</a:t>
            </a:r>
            <a:r>
              <a:rPr lang="en-US" altLang="ja-JP" sz="1400" dirty="0" err="1">
                <a:latin typeface="+mj-ea"/>
                <a:ea typeface="+mj-ea"/>
              </a:rPr>
              <a:t>ch_k</a:t>
            </a:r>
            <a:r>
              <a:rPr lang="en-US" altLang="ja-JP" sz="1400" dirty="0">
                <a:latin typeface="+mj-ea"/>
                <a:ea typeface="+mj-ea"/>
              </a:rPr>
              <a:t>  sub-ch_k+1</a:t>
            </a:r>
            <a:endParaRPr lang="ja-JP" altLang="en-US" sz="1400" dirty="0"/>
          </a:p>
        </p:txBody>
      </p:sp>
      <p:cxnSp>
        <p:nvCxnSpPr>
          <p:cNvPr id="3" name="直線矢印コネクタ 2">
            <a:extLst>
              <a:ext uri="{FF2B5EF4-FFF2-40B4-BE49-F238E27FC236}">
                <a16:creationId xmlns:a16="http://schemas.microsoft.com/office/drawing/2014/main" id="{7AC96EA0-3AB9-E7E9-2F9D-C1A4CF82ED5B}"/>
              </a:ext>
            </a:extLst>
          </p:cNvPr>
          <p:cNvCxnSpPr/>
          <p:nvPr/>
        </p:nvCxnSpPr>
        <p:spPr bwMode="auto">
          <a:xfrm>
            <a:off x="1447800" y="2514600"/>
            <a:ext cx="5410200" cy="0"/>
          </a:xfrm>
          <a:prstGeom prst="straightConnector1">
            <a:avLst/>
          </a:prstGeom>
          <a:solidFill>
            <a:schemeClr val="accent1"/>
          </a:solidFill>
          <a:ln w="22225" cap="flat" cmpd="sng" algn="ctr">
            <a:solidFill>
              <a:srgbClr val="FF0000"/>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線コネクタ 6">
            <a:extLst>
              <a:ext uri="{FF2B5EF4-FFF2-40B4-BE49-F238E27FC236}">
                <a16:creationId xmlns:a16="http://schemas.microsoft.com/office/drawing/2014/main" id="{7A6BAFE5-7CBF-578D-EBEC-354BCEB2002E}"/>
              </a:ext>
            </a:extLst>
          </p:cNvPr>
          <p:cNvCxnSpPr/>
          <p:nvPr/>
        </p:nvCxnSpPr>
        <p:spPr bwMode="auto">
          <a:xfrm>
            <a:off x="1447800" y="2362200"/>
            <a:ext cx="0" cy="1981200"/>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64A3FCC4-5793-A27C-470F-B7DE96DABF3F}"/>
              </a:ext>
            </a:extLst>
          </p:cNvPr>
          <p:cNvCxnSpPr/>
          <p:nvPr/>
        </p:nvCxnSpPr>
        <p:spPr bwMode="auto">
          <a:xfrm>
            <a:off x="6858000" y="2362200"/>
            <a:ext cx="0" cy="1981200"/>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a:extLst>
              <a:ext uri="{FF2B5EF4-FFF2-40B4-BE49-F238E27FC236}">
                <a16:creationId xmlns:a16="http://schemas.microsoft.com/office/drawing/2014/main" id="{DC43ADA7-9A1B-323E-39CE-DF71E15D2B7E}"/>
              </a:ext>
            </a:extLst>
          </p:cNvPr>
          <p:cNvSpPr txBox="1"/>
          <p:nvPr/>
        </p:nvSpPr>
        <p:spPr>
          <a:xfrm>
            <a:off x="3640535" y="2177534"/>
            <a:ext cx="1408903" cy="369332"/>
          </a:xfrm>
          <a:prstGeom prst="rect">
            <a:avLst/>
          </a:prstGeom>
          <a:noFill/>
        </p:spPr>
        <p:txBody>
          <a:bodyPr wrap="square">
            <a:spAutoFit/>
          </a:bodyPr>
          <a:lstStyle/>
          <a:p>
            <a:r>
              <a:rPr lang="en-US" altLang="ja-JP" sz="1800" dirty="0">
                <a:solidFill>
                  <a:srgbClr val="FF0000"/>
                </a:solidFill>
                <a:latin typeface="Times New Roman" panose="02020603050405020304" pitchFamily="18" charset="0"/>
                <a:cs typeface="Times New Roman" panose="02020603050405020304" pitchFamily="18" charset="0"/>
              </a:rPr>
              <a:t>2500kHz</a:t>
            </a:r>
            <a:endParaRPr lang="ja-JP" altLang="en-US" sz="1800" dirty="0">
              <a:solidFill>
                <a:srgbClr val="FF0000"/>
              </a:solidFill>
            </a:endParaRPr>
          </a:p>
        </p:txBody>
      </p:sp>
    </p:spTree>
    <p:extLst>
      <p:ext uri="{BB962C8B-B14F-4D97-AF65-F5344CB8AC3E}">
        <p14:creationId xmlns:p14="http://schemas.microsoft.com/office/powerpoint/2010/main" val="19827253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23196</TotalTime>
  <Words>868</Words>
  <Application>Microsoft Office PowerPoint</Application>
  <PresentationFormat>画面に合わせる (4:3)</PresentationFormat>
  <Paragraphs>96</Paragraphs>
  <Slides>10</Slides>
  <Notes>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Arial 本文</vt:lpstr>
      <vt:lpstr>Arial</vt:lpstr>
      <vt:lpstr>Times New Roman</vt:lpstr>
      <vt:lpstr>Office Theme</vt:lpstr>
      <vt:lpstr>PowerPoint プレゼンテーション</vt:lpstr>
      <vt:lpstr>Quick Review on NB CCA</vt:lpstr>
      <vt:lpstr>Use NB Channels Defined in NBA-TFD</vt:lpstr>
      <vt:lpstr>NB PHY Candidate #1 </vt:lpstr>
      <vt:lpstr>NB PHY Candidate #1 </vt:lpstr>
      <vt:lpstr>NB PHY Candidate #1 </vt:lpstr>
      <vt:lpstr>Example of Using Multiple Pilot Tones</vt:lpstr>
      <vt:lpstr>NB Candidate PHY #2 </vt:lpstr>
      <vt:lpstr>Example of Using Single Carrier PHY</vt:lpstr>
      <vt:lpstr>More works ahead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770</cp:revision>
  <cp:lastPrinted>1998-02-10T13:28:06Z</cp:lastPrinted>
  <dcterms:created xsi:type="dcterms:W3CDTF">2021-07-16T20:39:58Z</dcterms:created>
  <dcterms:modified xsi:type="dcterms:W3CDTF">2023-04-25T13:51:15Z</dcterms:modified>
</cp:coreProperties>
</file>