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8"/>
  </p:notesMasterIdLst>
  <p:handoutMasterIdLst>
    <p:handoutMasterId r:id="rId19"/>
  </p:handoutMasterIdLst>
  <p:sldIdLst>
    <p:sldId id="259" r:id="rId2"/>
    <p:sldId id="258" r:id="rId3"/>
    <p:sldId id="378" r:id="rId4"/>
    <p:sldId id="391" r:id="rId5"/>
    <p:sldId id="400" r:id="rId6"/>
    <p:sldId id="398" r:id="rId7"/>
    <p:sldId id="399" r:id="rId8"/>
    <p:sldId id="397" r:id="rId9"/>
    <p:sldId id="402" r:id="rId10"/>
    <p:sldId id="403" r:id="rId11"/>
    <p:sldId id="404" r:id="rId12"/>
    <p:sldId id="401" r:id="rId13"/>
    <p:sldId id="405" r:id="rId14"/>
    <p:sldId id="407" r:id="rId15"/>
    <p:sldId id="406" r:id="rId16"/>
    <p:sldId id="373"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默认节" id="{717B8C1F-7F54-4607-B599-198C5E563B2A}">
          <p14:sldIdLst>
            <p14:sldId id="259"/>
            <p14:sldId id="258"/>
            <p14:sldId id="378"/>
            <p14:sldId id="391"/>
            <p14:sldId id="400"/>
            <p14:sldId id="398"/>
            <p14:sldId id="399"/>
            <p14:sldId id="397"/>
            <p14:sldId id="402"/>
            <p14:sldId id="403"/>
            <p14:sldId id="404"/>
            <p14:sldId id="401"/>
            <p14:sldId id="405"/>
            <p14:sldId id="407"/>
            <p14:sldId id="406"/>
            <p14:sldId id="3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1" name="Author" initials="A" lastIdx="3" clrIdx="1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7C80"/>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02" autoAdjust="0"/>
    <p:restoredTop sz="96424" autoAdjust="0"/>
  </p:normalViewPr>
  <p:slideViewPr>
    <p:cSldViewPr>
      <p:cViewPr varScale="1">
        <p:scale>
          <a:sx n="71" d="100"/>
          <a:sy n="71" d="100"/>
        </p:scale>
        <p:origin x="1264"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1" d="100"/>
          <a:sy n="81" d="100"/>
        </p:scale>
        <p:origin x="2794"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CCBA9A43-F75F-447A-8B31-62323A831A8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954B88C7-B19C-4B0E-BE72-ED637AA66BF1}"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1</a:t>
            </a:fld>
            <a:endParaRPr lang="en-US" altLang="en-US" dirty="0"/>
          </a:p>
        </p:txBody>
      </p:sp>
    </p:spTree>
    <p:extLst>
      <p:ext uri="{BB962C8B-B14F-4D97-AF65-F5344CB8AC3E}">
        <p14:creationId xmlns:p14="http://schemas.microsoft.com/office/powerpoint/2010/main" val="285259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2</a:t>
            </a:fld>
            <a:endParaRPr lang="en-US" altLang="en-US" dirty="0"/>
          </a:p>
        </p:txBody>
      </p:sp>
    </p:spTree>
    <p:extLst>
      <p:ext uri="{BB962C8B-B14F-4D97-AF65-F5344CB8AC3E}">
        <p14:creationId xmlns:p14="http://schemas.microsoft.com/office/powerpoint/2010/main" val="371518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3</a:t>
            </a:fld>
            <a:endParaRPr lang="en-US" altLang="en-US" dirty="0"/>
          </a:p>
        </p:txBody>
      </p:sp>
    </p:spTree>
    <p:extLst>
      <p:ext uri="{BB962C8B-B14F-4D97-AF65-F5344CB8AC3E}">
        <p14:creationId xmlns:p14="http://schemas.microsoft.com/office/powerpoint/2010/main" val="177120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May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Rojan Chitrakar,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Rojan Chitrakar,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FF325E13-D3B1-41EE-AB0C-BDEADE89260B}" type="slidenum">
              <a:rPr lang="en-US" altLang="en-US"/>
              <a:pPr/>
              <a:t>‹#›</a:t>
            </a:fld>
            <a:endParaRPr lang="en-US" altLang="en-US" dirty="0"/>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Rojan Chitrakar,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Rojan Chitrakar,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May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Rojan Chitrakar,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076CA46-368E-45B2-88E4-FE21628E599F}" type="slidenum">
              <a:rPr lang="en-US" altLang="en-US"/>
              <a:pPr/>
              <a:t>‹#›</a:t>
            </a:fld>
            <a:endParaRPr lang="en-US" altLang="en-US" dirty="0"/>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dirty="0"/>
              <a:t>May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Rojan Chitrakar,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FE76D7C-B58F-4F71-803D-2003B07B78A2}" type="slidenum">
              <a:rPr lang="en-US" altLang="en-US"/>
              <a:pPr/>
              <a:t>‹#›</a:t>
            </a:fld>
            <a:endParaRPr lang="en-US" altLang="en-US" dirty="0"/>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dirty="0"/>
              <a:t>May 2023</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a:t>Rojan Chitrakar, et al</a:t>
            </a:r>
          </a:p>
        </p:txBody>
      </p:sp>
      <p:sp>
        <p:nvSpPr>
          <p:cNvPr id="9" name="Slide Number Placeholder 8"/>
          <p:cNvSpPr>
            <a:spLocks noGrp="1"/>
          </p:cNvSpPr>
          <p:nvPr>
            <p:ph type="sldNum" sz="quarter" idx="12"/>
          </p:nvPr>
        </p:nvSpPr>
        <p:spPr/>
        <p:txBody>
          <a:bodyPr/>
          <a:lstStyle>
            <a:lvl1pPr>
              <a:defRPr/>
            </a:lvl1pPr>
          </a:lstStyle>
          <a:p>
            <a:r>
              <a:rPr lang="en-US" altLang="en-US" dirty="0"/>
              <a:t>Slide </a:t>
            </a:r>
            <a:fld id="{3681BF77-6EB1-47C7-B002-47253239B1AA}" type="slidenum">
              <a:rPr lang="en-US" altLang="en-US"/>
              <a:pPr/>
              <a:t>‹#›</a:t>
            </a:fld>
            <a:endParaRPr lang="en-US" altLang="en-US" dirty="0"/>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dirty="0"/>
              <a:t>May 2023</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a:t>Rojan Chitrakar, et al</a:t>
            </a:r>
          </a:p>
        </p:txBody>
      </p:sp>
      <p:sp>
        <p:nvSpPr>
          <p:cNvPr id="5" name="Slide Number Placeholder 4"/>
          <p:cNvSpPr>
            <a:spLocks noGrp="1"/>
          </p:cNvSpPr>
          <p:nvPr>
            <p:ph type="sldNum" sz="quarter" idx="12"/>
          </p:nvPr>
        </p:nvSpPr>
        <p:spPr/>
        <p:txBody>
          <a:bodyPr/>
          <a:lstStyle>
            <a:lvl1pPr>
              <a:defRPr/>
            </a:lvl1pPr>
          </a:lstStyle>
          <a:p>
            <a:r>
              <a:rPr lang="en-US" altLang="en-US" dirty="0"/>
              <a:t>Slide </a:t>
            </a:r>
            <a:fld id="{CA3A8BFF-9C7C-44C4-9364-A9BB01D83082}" type="slidenum">
              <a:rPr lang="en-US" altLang="en-US"/>
              <a:pPr/>
              <a:t>‹#›</a:t>
            </a:fld>
            <a:endParaRPr lang="en-US" altLang="en-US" dirty="0"/>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May 2023</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Rojan Chitrakar, et al</a:t>
            </a:r>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May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Rojan Chitrakar,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E334093B-6B9D-4C48-B075-5513B2B936EC}" type="slidenum">
              <a:rPr lang="en-US" altLang="en-US"/>
              <a:pPr/>
              <a:t>‹#›</a:t>
            </a:fld>
            <a:endParaRPr lang="en-US" altLang="en-US" dirty="0"/>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May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Rojan Chitrakar,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8FF09C1-D547-44F6-8A3A-D3BD0F4915B0}" type="slidenum">
              <a:rPr lang="en-US" altLang="en-US"/>
              <a:pPr/>
              <a:t>‹#›</a:t>
            </a:fld>
            <a:endParaRPr lang="en-US" altLang="en-US" dirty="0"/>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May 2023</a:t>
            </a:r>
            <a:endParaRPr lang="en-US" altLang="en-US" dirty="0"/>
          </a:p>
        </p:txBody>
      </p:sp>
      <p:sp>
        <p:nvSpPr>
          <p:cNvPr id="1029" name="Rectangle 5"/>
          <p:cNvSpPr>
            <a:spLocks noGrp="1" noChangeArrowheads="1"/>
          </p:cNvSpPr>
          <p:nvPr>
            <p:ph type="ftr" sz="quarter" idx="3"/>
          </p:nvPr>
        </p:nvSpPr>
        <p:spPr bwMode="auto">
          <a:xfrm>
            <a:off x="4716016" y="6475413"/>
            <a:ext cx="389458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Rojan Chitrakar,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43A0C1D6-706E-4838-95A6-0943C43B1ADD}" type="slidenum">
              <a:rPr lang="en-US" altLang="en-US"/>
              <a:pPr/>
              <a:t>‹#›</a:t>
            </a:fld>
            <a:endParaRPr lang="en-US" altLang="en-US" dirty="0"/>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altLang="zh-CN" sz="1200" b="1" i="0" kern="1200" dirty="0">
                <a:solidFill>
                  <a:schemeClr val="tx1"/>
                </a:solidFill>
                <a:effectLst/>
                <a:latin typeface="Times New Roman" pitchFamily="18" charset="0"/>
                <a:ea typeface="+mn-ea"/>
                <a:cs typeface="+mn-cs"/>
              </a:rPr>
              <a:t> 15-23-0</a:t>
            </a:r>
            <a:r>
              <a:rPr lang="en-SG" sz="1200" b="1" i="0" kern="1200" dirty="0">
                <a:solidFill>
                  <a:schemeClr val="tx1"/>
                </a:solidFill>
                <a:effectLst/>
                <a:latin typeface="Times New Roman" pitchFamily="18" charset="0"/>
                <a:ea typeface="+mn-ea"/>
                <a:cs typeface="+mn-cs"/>
              </a:rPr>
              <a:t>216</a:t>
            </a:r>
            <a:r>
              <a:rPr lang="en-US" altLang="zh-CN" sz="1200" b="1" i="0" kern="1200" dirty="0">
                <a:solidFill>
                  <a:schemeClr val="tx1"/>
                </a:solidFill>
                <a:effectLst/>
                <a:latin typeface="Times New Roman" pitchFamily="18" charset="0"/>
                <a:ea typeface="+mn-ea"/>
                <a:cs typeface="+mn-cs"/>
              </a:rPr>
              <a:t>-00-04ab </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ojan.chitrakar@huawei.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a:t>May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Rojan Chitrakar, et al</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14300" y="623779"/>
            <a:ext cx="8991600"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0"/>
              </a:spcBef>
              <a:spcAft>
                <a:spcPts val="600"/>
              </a:spcAft>
            </a:pPr>
            <a:r>
              <a:rPr lang="en-US" altLang="en-US" sz="1600" b="1" dirty="0">
                <a:solidFill>
                  <a:schemeClr val="tx2"/>
                </a:solidFill>
              </a:rPr>
              <a:t>Submission Title:</a:t>
            </a:r>
            <a:r>
              <a:rPr lang="en-US" altLang="en-US" sz="1600" dirty="0">
                <a:solidFill>
                  <a:schemeClr val="tx2"/>
                </a:solidFill>
              </a:rPr>
              <a:t> Secured frames for MMS ranging</a:t>
            </a:r>
          </a:p>
          <a:p>
            <a:pPr>
              <a:spcBef>
                <a:spcPts val="0"/>
              </a:spcBef>
              <a:spcAft>
                <a:spcPts val="600"/>
              </a:spcAft>
            </a:pPr>
            <a:r>
              <a:rPr lang="en-US" altLang="en-US" sz="1600" b="1" dirty="0">
                <a:solidFill>
                  <a:schemeClr val="tx2"/>
                </a:solidFill>
              </a:rPr>
              <a:t>Date Submitted: </a:t>
            </a:r>
            <a:r>
              <a:rPr lang="en-US" altLang="zh-CN" sz="1600" dirty="0">
                <a:solidFill>
                  <a:schemeClr val="tx2"/>
                </a:solidFill>
              </a:rPr>
              <a:t>May, </a:t>
            </a:r>
            <a:r>
              <a:rPr lang="en-US" altLang="en-US" sz="1600" dirty="0">
                <a:solidFill>
                  <a:schemeClr val="tx2"/>
                </a:solidFill>
              </a:rPr>
              <a:t>2023</a:t>
            </a:r>
          </a:p>
          <a:p>
            <a:pPr>
              <a:spcBef>
                <a:spcPts val="0"/>
              </a:spcBef>
              <a:spcAft>
                <a:spcPts val="600"/>
              </a:spcAft>
            </a:pPr>
            <a:r>
              <a:rPr lang="en-US" altLang="en-US" sz="1600" b="1" dirty="0">
                <a:solidFill>
                  <a:schemeClr val="tx2"/>
                </a:solidFill>
              </a:rPr>
              <a:t>Source: </a:t>
            </a:r>
            <a:r>
              <a:rPr lang="en-US" altLang="zh-CN" sz="1600" dirty="0">
                <a:solidFill>
                  <a:schemeClr val="tx2"/>
                </a:solidFill>
              </a:rPr>
              <a:t>Rojan Chitrakar, Lei Huang, Kuan Wu, Stephen McCann, David Xun Yang </a:t>
            </a:r>
            <a:r>
              <a:rPr lang="en-US" altLang="en-US" sz="1600" dirty="0">
                <a:solidFill>
                  <a:schemeClr val="tx2"/>
                </a:solidFill>
              </a:rPr>
              <a:t>(</a:t>
            </a:r>
            <a:r>
              <a:rPr lang="en-US" altLang="en-US" sz="1600" dirty="0"/>
              <a:t>Huawei Technologies)</a:t>
            </a:r>
          </a:p>
          <a:p>
            <a:pPr>
              <a:spcBef>
                <a:spcPts val="0"/>
              </a:spcBef>
              <a:spcAft>
                <a:spcPts val="600"/>
              </a:spcAft>
            </a:pPr>
            <a:r>
              <a:rPr lang="en-US" altLang="en-US" sz="1600" b="1" dirty="0">
                <a:solidFill>
                  <a:schemeClr val="tx2"/>
                </a:solidFill>
              </a:rPr>
              <a:t>Email:</a:t>
            </a:r>
            <a:r>
              <a:rPr lang="en-US" altLang="en-US" sz="1600" dirty="0">
                <a:solidFill>
                  <a:schemeClr val="tx2"/>
                </a:solidFill>
              </a:rPr>
              <a:t> </a:t>
            </a:r>
            <a:r>
              <a:rPr lang="en-US" altLang="en-US" sz="1600" dirty="0">
                <a:solidFill>
                  <a:schemeClr val="tx2"/>
                </a:solidFill>
                <a:hlinkClick r:id="rId3"/>
              </a:rPr>
              <a:t>rojan.chitrakar@huawei.com</a:t>
            </a:r>
            <a:endParaRPr lang="en-US" altLang="en-US" sz="1600" dirty="0">
              <a:solidFill>
                <a:schemeClr val="tx2"/>
              </a:solidFill>
            </a:endParaRPr>
          </a:p>
          <a:p>
            <a:pPr>
              <a:spcBef>
                <a:spcPts val="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Considerations for security for MMS ranging.</a:t>
            </a:r>
          </a:p>
          <a:p>
            <a:pPr>
              <a:spcBef>
                <a:spcPts val="0"/>
              </a:spcBef>
              <a:spcAft>
                <a:spcPts val="600"/>
              </a:spcAft>
            </a:pPr>
            <a:r>
              <a:rPr lang="en-US" altLang="en-US" sz="1600" b="1" dirty="0">
                <a:solidFill>
                  <a:schemeClr val="tx2"/>
                </a:solidFill>
              </a:rPr>
              <a:t>Purpose:</a:t>
            </a:r>
            <a:r>
              <a:rPr lang="en-US" altLang="en-US" sz="1600" dirty="0">
                <a:solidFill>
                  <a:schemeClr val="tx2"/>
                </a:solidFill>
              </a:rPr>
              <a:t> Considerations for security for MMS ranging.</a:t>
            </a:r>
          </a:p>
          <a:p>
            <a:pPr>
              <a:spcBef>
                <a:spcPts val="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May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a:t>Rojan Chitrakar,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10</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Proposal 1</a:t>
            </a:r>
          </a:p>
        </p:txBody>
      </p:sp>
      <p:sp>
        <p:nvSpPr>
          <p:cNvPr id="8" name="Content Placeholder 2">
            <a:extLst>
              <a:ext uri="{FF2B5EF4-FFF2-40B4-BE49-F238E27FC236}">
                <a16:creationId xmlns:a16="http://schemas.microsoft.com/office/drawing/2014/main" id="{4C579A8B-08A0-4111-A459-A66B5DF41F2F}"/>
              </a:ext>
            </a:extLst>
          </p:cNvPr>
          <p:cNvSpPr txBox="1">
            <a:spLocks/>
          </p:cNvSpPr>
          <p:nvPr/>
        </p:nvSpPr>
        <p:spPr bwMode="auto">
          <a:xfrm>
            <a:off x="143508" y="1371704"/>
            <a:ext cx="8856984" cy="2417336"/>
          </a:xfrm>
          <a:prstGeom prst="rect">
            <a:avLst/>
          </a:prstGeom>
          <a:noFill/>
          <a:ln w="12700">
            <a:noFill/>
            <a:prstDash val="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3979" tIns="53979" rIns="53979" bIns="53979"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469568" indent="-457200">
              <a:spcBef>
                <a:spcPts val="1200"/>
              </a:spcBef>
              <a:buFont typeface="Wingdings" panose="05000000000000000000" pitchFamily="2" charset="2"/>
              <a:buChar char="q"/>
            </a:pPr>
            <a:r>
              <a:rPr lang="en-US" sz="1600" b="0" dirty="0">
                <a:latin typeface="Arial" panose="020B0604020202020204" pitchFamily="34" charset="0"/>
              </a:rPr>
              <a:t>A 4 octets Packet Number (PN) is carried in a secured frame that is transmitted during the Initialization and Setup phase (e.g., SOR, ADV-RESP). The Packet Number (PN) is used as frame counter for Nonce construction.</a:t>
            </a:r>
          </a:p>
          <a:p>
            <a:pPr marL="469568" indent="-457200">
              <a:spcBef>
                <a:spcPts val="1200"/>
              </a:spcBef>
              <a:buFont typeface="Wingdings" panose="05000000000000000000" pitchFamily="2" charset="2"/>
              <a:buChar char="q"/>
            </a:pPr>
            <a:r>
              <a:rPr lang="en-US" sz="1600" b="0" dirty="0">
                <a:latin typeface="Arial" panose="020B0604020202020204" pitchFamily="34" charset="0"/>
              </a:rPr>
              <a:t>One bit (e.g., the MSB of the ID field) indicates whether security is enabled or not.</a:t>
            </a:r>
          </a:p>
          <a:p>
            <a:pPr marL="469568" indent="-457200">
              <a:spcBef>
                <a:spcPts val="1200"/>
              </a:spcBef>
              <a:buFont typeface="Wingdings" panose="05000000000000000000" pitchFamily="2" charset="2"/>
              <a:buChar char="q"/>
            </a:pPr>
            <a:r>
              <a:rPr lang="en-US" sz="1600" b="0" dirty="0">
                <a:latin typeface="Arial" panose="020B0604020202020204" pitchFamily="34" charset="0"/>
              </a:rPr>
              <a:t>The MIC obtained from the AEAD security operation replaces the CRC.</a:t>
            </a:r>
          </a:p>
          <a:p>
            <a:pPr marL="926768" lvl="1" indent="-457200">
              <a:spcBef>
                <a:spcPts val="1200"/>
              </a:spcBef>
              <a:buFont typeface="Wingdings" panose="05000000000000000000" pitchFamily="2" charset="2"/>
              <a:buChar char="§"/>
            </a:pPr>
            <a:r>
              <a:rPr lang="en-US" sz="1400" dirty="0">
                <a:latin typeface="Arial" panose="020B0604020202020204" pitchFamily="34" charset="0"/>
              </a:rPr>
              <a:t>Size of the MIC field depends on the negotiated security level.</a:t>
            </a:r>
            <a:endParaRPr lang="en-US" sz="1400" b="0" dirty="0">
              <a:latin typeface="Arial" panose="020B0604020202020204" pitchFamily="34" charset="0"/>
            </a:endParaRPr>
          </a:p>
          <a:p>
            <a:pPr marL="469568" indent="-457200">
              <a:spcBef>
                <a:spcPts val="1200"/>
              </a:spcBef>
              <a:buFont typeface="Wingdings" panose="05000000000000000000" pitchFamily="2" charset="2"/>
              <a:buChar char="q"/>
            </a:pPr>
            <a:r>
              <a:rPr lang="en-US" sz="1600" b="0" u="sng" dirty="0">
                <a:latin typeface="Arial" panose="020B0604020202020204" pitchFamily="34" charset="0"/>
              </a:rPr>
              <a:t>Example:</a:t>
            </a:r>
          </a:p>
        </p:txBody>
      </p:sp>
      <p:sp>
        <p:nvSpPr>
          <p:cNvPr id="10" name="TextBox 9">
            <a:extLst>
              <a:ext uri="{FF2B5EF4-FFF2-40B4-BE49-F238E27FC236}">
                <a16:creationId xmlns:a16="http://schemas.microsoft.com/office/drawing/2014/main" id="{7FDD03AA-43A8-4ACC-BEE1-072657AD2D4A}"/>
              </a:ext>
            </a:extLst>
          </p:cNvPr>
          <p:cNvSpPr txBox="1"/>
          <p:nvPr/>
        </p:nvSpPr>
        <p:spPr>
          <a:xfrm>
            <a:off x="5148064" y="4483936"/>
            <a:ext cx="776175" cy="466025"/>
          </a:xfrm>
          <a:prstGeom prst="rect">
            <a:avLst/>
          </a:prstGeom>
          <a:noFill/>
        </p:spPr>
        <p:txBody>
          <a:bodyPr vert="horz" wrap="none" rtlCol="0">
            <a:spAutoFit/>
          </a:bodyPr>
          <a:lstStyle/>
          <a:p>
            <a:pPr>
              <a:lnSpc>
                <a:spcPts val="3440"/>
              </a:lnSpc>
            </a:pPr>
            <a:r>
              <a:rPr lang="en-US"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rPr>
              <a:t>Nonce</a:t>
            </a:r>
            <a:endParaRPr lang="en-SG"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endParaRPr>
          </a:p>
        </p:txBody>
      </p:sp>
      <p:graphicFrame>
        <p:nvGraphicFramePr>
          <p:cNvPr id="12" name="Table 11">
            <a:extLst>
              <a:ext uri="{FF2B5EF4-FFF2-40B4-BE49-F238E27FC236}">
                <a16:creationId xmlns:a16="http://schemas.microsoft.com/office/drawing/2014/main" id="{B33B472A-C6E4-4335-8E6C-D1FA0170BBAA}"/>
              </a:ext>
            </a:extLst>
          </p:cNvPr>
          <p:cNvGraphicFramePr>
            <a:graphicFrameLocks noGrp="1"/>
          </p:cNvGraphicFramePr>
          <p:nvPr>
            <p:extLst>
              <p:ext uri="{D42A27DB-BD31-4B8C-83A1-F6EECF244321}">
                <p14:modId xmlns:p14="http://schemas.microsoft.com/office/powerpoint/2010/main" val="1145825777"/>
              </p:ext>
            </p:extLst>
          </p:nvPr>
        </p:nvGraphicFramePr>
        <p:xfrm>
          <a:off x="5203458" y="4940823"/>
          <a:ext cx="2425461" cy="1152473"/>
        </p:xfrm>
        <a:graphic>
          <a:graphicData uri="http://schemas.openxmlformats.org/drawingml/2006/table">
            <a:tbl>
              <a:tblPr firstRow="1" firstCol="1" bandRow="1"/>
              <a:tblGrid>
                <a:gridCol w="782623">
                  <a:extLst>
                    <a:ext uri="{9D8B030D-6E8A-4147-A177-3AD203B41FA5}">
                      <a16:colId xmlns:a16="http://schemas.microsoft.com/office/drawing/2014/main" val="3212948298"/>
                    </a:ext>
                  </a:extLst>
                </a:gridCol>
                <a:gridCol w="886906">
                  <a:extLst>
                    <a:ext uri="{9D8B030D-6E8A-4147-A177-3AD203B41FA5}">
                      <a16:colId xmlns:a16="http://schemas.microsoft.com/office/drawing/2014/main" val="4241036109"/>
                    </a:ext>
                  </a:extLst>
                </a:gridCol>
                <a:gridCol w="755932">
                  <a:extLst>
                    <a:ext uri="{9D8B030D-6E8A-4147-A177-3AD203B41FA5}">
                      <a16:colId xmlns:a16="http://schemas.microsoft.com/office/drawing/2014/main" val="2299304191"/>
                    </a:ext>
                  </a:extLst>
                </a:gridCol>
              </a:tblGrid>
              <a:tr h="32811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Octets: 8</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b="0" kern="1200" dirty="0">
                          <a:solidFill>
                            <a:schemeClr val="tx1"/>
                          </a:solidFill>
                          <a:effectLst/>
                          <a:latin typeface="TimesNewRomanPSMT"/>
                          <a:ea typeface="Malgun Gothic" panose="020B0503020000020004" pitchFamily="34" charset="-127"/>
                          <a:cs typeface="Times New Roman" panose="02020603050405020304" pitchFamily="18" charset="0"/>
                        </a:rPr>
                        <a:t>4</a:t>
                      </a:r>
                      <a:endParaRPr lang="en-SG" sz="1200" b="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kern="1200" dirty="0">
                          <a:solidFill>
                            <a:schemeClr val="tx1"/>
                          </a:solidFill>
                          <a:effectLst/>
                          <a:latin typeface="TimesNewRomanPSMT"/>
                          <a:ea typeface="Malgun Gothic" panose="020B0503020000020004" pitchFamily="34" charset="-127"/>
                          <a:cs typeface="Times New Roman" panose="02020603050405020304" pitchFamily="18" charset="0"/>
                        </a:rPr>
                        <a:t>1</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01759786"/>
                  </a:ext>
                </a:extLst>
              </a:tr>
              <a:tr h="71680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dirty="0">
                          <a:solidFill>
                            <a:schemeClr val="tx1"/>
                          </a:solidFill>
                          <a:effectLst/>
                          <a:latin typeface="TimesNewRomanPSMT"/>
                          <a:ea typeface="Malgun Gothic" panose="020B0503020000020004" pitchFamily="34" charset="-127"/>
                          <a:cs typeface="TimesNewRomanPSMT"/>
                        </a:rPr>
                        <a:t>Source Address</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kern="1200" dirty="0">
                          <a:solidFill>
                            <a:schemeClr val="tx1"/>
                          </a:solidFill>
                          <a:effectLst/>
                          <a:latin typeface="TimesNewRomanPSMT"/>
                          <a:ea typeface="Malgun Gothic" panose="020B0503020000020004" pitchFamily="34" charset="-127"/>
                          <a:cs typeface="Times New Roman" panose="02020603050405020304" pitchFamily="18" charset="0"/>
                        </a:rPr>
                        <a:t>Frame Counter</a:t>
                      </a:r>
                    </a:p>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kern="1200" dirty="0">
                          <a:solidFill>
                            <a:schemeClr val="tx1"/>
                          </a:solidFill>
                          <a:effectLst/>
                          <a:latin typeface="TimesNewRomanPSMT"/>
                          <a:ea typeface="Malgun Gothic" panose="020B0503020000020004" pitchFamily="34" charset="-127"/>
                          <a:cs typeface="Times New Roman" panose="02020603050405020304" pitchFamily="18" charset="0"/>
                        </a:rPr>
                        <a:t>(PN)</a:t>
                      </a:r>
                      <a:endParaRPr lang="en-SG" sz="1200" b="0" kern="1200" dirty="0">
                        <a:solidFill>
                          <a:schemeClr val="tx1"/>
                        </a:solidFill>
                        <a:effectLst/>
                        <a:latin typeface="TimesNewRomanPSMT"/>
                        <a:ea typeface="Malgun Gothic" panose="020B0503020000020004" pitchFamily="34" charset="-127"/>
                        <a:cs typeface="Times New Roman" panose="02020603050405020304" pitchFamily="18" charset="0"/>
                      </a:endParaRPr>
                    </a:p>
                    <a:p>
                      <a:pPr marL="0" algn="ctr" defTabSz="1187323" rtl="0" eaLnBrk="1" latinLnBrk="0" hangingPunct="1">
                        <a:lnSpc>
                          <a:spcPct val="115000"/>
                        </a:lnSpc>
                        <a:spcAft>
                          <a:spcPts val="0"/>
                        </a:spcAft>
                      </a:pPr>
                      <a:endParaRPr lang="en-SG" sz="1200" b="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kern="1200" dirty="0">
                          <a:solidFill>
                            <a:schemeClr val="tx1"/>
                          </a:solidFill>
                          <a:effectLst/>
                          <a:latin typeface="TimesNewRomanPSMT"/>
                          <a:ea typeface="Malgun Gothic" panose="020B0503020000020004" pitchFamily="34" charset="-127"/>
                          <a:cs typeface="Times New Roman" panose="02020603050405020304" pitchFamily="18" charset="0"/>
                        </a:rPr>
                        <a:t>Nonce Security Level</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5927924"/>
                  </a:ext>
                </a:extLst>
              </a:tr>
            </a:tbl>
          </a:graphicData>
        </a:graphic>
      </p:graphicFrame>
      <p:graphicFrame>
        <p:nvGraphicFramePr>
          <p:cNvPr id="13" name="Table 12">
            <a:extLst>
              <a:ext uri="{FF2B5EF4-FFF2-40B4-BE49-F238E27FC236}">
                <a16:creationId xmlns:a16="http://schemas.microsoft.com/office/drawing/2014/main" id="{38C41616-1867-4FCA-9899-F28CEB42E123}"/>
              </a:ext>
            </a:extLst>
          </p:cNvPr>
          <p:cNvGraphicFramePr>
            <a:graphicFrameLocks noGrp="1"/>
          </p:cNvGraphicFramePr>
          <p:nvPr>
            <p:extLst>
              <p:ext uri="{D42A27DB-BD31-4B8C-83A1-F6EECF244321}">
                <p14:modId xmlns:p14="http://schemas.microsoft.com/office/powerpoint/2010/main" val="108280791"/>
              </p:ext>
            </p:extLst>
          </p:nvPr>
        </p:nvGraphicFramePr>
        <p:xfrm>
          <a:off x="479377" y="4430670"/>
          <a:ext cx="3783055" cy="1120539"/>
        </p:xfrm>
        <a:graphic>
          <a:graphicData uri="http://schemas.openxmlformats.org/drawingml/2006/table">
            <a:tbl>
              <a:tblPr firstRow="1" firstCol="1" bandRow="1"/>
              <a:tblGrid>
                <a:gridCol w="570107">
                  <a:extLst>
                    <a:ext uri="{9D8B030D-6E8A-4147-A177-3AD203B41FA5}">
                      <a16:colId xmlns:a16="http://schemas.microsoft.com/office/drawing/2014/main" val="843471486"/>
                    </a:ext>
                  </a:extLst>
                </a:gridCol>
                <a:gridCol w="650233">
                  <a:extLst>
                    <a:ext uri="{9D8B030D-6E8A-4147-A177-3AD203B41FA5}">
                      <a16:colId xmlns:a16="http://schemas.microsoft.com/office/drawing/2014/main" val="2837444268"/>
                    </a:ext>
                  </a:extLst>
                </a:gridCol>
                <a:gridCol w="712043">
                  <a:extLst>
                    <a:ext uri="{9D8B030D-6E8A-4147-A177-3AD203B41FA5}">
                      <a16:colId xmlns:a16="http://schemas.microsoft.com/office/drawing/2014/main" val="3212948298"/>
                    </a:ext>
                  </a:extLst>
                </a:gridCol>
                <a:gridCol w="570716">
                  <a:extLst>
                    <a:ext uri="{9D8B030D-6E8A-4147-A177-3AD203B41FA5}">
                      <a16:colId xmlns:a16="http://schemas.microsoft.com/office/drawing/2014/main" val="4241036109"/>
                    </a:ext>
                  </a:extLst>
                </a:gridCol>
                <a:gridCol w="766831">
                  <a:extLst>
                    <a:ext uri="{9D8B030D-6E8A-4147-A177-3AD203B41FA5}">
                      <a16:colId xmlns:a16="http://schemas.microsoft.com/office/drawing/2014/main" val="265746611"/>
                    </a:ext>
                  </a:extLst>
                </a:gridCol>
                <a:gridCol w="513125">
                  <a:extLst>
                    <a:ext uri="{9D8B030D-6E8A-4147-A177-3AD203B41FA5}">
                      <a16:colId xmlns:a16="http://schemas.microsoft.com/office/drawing/2014/main" val="2937881694"/>
                    </a:ext>
                  </a:extLst>
                </a:gridCol>
              </a:tblGrid>
              <a:tr h="32811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b="0" kern="1200" dirty="0">
                          <a:solidFill>
                            <a:schemeClr val="tx1"/>
                          </a:solidFill>
                          <a:effectLst/>
                          <a:latin typeface="TimesNewRomanPSMT"/>
                          <a:ea typeface="Malgun Gothic" panose="020B0503020000020004" pitchFamily="34" charset="-127"/>
                          <a:cs typeface="Times New Roman" panose="02020603050405020304" pitchFamily="18" charset="0"/>
                        </a:rPr>
                        <a:t>Bits: 0-6</a:t>
                      </a:r>
                      <a:endParaRPr lang="en-SG" sz="1200" b="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7</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Octets: 2</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b="1" kern="1200" dirty="0">
                          <a:solidFill>
                            <a:schemeClr val="tx1"/>
                          </a:solidFill>
                          <a:effectLst/>
                          <a:latin typeface="TimesNewRomanPSMT"/>
                          <a:ea typeface="Malgun Gothic" panose="020B0503020000020004" pitchFamily="34" charset="-127"/>
                          <a:cs typeface="Times New Roman" panose="02020603050405020304" pitchFamily="18" charset="0"/>
                        </a:rPr>
                        <a:t>0 or 4</a:t>
                      </a:r>
                      <a:endParaRPr lang="en-SG" sz="1200" b="1"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variable</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1" dirty="0">
                          <a:solidFill>
                            <a:schemeClr val="tx1"/>
                          </a:solidFill>
                          <a:effectLst/>
                          <a:latin typeface="TimesNewRomanPSMT"/>
                          <a:ea typeface="Malgun Gothic" panose="020B0503020000020004" pitchFamily="34" charset="-127"/>
                          <a:cs typeface="TimesNewRomanPSMT"/>
                        </a:rPr>
                        <a:t>4/8</a:t>
                      </a:r>
                      <a:endParaRPr lang="en-SG" sz="1600" b="1"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01759786"/>
                  </a:ext>
                </a:extLst>
              </a:tr>
              <a:tr h="71680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b="0" kern="1200" dirty="0">
                          <a:solidFill>
                            <a:schemeClr val="tx1"/>
                          </a:solidFill>
                          <a:effectLst/>
                          <a:latin typeface="TimesNewRomanPSMT"/>
                          <a:ea typeface="Malgun Gothic" panose="020B0503020000020004" pitchFamily="34" charset="-127"/>
                          <a:cs typeface="Times New Roman" panose="02020603050405020304" pitchFamily="18" charset="0"/>
                        </a:rPr>
                        <a:t>ID</a:t>
                      </a:r>
                      <a:endParaRPr lang="en-SG" sz="1200" b="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Security Enabled = 1</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Address</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b="1" kern="1200" dirty="0">
                          <a:solidFill>
                            <a:schemeClr val="tx1"/>
                          </a:solidFill>
                          <a:effectLst/>
                          <a:latin typeface="TimesNewRomanPSMT"/>
                          <a:ea typeface="Malgun Gothic" panose="020B0503020000020004" pitchFamily="34" charset="-127"/>
                          <a:cs typeface="Times New Roman" panose="02020603050405020304" pitchFamily="18" charset="0"/>
                        </a:rPr>
                        <a:t>PN</a:t>
                      </a:r>
                      <a:endParaRPr lang="en-SG" sz="1200" b="1"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1" dirty="0">
                          <a:solidFill>
                            <a:schemeClr val="tx1"/>
                          </a:solidFill>
                          <a:effectLst/>
                          <a:latin typeface="TimesNewRomanPSMT"/>
                          <a:ea typeface="Malgun Gothic" panose="020B0503020000020004" pitchFamily="34" charset="-127"/>
                          <a:cs typeface="TimesNewRomanPSMT"/>
                        </a:rPr>
                        <a:t>Secured</a:t>
                      </a:r>
                      <a:r>
                        <a:rPr lang="en-US" sz="1200" b="0" dirty="0">
                          <a:solidFill>
                            <a:schemeClr val="tx1"/>
                          </a:solidFill>
                          <a:effectLst/>
                          <a:latin typeface="TimesNewRomanPSMT"/>
                          <a:ea typeface="Malgun Gothic" panose="020B0503020000020004" pitchFamily="34" charset="-127"/>
                          <a:cs typeface="TimesNewRomanPSMT"/>
                        </a:rPr>
                        <a:t> Payload</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1" dirty="0">
                          <a:solidFill>
                            <a:schemeClr val="tx1"/>
                          </a:solidFill>
                          <a:effectLst/>
                          <a:latin typeface="TimesNewRomanPSMT"/>
                          <a:ea typeface="Malgun Gothic" panose="020B0503020000020004" pitchFamily="34" charset="-127"/>
                          <a:cs typeface="TimesNewRomanPSMT"/>
                        </a:rPr>
                        <a:t>MIC</a:t>
                      </a:r>
                      <a:endParaRPr lang="en-SG" sz="1600" b="1"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5927924"/>
                  </a:ext>
                </a:extLst>
              </a:tr>
            </a:tbl>
          </a:graphicData>
        </a:graphic>
      </p:graphicFrame>
      <p:sp>
        <p:nvSpPr>
          <p:cNvPr id="15" name="TextBox 14">
            <a:extLst>
              <a:ext uri="{FF2B5EF4-FFF2-40B4-BE49-F238E27FC236}">
                <a16:creationId xmlns:a16="http://schemas.microsoft.com/office/drawing/2014/main" id="{85106DD8-8D62-4461-B418-BDBCB51F14D9}"/>
              </a:ext>
            </a:extLst>
          </p:cNvPr>
          <p:cNvSpPr txBox="1"/>
          <p:nvPr/>
        </p:nvSpPr>
        <p:spPr>
          <a:xfrm>
            <a:off x="412812" y="4005064"/>
            <a:ext cx="1449436" cy="466025"/>
          </a:xfrm>
          <a:prstGeom prst="rect">
            <a:avLst/>
          </a:prstGeom>
          <a:noFill/>
        </p:spPr>
        <p:txBody>
          <a:bodyPr vert="horz" wrap="none" rtlCol="0">
            <a:spAutoFit/>
          </a:bodyPr>
          <a:lstStyle/>
          <a:p>
            <a:pPr>
              <a:lnSpc>
                <a:spcPts val="3440"/>
              </a:lnSpc>
            </a:pPr>
            <a:r>
              <a:rPr lang="en-US"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rPr>
              <a:t>Secured SOR</a:t>
            </a:r>
            <a:endParaRPr lang="en-SG"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endParaRPr>
          </a:p>
        </p:txBody>
      </p:sp>
      <p:cxnSp>
        <p:nvCxnSpPr>
          <p:cNvPr id="16" name="Straight Arrow Connector 15">
            <a:extLst>
              <a:ext uri="{FF2B5EF4-FFF2-40B4-BE49-F238E27FC236}">
                <a16:creationId xmlns:a16="http://schemas.microsoft.com/office/drawing/2014/main" id="{89CA7B6A-6B9C-41C7-AA02-A9E85B8CA4E2}"/>
              </a:ext>
            </a:extLst>
          </p:cNvPr>
          <p:cNvCxnSpPr>
            <a:cxnSpLocks/>
          </p:cNvCxnSpPr>
          <p:nvPr/>
        </p:nvCxnSpPr>
        <p:spPr>
          <a:xfrm>
            <a:off x="2836502" y="5445224"/>
            <a:ext cx="3319674" cy="0"/>
          </a:xfrm>
          <a:prstGeom prst="straightConnector1">
            <a:avLst/>
          </a:prstGeom>
          <a:noFill/>
          <a:ln w="6350" cap="flat" cmpd="sng" algn="ctr">
            <a:solidFill>
              <a:srgbClr val="C7000A"/>
            </a:solidFill>
            <a:prstDash val="solid"/>
            <a:miter lim="800000"/>
            <a:tailEnd type="triangle"/>
          </a:ln>
          <a:effectLst/>
        </p:spPr>
      </p:cxnSp>
    </p:spTree>
    <p:extLst>
      <p:ext uri="{BB962C8B-B14F-4D97-AF65-F5344CB8AC3E}">
        <p14:creationId xmlns:p14="http://schemas.microsoft.com/office/powerpoint/2010/main" val="395068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6EC19FF-CEB8-4ED0-9E9B-16B936A24B8B}"/>
              </a:ext>
            </a:extLst>
          </p:cNvPr>
          <p:cNvPicPr>
            <a:picLocks noChangeAspect="1"/>
          </p:cNvPicPr>
          <p:nvPr/>
        </p:nvPicPr>
        <p:blipFill>
          <a:blip r:embed="rId2"/>
          <a:stretch>
            <a:fillRect/>
          </a:stretch>
        </p:blipFill>
        <p:spPr>
          <a:xfrm>
            <a:off x="236180" y="2895757"/>
            <a:ext cx="8963980" cy="2237241"/>
          </a:xfrm>
          <a:prstGeom prst="rect">
            <a:avLst/>
          </a:prstGeom>
        </p:spPr>
      </p:pic>
      <p:sp>
        <p:nvSpPr>
          <p:cNvPr id="2" name="日期占位符 1"/>
          <p:cNvSpPr>
            <a:spLocks noGrp="1"/>
          </p:cNvSpPr>
          <p:nvPr>
            <p:ph type="dt" sz="half" idx="10"/>
          </p:nvPr>
        </p:nvSpPr>
        <p:spPr/>
        <p:txBody>
          <a:bodyPr/>
          <a:lstStyle/>
          <a:p>
            <a:r>
              <a:rPr lang="en-US" altLang="zh-CN" dirty="0"/>
              <a:t>May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a:t>Rojan Chitrakar,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11</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Proposal 1</a:t>
            </a:r>
          </a:p>
        </p:txBody>
      </p:sp>
      <p:sp>
        <p:nvSpPr>
          <p:cNvPr id="8" name="Content Placeholder 2">
            <a:extLst>
              <a:ext uri="{FF2B5EF4-FFF2-40B4-BE49-F238E27FC236}">
                <a16:creationId xmlns:a16="http://schemas.microsoft.com/office/drawing/2014/main" id="{4C579A8B-08A0-4111-A459-A66B5DF41F2F}"/>
              </a:ext>
            </a:extLst>
          </p:cNvPr>
          <p:cNvSpPr txBox="1">
            <a:spLocks/>
          </p:cNvSpPr>
          <p:nvPr/>
        </p:nvSpPr>
        <p:spPr bwMode="auto">
          <a:xfrm>
            <a:off x="97716" y="1123161"/>
            <a:ext cx="8856984" cy="1801783"/>
          </a:xfrm>
          <a:prstGeom prst="rect">
            <a:avLst/>
          </a:prstGeom>
          <a:noFill/>
          <a:ln w="12700">
            <a:noFill/>
            <a:prstDash val="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3979" tIns="53979" rIns="53979" bIns="53979"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469568" indent="-457200">
              <a:spcBef>
                <a:spcPts val="1200"/>
              </a:spcBef>
              <a:buFont typeface="Wingdings" panose="05000000000000000000" pitchFamily="2" charset="2"/>
              <a:buChar char="q"/>
            </a:pPr>
            <a:r>
              <a:rPr lang="en-US" sz="1800" b="0" dirty="0">
                <a:latin typeface="Arial" panose="020B0604020202020204" pitchFamily="34" charset="0"/>
              </a:rPr>
              <a:t>Frame Counter is not carried in a secured frame that is transmitted in a measurement cycle (e.g., RPRT). </a:t>
            </a:r>
          </a:p>
          <a:p>
            <a:pPr marL="469568" indent="-457200">
              <a:spcBef>
                <a:spcPts val="1200"/>
              </a:spcBef>
              <a:buFont typeface="Wingdings" panose="05000000000000000000" pitchFamily="2" charset="2"/>
              <a:buChar char="q"/>
            </a:pPr>
            <a:r>
              <a:rPr lang="en-US" sz="1800" b="0" dirty="0">
                <a:latin typeface="Arial" panose="020B0604020202020204" pitchFamily="34" charset="0"/>
              </a:rPr>
              <a:t>The indices of the Block, Round, Slot in which a secured frame is transmitted or received is used as a frame counter to construct the nonce.</a:t>
            </a:r>
          </a:p>
          <a:p>
            <a:pPr marL="469568" indent="-457200">
              <a:spcBef>
                <a:spcPts val="1200"/>
              </a:spcBef>
              <a:buFont typeface="Wingdings" panose="05000000000000000000" pitchFamily="2" charset="2"/>
              <a:buChar char="q"/>
            </a:pPr>
            <a:r>
              <a:rPr lang="en-US" sz="1800" b="0" u="sng" dirty="0">
                <a:latin typeface="Arial" panose="020B0604020202020204" pitchFamily="34" charset="0"/>
              </a:rPr>
              <a:t>Example (if an encrypted RPRT is transmitted in slot m, round 1 of block 1):</a:t>
            </a:r>
          </a:p>
        </p:txBody>
      </p:sp>
      <p:graphicFrame>
        <p:nvGraphicFramePr>
          <p:cNvPr id="14" name="Table 13">
            <a:extLst>
              <a:ext uri="{FF2B5EF4-FFF2-40B4-BE49-F238E27FC236}">
                <a16:creationId xmlns:a16="http://schemas.microsoft.com/office/drawing/2014/main" id="{0D47AF69-ABF7-4C26-BEC9-D023A92B4E26}"/>
              </a:ext>
            </a:extLst>
          </p:cNvPr>
          <p:cNvGraphicFramePr>
            <a:graphicFrameLocks noGrp="1"/>
          </p:cNvGraphicFramePr>
          <p:nvPr>
            <p:extLst>
              <p:ext uri="{D42A27DB-BD31-4B8C-83A1-F6EECF244321}">
                <p14:modId xmlns:p14="http://schemas.microsoft.com/office/powerpoint/2010/main" val="26608327"/>
              </p:ext>
            </p:extLst>
          </p:nvPr>
        </p:nvGraphicFramePr>
        <p:xfrm>
          <a:off x="5539050" y="5008290"/>
          <a:ext cx="3353430" cy="1373038"/>
        </p:xfrm>
        <a:graphic>
          <a:graphicData uri="http://schemas.openxmlformats.org/drawingml/2006/table">
            <a:tbl>
              <a:tblPr firstRow="1" firstCol="1" bandRow="1"/>
              <a:tblGrid>
                <a:gridCol w="755208">
                  <a:extLst>
                    <a:ext uri="{9D8B030D-6E8A-4147-A177-3AD203B41FA5}">
                      <a16:colId xmlns:a16="http://schemas.microsoft.com/office/drawing/2014/main" val="2837444268"/>
                    </a:ext>
                  </a:extLst>
                </a:gridCol>
                <a:gridCol w="902691">
                  <a:extLst>
                    <a:ext uri="{9D8B030D-6E8A-4147-A177-3AD203B41FA5}">
                      <a16:colId xmlns:a16="http://schemas.microsoft.com/office/drawing/2014/main" val="3212948298"/>
                    </a:ext>
                  </a:extLst>
                </a:gridCol>
                <a:gridCol w="902691">
                  <a:extLst>
                    <a:ext uri="{9D8B030D-6E8A-4147-A177-3AD203B41FA5}">
                      <a16:colId xmlns:a16="http://schemas.microsoft.com/office/drawing/2014/main" val="265746611"/>
                    </a:ext>
                  </a:extLst>
                </a:gridCol>
                <a:gridCol w="792840">
                  <a:extLst>
                    <a:ext uri="{9D8B030D-6E8A-4147-A177-3AD203B41FA5}">
                      <a16:colId xmlns:a16="http://schemas.microsoft.com/office/drawing/2014/main" val="2937881694"/>
                    </a:ext>
                  </a:extLst>
                </a:gridCol>
              </a:tblGrid>
              <a:tr h="32811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Octets: 8</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Bits: 0-7</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8-23</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24-39</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01759786"/>
                  </a:ext>
                </a:extLst>
              </a:tr>
              <a:tr h="328116">
                <a:tc row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Source Address</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kern="1200" dirty="0">
                          <a:solidFill>
                            <a:schemeClr val="tx1"/>
                          </a:solidFill>
                          <a:effectLst/>
                          <a:latin typeface="TimesNewRomanPSMT"/>
                          <a:ea typeface="Malgun Gothic" panose="020B0503020000020004" pitchFamily="34" charset="-127"/>
                          <a:cs typeface="Times New Roman" panose="02020603050405020304" pitchFamily="18" charset="0"/>
                        </a:rPr>
                        <a:t>Frame Counter (40 bits)</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ct val="115000"/>
                        </a:lnSpc>
                        <a:spcAft>
                          <a:spcPts val="0"/>
                        </a:spcAft>
                      </a:pP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2526766"/>
                  </a:ext>
                </a:extLst>
              </a:tr>
              <a:tr h="716806">
                <a:tc vMerge="1">
                  <a:txBody>
                    <a:bodyPr/>
                    <a:lstStyle/>
                    <a:p>
                      <a:pPr algn="ctr">
                        <a:lnSpc>
                          <a:spcPct val="115000"/>
                        </a:lnSpc>
                        <a:spcAft>
                          <a:spcPts val="0"/>
                        </a:spcAft>
                      </a:pP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Slot Index = m</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Round Index = 1</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Block Index = 1</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5927924"/>
                  </a:ext>
                </a:extLst>
              </a:tr>
            </a:tbl>
          </a:graphicData>
        </a:graphic>
      </p:graphicFrame>
      <p:sp>
        <p:nvSpPr>
          <p:cNvPr id="19" name="TextBox 18">
            <a:extLst>
              <a:ext uri="{FF2B5EF4-FFF2-40B4-BE49-F238E27FC236}">
                <a16:creationId xmlns:a16="http://schemas.microsoft.com/office/drawing/2014/main" id="{9F27BF7F-5E93-4490-B292-E07A84C70A4D}"/>
              </a:ext>
            </a:extLst>
          </p:cNvPr>
          <p:cNvSpPr txBox="1"/>
          <p:nvPr/>
        </p:nvSpPr>
        <p:spPr>
          <a:xfrm>
            <a:off x="5956065" y="4551867"/>
            <a:ext cx="776175" cy="466025"/>
          </a:xfrm>
          <a:prstGeom prst="rect">
            <a:avLst/>
          </a:prstGeom>
          <a:noFill/>
        </p:spPr>
        <p:txBody>
          <a:bodyPr vert="horz" wrap="none" rtlCol="0">
            <a:spAutoFit/>
          </a:bodyPr>
          <a:lstStyle/>
          <a:p>
            <a:pPr>
              <a:lnSpc>
                <a:spcPts val="3440"/>
              </a:lnSpc>
            </a:pPr>
            <a:r>
              <a:rPr lang="en-US"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rPr>
              <a:t>Nonce</a:t>
            </a:r>
            <a:endParaRPr lang="en-SG"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endParaRPr>
          </a:p>
        </p:txBody>
      </p:sp>
      <p:cxnSp>
        <p:nvCxnSpPr>
          <p:cNvPr id="20" name="Straight Arrow Connector 19">
            <a:extLst>
              <a:ext uri="{FF2B5EF4-FFF2-40B4-BE49-F238E27FC236}">
                <a16:creationId xmlns:a16="http://schemas.microsoft.com/office/drawing/2014/main" id="{40ED8579-815D-4AAA-838C-88EFA00A6990}"/>
              </a:ext>
            </a:extLst>
          </p:cNvPr>
          <p:cNvCxnSpPr>
            <a:cxnSpLocks/>
          </p:cNvCxnSpPr>
          <p:nvPr/>
        </p:nvCxnSpPr>
        <p:spPr>
          <a:xfrm>
            <a:off x="4344988" y="3269901"/>
            <a:ext cx="4051674" cy="2493161"/>
          </a:xfrm>
          <a:prstGeom prst="straightConnector1">
            <a:avLst/>
          </a:prstGeom>
          <a:noFill/>
          <a:ln w="6350" cap="flat" cmpd="sng" algn="ctr">
            <a:solidFill>
              <a:srgbClr val="C7000A"/>
            </a:solidFill>
            <a:prstDash val="solid"/>
            <a:miter lim="800000"/>
            <a:tailEnd type="triangle"/>
          </a:ln>
          <a:effectLst/>
        </p:spPr>
      </p:cxnSp>
      <p:cxnSp>
        <p:nvCxnSpPr>
          <p:cNvPr id="21" name="Straight Arrow Connector 20">
            <a:extLst>
              <a:ext uri="{FF2B5EF4-FFF2-40B4-BE49-F238E27FC236}">
                <a16:creationId xmlns:a16="http://schemas.microsoft.com/office/drawing/2014/main" id="{AAB4CD46-4C9F-48B8-9543-D09935C5DFBF}"/>
              </a:ext>
            </a:extLst>
          </p:cNvPr>
          <p:cNvCxnSpPr>
            <a:cxnSpLocks/>
          </p:cNvCxnSpPr>
          <p:nvPr/>
        </p:nvCxnSpPr>
        <p:spPr>
          <a:xfrm>
            <a:off x="4067944" y="3789040"/>
            <a:ext cx="3240360" cy="2056309"/>
          </a:xfrm>
          <a:prstGeom prst="straightConnector1">
            <a:avLst/>
          </a:prstGeom>
          <a:noFill/>
          <a:ln w="6350" cap="flat" cmpd="sng" algn="ctr">
            <a:solidFill>
              <a:srgbClr val="C7000A"/>
            </a:solidFill>
            <a:prstDash val="solid"/>
            <a:miter lim="800000"/>
            <a:tailEnd type="triangle"/>
          </a:ln>
          <a:effectLst/>
        </p:spPr>
      </p:cxnSp>
      <p:cxnSp>
        <p:nvCxnSpPr>
          <p:cNvPr id="22" name="Straight Arrow Connector 21">
            <a:extLst>
              <a:ext uri="{FF2B5EF4-FFF2-40B4-BE49-F238E27FC236}">
                <a16:creationId xmlns:a16="http://schemas.microsoft.com/office/drawing/2014/main" id="{3228FA1C-A8BD-4762-B696-88E9CD8084D4}"/>
              </a:ext>
            </a:extLst>
          </p:cNvPr>
          <p:cNvCxnSpPr>
            <a:cxnSpLocks/>
          </p:cNvCxnSpPr>
          <p:nvPr/>
        </p:nvCxnSpPr>
        <p:spPr>
          <a:xfrm>
            <a:off x="4572000" y="4856696"/>
            <a:ext cx="1967123" cy="988653"/>
          </a:xfrm>
          <a:prstGeom prst="straightConnector1">
            <a:avLst/>
          </a:prstGeom>
          <a:noFill/>
          <a:ln w="6350" cap="flat" cmpd="sng" algn="ctr">
            <a:solidFill>
              <a:srgbClr val="C7000A"/>
            </a:solidFill>
            <a:prstDash val="solid"/>
            <a:miter lim="800000"/>
            <a:tailEnd type="triangle"/>
          </a:ln>
          <a:effectLst/>
        </p:spPr>
      </p:cxnSp>
      <p:graphicFrame>
        <p:nvGraphicFramePr>
          <p:cNvPr id="25" name="Table 24">
            <a:extLst>
              <a:ext uri="{FF2B5EF4-FFF2-40B4-BE49-F238E27FC236}">
                <a16:creationId xmlns:a16="http://schemas.microsoft.com/office/drawing/2014/main" id="{52D4A603-1D7C-4FDA-AA8B-DE9533C0F829}"/>
              </a:ext>
            </a:extLst>
          </p:cNvPr>
          <p:cNvGraphicFramePr>
            <a:graphicFrameLocks noGrp="1"/>
          </p:cNvGraphicFramePr>
          <p:nvPr>
            <p:extLst>
              <p:ext uri="{D42A27DB-BD31-4B8C-83A1-F6EECF244321}">
                <p14:modId xmlns:p14="http://schemas.microsoft.com/office/powerpoint/2010/main" val="2881367767"/>
              </p:ext>
            </p:extLst>
          </p:nvPr>
        </p:nvGraphicFramePr>
        <p:xfrm>
          <a:off x="186567" y="5333139"/>
          <a:ext cx="3955492" cy="1044922"/>
        </p:xfrm>
        <a:graphic>
          <a:graphicData uri="http://schemas.openxmlformats.org/drawingml/2006/table">
            <a:tbl>
              <a:tblPr firstRow="1" firstCol="1" bandRow="1"/>
              <a:tblGrid>
                <a:gridCol w="727059">
                  <a:extLst>
                    <a:ext uri="{9D8B030D-6E8A-4147-A177-3AD203B41FA5}">
                      <a16:colId xmlns:a16="http://schemas.microsoft.com/office/drawing/2014/main" val="843471486"/>
                    </a:ext>
                  </a:extLst>
                </a:gridCol>
                <a:gridCol w="727059">
                  <a:extLst>
                    <a:ext uri="{9D8B030D-6E8A-4147-A177-3AD203B41FA5}">
                      <a16:colId xmlns:a16="http://schemas.microsoft.com/office/drawing/2014/main" val="2837444268"/>
                    </a:ext>
                  </a:extLst>
                </a:gridCol>
                <a:gridCol w="869044">
                  <a:extLst>
                    <a:ext uri="{9D8B030D-6E8A-4147-A177-3AD203B41FA5}">
                      <a16:colId xmlns:a16="http://schemas.microsoft.com/office/drawing/2014/main" val="3212948298"/>
                    </a:ext>
                  </a:extLst>
                </a:gridCol>
                <a:gridCol w="869044">
                  <a:extLst>
                    <a:ext uri="{9D8B030D-6E8A-4147-A177-3AD203B41FA5}">
                      <a16:colId xmlns:a16="http://schemas.microsoft.com/office/drawing/2014/main" val="265746611"/>
                    </a:ext>
                  </a:extLst>
                </a:gridCol>
                <a:gridCol w="763286">
                  <a:extLst>
                    <a:ext uri="{9D8B030D-6E8A-4147-A177-3AD203B41FA5}">
                      <a16:colId xmlns:a16="http://schemas.microsoft.com/office/drawing/2014/main" val="2937881694"/>
                    </a:ext>
                  </a:extLst>
                </a:gridCol>
              </a:tblGrid>
              <a:tr h="32811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b="0" kern="1200" dirty="0">
                          <a:solidFill>
                            <a:schemeClr val="tx1"/>
                          </a:solidFill>
                          <a:effectLst/>
                          <a:latin typeface="TimesNewRomanPSMT"/>
                          <a:ea typeface="Malgun Gothic" panose="020B0503020000020004" pitchFamily="34" charset="-127"/>
                          <a:cs typeface="Times New Roman" panose="02020603050405020304" pitchFamily="18" charset="0"/>
                        </a:rPr>
                        <a:t>Bits: 0-6</a:t>
                      </a:r>
                      <a:endParaRPr lang="en-SG" sz="1200" b="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7</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Octets: 2</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variable</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1" dirty="0">
                          <a:solidFill>
                            <a:schemeClr val="tx1"/>
                          </a:solidFill>
                          <a:effectLst/>
                          <a:latin typeface="TimesNewRomanPSMT"/>
                          <a:ea typeface="Malgun Gothic" panose="020B0503020000020004" pitchFamily="34" charset="-127"/>
                          <a:cs typeface="TimesNewRomanPSMT"/>
                        </a:rPr>
                        <a:t>4/8</a:t>
                      </a:r>
                      <a:endParaRPr lang="en-SG" sz="1600" b="1"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701759786"/>
                  </a:ext>
                </a:extLst>
              </a:tr>
              <a:tr h="71680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kern="1200" dirty="0">
                          <a:solidFill>
                            <a:schemeClr val="tx1"/>
                          </a:solidFill>
                          <a:effectLst/>
                          <a:latin typeface="TimesNewRomanPSMT"/>
                          <a:ea typeface="Malgun Gothic" panose="020B0503020000020004" pitchFamily="34" charset="-127"/>
                          <a:cs typeface="Times New Roman" panose="02020603050405020304" pitchFamily="18" charset="0"/>
                        </a:rPr>
                        <a:t>ID</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Security Enabled = 1</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Address</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1" dirty="0">
                          <a:solidFill>
                            <a:schemeClr val="tx1"/>
                          </a:solidFill>
                          <a:effectLst/>
                          <a:latin typeface="TimesNewRomanPSMT"/>
                          <a:ea typeface="Malgun Gothic" panose="020B0503020000020004" pitchFamily="34" charset="-127"/>
                          <a:cs typeface="TimesNewRomanPSMT"/>
                        </a:rPr>
                        <a:t>Encrypted</a:t>
                      </a:r>
                      <a:r>
                        <a:rPr lang="en-US" sz="1200" dirty="0">
                          <a:solidFill>
                            <a:schemeClr val="tx1"/>
                          </a:solidFill>
                          <a:effectLst/>
                          <a:latin typeface="TimesNewRomanPSMT"/>
                          <a:ea typeface="Malgun Gothic" panose="020B0503020000020004" pitchFamily="34" charset="-127"/>
                          <a:cs typeface="TimesNewRomanPSMT"/>
                        </a:rPr>
                        <a:t> Payload</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1" dirty="0">
                          <a:solidFill>
                            <a:schemeClr val="tx1"/>
                          </a:solidFill>
                          <a:effectLst/>
                          <a:latin typeface="TimesNewRomanPSMT"/>
                          <a:ea typeface="Malgun Gothic" panose="020B0503020000020004" pitchFamily="34" charset="-127"/>
                          <a:cs typeface="TimesNewRomanPSMT"/>
                        </a:rPr>
                        <a:t>MIC</a:t>
                      </a:r>
                      <a:endParaRPr lang="en-SG" sz="1600" b="1"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095927924"/>
                  </a:ext>
                </a:extLst>
              </a:tr>
            </a:tbl>
          </a:graphicData>
        </a:graphic>
      </p:graphicFrame>
      <p:sp>
        <p:nvSpPr>
          <p:cNvPr id="26" name="TextBox 25">
            <a:extLst>
              <a:ext uri="{FF2B5EF4-FFF2-40B4-BE49-F238E27FC236}">
                <a16:creationId xmlns:a16="http://schemas.microsoft.com/office/drawing/2014/main" id="{466D99C8-EF85-4A78-885A-7456054C1E8A}"/>
              </a:ext>
            </a:extLst>
          </p:cNvPr>
          <p:cNvSpPr txBox="1"/>
          <p:nvPr/>
        </p:nvSpPr>
        <p:spPr>
          <a:xfrm>
            <a:off x="97716" y="4856696"/>
            <a:ext cx="1718227" cy="466025"/>
          </a:xfrm>
          <a:prstGeom prst="rect">
            <a:avLst/>
          </a:prstGeom>
          <a:noFill/>
        </p:spPr>
        <p:txBody>
          <a:bodyPr vert="horz" wrap="none" rtlCol="0">
            <a:spAutoFit/>
          </a:bodyPr>
          <a:lstStyle/>
          <a:p>
            <a:pPr>
              <a:lnSpc>
                <a:spcPts val="3440"/>
              </a:lnSpc>
              <a:defRPr/>
            </a:pPr>
            <a:r>
              <a:rPr lang="en-US"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rPr>
              <a:t>Encrypted RPRT</a:t>
            </a:r>
            <a:endParaRPr lang="en-SG"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endParaRPr>
          </a:p>
        </p:txBody>
      </p:sp>
    </p:spTree>
    <p:extLst>
      <p:ext uri="{BB962C8B-B14F-4D97-AF65-F5344CB8AC3E}">
        <p14:creationId xmlns:p14="http://schemas.microsoft.com/office/powerpoint/2010/main" val="2813504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May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a:t>Rojan Chitrakar,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12</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Proposal 2</a:t>
            </a:r>
          </a:p>
        </p:txBody>
      </p:sp>
      <p:sp>
        <p:nvSpPr>
          <p:cNvPr id="8" name="Content Placeholder 2">
            <a:extLst>
              <a:ext uri="{FF2B5EF4-FFF2-40B4-BE49-F238E27FC236}">
                <a16:creationId xmlns:a16="http://schemas.microsoft.com/office/drawing/2014/main" id="{4C579A8B-08A0-4111-A459-A66B5DF41F2F}"/>
              </a:ext>
            </a:extLst>
          </p:cNvPr>
          <p:cNvSpPr txBox="1">
            <a:spLocks/>
          </p:cNvSpPr>
          <p:nvPr/>
        </p:nvSpPr>
        <p:spPr bwMode="auto">
          <a:xfrm>
            <a:off x="53244" y="1049992"/>
            <a:ext cx="8983251" cy="1370896"/>
          </a:xfrm>
          <a:prstGeom prst="rect">
            <a:avLst/>
          </a:prstGeom>
          <a:noFill/>
          <a:ln w="12700">
            <a:noFill/>
            <a:prstDash val="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3979" tIns="53979" rIns="53979" bIns="53979"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469568" indent="-457200">
              <a:spcBef>
                <a:spcPts val="1200"/>
              </a:spcBef>
              <a:buFont typeface="Wingdings" panose="05000000000000000000" pitchFamily="2" charset="2"/>
              <a:buChar char="q"/>
            </a:pPr>
            <a:r>
              <a:rPr lang="en-US" sz="1800" b="0" dirty="0">
                <a:latin typeface="Arial" panose="020B0604020202020204" pitchFamily="34" charset="0"/>
              </a:rPr>
              <a:t>Unified frame format and nonce construction method are used in the Initialization and Setup phase as well as in the Measurement Cycles.</a:t>
            </a:r>
          </a:p>
          <a:p>
            <a:pPr marL="469568" indent="-457200">
              <a:spcBef>
                <a:spcPts val="1200"/>
              </a:spcBef>
              <a:buFont typeface="Wingdings" panose="05000000000000000000" pitchFamily="2" charset="2"/>
              <a:buChar char="q"/>
            </a:pPr>
            <a:r>
              <a:rPr lang="en-US" sz="1800" b="0" dirty="0">
                <a:latin typeface="Arial" panose="020B0604020202020204" pitchFamily="34" charset="0"/>
              </a:rPr>
              <a:t>Assumption: Block structure (at least block and round) exists during the Initialization and Setup phase.</a:t>
            </a:r>
            <a:endParaRPr lang="en-US" sz="1400" b="0" dirty="0">
              <a:latin typeface="Arial" panose="020B0604020202020204" pitchFamily="34" charset="0"/>
            </a:endParaRPr>
          </a:p>
        </p:txBody>
      </p:sp>
      <p:sp>
        <p:nvSpPr>
          <p:cNvPr id="14" name="Callout: Line 13">
            <a:extLst>
              <a:ext uri="{FF2B5EF4-FFF2-40B4-BE49-F238E27FC236}">
                <a16:creationId xmlns:a16="http://schemas.microsoft.com/office/drawing/2014/main" id="{1129D28A-82D3-45F5-9FE4-58F1733F7C54}"/>
              </a:ext>
            </a:extLst>
          </p:cNvPr>
          <p:cNvSpPr/>
          <p:nvPr/>
        </p:nvSpPr>
        <p:spPr>
          <a:xfrm>
            <a:off x="251520" y="5808407"/>
            <a:ext cx="8640960" cy="572921"/>
          </a:xfrm>
          <a:prstGeom prst="borderCallout1">
            <a:avLst>
              <a:gd name="adj1" fmla="val -3627"/>
              <a:gd name="adj2" fmla="val 46357"/>
              <a:gd name="adj3" fmla="val -6599"/>
              <a:gd name="adj4" fmla="val 46427"/>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solidFill>
                  <a:schemeClr val="tx1"/>
                </a:solidFill>
              </a:rPr>
              <a:t>Secured frames carry a short Packet Number (PN); the PN and round, block indices are used as frame counter to construct nonce</a:t>
            </a:r>
            <a:endParaRPr lang="en-SG" sz="1800" dirty="0">
              <a:solidFill>
                <a:schemeClr val="tx1"/>
              </a:solidFill>
            </a:endParaRPr>
          </a:p>
        </p:txBody>
      </p:sp>
      <p:pic>
        <p:nvPicPr>
          <p:cNvPr id="7" name="Picture 6">
            <a:extLst>
              <a:ext uri="{FF2B5EF4-FFF2-40B4-BE49-F238E27FC236}">
                <a16:creationId xmlns:a16="http://schemas.microsoft.com/office/drawing/2014/main" id="{3BD6A813-F1BC-4B5B-BF4C-339AB86BB145}"/>
              </a:ext>
            </a:extLst>
          </p:cNvPr>
          <p:cNvPicPr>
            <a:picLocks noChangeAspect="1"/>
          </p:cNvPicPr>
          <p:nvPr/>
        </p:nvPicPr>
        <p:blipFill>
          <a:blip r:embed="rId2"/>
          <a:stretch>
            <a:fillRect/>
          </a:stretch>
        </p:blipFill>
        <p:spPr>
          <a:xfrm>
            <a:off x="0" y="2409240"/>
            <a:ext cx="9144000" cy="3382287"/>
          </a:xfrm>
          <a:prstGeom prst="rect">
            <a:avLst/>
          </a:prstGeom>
        </p:spPr>
      </p:pic>
    </p:spTree>
    <p:extLst>
      <p:ext uri="{BB962C8B-B14F-4D97-AF65-F5344CB8AC3E}">
        <p14:creationId xmlns:p14="http://schemas.microsoft.com/office/powerpoint/2010/main" val="2062587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May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a:t>Rojan Chitrakar,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13</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Proposal 2</a:t>
            </a:r>
          </a:p>
        </p:txBody>
      </p:sp>
      <p:sp>
        <p:nvSpPr>
          <p:cNvPr id="8" name="Content Placeholder 2">
            <a:extLst>
              <a:ext uri="{FF2B5EF4-FFF2-40B4-BE49-F238E27FC236}">
                <a16:creationId xmlns:a16="http://schemas.microsoft.com/office/drawing/2014/main" id="{4C579A8B-08A0-4111-A459-A66B5DF41F2F}"/>
              </a:ext>
            </a:extLst>
          </p:cNvPr>
          <p:cNvSpPr txBox="1">
            <a:spLocks/>
          </p:cNvSpPr>
          <p:nvPr/>
        </p:nvSpPr>
        <p:spPr bwMode="auto">
          <a:xfrm>
            <a:off x="143508" y="1405112"/>
            <a:ext cx="8856984" cy="386011"/>
          </a:xfrm>
          <a:prstGeom prst="rect">
            <a:avLst/>
          </a:prstGeom>
          <a:noFill/>
          <a:ln w="12700">
            <a:noFill/>
            <a:prstDash val="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3979" tIns="53979" rIns="53979" bIns="53979"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469568" indent="-457200">
              <a:spcBef>
                <a:spcPts val="1200"/>
              </a:spcBef>
              <a:buFont typeface="Wingdings" panose="05000000000000000000" pitchFamily="2" charset="2"/>
              <a:buChar char="q"/>
            </a:pPr>
            <a:r>
              <a:rPr lang="en-US" sz="1800" b="0" u="sng" dirty="0">
                <a:latin typeface="Arial" panose="020B0604020202020204" pitchFamily="34" charset="0"/>
              </a:rPr>
              <a:t>Examples (if an encrypted RPRT is transmitted in round 1 of block 10):</a:t>
            </a:r>
          </a:p>
        </p:txBody>
      </p:sp>
      <p:graphicFrame>
        <p:nvGraphicFramePr>
          <p:cNvPr id="14" name="Table 13">
            <a:extLst>
              <a:ext uri="{FF2B5EF4-FFF2-40B4-BE49-F238E27FC236}">
                <a16:creationId xmlns:a16="http://schemas.microsoft.com/office/drawing/2014/main" id="{0D47AF69-ABF7-4C26-BEC9-D023A92B4E26}"/>
              </a:ext>
            </a:extLst>
          </p:cNvPr>
          <p:cNvGraphicFramePr>
            <a:graphicFrameLocks noGrp="1"/>
          </p:cNvGraphicFramePr>
          <p:nvPr>
            <p:extLst>
              <p:ext uri="{D42A27DB-BD31-4B8C-83A1-F6EECF244321}">
                <p14:modId xmlns:p14="http://schemas.microsoft.com/office/powerpoint/2010/main" val="1396973026"/>
              </p:ext>
            </p:extLst>
          </p:nvPr>
        </p:nvGraphicFramePr>
        <p:xfrm>
          <a:off x="2939923" y="3489436"/>
          <a:ext cx="3353430" cy="1373038"/>
        </p:xfrm>
        <a:graphic>
          <a:graphicData uri="http://schemas.openxmlformats.org/drawingml/2006/table">
            <a:tbl>
              <a:tblPr firstRow="1" firstCol="1" bandRow="1"/>
              <a:tblGrid>
                <a:gridCol w="755208">
                  <a:extLst>
                    <a:ext uri="{9D8B030D-6E8A-4147-A177-3AD203B41FA5}">
                      <a16:colId xmlns:a16="http://schemas.microsoft.com/office/drawing/2014/main" val="2837444268"/>
                    </a:ext>
                  </a:extLst>
                </a:gridCol>
                <a:gridCol w="902691">
                  <a:extLst>
                    <a:ext uri="{9D8B030D-6E8A-4147-A177-3AD203B41FA5}">
                      <a16:colId xmlns:a16="http://schemas.microsoft.com/office/drawing/2014/main" val="3212948298"/>
                    </a:ext>
                  </a:extLst>
                </a:gridCol>
                <a:gridCol w="902691">
                  <a:extLst>
                    <a:ext uri="{9D8B030D-6E8A-4147-A177-3AD203B41FA5}">
                      <a16:colId xmlns:a16="http://schemas.microsoft.com/office/drawing/2014/main" val="265746611"/>
                    </a:ext>
                  </a:extLst>
                </a:gridCol>
                <a:gridCol w="792840">
                  <a:extLst>
                    <a:ext uri="{9D8B030D-6E8A-4147-A177-3AD203B41FA5}">
                      <a16:colId xmlns:a16="http://schemas.microsoft.com/office/drawing/2014/main" val="2937881694"/>
                    </a:ext>
                  </a:extLst>
                </a:gridCol>
              </a:tblGrid>
              <a:tr h="32811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Octets: 8</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Bits: 0-7</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8-23</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24-39</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01759786"/>
                  </a:ext>
                </a:extLst>
              </a:tr>
              <a:tr h="328116">
                <a:tc row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Source Address</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kern="1200" dirty="0">
                          <a:solidFill>
                            <a:schemeClr val="tx1"/>
                          </a:solidFill>
                          <a:effectLst/>
                          <a:latin typeface="TimesNewRomanPSMT"/>
                          <a:ea typeface="Malgun Gothic" panose="020B0503020000020004" pitchFamily="34" charset="-127"/>
                          <a:cs typeface="Times New Roman" panose="02020603050405020304" pitchFamily="18" charset="0"/>
                        </a:rPr>
                        <a:t>Frame Counter (40 bits)</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ct val="115000"/>
                        </a:lnSpc>
                        <a:spcAft>
                          <a:spcPts val="0"/>
                        </a:spcAft>
                      </a:pP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2526766"/>
                  </a:ext>
                </a:extLst>
              </a:tr>
              <a:tr h="716806">
                <a:tc vMerge="1">
                  <a:txBody>
                    <a:bodyPr/>
                    <a:lstStyle/>
                    <a:p>
                      <a:pPr algn="ctr">
                        <a:lnSpc>
                          <a:spcPct val="115000"/>
                        </a:lnSpc>
                        <a:spcAft>
                          <a:spcPts val="0"/>
                        </a:spcAft>
                      </a:pP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1" dirty="0">
                          <a:solidFill>
                            <a:schemeClr val="tx1"/>
                          </a:solidFill>
                          <a:effectLst/>
                          <a:latin typeface="TimesNewRomanPSMT"/>
                          <a:ea typeface="Malgun Gothic" panose="020B0503020000020004" pitchFamily="34" charset="-127"/>
                          <a:cs typeface="TimesNewRomanPSMT"/>
                        </a:rPr>
                        <a:t>PN</a:t>
                      </a:r>
                      <a:endParaRPr lang="en-SG" sz="1600" b="1"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Round Index = 1</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Block Index = 10</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5927924"/>
                  </a:ext>
                </a:extLst>
              </a:tr>
            </a:tbl>
          </a:graphicData>
        </a:graphic>
      </p:graphicFrame>
      <p:sp>
        <p:nvSpPr>
          <p:cNvPr id="19" name="TextBox 18">
            <a:extLst>
              <a:ext uri="{FF2B5EF4-FFF2-40B4-BE49-F238E27FC236}">
                <a16:creationId xmlns:a16="http://schemas.microsoft.com/office/drawing/2014/main" id="{9F27BF7F-5E93-4490-B292-E07A84C70A4D}"/>
              </a:ext>
            </a:extLst>
          </p:cNvPr>
          <p:cNvSpPr txBox="1"/>
          <p:nvPr/>
        </p:nvSpPr>
        <p:spPr>
          <a:xfrm>
            <a:off x="2915816" y="3068960"/>
            <a:ext cx="776175" cy="466025"/>
          </a:xfrm>
          <a:prstGeom prst="rect">
            <a:avLst/>
          </a:prstGeom>
          <a:noFill/>
        </p:spPr>
        <p:txBody>
          <a:bodyPr vert="horz" wrap="none" rtlCol="0">
            <a:spAutoFit/>
          </a:bodyPr>
          <a:lstStyle/>
          <a:p>
            <a:pPr>
              <a:lnSpc>
                <a:spcPts val="3440"/>
              </a:lnSpc>
            </a:pPr>
            <a:r>
              <a:rPr lang="en-US"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rPr>
              <a:t>Nonce</a:t>
            </a:r>
            <a:endParaRPr lang="en-SG"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endParaRPr>
          </a:p>
        </p:txBody>
      </p:sp>
      <p:pic>
        <p:nvPicPr>
          <p:cNvPr id="7" name="Picture 6">
            <a:extLst>
              <a:ext uri="{FF2B5EF4-FFF2-40B4-BE49-F238E27FC236}">
                <a16:creationId xmlns:a16="http://schemas.microsoft.com/office/drawing/2014/main" id="{C0C0460A-E41A-4A28-8F48-5D353446BE79}"/>
              </a:ext>
            </a:extLst>
          </p:cNvPr>
          <p:cNvPicPr>
            <a:picLocks noChangeAspect="1"/>
          </p:cNvPicPr>
          <p:nvPr/>
        </p:nvPicPr>
        <p:blipFill>
          <a:blip r:embed="rId2"/>
          <a:stretch>
            <a:fillRect/>
          </a:stretch>
        </p:blipFill>
        <p:spPr>
          <a:xfrm>
            <a:off x="-15933" y="2081613"/>
            <a:ext cx="9144000" cy="1140043"/>
          </a:xfrm>
          <a:prstGeom prst="rect">
            <a:avLst/>
          </a:prstGeom>
        </p:spPr>
      </p:pic>
      <p:sp>
        <p:nvSpPr>
          <p:cNvPr id="26" name="TextBox 25">
            <a:extLst>
              <a:ext uri="{FF2B5EF4-FFF2-40B4-BE49-F238E27FC236}">
                <a16:creationId xmlns:a16="http://schemas.microsoft.com/office/drawing/2014/main" id="{466D99C8-EF85-4A78-885A-7456054C1E8A}"/>
              </a:ext>
            </a:extLst>
          </p:cNvPr>
          <p:cNvSpPr txBox="1"/>
          <p:nvPr/>
        </p:nvSpPr>
        <p:spPr>
          <a:xfrm>
            <a:off x="4653973" y="4851717"/>
            <a:ext cx="1718227" cy="466025"/>
          </a:xfrm>
          <a:prstGeom prst="rect">
            <a:avLst/>
          </a:prstGeom>
          <a:noFill/>
        </p:spPr>
        <p:txBody>
          <a:bodyPr vert="horz" wrap="none" rtlCol="0">
            <a:spAutoFit/>
          </a:bodyPr>
          <a:lstStyle/>
          <a:p>
            <a:pPr>
              <a:lnSpc>
                <a:spcPts val="3440"/>
              </a:lnSpc>
              <a:defRPr/>
            </a:pPr>
            <a:r>
              <a:rPr lang="en-US"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rPr>
              <a:t>Encrypted RPRT</a:t>
            </a:r>
            <a:endParaRPr lang="en-SG"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endParaRPr>
          </a:p>
        </p:txBody>
      </p:sp>
      <p:sp>
        <p:nvSpPr>
          <p:cNvPr id="17" name="TextBox 16">
            <a:extLst>
              <a:ext uri="{FF2B5EF4-FFF2-40B4-BE49-F238E27FC236}">
                <a16:creationId xmlns:a16="http://schemas.microsoft.com/office/drawing/2014/main" id="{4DB8322B-5865-4A83-83EC-689E5A8FB23E}"/>
              </a:ext>
            </a:extLst>
          </p:cNvPr>
          <p:cNvSpPr txBox="1"/>
          <p:nvPr/>
        </p:nvSpPr>
        <p:spPr>
          <a:xfrm>
            <a:off x="12449" y="4802111"/>
            <a:ext cx="1609736" cy="466025"/>
          </a:xfrm>
          <a:prstGeom prst="rect">
            <a:avLst/>
          </a:prstGeom>
          <a:noFill/>
        </p:spPr>
        <p:txBody>
          <a:bodyPr vert="horz" wrap="none" rtlCol="0">
            <a:spAutoFit/>
          </a:bodyPr>
          <a:lstStyle/>
          <a:p>
            <a:pPr>
              <a:lnSpc>
                <a:spcPts val="3440"/>
              </a:lnSpc>
              <a:defRPr/>
            </a:pPr>
            <a:r>
              <a:rPr lang="en-US"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rPr>
              <a:t>Encrypted SOR</a:t>
            </a:r>
            <a:endParaRPr lang="en-SG"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endParaRPr>
          </a:p>
        </p:txBody>
      </p:sp>
      <p:graphicFrame>
        <p:nvGraphicFramePr>
          <p:cNvPr id="18" name="Table 17">
            <a:extLst>
              <a:ext uri="{FF2B5EF4-FFF2-40B4-BE49-F238E27FC236}">
                <a16:creationId xmlns:a16="http://schemas.microsoft.com/office/drawing/2014/main" id="{130CEC92-FAAD-411F-806B-95224A4F612D}"/>
              </a:ext>
            </a:extLst>
          </p:cNvPr>
          <p:cNvGraphicFramePr>
            <a:graphicFrameLocks noGrp="1"/>
          </p:cNvGraphicFramePr>
          <p:nvPr>
            <p:extLst>
              <p:ext uri="{D42A27DB-BD31-4B8C-83A1-F6EECF244321}">
                <p14:modId xmlns:p14="http://schemas.microsoft.com/office/powerpoint/2010/main" val="800690017"/>
              </p:ext>
            </p:extLst>
          </p:nvPr>
        </p:nvGraphicFramePr>
        <p:xfrm>
          <a:off x="72911" y="5264398"/>
          <a:ext cx="4139049" cy="1120539"/>
        </p:xfrm>
        <a:graphic>
          <a:graphicData uri="http://schemas.openxmlformats.org/drawingml/2006/table">
            <a:tbl>
              <a:tblPr firstRow="1" firstCol="1" bandRow="1"/>
              <a:tblGrid>
                <a:gridCol w="610657">
                  <a:extLst>
                    <a:ext uri="{9D8B030D-6E8A-4147-A177-3AD203B41FA5}">
                      <a16:colId xmlns:a16="http://schemas.microsoft.com/office/drawing/2014/main" val="843471486"/>
                    </a:ext>
                  </a:extLst>
                </a:gridCol>
                <a:gridCol w="648072">
                  <a:extLst>
                    <a:ext uri="{9D8B030D-6E8A-4147-A177-3AD203B41FA5}">
                      <a16:colId xmlns:a16="http://schemas.microsoft.com/office/drawing/2014/main" val="2837444268"/>
                    </a:ext>
                  </a:extLst>
                </a:gridCol>
                <a:gridCol w="720080">
                  <a:extLst>
                    <a:ext uri="{9D8B030D-6E8A-4147-A177-3AD203B41FA5}">
                      <a16:colId xmlns:a16="http://schemas.microsoft.com/office/drawing/2014/main" val="3212948298"/>
                    </a:ext>
                  </a:extLst>
                </a:gridCol>
                <a:gridCol w="576064">
                  <a:extLst>
                    <a:ext uri="{9D8B030D-6E8A-4147-A177-3AD203B41FA5}">
                      <a16:colId xmlns:a16="http://schemas.microsoft.com/office/drawing/2014/main" val="4037971540"/>
                    </a:ext>
                  </a:extLst>
                </a:gridCol>
                <a:gridCol w="1008112">
                  <a:extLst>
                    <a:ext uri="{9D8B030D-6E8A-4147-A177-3AD203B41FA5}">
                      <a16:colId xmlns:a16="http://schemas.microsoft.com/office/drawing/2014/main" val="265746611"/>
                    </a:ext>
                  </a:extLst>
                </a:gridCol>
                <a:gridCol w="576064">
                  <a:extLst>
                    <a:ext uri="{9D8B030D-6E8A-4147-A177-3AD203B41FA5}">
                      <a16:colId xmlns:a16="http://schemas.microsoft.com/office/drawing/2014/main" val="2937881694"/>
                    </a:ext>
                  </a:extLst>
                </a:gridCol>
              </a:tblGrid>
              <a:tr h="32811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b="0" kern="1200" dirty="0">
                          <a:solidFill>
                            <a:schemeClr val="tx1"/>
                          </a:solidFill>
                          <a:effectLst/>
                          <a:latin typeface="TimesNewRomanPSMT"/>
                          <a:ea typeface="Malgun Gothic" panose="020B0503020000020004" pitchFamily="34" charset="-127"/>
                          <a:cs typeface="Times New Roman" panose="02020603050405020304" pitchFamily="18" charset="0"/>
                        </a:rPr>
                        <a:t>Bits: </a:t>
                      </a:r>
                    </a:p>
                    <a:p>
                      <a:pPr marL="0" algn="ctr" defTabSz="1187323" rtl="0" eaLnBrk="1" latinLnBrk="0" hangingPunct="1">
                        <a:lnSpc>
                          <a:spcPct val="115000"/>
                        </a:lnSpc>
                        <a:spcAft>
                          <a:spcPts val="0"/>
                        </a:spcAft>
                      </a:pPr>
                      <a:r>
                        <a:rPr lang="en-US" sz="1200" b="0" kern="1200" dirty="0">
                          <a:solidFill>
                            <a:schemeClr val="tx1"/>
                          </a:solidFill>
                          <a:effectLst/>
                          <a:latin typeface="TimesNewRomanPSMT"/>
                          <a:ea typeface="Malgun Gothic" panose="020B0503020000020004" pitchFamily="34" charset="-127"/>
                          <a:cs typeface="Times New Roman" panose="02020603050405020304" pitchFamily="18" charset="0"/>
                        </a:rPr>
                        <a:t>0-6</a:t>
                      </a:r>
                      <a:endParaRPr lang="en-SG" sz="1200" b="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7</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Octets: 2</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b="1" kern="1200" dirty="0">
                          <a:solidFill>
                            <a:schemeClr val="tx1"/>
                          </a:solidFill>
                          <a:effectLst/>
                          <a:latin typeface="TimesNewRomanPSMT"/>
                          <a:ea typeface="Malgun Gothic" panose="020B0503020000020004" pitchFamily="34" charset="-127"/>
                          <a:cs typeface="Times New Roman" panose="02020603050405020304" pitchFamily="18" charset="0"/>
                        </a:rPr>
                        <a:t>0 or 1</a:t>
                      </a:r>
                      <a:endParaRPr lang="en-SG" sz="1200" b="1"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variable</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1" dirty="0">
                          <a:solidFill>
                            <a:schemeClr val="tx1"/>
                          </a:solidFill>
                          <a:effectLst/>
                          <a:latin typeface="TimesNewRomanPSMT"/>
                          <a:ea typeface="Malgun Gothic" panose="020B0503020000020004" pitchFamily="34" charset="-127"/>
                          <a:cs typeface="TimesNewRomanPSMT"/>
                        </a:rPr>
                        <a:t>4/8</a:t>
                      </a:r>
                      <a:endParaRPr lang="en-SG" sz="1600" b="1"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701759786"/>
                  </a:ext>
                </a:extLst>
              </a:tr>
              <a:tr h="71680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kern="1200" dirty="0">
                          <a:solidFill>
                            <a:schemeClr val="tx1"/>
                          </a:solidFill>
                          <a:effectLst/>
                          <a:latin typeface="TimesNewRomanPSMT"/>
                          <a:ea typeface="Malgun Gothic" panose="020B0503020000020004" pitchFamily="34" charset="-127"/>
                          <a:cs typeface="Times New Roman" panose="02020603050405020304" pitchFamily="18" charset="0"/>
                        </a:rPr>
                        <a:t>ID</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Security Enabled = 1</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Address</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b="1" kern="1200" dirty="0">
                          <a:solidFill>
                            <a:schemeClr val="tx1"/>
                          </a:solidFill>
                          <a:effectLst/>
                          <a:latin typeface="TimesNewRomanPSMT"/>
                          <a:ea typeface="Malgun Gothic" panose="020B0503020000020004" pitchFamily="34" charset="-127"/>
                          <a:cs typeface="Times New Roman" panose="02020603050405020304" pitchFamily="18" charset="0"/>
                        </a:rPr>
                        <a:t>PN</a:t>
                      </a:r>
                      <a:endParaRPr lang="en-SG" sz="1200" b="1"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1" dirty="0">
                          <a:solidFill>
                            <a:schemeClr val="tx1"/>
                          </a:solidFill>
                          <a:effectLst/>
                          <a:latin typeface="TimesNewRomanPSMT"/>
                          <a:ea typeface="Malgun Gothic" panose="020B0503020000020004" pitchFamily="34" charset="-127"/>
                          <a:cs typeface="TimesNewRomanPSMT"/>
                        </a:rPr>
                        <a:t>Encrypted</a:t>
                      </a:r>
                      <a:r>
                        <a:rPr lang="en-US" sz="1200" dirty="0">
                          <a:solidFill>
                            <a:schemeClr val="tx1"/>
                          </a:solidFill>
                          <a:effectLst/>
                          <a:latin typeface="TimesNewRomanPSMT"/>
                          <a:ea typeface="Malgun Gothic" panose="020B0503020000020004" pitchFamily="34" charset="-127"/>
                          <a:cs typeface="TimesNewRomanPSMT"/>
                        </a:rPr>
                        <a:t> Payload</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1" dirty="0">
                          <a:solidFill>
                            <a:schemeClr val="tx1"/>
                          </a:solidFill>
                          <a:effectLst/>
                          <a:latin typeface="TimesNewRomanPSMT"/>
                          <a:ea typeface="Malgun Gothic" panose="020B0503020000020004" pitchFamily="34" charset="-127"/>
                          <a:cs typeface="TimesNewRomanPSMT"/>
                        </a:rPr>
                        <a:t>MIC</a:t>
                      </a:r>
                      <a:endParaRPr lang="en-SG" sz="1600" b="1"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095927924"/>
                  </a:ext>
                </a:extLst>
              </a:tr>
            </a:tbl>
          </a:graphicData>
        </a:graphic>
      </p:graphicFrame>
      <p:graphicFrame>
        <p:nvGraphicFramePr>
          <p:cNvPr id="23" name="Table 22">
            <a:extLst>
              <a:ext uri="{FF2B5EF4-FFF2-40B4-BE49-F238E27FC236}">
                <a16:creationId xmlns:a16="http://schemas.microsoft.com/office/drawing/2014/main" id="{E8222765-DD82-4038-B4CA-AF57A550C47F}"/>
              </a:ext>
            </a:extLst>
          </p:cNvPr>
          <p:cNvGraphicFramePr>
            <a:graphicFrameLocks noGrp="1"/>
          </p:cNvGraphicFramePr>
          <p:nvPr>
            <p:extLst>
              <p:ext uri="{D42A27DB-BD31-4B8C-83A1-F6EECF244321}">
                <p14:modId xmlns:p14="http://schemas.microsoft.com/office/powerpoint/2010/main" val="1042761607"/>
              </p:ext>
            </p:extLst>
          </p:nvPr>
        </p:nvGraphicFramePr>
        <p:xfrm>
          <a:off x="4753431" y="5336406"/>
          <a:ext cx="4139049" cy="1120539"/>
        </p:xfrm>
        <a:graphic>
          <a:graphicData uri="http://schemas.openxmlformats.org/drawingml/2006/table">
            <a:tbl>
              <a:tblPr firstRow="1" firstCol="1" bandRow="1"/>
              <a:tblGrid>
                <a:gridCol w="610657">
                  <a:extLst>
                    <a:ext uri="{9D8B030D-6E8A-4147-A177-3AD203B41FA5}">
                      <a16:colId xmlns:a16="http://schemas.microsoft.com/office/drawing/2014/main" val="843471486"/>
                    </a:ext>
                  </a:extLst>
                </a:gridCol>
                <a:gridCol w="648072">
                  <a:extLst>
                    <a:ext uri="{9D8B030D-6E8A-4147-A177-3AD203B41FA5}">
                      <a16:colId xmlns:a16="http://schemas.microsoft.com/office/drawing/2014/main" val="2837444268"/>
                    </a:ext>
                  </a:extLst>
                </a:gridCol>
                <a:gridCol w="720080">
                  <a:extLst>
                    <a:ext uri="{9D8B030D-6E8A-4147-A177-3AD203B41FA5}">
                      <a16:colId xmlns:a16="http://schemas.microsoft.com/office/drawing/2014/main" val="3212948298"/>
                    </a:ext>
                  </a:extLst>
                </a:gridCol>
                <a:gridCol w="576064">
                  <a:extLst>
                    <a:ext uri="{9D8B030D-6E8A-4147-A177-3AD203B41FA5}">
                      <a16:colId xmlns:a16="http://schemas.microsoft.com/office/drawing/2014/main" val="4037971540"/>
                    </a:ext>
                  </a:extLst>
                </a:gridCol>
                <a:gridCol w="1008112">
                  <a:extLst>
                    <a:ext uri="{9D8B030D-6E8A-4147-A177-3AD203B41FA5}">
                      <a16:colId xmlns:a16="http://schemas.microsoft.com/office/drawing/2014/main" val="265746611"/>
                    </a:ext>
                  </a:extLst>
                </a:gridCol>
                <a:gridCol w="576064">
                  <a:extLst>
                    <a:ext uri="{9D8B030D-6E8A-4147-A177-3AD203B41FA5}">
                      <a16:colId xmlns:a16="http://schemas.microsoft.com/office/drawing/2014/main" val="2937881694"/>
                    </a:ext>
                  </a:extLst>
                </a:gridCol>
              </a:tblGrid>
              <a:tr h="32811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b="0" kern="1200" dirty="0">
                          <a:solidFill>
                            <a:schemeClr val="tx1"/>
                          </a:solidFill>
                          <a:effectLst/>
                          <a:latin typeface="TimesNewRomanPSMT"/>
                          <a:ea typeface="Malgun Gothic" panose="020B0503020000020004" pitchFamily="34" charset="-127"/>
                          <a:cs typeface="Times New Roman" panose="02020603050405020304" pitchFamily="18" charset="0"/>
                        </a:rPr>
                        <a:t>Bits: </a:t>
                      </a:r>
                    </a:p>
                    <a:p>
                      <a:pPr marL="0" algn="ctr" defTabSz="1187323" rtl="0" eaLnBrk="1" latinLnBrk="0" hangingPunct="1">
                        <a:lnSpc>
                          <a:spcPct val="115000"/>
                        </a:lnSpc>
                        <a:spcAft>
                          <a:spcPts val="0"/>
                        </a:spcAft>
                      </a:pPr>
                      <a:r>
                        <a:rPr lang="en-US" sz="1200" b="0" kern="1200" dirty="0">
                          <a:solidFill>
                            <a:schemeClr val="tx1"/>
                          </a:solidFill>
                          <a:effectLst/>
                          <a:latin typeface="TimesNewRomanPSMT"/>
                          <a:ea typeface="Malgun Gothic" panose="020B0503020000020004" pitchFamily="34" charset="-127"/>
                          <a:cs typeface="Times New Roman" panose="02020603050405020304" pitchFamily="18" charset="0"/>
                        </a:rPr>
                        <a:t>0-6</a:t>
                      </a:r>
                      <a:endParaRPr lang="en-SG" sz="1200" b="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7</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Octets: 2</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b="1" kern="1200" dirty="0">
                          <a:solidFill>
                            <a:schemeClr val="tx1"/>
                          </a:solidFill>
                          <a:effectLst/>
                          <a:latin typeface="TimesNewRomanPSMT"/>
                          <a:ea typeface="Malgun Gothic" panose="020B0503020000020004" pitchFamily="34" charset="-127"/>
                          <a:cs typeface="Times New Roman" panose="02020603050405020304" pitchFamily="18" charset="0"/>
                        </a:rPr>
                        <a:t>0 or 1</a:t>
                      </a:r>
                      <a:endParaRPr lang="en-SG" sz="1200" b="1"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variable</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1" dirty="0">
                          <a:solidFill>
                            <a:schemeClr val="tx1"/>
                          </a:solidFill>
                          <a:effectLst/>
                          <a:latin typeface="TimesNewRomanPSMT"/>
                          <a:ea typeface="Malgun Gothic" panose="020B0503020000020004" pitchFamily="34" charset="-127"/>
                          <a:cs typeface="TimesNewRomanPSMT"/>
                        </a:rPr>
                        <a:t>4/8</a:t>
                      </a:r>
                      <a:endParaRPr lang="en-SG" sz="1600" b="1"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701759786"/>
                  </a:ext>
                </a:extLst>
              </a:tr>
              <a:tr h="71680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kern="1200" dirty="0">
                          <a:solidFill>
                            <a:schemeClr val="tx1"/>
                          </a:solidFill>
                          <a:effectLst/>
                          <a:latin typeface="TimesNewRomanPSMT"/>
                          <a:ea typeface="Malgun Gothic" panose="020B0503020000020004" pitchFamily="34" charset="-127"/>
                          <a:cs typeface="Times New Roman" panose="02020603050405020304" pitchFamily="18" charset="0"/>
                        </a:rPr>
                        <a:t>ID</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Security Enabled = 1</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Address</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b="1" kern="1200" dirty="0">
                          <a:solidFill>
                            <a:schemeClr val="tx1"/>
                          </a:solidFill>
                          <a:effectLst/>
                          <a:latin typeface="TimesNewRomanPSMT"/>
                          <a:ea typeface="Malgun Gothic" panose="020B0503020000020004" pitchFamily="34" charset="-127"/>
                          <a:cs typeface="Times New Roman" panose="02020603050405020304" pitchFamily="18" charset="0"/>
                        </a:rPr>
                        <a:t>PN</a:t>
                      </a:r>
                      <a:endParaRPr lang="en-SG" sz="1200" b="1"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1" dirty="0">
                          <a:solidFill>
                            <a:schemeClr val="tx1"/>
                          </a:solidFill>
                          <a:effectLst/>
                          <a:latin typeface="TimesNewRomanPSMT"/>
                          <a:ea typeface="Malgun Gothic" panose="020B0503020000020004" pitchFamily="34" charset="-127"/>
                          <a:cs typeface="TimesNewRomanPSMT"/>
                        </a:rPr>
                        <a:t>Encrypted</a:t>
                      </a:r>
                      <a:r>
                        <a:rPr lang="en-US" sz="1200" dirty="0">
                          <a:solidFill>
                            <a:schemeClr val="tx1"/>
                          </a:solidFill>
                          <a:effectLst/>
                          <a:latin typeface="TimesNewRomanPSMT"/>
                          <a:ea typeface="Malgun Gothic" panose="020B0503020000020004" pitchFamily="34" charset="-127"/>
                          <a:cs typeface="TimesNewRomanPSMT"/>
                        </a:rPr>
                        <a:t> Payload</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1" dirty="0">
                          <a:solidFill>
                            <a:schemeClr val="tx1"/>
                          </a:solidFill>
                          <a:effectLst/>
                          <a:latin typeface="TimesNewRomanPSMT"/>
                          <a:ea typeface="Malgun Gothic" panose="020B0503020000020004" pitchFamily="34" charset="-127"/>
                          <a:cs typeface="TimesNewRomanPSMT"/>
                        </a:rPr>
                        <a:t>MIC</a:t>
                      </a:r>
                      <a:endParaRPr lang="en-SG" sz="1600" b="1"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095927924"/>
                  </a:ext>
                </a:extLst>
              </a:tr>
            </a:tbl>
          </a:graphicData>
        </a:graphic>
      </p:graphicFrame>
      <p:cxnSp>
        <p:nvCxnSpPr>
          <p:cNvPr id="24" name="Straight Arrow Connector 23">
            <a:extLst>
              <a:ext uri="{FF2B5EF4-FFF2-40B4-BE49-F238E27FC236}">
                <a16:creationId xmlns:a16="http://schemas.microsoft.com/office/drawing/2014/main" id="{ABC9EE4A-2A0C-494A-A8B2-B62FCA9E659B}"/>
              </a:ext>
            </a:extLst>
          </p:cNvPr>
          <p:cNvCxnSpPr>
            <a:cxnSpLocks/>
          </p:cNvCxnSpPr>
          <p:nvPr/>
        </p:nvCxnSpPr>
        <p:spPr>
          <a:xfrm>
            <a:off x="5076393" y="2491270"/>
            <a:ext cx="791751" cy="1738986"/>
          </a:xfrm>
          <a:prstGeom prst="straightConnector1">
            <a:avLst/>
          </a:prstGeom>
          <a:noFill/>
          <a:ln w="6350" cap="flat" cmpd="sng" algn="ctr">
            <a:solidFill>
              <a:srgbClr val="C7000A"/>
            </a:solidFill>
            <a:prstDash val="solid"/>
            <a:miter lim="800000"/>
            <a:tailEnd type="triangle"/>
          </a:ln>
          <a:effectLst/>
        </p:spPr>
      </p:cxnSp>
      <p:cxnSp>
        <p:nvCxnSpPr>
          <p:cNvPr id="28" name="Straight Arrow Connector 27">
            <a:extLst>
              <a:ext uri="{FF2B5EF4-FFF2-40B4-BE49-F238E27FC236}">
                <a16:creationId xmlns:a16="http://schemas.microsoft.com/office/drawing/2014/main" id="{A87CA176-354F-4F9B-ABB4-A58941C4031C}"/>
              </a:ext>
            </a:extLst>
          </p:cNvPr>
          <p:cNvCxnSpPr>
            <a:cxnSpLocks/>
          </p:cNvCxnSpPr>
          <p:nvPr/>
        </p:nvCxnSpPr>
        <p:spPr>
          <a:xfrm flipH="1" flipV="1">
            <a:off x="4390570" y="4689412"/>
            <a:ext cx="2432385" cy="1097447"/>
          </a:xfrm>
          <a:prstGeom prst="straightConnector1">
            <a:avLst/>
          </a:prstGeom>
          <a:noFill/>
          <a:ln w="6350" cap="flat" cmpd="sng" algn="ctr">
            <a:solidFill>
              <a:srgbClr val="C7000A"/>
            </a:solidFill>
            <a:prstDash val="solid"/>
            <a:miter lim="800000"/>
            <a:tailEnd type="triangle"/>
          </a:ln>
          <a:effectLst/>
        </p:spPr>
      </p:cxnSp>
      <p:cxnSp>
        <p:nvCxnSpPr>
          <p:cNvPr id="29" name="Straight Arrow Connector 28">
            <a:extLst>
              <a:ext uri="{FF2B5EF4-FFF2-40B4-BE49-F238E27FC236}">
                <a16:creationId xmlns:a16="http://schemas.microsoft.com/office/drawing/2014/main" id="{D407AD37-3CD6-4C9A-91F9-B0802320E1B1}"/>
              </a:ext>
            </a:extLst>
          </p:cNvPr>
          <p:cNvCxnSpPr>
            <a:cxnSpLocks/>
          </p:cNvCxnSpPr>
          <p:nvPr/>
        </p:nvCxnSpPr>
        <p:spPr>
          <a:xfrm>
            <a:off x="4644008" y="3005858"/>
            <a:ext cx="14091" cy="1324591"/>
          </a:xfrm>
          <a:prstGeom prst="straightConnector1">
            <a:avLst/>
          </a:prstGeom>
          <a:noFill/>
          <a:ln w="6350" cap="flat" cmpd="sng" algn="ctr">
            <a:solidFill>
              <a:srgbClr val="C7000A"/>
            </a:solidFill>
            <a:prstDash val="solid"/>
            <a:miter lim="800000"/>
            <a:tailEnd type="triangle"/>
          </a:ln>
          <a:effectLst/>
        </p:spPr>
      </p:cxnSp>
    </p:spTree>
    <p:extLst>
      <p:ext uri="{BB962C8B-B14F-4D97-AF65-F5344CB8AC3E}">
        <p14:creationId xmlns:p14="http://schemas.microsoft.com/office/powerpoint/2010/main" val="625522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8F1D7763-E88A-4740-8A9C-9414CEFDC653}"/>
              </a:ext>
            </a:extLst>
          </p:cNvPr>
          <p:cNvSpPr txBox="1"/>
          <p:nvPr/>
        </p:nvSpPr>
        <p:spPr>
          <a:xfrm>
            <a:off x="4335444" y="6018889"/>
            <a:ext cx="1156086" cy="454420"/>
          </a:xfrm>
          <a:prstGeom prst="rect">
            <a:avLst/>
          </a:prstGeom>
          <a:noFill/>
        </p:spPr>
        <p:txBody>
          <a:bodyPr vert="horz" wrap="none" rtlCol="0">
            <a:spAutoFit/>
          </a:bodyPr>
          <a:lstStyle/>
          <a:p>
            <a:pPr>
              <a:lnSpc>
                <a:spcPts val="3440"/>
              </a:lnSpc>
              <a:defRPr/>
            </a:pPr>
            <a:r>
              <a:rPr lang="en-US" dirty="0">
                <a:solidFill>
                  <a:srgbClr val="1D1D1A"/>
                </a:solidFill>
                <a:latin typeface="Arial" panose="020B0604020202020204" pitchFamily="34" charset="0"/>
                <a:ea typeface="Microsoft YaHei" panose="020B0503020204020204" pitchFamily="34" charset="-122"/>
                <a:cs typeface="Arial" panose="020B0604020202020204" pitchFamily="34" charset="0"/>
              </a:rPr>
              <a:t>Open Payload</a:t>
            </a:r>
            <a:endParaRPr lang="en-SG" dirty="0">
              <a:solidFill>
                <a:srgbClr val="1D1D1A"/>
              </a:solidFill>
              <a:latin typeface="Arial" panose="020B0604020202020204" pitchFamily="34" charset="0"/>
              <a:ea typeface="Microsoft YaHei" panose="020B0503020204020204" pitchFamily="34" charset="-122"/>
              <a:cs typeface="Arial" panose="020B0604020202020204" pitchFamily="34" charset="0"/>
            </a:endParaRPr>
          </a:p>
        </p:txBody>
      </p:sp>
      <p:sp>
        <p:nvSpPr>
          <p:cNvPr id="2" name="日期占位符 1"/>
          <p:cNvSpPr>
            <a:spLocks noGrp="1"/>
          </p:cNvSpPr>
          <p:nvPr>
            <p:ph type="dt" sz="half" idx="10"/>
          </p:nvPr>
        </p:nvSpPr>
        <p:spPr/>
        <p:txBody>
          <a:bodyPr/>
          <a:lstStyle/>
          <a:p>
            <a:r>
              <a:rPr lang="en-US" altLang="zh-CN" dirty="0"/>
              <a:t>May 2023</a:t>
            </a:r>
            <a:endParaRPr lang="en-US" altLang="en-US" dirty="0"/>
          </a:p>
        </p:txBody>
      </p:sp>
      <p:sp>
        <p:nvSpPr>
          <p:cNvPr id="3" name="页脚占位符 2"/>
          <p:cNvSpPr>
            <a:spLocks noGrp="1"/>
          </p:cNvSpPr>
          <p:nvPr>
            <p:ph type="ftr" sz="quarter" idx="11"/>
          </p:nvPr>
        </p:nvSpPr>
        <p:spPr/>
        <p:txBody>
          <a:bodyPr/>
          <a:lstStyle/>
          <a:p>
            <a:r>
              <a:rPr lang="en-US" altLang="en-US" dirty="0"/>
              <a:t>Rojan Chitrakar, et al</a:t>
            </a:r>
          </a:p>
        </p:txBody>
      </p:sp>
      <p:sp>
        <p:nvSpPr>
          <p:cNvPr id="4" name="灯片编号占位符 3"/>
          <p:cNvSpPr>
            <a:spLocks noGrp="1"/>
          </p:cNvSpPr>
          <p:nvPr>
            <p:ph type="sldNum" sz="quarter" idx="12"/>
          </p:nvPr>
        </p:nvSpPr>
        <p:spPr/>
        <p:txBody>
          <a:bodyPr/>
          <a:lstStyle/>
          <a:p>
            <a:r>
              <a:rPr lang="en-US" altLang="en-US" dirty="0"/>
              <a:t>Slide </a:t>
            </a:r>
            <a:fld id="{77849D27-6DDF-4CEA-A842-3715DABEA1B1}" type="slidenum">
              <a:rPr lang="en-US" altLang="en-US" smtClean="0"/>
              <a:pPr/>
              <a:t>14</a:t>
            </a:fld>
            <a:endParaRPr lang="en-US" altLang="en-US" dirty="0"/>
          </a:p>
        </p:txBody>
      </p:sp>
      <p:sp>
        <p:nvSpPr>
          <p:cNvPr id="5" name="Rectangle 2"/>
          <p:cNvSpPr txBox="1">
            <a:spLocks noChangeArrowheads="1"/>
          </p:cNvSpPr>
          <p:nvPr/>
        </p:nvSpPr>
        <p:spPr>
          <a:xfrm>
            <a:off x="578768" y="62752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dirty="0"/>
              <a:t>Field selection for secured operation</a:t>
            </a:r>
          </a:p>
        </p:txBody>
      </p:sp>
      <p:sp>
        <p:nvSpPr>
          <p:cNvPr id="6" name="矩形 5"/>
          <p:cNvSpPr/>
          <p:nvPr/>
        </p:nvSpPr>
        <p:spPr>
          <a:xfrm>
            <a:off x="-14619" y="1553302"/>
            <a:ext cx="9173237" cy="338554"/>
          </a:xfrm>
          <a:prstGeom prst="rect">
            <a:avLst/>
          </a:prstGeom>
        </p:spPr>
        <p:txBody>
          <a:bodyPr wrap="square">
            <a:spAutoFit/>
          </a:bodyPr>
          <a:lstStyle/>
          <a:p>
            <a:pPr marL="58738" indent="-342900">
              <a:spcAft>
                <a:spcPts val="700"/>
              </a:spcAft>
              <a:buFont typeface="Wingdings" panose="05000000000000000000" pitchFamily="2" charset="2"/>
              <a:buChar char="q"/>
            </a:pPr>
            <a:r>
              <a:rPr lang="en-US" altLang="zh-CN" sz="1600" dirty="0">
                <a:latin typeface="+mn-lt"/>
                <a:cs typeface="Times New Roman" panose="02020603050405020304" pitchFamily="18" charset="0"/>
              </a:rPr>
              <a:t>802.15.4-2020 allows encryption of a selected field of the MAC payload field for the following:</a:t>
            </a:r>
            <a:endParaRPr lang="en-US" sz="1800" dirty="0">
              <a:latin typeface="Arial" panose="020B0604020202020204" pitchFamily="34" charset="0"/>
            </a:endParaRPr>
          </a:p>
        </p:txBody>
      </p:sp>
      <p:pic>
        <p:nvPicPr>
          <p:cNvPr id="10" name="Picture 9">
            <a:extLst>
              <a:ext uri="{FF2B5EF4-FFF2-40B4-BE49-F238E27FC236}">
                <a16:creationId xmlns:a16="http://schemas.microsoft.com/office/drawing/2014/main" id="{5DD72B30-CAE5-4841-BEB9-2A45A46654CE}"/>
              </a:ext>
            </a:extLst>
          </p:cNvPr>
          <p:cNvPicPr>
            <a:picLocks noChangeAspect="1"/>
          </p:cNvPicPr>
          <p:nvPr/>
        </p:nvPicPr>
        <p:blipFill>
          <a:blip r:embed="rId2"/>
          <a:stretch>
            <a:fillRect/>
          </a:stretch>
        </p:blipFill>
        <p:spPr>
          <a:xfrm>
            <a:off x="2195736" y="1868289"/>
            <a:ext cx="5688061" cy="1560711"/>
          </a:xfrm>
          <a:prstGeom prst="rect">
            <a:avLst/>
          </a:prstGeom>
        </p:spPr>
      </p:pic>
      <p:sp>
        <p:nvSpPr>
          <p:cNvPr id="11" name="矩形 5">
            <a:extLst>
              <a:ext uri="{FF2B5EF4-FFF2-40B4-BE49-F238E27FC236}">
                <a16:creationId xmlns:a16="http://schemas.microsoft.com/office/drawing/2014/main" id="{44402697-6C46-4798-BB12-D129AF9BF7A2}"/>
              </a:ext>
            </a:extLst>
          </p:cNvPr>
          <p:cNvSpPr/>
          <p:nvPr/>
        </p:nvSpPr>
        <p:spPr>
          <a:xfrm>
            <a:off x="23481" y="3413028"/>
            <a:ext cx="9120519" cy="1166986"/>
          </a:xfrm>
          <a:prstGeom prst="rect">
            <a:avLst/>
          </a:prstGeom>
        </p:spPr>
        <p:txBody>
          <a:bodyPr wrap="square">
            <a:spAutoFit/>
          </a:bodyPr>
          <a:lstStyle/>
          <a:p>
            <a:pPr marL="58738" indent="-342900">
              <a:spcAft>
                <a:spcPts val="700"/>
              </a:spcAft>
              <a:buFont typeface="Wingdings" panose="05000000000000000000" pitchFamily="2" charset="2"/>
              <a:buChar char="q"/>
            </a:pPr>
            <a:r>
              <a:rPr lang="en-US" altLang="zh-CN" sz="1600" dirty="0">
                <a:latin typeface="+mn-lt"/>
                <a:cs typeface="Times New Roman" panose="02020603050405020304" pitchFamily="18" charset="0"/>
              </a:rPr>
              <a:t>For all other frames, if encryption is enabled, the entire MAC payload field needs to be encrypted. </a:t>
            </a:r>
          </a:p>
          <a:p>
            <a:pPr marL="58738" indent="-342900">
              <a:spcAft>
                <a:spcPts val="700"/>
              </a:spcAft>
              <a:buFont typeface="Wingdings" panose="05000000000000000000" pitchFamily="2" charset="2"/>
              <a:buChar char="q"/>
            </a:pPr>
            <a:r>
              <a:rPr lang="en-US" altLang="zh-CN" sz="1600" dirty="0">
                <a:latin typeface="+mn-lt"/>
                <a:cs typeface="Times New Roman" panose="02020603050405020304" pitchFamily="18" charset="0"/>
              </a:rPr>
              <a:t>For compressed frames, 802.15-4-2020 compliant selective encryption of the MAC payload field could be achieved by placing the private payload field at the end of the MAC payload field:</a:t>
            </a:r>
            <a:endParaRPr lang="en-US" sz="1800" dirty="0">
              <a:latin typeface="Arial" panose="020B0604020202020204" pitchFamily="34" charset="0"/>
            </a:endParaRPr>
          </a:p>
        </p:txBody>
      </p:sp>
      <p:graphicFrame>
        <p:nvGraphicFramePr>
          <p:cNvPr id="12" name="Table 11">
            <a:extLst>
              <a:ext uri="{FF2B5EF4-FFF2-40B4-BE49-F238E27FC236}">
                <a16:creationId xmlns:a16="http://schemas.microsoft.com/office/drawing/2014/main" id="{D31C4759-B151-4CD7-9A4C-FCDD32DA85C2}"/>
              </a:ext>
            </a:extLst>
          </p:cNvPr>
          <p:cNvGraphicFramePr>
            <a:graphicFrameLocks noGrp="1"/>
          </p:cNvGraphicFramePr>
          <p:nvPr>
            <p:extLst>
              <p:ext uri="{D42A27DB-BD31-4B8C-83A1-F6EECF244321}">
                <p14:modId xmlns:p14="http://schemas.microsoft.com/office/powerpoint/2010/main" val="2547298438"/>
              </p:ext>
            </p:extLst>
          </p:nvPr>
        </p:nvGraphicFramePr>
        <p:xfrm>
          <a:off x="2195736" y="4913555"/>
          <a:ext cx="5112568" cy="1044922"/>
        </p:xfrm>
        <a:graphic>
          <a:graphicData uri="http://schemas.openxmlformats.org/drawingml/2006/table">
            <a:tbl>
              <a:tblPr firstRow="1" firstCol="1" bandRow="1"/>
              <a:tblGrid>
                <a:gridCol w="770466">
                  <a:extLst>
                    <a:ext uri="{9D8B030D-6E8A-4147-A177-3AD203B41FA5}">
                      <a16:colId xmlns:a16="http://schemas.microsoft.com/office/drawing/2014/main" val="843471486"/>
                    </a:ext>
                  </a:extLst>
                </a:gridCol>
                <a:gridCol w="770466">
                  <a:extLst>
                    <a:ext uri="{9D8B030D-6E8A-4147-A177-3AD203B41FA5}">
                      <a16:colId xmlns:a16="http://schemas.microsoft.com/office/drawing/2014/main" val="2837444268"/>
                    </a:ext>
                  </a:extLst>
                </a:gridCol>
                <a:gridCol w="835332">
                  <a:extLst>
                    <a:ext uri="{9D8B030D-6E8A-4147-A177-3AD203B41FA5}">
                      <a16:colId xmlns:a16="http://schemas.microsoft.com/office/drawing/2014/main" val="3212948298"/>
                    </a:ext>
                  </a:extLst>
                </a:gridCol>
                <a:gridCol w="1006522">
                  <a:extLst>
                    <a:ext uri="{9D8B030D-6E8A-4147-A177-3AD203B41FA5}">
                      <a16:colId xmlns:a16="http://schemas.microsoft.com/office/drawing/2014/main" val="3562614673"/>
                    </a:ext>
                  </a:extLst>
                </a:gridCol>
                <a:gridCol w="1009702">
                  <a:extLst>
                    <a:ext uri="{9D8B030D-6E8A-4147-A177-3AD203B41FA5}">
                      <a16:colId xmlns:a16="http://schemas.microsoft.com/office/drawing/2014/main" val="265746611"/>
                    </a:ext>
                  </a:extLst>
                </a:gridCol>
                <a:gridCol w="720080">
                  <a:extLst>
                    <a:ext uri="{9D8B030D-6E8A-4147-A177-3AD203B41FA5}">
                      <a16:colId xmlns:a16="http://schemas.microsoft.com/office/drawing/2014/main" val="2937881694"/>
                    </a:ext>
                  </a:extLst>
                </a:gridCol>
              </a:tblGrid>
              <a:tr h="32811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b="0" kern="1200" dirty="0">
                          <a:solidFill>
                            <a:schemeClr val="tx1"/>
                          </a:solidFill>
                          <a:effectLst/>
                          <a:latin typeface="TimesNewRomanPSMT"/>
                          <a:ea typeface="Malgun Gothic" panose="020B0503020000020004" pitchFamily="34" charset="-127"/>
                          <a:cs typeface="Times New Roman" panose="02020603050405020304" pitchFamily="18" charset="0"/>
                        </a:rPr>
                        <a:t>Bits: 0-6</a:t>
                      </a:r>
                      <a:endParaRPr lang="en-SG" sz="1200" b="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7</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Octets: 2</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variable</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variable</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1" dirty="0">
                          <a:solidFill>
                            <a:schemeClr val="tx1"/>
                          </a:solidFill>
                          <a:effectLst/>
                          <a:latin typeface="TimesNewRomanPSMT"/>
                          <a:ea typeface="Malgun Gothic" panose="020B0503020000020004" pitchFamily="34" charset="-127"/>
                          <a:cs typeface="TimesNewRomanPSMT"/>
                        </a:rPr>
                        <a:t>4/8</a:t>
                      </a:r>
                      <a:endParaRPr lang="en-SG" sz="1600" b="1"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701759786"/>
                  </a:ext>
                </a:extLst>
              </a:tr>
              <a:tr h="71680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kern="1200" dirty="0">
                          <a:solidFill>
                            <a:schemeClr val="tx1"/>
                          </a:solidFill>
                          <a:effectLst/>
                          <a:latin typeface="TimesNewRomanPSMT"/>
                          <a:ea typeface="Malgun Gothic" panose="020B0503020000020004" pitchFamily="34" charset="-127"/>
                          <a:cs typeface="Times New Roman" panose="02020603050405020304" pitchFamily="18" charset="0"/>
                        </a:rPr>
                        <a:t>ID</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Security Enabled = 1</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Address</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1" dirty="0">
                          <a:solidFill>
                            <a:schemeClr val="tx1"/>
                          </a:solidFill>
                          <a:effectLst/>
                          <a:latin typeface="TimesNewRomanPSMT"/>
                          <a:ea typeface="Malgun Gothic" panose="020B0503020000020004" pitchFamily="34" charset="-127"/>
                          <a:cs typeface="TimesNewRomanPSMT"/>
                        </a:rPr>
                        <a:t>Unencrypted</a:t>
                      </a:r>
                      <a:r>
                        <a:rPr lang="en-US" sz="1200" dirty="0">
                          <a:solidFill>
                            <a:schemeClr val="tx1"/>
                          </a:solidFill>
                          <a:effectLst/>
                          <a:latin typeface="TimesNewRomanPSMT"/>
                          <a:ea typeface="Malgun Gothic" panose="020B0503020000020004" pitchFamily="34" charset="-127"/>
                          <a:cs typeface="TimesNewRomanPSMT"/>
                        </a:rPr>
                        <a:t> Payload</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1" dirty="0">
                          <a:solidFill>
                            <a:schemeClr val="tx1"/>
                          </a:solidFill>
                          <a:effectLst/>
                          <a:latin typeface="TimesNewRomanPSMT"/>
                          <a:ea typeface="Malgun Gothic" panose="020B0503020000020004" pitchFamily="34" charset="-127"/>
                          <a:cs typeface="TimesNewRomanPSMT"/>
                        </a:rPr>
                        <a:t>Encrypted</a:t>
                      </a:r>
                      <a:r>
                        <a:rPr lang="en-US" sz="1200" dirty="0">
                          <a:solidFill>
                            <a:schemeClr val="tx1"/>
                          </a:solidFill>
                          <a:effectLst/>
                          <a:latin typeface="TimesNewRomanPSMT"/>
                          <a:ea typeface="Malgun Gothic" panose="020B0503020000020004" pitchFamily="34" charset="-127"/>
                          <a:cs typeface="TimesNewRomanPSMT"/>
                        </a:rPr>
                        <a:t> Payload</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1" dirty="0">
                          <a:solidFill>
                            <a:schemeClr val="tx1"/>
                          </a:solidFill>
                          <a:effectLst/>
                          <a:latin typeface="TimesNewRomanPSMT"/>
                          <a:ea typeface="Malgun Gothic" panose="020B0503020000020004" pitchFamily="34" charset="-127"/>
                          <a:cs typeface="TimesNewRomanPSMT"/>
                        </a:rPr>
                        <a:t>MIC</a:t>
                      </a:r>
                      <a:endParaRPr lang="en-SG" sz="1600" b="1"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095927924"/>
                  </a:ext>
                </a:extLst>
              </a:tr>
            </a:tbl>
          </a:graphicData>
        </a:graphic>
      </p:graphicFrame>
      <p:sp>
        <p:nvSpPr>
          <p:cNvPr id="13" name="TextBox 12">
            <a:extLst>
              <a:ext uri="{FF2B5EF4-FFF2-40B4-BE49-F238E27FC236}">
                <a16:creationId xmlns:a16="http://schemas.microsoft.com/office/drawing/2014/main" id="{79451EAD-4B72-481B-80BE-88C4E4C67E58}"/>
              </a:ext>
            </a:extLst>
          </p:cNvPr>
          <p:cNvSpPr txBox="1"/>
          <p:nvPr/>
        </p:nvSpPr>
        <p:spPr>
          <a:xfrm>
            <a:off x="2106885" y="4437112"/>
            <a:ext cx="1718227" cy="466025"/>
          </a:xfrm>
          <a:prstGeom prst="rect">
            <a:avLst/>
          </a:prstGeom>
          <a:noFill/>
        </p:spPr>
        <p:txBody>
          <a:bodyPr vert="horz" wrap="none" rtlCol="0">
            <a:spAutoFit/>
          </a:bodyPr>
          <a:lstStyle/>
          <a:p>
            <a:pPr>
              <a:lnSpc>
                <a:spcPts val="3440"/>
              </a:lnSpc>
              <a:defRPr/>
            </a:pPr>
            <a:r>
              <a:rPr lang="en-US"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rPr>
              <a:t>Encrypted RPRT</a:t>
            </a:r>
            <a:endParaRPr lang="en-SG"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endParaRPr>
          </a:p>
        </p:txBody>
      </p:sp>
      <p:sp>
        <p:nvSpPr>
          <p:cNvPr id="14" name="Right Brace 13">
            <a:extLst>
              <a:ext uri="{FF2B5EF4-FFF2-40B4-BE49-F238E27FC236}">
                <a16:creationId xmlns:a16="http://schemas.microsoft.com/office/drawing/2014/main" id="{DC3A2E94-4E8F-4E87-ABF2-3BC8841AD0BC}"/>
              </a:ext>
            </a:extLst>
          </p:cNvPr>
          <p:cNvSpPr/>
          <p:nvPr/>
        </p:nvSpPr>
        <p:spPr bwMode="auto">
          <a:xfrm rot="5400000">
            <a:off x="4968044" y="5618410"/>
            <a:ext cx="216024" cy="1008113"/>
          </a:xfrm>
          <a:prstGeom prst="rightBrace">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a:ln>
                <a:noFill/>
              </a:ln>
              <a:solidFill>
                <a:schemeClr val="tx1"/>
              </a:solidFill>
              <a:effectLst/>
              <a:latin typeface="Times New Roman" pitchFamily="18" charset="0"/>
            </a:endParaRPr>
          </a:p>
        </p:txBody>
      </p:sp>
      <p:sp>
        <p:nvSpPr>
          <p:cNvPr id="15" name="Right Brace 14">
            <a:extLst>
              <a:ext uri="{FF2B5EF4-FFF2-40B4-BE49-F238E27FC236}">
                <a16:creationId xmlns:a16="http://schemas.microsoft.com/office/drawing/2014/main" id="{386D2547-5EE6-41C7-805A-7084C9449650}"/>
              </a:ext>
            </a:extLst>
          </p:cNvPr>
          <p:cNvSpPr/>
          <p:nvPr/>
        </p:nvSpPr>
        <p:spPr bwMode="auto">
          <a:xfrm rot="5400000">
            <a:off x="5976157" y="5618411"/>
            <a:ext cx="216024" cy="1008113"/>
          </a:xfrm>
          <a:prstGeom prst="rightBrace">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a:ln>
                <a:noFill/>
              </a:ln>
              <a:solidFill>
                <a:schemeClr val="tx1"/>
              </a:solidFill>
              <a:effectLst/>
              <a:latin typeface="Times New Roman" pitchFamily="18" charset="0"/>
            </a:endParaRPr>
          </a:p>
        </p:txBody>
      </p:sp>
      <p:sp>
        <p:nvSpPr>
          <p:cNvPr id="17" name="TextBox 16">
            <a:extLst>
              <a:ext uri="{FF2B5EF4-FFF2-40B4-BE49-F238E27FC236}">
                <a16:creationId xmlns:a16="http://schemas.microsoft.com/office/drawing/2014/main" id="{3AAA30AE-AD92-450B-A22B-648B99708CDE}"/>
              </a:ext>
            </a:extLst>
          </p:cNvPr>
          <p:cNvSpPr txBox="1"/>
          <p:nvPr/>
        </p:nvSpPr>
        <p:spPr>
          <a:xfrm>
            <a:off x="5588399" y="6059248"/>
            <a:ext cx="1258678" cy="454420"/>
          </a:xfrm>
          <a:prstGeom prst="rect">
            <a:avLst/>
          </a:prstGeom>
          <a:noFill/>
        </p:spPr>
        <p:txBody>
          <a:bodyPr vert="horz" wrap="none" rtlCol="0">
            <a:spAutoFit/>
          </a:bodyPr>
          <a:lstStyle/>
          <a:p>
            <a:pPr>
              <a:lnSpc>
                <a:spcPts val="3440"/>
              </a:lnSpc>
              <a:defRPr/>
            </a:pPr>
            <a:r>
              <a:rPr lang="en-US" dirty="0">
                <a:solidFill>
                  <a:srgbClr val="1D1D1A"/>
                </a:solidFill>
                <a:latin typeface="Arial" panose="020B0604020202020204" pitchFamily="34" charset="0"/>
                <a:ea typeface="Microsoft YaHei" panose="020B0503020204020204" pitchFamily="34" charset="-122"/>
                <a:cs typeface="Arial" panose="020B0604020202020204" pitchFamily="34" charset="0"/>
              </a:rPr>
              <a:t>Private Payload</a:t>
            </a:r>
            <a:endParaRPr lang="en-SG" dirty="0">
              <a:solidFill>
                <a:srgbClr val="1D1D1A"/>
              </a:solidFill>
              <a:latin typeface="Arial" panose="020B0604020202020204" pitchFamily="34" charset="0"/>
              <a:ea typeface="Microsoft YaHei" panose="020B0503020204020204" pitchFamily="34" charset="-122"/>
              <a:cs typeface="Arial" panose="020B0604020202020204" pitchFamily="34" charset="0"/>
            </a:endParaRPr>
          </a:p>
        </p:txBody>
      </p:sp>
      <p:sp>
        <p:nvSpPr>
          <p:cNvPr id="18" name="TextBox 17">
            <a:extLst>
              <a:ext uri="{FF2B5EF4-FFF2-40B4-BE49-F238E27FC236}">
                <a16:creationId xmlns:a16="http://schemas.microsoft.com/office/drawing/2014/main" id="{B49A8A5B-7751-418D-9DC1-AEB8A5491DBF}"/>
              </a:ext>
            </a:extLst>
          </p:cNvPr>
          <p:cNvSpPr txBox="1"/>
          <p:nvPr/>
        </p:nvSpPr>
        <p:spPr>
          <a:xfrm>
            <a:off x="2789436" y="6020316"/>
            <a:ext cx="1071127" cy="454420"/>
          </a:xfrm>
          <a:prstGeom prst="rect">
            <a:avLst/>
          </a:prstGeom>
          <a:noFill/>
        </p:spPr>
        <p:txBody>
          <a:bodyPr vert="horz" wrap="none" rtlCol="0">
            <a:spAutoFit/>
          </a:bodyPr>
          <a:lstStyle/>
          <a:p>
            <a:pPr>
              <a:lnSpc>
                <a:spcPts val="3440"/>
              </a:lnSpc>
              <a:defRPr/>
            </a:pPr>
            <a:r>
              <a:rPr lang="en-US" dirty="0">
                <a:solidFill>
                  <a:srgbClr val="1D1D1A"/>
                </a:solidFill>
                <a:latin typeface="Arial" panose="020B0604020202020204" pitchFamily="34" charset="0"/>
                <a:ea typeface="Microsoft YaHei" panose="020B0503020204020204" pitchFamily="34" charset="-122"/>
                <a:cs typeface="Arial" panose="020B0604020202020204" pitchFamily="34" charset="0"/>
              </a:rPr>
              <a:t>MAC Header</a:t>
            </a:r>
            <a:endParaRPr lang="en-SG" dirty="0">
              <a:solidFill>
                <a:srgbClr val="1D1D1A"/>
              </a:solidFill>
              <a:latin typeface="Arial" panose="020B0604020202020204" pitchFamily="34" charset="0"/>
              <a:ea typeface="Microsoft YaHei" panose="020B0503020204020204" pitchFamily="34" charset="-122"/>
              <a:cs typeface="Arial" panose="020B0604020202020204" pitchFamily="34" charset="0"/>
            </a:endParaRPr>
          </a:p>
        </p:txBody>
      </p:sp>
      <p:sp>
        <p:nvSpPr>
          <p:cNvPr id="19" name="Right Brace 18">
            <a:extLst>
              <a:ext uri="{FF2B5EF4-FFF2-40B4-BE49-F238E27FC236}">
                <a16:creationId xmlns:a16="http://schemas.microsoft.com/office/drawing/2014/main" id="{AD3C33B8-96C9-4ECF-A3AE-1C3407E6DD00}"/>
              </a:ext>
            </a:extLst>
          </p:cNvPr>
          <p:cNvSpPr/>
          <p:nvPr/>
        </p:nvSpPr>
        <p:spPr bwMode="auto">
          <a:xfrm rot="5400000">
            <a:off x="3294109" y="4932950"/>
            <a:ext cx="171230" cy="2367978"/>
          </a:xfrm>
          <a:prstGeom prst="rightBrace">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820903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May 2023</a:t>
            </a:r>
            <a:endParaRPr lang="en-US" altLang="en-US" dirty="0"/>
          </a:p>
        </p:txBody>
      </p:sp>
      <p:sp>
        <p:nvSpPr>
          <p:cNvPr id="3" name="页脚占位符 2"/>
          <p:cNvSpPr>
            <a:spLocks noGrp="1"/>
          </p:cNvSpPr>
          <p:nvPr>
            <p:ph type="ftr" sz="quarter" idx="11"/>
          </p:nvPr>
        </p:nvSpPr>
        <p:spPr/>
        <p:txBody>
          <a:bodyPr/>
          <a:lstStyle/>
          <a:p>
            <a:r>
              <a:rPr lang="en-US" altLang="en-US" dirty="0"/>
              <a:t>Rojan Chitrakar, et al</a:t>
            </a:r>
          </a:p>
        </p:txBody>
      </p:sp>
      <p:sp>
        <p:nvSpPr>
          <p:cNvPr id="4" name="灯片编号占位符 3"/>
          <p:cNvSpPr>
            <a:spLocks noGrp="1"/>
          </p:cNvSpPr>
          <p:nvPr>
            <p:ph type="sldNum" sz="quarter" idx="12"/>
          </p:nvPr>
        </p:nvSpPr>
        <p:spPr/>
        <p:txBody>
          <a:bodyPr/>
          <a:lstStyle/>
          <a:p>
            <a:r>
              <a:rPr lang="en-US" altLang="en-US" dirty="0"/>
              <a:t>Slide </a:t>
            </a:r>
            <a:fld id="{77849D27-6DDF-4CEA-A842-3715DABEA1B1}" type="slidenum">
              <a:rPr lang="en-US" altLang="en-US" smtClean="0"/>
              <a:pPr/>
              <a:t>15</a:t>
            </a:fld>
            <a:endParaRPr lang="en-US" altLang="en-US" dirty="0"/>
          </a:p>
        </p:txBody>
      </p:sp>
      <p:sp>
        <p:nvSpPr>
          <p:cNvPr id="5" name="Rectangle 2"/>
          <p:cNvSpPr txBox="1">
            <a:spLocks noChangeArrowheads="1"/>
          </p:cNvSpPr>
          <p:nvPr/>
        </p:nvSpPr>
        <p:spPr>
          <a:xfrm>
            <a:off x="578768" y="62752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dirty="0"/>
              <a:t>Summary</a:t>
            </a:r>
          </a:p>
        </p:txBody>
      </p:sp>
      <p:sp>
        <p:nvSpPr>
          <p:cNvPr id="6" name="矩形 5"/>
          <p:cNvSpPr/>
          <p:nvPr/>
        </p:nvSpPr>
        <p:spPr>
          <a:xfrm>
            <a:off x="-29237" y="1805235"/>
            <a:ext cx="9173237" cy="5062924"/>
          </a:xfrm>
          <a:prstGeom prst="rect">
            <a:avLst/>
          </a:prstGeom>
        </p:spPr>
        <p:txBody>
          <a:bodyPr wrap="square">
            <a:spAutoFit/>
          </a:bodyPr>
          <a:lstStyle/>
          <a:p>
            <a:pPr marL="58738" indent="-342900">
              <a:spcAft>
                <a:spcPts val="700"/>
              </a:spcAft>
              <a:buFont typeface="Wingdings" panose="05000000000000000000" pitchFamily="2" charset="2"/>
              <a:buChar char="q"/>
            </a:pPr>
            <a:r>
              <a:rPr lang="en-US" altLang="zh-CN" sz="2400" dirty="0">
                <a:latin typeface="+mn-lt"/>
                <a:cs typeface="Times New Roman" panose="02020603050405020304" pitchFamily="18" charset="0"/>
              </a:rPr>
              <a:t>We discussed enabling security for the compressed frames.</a:t>
            </a:r>
          </a:p>
          <a:p>
            <a:pPr marL="58738" indent="-342900">
              <a:spcAft>
                <a:spcPts val="700"/>
              </a:spcAft>
              <a:buFont typeface="Wingdings" panose="05000000000000000000" pitchFamily="2" charset="2"/>
              <a:buChar char="q"/>
            </a:pPr>
            <a:endParaRPr lang="en-US" altLang="zh-CN" sz="2400" dirty="0">
              <a:latin typeface="+mn-lt"/>
              <a:cs typeface="Times New Roman" panose="02020603050405020304" pitchFamily="18" charset="0"/>
            </a:endParaRPr>
          </a:p>
          <a:p>
            <a:pPr marL="58738" indent="-342900">
              <a:spcAft>
                <a:spcPts val="700"/>
              </a:spcAft>
              <a:buFont typeface="Wingdings" panose="05000000000000000000" pitchFamily="2" charset="2"/>
              <a:buChar char="q"/>
            </a:pPr>
            <a:r>
              <a:rPr lang="en-US" sz="2400" dirty="0">
                <a:latin typeface="Arial" panose="020B0604020202020204" pitchFamily="34" charset="0"/>
              </a:rPr>
              <a:t>We proposed two methods to construct the nonce for the security operation:</a:t>
            </a:r>
          </a:p>
          <a:p>
            <a:pPr marL="630238" lvl="1" indent="-457200">
              <a:spcAft>
                <a:spcPts val="700"/>
              </a:spcAft>
              <a:buFont typeface="+mj-lt"/>
              <a:buAutoNum type="arabicParenR"/>
            </a:pPr>
            <a:r>
              <a:rPr lang="en-US" sz="2400" dirty="0">
                <a:latin typeface="Arial" panose="020B0604020202020204" pitchFamily="34" charset="0"/>
              </a:rPr>
              <a:t>Different frame formats and nonce construction methods are used for secured frames in the Initialization and Setup phase and in Measurement Cycles.</a:t>
            </a:r>
          </a:p>
          <a:p>
            <a:pPr marL="630238" lvl="1" indent="-457200">
              <a:spcAft>
                <a:spcPts val="700"/>
              </a:spcAft>
              <a:buFont typeface="+mj-lt"/>
              <a:buAutoNum type="arabicParenR"/>
            </a:pPr>
            <a:r>
              <a:rPr lang="en-US" sz="2400" dirty="0">
                <a:latin typeface="Arial" panose="020B0604020202020204" pitchFamily="34" charset="0"/>
              </a:rPr>
              <a:t>Unified frame format and nonce construction method are used for secured frames in the Initialization and Setup phase as well as in Measurement Cycles.</a:t>
            </a:r>
          </a:p>
          <a:p>
            <a:pPr marL="630238" lvl="1" indent="-457200">
              <a:spcAft>
                <a:spcPts val="700"/>
              </a:spcAft>
              <a:buFont typeface="+mj-lt"/>
              <a:buAutoNum type="arabicParenR"/>
            </a:pPr>
            <a:endParaRPr lang="en-US" sz="2400" dirty="0">
              <a:latin typeface="Arial" panose="020B0604020202020204" pitchFamily="34" charset="0"/>
            </a:endParaRPr>
          </a:p>
          <a:p>
            <a:pPr marL="630238" lvl="1" indent="-457200">
              <a:spcAft>
                <a:spcPts val="700"/>
              </a:spcAft>
              <a:buFont typeface="+mj-lt"/>
              <a:buAutoNum type="arabicParenR"/>
            </a:pPr>
            <a:endParaRPr lang="en-US" sz="2400" dirty="0">
              <a:latin typeface="Arial" panose="020B0604020202020204" pitchFamily="34" charset="0"/>
            </a:endParaRPr>
          </a:p>
        </p:txBody>
      </p:sp>
    </p:spTree>
    <p:extLst>
      <p:ext uri="{BB962C8B-B14F-4D97-AF65-F5344CB8AC3E}">
        <p14:creationId xmlns:p14="http://schemas.microsoft.com/office/powerpoint/2010/main" val="783674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May 2023</a:t>
            </a:r>
            <a:endParaRPr lang="en-US" altLang="en-US" dirty="0"/>
          </a:p>
        </p:txBody>
      </p:sp>
      <p:sp>
        <p:nvSpPr>
          <p:cNvPr id="3" name="页脚占位符 2"/>
          <p:cNvSpPr>
            <a:spLocks noGrp="1"/>
          </p:cNvSpPr>
          <p:nvPr>
            <p:ph type="ftr" sz="quarter" idx="11"/>
          </p:nvPr>
        </p:nvSpPr>
        <p:spPr>
          <a:xfrm>
            <a:off x="4716016" y="6475413"/>
            <a:ext cx="3894584" cy="184666"/>
          </a:xfrm>
        </p:spPr>
        <p:txBody>
          <a:bodyPr/>
          <a:lstStyle/>
          <a:p>
            <a:r>
              <a:rPr lang="en-US" altLang="en-US" dirty="0"/>
              <a:t>Rojan Chitrakar, et al</a:t>
            </a:r>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16</a:t>
            </a:fld>
            <a:endParaRPr lang="en-US" altLang="en-US" dirty="0"/>
          </a:p>
        </p:txBody>
      </p:sp>
      <p:sp>
        <p:nvSpPr>
          <p:cNvPr id="5" name="Rectangle 2"/>
          <p:cNvSpPr txBox="1">
            <a:spLocks noChangeArrowheads="1"/>
          </p:cNvSpPr>
          <p:nvPr/>
        </p:nvSpPr>
        <p:spPr>
          <a:xfrm>
            <a:off x="578768" y="62752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dirty="0"/>
              <a:t>Annex - I</a:t>
            </a:r>
          </a:p>
        </p:txBody>
      </p:sp>
      <p:sp>
        <p:nvSpPr>
          <p:cNvPr id="6" name="矩形 5"/>
          <p:cNvSpPr/>
          <p:nvPr/>
        </p:nvSpPr>
        <p:spPr>
          <a:xfrm>
            <a:off x="0" y="1443807"/>
            <a:ext cx="9173237" cy="400110"/>
          </a:xfrm>
          <a:prstGeom prst="rect">
            <a:avLst/>
          </a:prstGeom>
        </p:spPr>
        <p:txBody>
          <a:bodyPr wrap="square">
            <a:spAutoFit/>
          </a:bodyPr>
          <a:lstStyle/>
          <a:p>
            <a:pPr marL="58738" indent="-342900">
              <a:spcAft>
                <a:spcPts val="700"/>
              </a:spcAft>
              <a:buFont typeface="Wingdings" panose="05000000000000000000" pitchFamily="2" charset="2"/>
              <a:buChar char="q"/>
            </a:pPr>
            <a:r>
              <a:rPr lang="en-US" altLang="zh-CN" sz="2000" dirty="0">
                <a:latin typeface="+mn-lt"/>
                <a:cs typeface="Times New Roman" panose="02020603050405020304" pitchFamily="18" charset="0"/>
              </a:rPr>
              <a:t>Exceptions to Private Payload field and Open Payload field definitions:</a:t>
            </a:r>
            <a:endParaRPr lang="en-US" sz="2400" dirty="0">
              <a:latin typeface="Arial" panose="020B0604020202020204" pitchFamily="34" charset="0"/>
            </a:endParaRPr>
          </a:p>
        </p:txBody>
      </p:sp>
      <p:pic>
        <p:nvPicPr>
          <p:cNvPr id="7" name="Picture 6">
            <a:extLst>
              <a:ext uri="{FF2B5EF4-FFF2-40B4-BE49-F238E27FC236}">
                <a16:creationId xmlns:a16="http://schemas.microsoft.com/office/drawing/2014/main" id="{92F6D1B7-7D93-498F-A643-FF91E06FA0B2}"/>
              </a:ext>
            </a:extLst>
          </p:cNvPr>
          <p:cNvPicPr>
            <a:picLocks noChangeAspect="1"/>
          </p:cNvPicPr>
          <p:nvPr/>
        </p:nvPicPr>
        <p:blipFill>
          <a:blip r:embed="rId2"/>
          <a:stretch>
            <a:fillRect/>
          </a:stretch>
        </p:blipFill>
        <p:spPr>
          <a:xfrm>
            <a:off x="1766887" y="1844824"/>
            <a:ext cx="5686425" cy="1562100"/>
          </a:xfrm>
          <a:prstGeom prst="rect">
            <a:avLst/>
          </a:prstGeom>
        </p:spPr>
      </p:pic>
      <p:pic>
        <p:nvPicPr>
          <p:cNvPr id="8" name="Picture 7">
            <a:extLst>
              <a:ext uri="{FF2B5EF4-FFF2-40B4-BE49-F238E27FC236}">
                <a16:creationId xmlns:a16="http://schemas.microsoft.com/office/drawing/2014/main" id="{882A2B54-B788-4AC2-9BD7-114C636DD074}"/>
              </a:ext>
            </a:extLst>
          </p:cNvPr>
          <p:cNvPicPr>
            <a:picLocks noChangeAspect="1"/>
          </p:cNvPicPr>
          <p:nvPr/>
        </p:nvPicPr>
        <p:blipFill>
          <a:blip r:embed="rId3"/>
          <a:stretch>
            <a:fillRect/>
          </a:stretch>
        </p:blipFill>
        <p:spPr>
          <a:xfrm>
            <a:off x="107504" y="3356992"/>
            <a:ext cx="6324600" cy="1562100"/>
          </a:xfrm>
          <a:prstGeom prst="rect">
            <a:avLst/>
          </a:prstGeom>
        </p:spPr>
      </p:pic>
      <p:pic>
        <p:nvPicPr>
          <p:cNvPr id="9" name="Picture 8">
            <a:extLst>
              <a:ext uri="{FF2B5EF4-FFF2-40B4-BE49-F238E27FC236}">
                <a16:creationId xmlns:a16="http://schemas.microsoft.com/office/drawing/2014/main" id="{B28FEA48-FE51-4711-8C12-0D864EC93EF4}"/>
              </a:ext>
            </a:extLst>
          </p:cNvPr>
          <p:cNvPicPr>
            <a:picLocks noChangeAspect="1"/>
          </p:cNvPicPr>
          <p:nvPr/>
        </p:nvPicPr>
        <p:blipFill>
          <a:blip r:embed="rId4"/>
          <a:stretch>
            <a:fillRect/>
          </a:stretch>
        </p:blipFill>
        <p:spPr>
          <a:xfrm>
            <a:off x="2793429" y="4941168"/>
            <a:ext cx="6315075" cy="1533525"/>
          </a:xfrm>
          <a:prstGeom prst="rect">
            <a:avLst/>
          </a:prstGeom>
        </p:spPr>
      </p:pic>
      <p:sp>
        <p:nvSpPr>
          <p:cNvPr id="10" name="Rectangle 9">
            <a:extLst>
              <a:ext uri="{FF2B5EF4-FFF2-40B4-BE49-F238E27FC236}">
                <a16:creationId xmlns:a16="http://schemas.microsoft.com/office/drawing/2014/main" id="{748F7693-5EAC-41CC-97B5-8E42494FA297}"/>
              </a:ext>
            </a:extLst>
          </p:cNvPr>
          <p:cNvSpPr/>
          <p:nvPr/>
        </p:nvSpPr>
        <p:spPr bwMode="auto">
          <a:xfrm>
            <a:off x="5292080" y="3761163"/>
            <a:ext cx="648072" cy="576064"/>
          </a:xfrm>
          <a:prstGeom prst="rect">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a:ln>
                <a:noFill/>
              </a:ln>
              <a:solidFill>
                <a:schemeClr val="tx1"/>
              </a:solidFill>
              <a:effectLst/>
              <a:latin typeface="Times New Roman" pitchFamily="18" charset="0"/>
            </a:endParaRPr>
          </a:p>
        </p:txBody>
      </p:sp>
      <p:sp>
        <p:nvSpPr>
          <p:cNvPr id="11" name="Rectangle 10">
            <a:extLst>
              <a:ext uri="{FF2B5EF4-FFF2-40B4-BE49-F238E27FC236}">
                <a16:creationId xmlns:a16="http://schemas.microsoft.com/office/drawing/2014/main" id="{6E8F4308-5F56-409E-B7BC-F830666F31B4}"/>
              </a:ext>
            </a:extLst>
          </p:cNvPr>
          <p:cNvSpPr/>
          <p:nvPr/>
        </p:nvSpPr>
        <p:spPr bwMode="auto">
          <a:xfrm>
            <a:off x="7978005" y="5321774"/>
            <a:ext cx="648072" cy="576064"/>
          </a:xfrm>
          <a:prstGeom prst="rect">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418392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2</a:t>
            </a:fld>
            <a:endParaRPr lang="en-US" altLang="en-US" dirty="0">
              <a:latin typeface="+mj-lt"/>
            </a:endParaRP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865323217"/>
              </p:ext>
            </p:extLst>
          </p:nvPr>
        </p:nvGraphicFramePr>
        <p:xfrm>
          <a:off x="469640" y="1052736"/>
          <a:ext cx="8280920" cy="5341976"/>
        </p:xfrm>
        <a:graphic>
          <a:graphicData uri="http://schemas.openxmlformats.org/drawingml/2006/table">
            <a:tbl>
              <a:tblPr firstRow="1" bandRow="1">
                <a:tableStyleId>{5940675A-B579-460E-94D1-54222C63F5DA}</a:tableStyleId>
              </a:tblPr>
              <a:tblGrid>
                <a:gridCol w="4215968">
                  <a:extLst>
                    <a:ext uri="{9D8B030D-6E8A-4147-A177-3AD203B41FA5}">
                      <a16:colId xmlns:a16="http://schemas.microsoft.com/office/drawing/2014/main" val="1745747388"/>
                    </a:ext>
                  </a:extLst>
                </a:gridCol>
                <a:gridCol w="4064952">
                  <a:extLst>
                    <a:ext uri="{9D8B030D-6E8A-4147-A177-3AD203B41FA5}">
                      <a16:colId xmlns:a16="http://schemas.microsoft.com/office/drawing/2014/main" val="1336621721"/>
                    </a:ext>
                  </a:extLst>
                </a:gridCol>
              </a:tblGrid>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PAR Objective</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Proposed Solution (how addressed)</a:t>
                      </a:r>
                    </a:p>
                  </a:txBody>
                  <a:tcPr marL="62197" marR="62197" marT="0" marB="0"/>
                </a:tc>
                <a:extLst>
                  <a:ext uri="{0D108BD9-81ED-4DB2-BD59-A6C34878D82A}">
                    <a16:rowId xmlns:a16="http://schemas.microsoft.com/office/drawing/2014/main" val="3516017004"/>
                  </a:ext>
                </a:extLst>
              </a:tr>
              <a:tr h="458676">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Safeguards so that the high throughput data use cases will not cause significant disruption to low duty-cycle ranging use cases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tc>
                <a:tc>
                  <a:txBody>
                    <a:bodyPr/>
                    <a:lstStyle/>
                    <a:p>
                      <a:pPr>
                        <a:lnSpc>
                          <a:spcPct val="107000"/>
                        </a:lnSpc>
                        <a:spcAft>
                          <a:spcPts val="800"/>
                        </a:spcAft>
                      </a:pPr>
                      <a:endParaRPr lang="en-US" altLang="zh-CN"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181798">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770140464"/>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13926360"/>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Hybrid operation with narrowband signaling to assist UWB</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zh-CN" sz="1200" dirty="0">
                          <a:effectLst/>
                          <a:latin typeface="+mj-lt"/>
                          <a:ea typeface="+mn-ea"/>
                          <a:cs typeface="Times New Roman" panose="02020603050405020304" pitchFamily="18" charset="0"/>
                        </a:rPr>
                        <a:t>Mechanism to provide security for frames used for MMS ranging (NBA or UWB)</a:t>
                      </a:r>
                    </a:p>
                  </a:txBody>
                  <a:tcPr marL="62197" marR="62197" marT="0" marB="0"/>
                </a:tc>
                <a:extLst>
                  <a:ext uri="{0D108BD9-81ED-4DB2-BD59-A6C34878D82A}">
                    <a16:rowId xmlns:a16="http://schemas.microsoft.com/office/drawing/2014/main" val="140993491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Enhanced native discovery and connection setup mechanisms</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zh-CN" sz="1200" kern="1200" dirty="0">
                          <a:solidFill>
                            <a:schemeClr val="tx1"/>
                          </a:solidFill>
                          <a:effectLst/>
                          <a:latin typeface="+mj-lt"/>
                          <a:ea typeface="+mn-ea"/>
                          <a:cs typeface="Times New Roman" panose="02020603050405020304" pitchFamily="18" charset="0"/>
                        </a:rPr>
                        <a:t>Mechanism to provide security for frames used for MMS ranging (NBA or UWB)</a:t>
                      </a:r>
                    </a:p>
                  </a:txBody>
                  <a:tcPr marL="62197" marR="62197" marT="0" marB="0"/>
                </a:tc>
                <a:extLst>
                  <a:ext uri="{0D108BD9-81ED-4DB2-BD59-A6C34878D82A}">
                    <a16:rowId xmlns:a16="http://schemas.microsoft.com/office/drawing/2014/main" val="157165867"/>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tc>
                <a:tc>
                  <a:txBody>
                    <a:bodyPr/>
                    <a:lstStyle/>
                    <a:p>
                      <a:pPr>
                        <a:lnSpc>
                          <a:spcPct val="107000"/>
                        </a:lnSpc>
                        <a:spcAft>
                          <a:spcPts val="800"/>
                        </a:spcAft>
                      </a:pPr>
                      <a:endParaRPr lang="en-US" sz="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Low-power low-latency streaming </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634401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Higher data-rate streaming allowing at least 50 Mbit/s of throughput</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863466228"/>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Support for peer-to-peer, peer-to-multi-peer, and station-to-infrastructure protocols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Infrastructure synchronization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a:t>Rojan Chitrakar, et al</a:t>
            </a:r>
          </a:p>
        </p:txBody>
      </p:sp>
      <p:sp>
        <p:nvSpPr>
          <p:cNvPr id="2" name="日期占位符 1"/>
          <p:cNvSpPr>
            <a:spLocks noGrp="1"/>
          </p:cNvSpPr>
          <p:nvPr>
            <p:ph type="dt" sz="half" idx="10"/>
          </p:nvPr>
        </p:nvSpPr>
        <p:spPr/>
        <p:txBody>
          <a:bodyPr/>
          <a:lstStyle/>
          <a:p>
            <a:r>
              <a:rPr lang="en-US" altLang="zh-CN" dirty="0"/>
              <a:t>May 2023</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3</a:t>
            </a:fld>
            <a:endParaRPr lang="en-US" altLang="en-US" dirty="0">
              <a:latin typeface="+mj-lt"/>
            </a:endParaRPr>
          </a:p>
        </p:txBody>
      </p:sp>
      <p:sp>
        <p:nvSpPr>
          <p:cNvPr id="8" name="Footer Placeholder 2"/>
          <p:cNvSpPr>
            <a:spLocks noGrp="1"/>
          </p:cNvSpPr>
          <p:nvPr>
            <p:ph type="ftr" sz="quarter" idx="11"/>
          </p:nvPr>
        </p:nvSpPr>
        <p:spPr>
          <a:xfrm>
            <a:off x="5004048" y="6475413"/>
            <a:ext cx="3606552" cy="184666"/>
          </a:xfrm>
        </p:spPr>
        <p:txBody>
          <a:bodyPr/>
          <a:lstStyle/>
          <a:p>
            <a:r>
              <a:rPr lang="en-US" altLang="en-US" dirty="0"/>
              <a:t>Rojan Chitrakar, et al</a:t>
            </a:r>
          </a:p>
        </p:txBody>
      </p:sp>
      <p:sp>
        <p:nvSpPr>
          <p:cNvPr id="2" name="日期占位符 1"/>
          <p:cNvSpPr>
            <a:spLocks noGrp="1"/>
          </p:cNvSpPr>
          <p:nvPr>
            <p:ph type="dt" sz="half" idx="10"/>
          </p:nvPr>
        </p:nvSpPr>
        <p:spPr/>
        <p:txBody>
          <a:bodyPr/>
          <a:lstStyle/>
          <a:p>
            <a:r>
              <a:rPr lang="en-US" altLang="zh-CN" dirty="0"/>
              <a:t>May 2023</a:t>
            </a:r>
            <a:endParaRPr lang="en-US" altLang="en-US" dirty="0"/>
          </a:p>
        </p:txBody>
      </p:sp>
      <p:sp>
        <p:nvSpPr>
          <p:cNvPr id="7" name="Title 1">
            <a:extLst>
              <a:ext uri="{FF2B5EF4-FFF2-40B4-BE49-F238E27FC236}">
                <a16:creationId xmlns:a16="http://schemas.microsoft.com/office/drawing/2014/main" id="{C92E4F61-56E8-46F4-8220-56911F31CDB2}"/>
              </a:ext>
            </a:extLst>
          </p:cNvPr>
          <p:cNvSpPr txBox="1">
            <a:spLocks/>
          </p:cNvSpPr>
          <p:nvPr/>
        </p:nvSpPr>
        <p:spPr bwMode="auto">
          <a:xfrm>
            <a:off x="1530145" y="519336"/>
            <a:ext cx="6264696" cy="607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2400" b="1" kern="0" dirty="0"/>
              <a:t>Background: Compressed PSDU</a:t>
            </a:r>
          </a:p>
        </p:txBody>
      </p:sp>
      <p:sp>
        <p:nvSpPr>
          <p:cNvPr id="165" name="TextBox 164">
            <a:extLst>
              <a:ext uri="{FF2B5EF4-FFF2-40B4-BE49-F238E27FC236}">
                <a16:creationId xmlns:a16="http://schemas.microsoft.com/office/drawing/2014/main" id="{037E3730-EB78-40EE-9A3C-B1AA1237971F}"/>
              </a:ext>
            </a:extLst>
          </p:cNvPr>
          <p:cNvSpPr txBox="1"/>
          <p:nvPr/>
        </p:nvSpPr>
        <p:spPr>
          <a:xfrm>
            <a:off x="251520" y="5949280"/>
            <a:ext cx="5950412" cy="461665"/>
          </a:xfrm>
          <a:prstGeom prst="rect">
            <a:avLst/>
          </a:prstGeom>
          <a:noFill/>
        </p:spPr>
        <p:txBody>
          <a:bodyPr vert="horz" wrap="none" rtlCol="0">
            <a:spAutoFit/>
          </a:bodyPr>
          <a:lstStyle/>
          <a:p>
            <a:pPr>
              <a:lnSpc>
                <a:spcPts val="3440"/>
              </a:lnSpc>
            </a:pPr>
            <a:r>
              <a:rPr lang="en-US" sz="1400" dirty="0">
                <a:solidFill>
                  <a:srgbClr val="1D1D1A"/>
                </a:solidFill>
                <a:latin typeface="Arial" panose="020B0604020202020204" pitchFamily="34" charset="0"/>
                <a:ea typeface="宋体" panose="02010600030101010101" pitchFamily="2" charset="-122"/>
              </a:rPr>
              <a:t>[1] 15-22/0604r0, NBA-MMS-UWB Compressed PSDU, Alexander Krebs</a:t>
            </a:r>
            <a:endParaRPr lang="en-SG" sz="1400" dirty="0">
              <a:solidFill>
                <a:srgbClr val="1D1D1A"/>
              </a:solidFill>
              <a:latin typeface="Microsoft YaHei" panose="020B0503020204020204" pitchFamily="34" charset="-122"/>
              <a:ea typeface="Microsoft YaHei" panose="020B0503020204020204" pitchFamily="34" charset="-122"/>
            </a:endParaRPr>
          </a:p>
        </p:txBody>
      </p:sp>
      <p:sp>
        <p:nvSpPr>
          <p:cNvPr id="166" name="TextBox 165">
            <a:extLst>
              <a:ext uri="{FF2B5EF4-FFF2-40B4-BE49-F238E27FC236}">
                <a16:creationId xmlns:a16="http://schemas.microsoft.com/office/drawing/2014/main" id="{F1CECCBE-0E6F-478B-9805-F40C05216375}"/>
              </a:ext>
            </a:extLst>
          </p:cNvPr>
          <p:cNvSpPr txBox="1"/>
          <p:nvPr/>
        </p:nvSpPr>
        <p:spPr>
          <a:xfrm>
            <a:off x="107504" y="980728"/>
            <a:ext cx="8892480" cy="5124480"/>
          </a:xfrm>
          <a:prstGeom prst="rect">
            <a:avLst/>
          </a:prstGeom>
          <a:noFill/>
        </p:spPr>
        <p:txBody>
          <a:bodyPr vert="horz" wrap="square" rtlCol="0">
            <a:spAutoFit/>
          </a:bodyPr>
          <a:lstStyle/>
          <a:p>
            <a:r>
              <a:rPr lang="en-US" sz="1600" dirty="0">
                <a:solidFill>
                  <a:srgbClr val="1D1D1A"/>
                </a:solidFill>
                <a:latin typeface="Arial" panose="020B0604020202020204" pitchFamily="34" charset="0"/>
                <a:ea typeface="宋体" panose="02010600030101010101" pitchFamily="2" charset="-122"/>
              </a:rPr>
              <a:t>[1] introduces NBA-MMS-UWB Compressed PSDU:</a:t>
            </a:r>
          </a:p>
          <a:p>
            <a:endParaRPr lang="en-US" sz="1600" dirty="0">
              <a:solidFill>
                <a:srgbClr val="1D1D1A"/>
              </a:solidFill>
              <a:latin typeface="Arial" panose="020B0604020202020204" pitchFamily="34" charset="0"/>
              <a:ea typeface="宋体" panose="02010600030101010101" pitchFamily="2" charset="-122"/>
            </a:endParaRPr>
          </a:p>
          <a:p>
            <a:pPr marL="285750" indent="-285750">
              <a:buFont typeface="Wingdings" panose="05000000000000000000" pitchFamily="2" charset="2"/>
              <a:buChar char="§"/>
            </a:pPr>
            <a:r>
              <a:rPr lang="en-SG" sz="1600" dirty="0">
                <a:solidFill>
                  <a:srgbClr val="1D1D1A"/>
                </a:solidFill>
                <a:latin typeface="Arial" panose="020B0604020202020204" pitchFamily="34" charset="0"/>
                <a:ea typeface="Microsoft YaHei" panose="020B0503020204020204" pitchFamily="34" charset="-122"/>
                <a:cs typeface="Arial" panose="020B0604020202020204" pitchFamily="34" charset="0"/>
              </a:rPr>
              <a:t>Keeping NB packets shorter than 1ms; NB O-QPSK 250k has limited PSDU capacity (~25 bytes/ms)</a:t>
            </a:r>
          </a:p>
          <a:p>
            <a:pPr marL="342900" indent="-342900" eaLnBrk="1" hangingPunct="1">
              <a:spcBef>
                <a:spcPts val="600"/>
              </a:spcBef>
              <a:spcAft>
                <a:spcPts val="600"/>
              </a:spcAft>
              <a:buFont typeface="+mj-lt"/>
              <a:buAutoNum type="arabicPeriod"/>
            </a:pPr>
            <a:r>
              <a:rPr lang="en-US" sz="1600" dirty="0">
                <a:solidFill>
                  <a:srgbClr val="000000"/>
                </a:solidFill>
                <a:latin typeface="Arial" panose="020B0604020202020204" pitchFamily="34" charset="0"/>
                <a:ea typeface="宋体" panose="02010600030101010101" pitchFamily="2" charset="-122"/>
                <a:cs typeface="Arial" panose="020B0604020202020204" pitchFamily="34" charset="0"/>
              </a:rPr>
              <a:t>Compressed PSDU specific to NBA-MMS-UWB control frames:</a:t>
            </a:r>
          </a:p>
          <a:p>
            <a:pPr marL="742950" lvl="1" indent="-285750" eaLnBrk="1" hangingPunct="1">
              <a:spcBef>
                <a:spcPts val="600"/>
              </a:spcBef>
              <a:spcAft>
                <a:spcPts val="600"/>
              </a:spcAft>
              <a:buFont typeface="Arial" panose="020B0604020202020204" pitchFamily="34" charset="0"/>
              <a:buChar char="•"/>
            </a:pPr>
            <a:r>
              <a:rPr lang="en-US" sz="1400" dirty="0">
                <a:solidFill>
                  <a:srgbClr val="000000"/>
                </a:solidFill>
                <a:latin typeface="Arial" panose="020B0604020202020204" pitchFamily="34" charset="0"/>
                <a:ea typeface="宋体" panose="02010600030101010101" pitchFamily="2" charset="-122"/>
                <a:cs typeface="Arial" panose="020B0604020202020204" pitchFamily="34" charset="0"/>
              </a:rPr>
              <a:t>1-octet message ID (0x00=Poll, 0x01=Response, 0x02=Report, …)</a:t>
            </a:r>
          </a:p>
          <a:p>
            <a:pPr marL="742950" lvl="1" indent="-285750" eaLnBrk="1" hangingPunct="1">
              <a:spcBef>
                <a:spcPts val="600"/>
              </a:spcBef>
              <a:spcAft>
                <a:spcPts val="600"/>
              </a:spcAft>
              <a:buFont typeface="Arial" panose="020B0604020202020204" pitchFamily="34" charset="0"/>
              <a:buChar char="•"/>
            </a:pPr>
            <a:r>
              <a:rPr lang="en-US" sz="1400" dirty="0">
                <a:solidFill>
                  <a:srgbClr val="000000"/>
                </a:solidFill>
                <a:latin typeface="Arial" panose="020B0604020202020204" pitchFamily="34" charset="0"/>
                <a:ea typeface="宋体" panose="02010600030101010101" pitchFamily="2" charset="-122"/>
                <a:cs typeface="Arial" panose="020B0604020202020204" pitchFamily="34" charset="0"/>
              </a:rPr>
              <a:t>2-octet session identifier/address</a:t>
            </a:r>
          </a:p>
          <a:p>
            <a:pPr marL="742950" lvl="1" indent="-285750" eaLnBrk="1" hangingPunct="1">
              <a:spcBef>
                <a:spcPts val="600"/>
              </a:spcBef>
              <a:spcAft>
                <a:spcPts val="600"/>
              </a:spcAft>
              <a:buFont typeface="Arial" panose="020B0604020202020204" pitchFamily="34" charset="0"/>
              <a:buChar char="•"/>
            </a:pPr>
            <a:r>
              <a:rPr lang="en-US" sz="1400" dirty="0">
                <a:solidFill>
                  <a:srgbClr val="000000"/>
                </a:solidFill>
                <a:latin typeface="Arial" panose="020B0604020202020204" pitchFamily="34" charset="0"/>
                <a:ea typeface="宋体" panose="02010600030101010101" pitchFamily="2" charset="-122"/>
                <a:cs typeface="Arial" panose="020B0604020202020204" pitchFamily="34" charset="0"/>
              </a:rPr>
              <a:t>ID specific data (variable length)</a:t>
            </a:r>
          </a:p>
          <a:p>
            <a:pPr marL="742950" lvl="1" indent="-285750" eaLnBrk="1" hangingPunct="1">
              <a:spcBef>
                <a:spcPts val="600"/>
              </a:spcBef>
              <a:spcAft>
                <a:spcPts val="600"/>
              </a:spcAft>
              <a:buFont typeface="Arial" panose="020B0604020202020204" pitchFamily="34" charset="0"/>
              <a:buChar char="•"/>
            </a:pPr>
            <a:r>
              <a:rPr lang="en-US" sz="1400" dirty="0">
                <a:solidFill>
                  <a:srgbClr val="000000"/>
                </a:solidFill>
                <a:latin typeface="Arial" panose="020B0604020202020204" pitchFamily="34" charset="0"/>
                <a:ea typeface="宋体" panose="02010600030101010101" pitchFamily="2" charset="-122"/>
                <a:cs typeface="Arial" panose="020B0604020202020204" pitchFamily="34" charset="0"/>
              </a:rPr>
              <a:t>2-octet CRC16</a:t>
            </a:r>
          </a:p>
          <a:p>
            <a:pPr marL="342900" indent="-342900" eaLnBrk="1" hangingPunct="1">
              <a:spcBef>
                <a:spcPts val="600"/>
              </a:spcBef>
              <a:spcAft>
                <a:spcPts val="600"/>
              </a:spcAft>
              <a:buFont typeface="+mj-lt"/>
              <a:buAutoNum type="arabicPeriod"/>
            </a:pPr>
            <a:r>
              <a:rPr lang="en-US" sz="1600" dirty="0">
                <a:solidFill>
                  <a:srgbClr val="000000"/>
                </a:solidFill>
                <a:latin typeface="Arial"/>
                <a:ea typeface="宋体" panose="02010600030101010101" pitchFamily="2" charset="-122"/>
              </a:rPr>
              <a:t>Secure compressed PSDU (Example: Report with Secured timestamp):</a:t>
            </a:r>
          </a:p>
          <a:p>
            <a:pPr marL="742950" lvl="1" indent="-285750" eaLnBrk="1" hangingPunct="1">
              <a:spcBef>
                <a:spcPts val="600"/>
              </a:spcBef>
              <a:spcAft>
                <a:spcPts val="600"/>
              </a:spcAft>
              <a:buFont typeface="Arial" panose="020B0604020202020204" pitchFamily="34" charset="0"/>
              <a:buChar char="•"/>
            </a:pPr>
            <a:r>
              <a:rPr lang="en-US" sz="1400" dirty="0">
                <a:solidFill>
                  <a:srgbClr val="000000"/>
                </a:solidFill>
                <a:latin typeface="Arial"/>
                <a:ea typeface="宋体" panose="02010600030101010101" pitchFamily="2" charset="-122"/>
              </a:rPr>
              <a:t>1-octet message ID (0xtbd)</a:t>
            </a:r>
          </a:p>
          <a:p>
            <a:pPr marL="742950" lvl="1" indent="-285750" eaLnBrk="1" hangingPunct="1">
              <a:spcBef>
                <a:spcPts val="600"/>
              </a:spcBef>
              <a:spcAft>
                <a:spcPts val="600"/>
              </a:spcAft>
              <a:buFont typeface="Arial" panose="020B0604020202020204" pitchFamily="34" charset="0"/>
              <a:buChar char="•"/>
            </a:pPr>
            <a:r>
              <a:rPr lang="en-US" sz="1400" dirty="0">
                <a:solidFill>
                  <a:srgbClr val="000000"/>
                </a:solidFill>
                <a:latin typeface="Arial"/>
                <a:ea typeface="宋体" panose="02010600030101010101" pitchFamily="2" charset="-122"/>
              </a:rPr>
              <a:t>2-octet session identifier/address</a:t>
            </a:r>
          </a:p>
          <a:p>
            <a:pPr marL="742950" lvl="1" indent="-285750" eaLnBrk="1" hangingPunct="1">
              <a:spcBef>
                <a:spcPts val="600"/>
              </a:spcBef>
              <a:spcAft>
                <a:spcPts val="600"/>
              </a:spcAft>
              <a:buFont typeface="Arial" panose="020B0604020202020204" pitchFamily="34" charset="0"/>
              <a:buChar char="•"/>
            </a:pPr>
            <a:r>
              <a:rPr lang="en-US" sz="1400" dirty="0">
                <a:solidFill>
                  <a:srgbClr val="FF0000"/>
                </a:solidFill>
                <a:latin typeface="Arial"/>
                <a:ea typeface="宋体" panose="02010600030101010101" pitchFamily="2" charset="-122"/>
              </a:rPr>
              <a:t>4-octet timestamp(</a:t>
            </a:r>
            <a:r>
              <a:rPr lang="en-US" sz="1400" b="1" dirty="0">
                <a:solidFill>
                  <a:srgbClr val="FF0000"/>
                </a:solidFill>
                <a:latin typeface="Arial"/>
                <a:ea typeface="宋体" panose="02010600030101010101" pitchFamily="2" charset="-122"/>
              </a:rPr>
              <a:t>s</a:t>
            </a:r>
            <a:r>
              <a:rPr lang="en-US" sz="1400" dirty="0">
                <a:solidFill>
                  <a:srgbClr val="FF0000"/>
                </a:solidFill>
                <a:latin typeface="Arial"/>
                <a:ea typeface="宋体" panose="02010600030101010101" pitchFamily="2" charset="-122"/>
              </a:rPr>
              <a:t>) (Secured)</a:t>
            </a:r>
          </a:p>
          <a:p>
            <a:pPr marL="742950" lvl="1" indent="-285750" eaLnBrk="1" hangingPunct="1">
              <a:spcBef>
                <a:spcPts val="600"/>
              </a:spcBef>
              <a:spcAft>
                <a:spcPts val="600"/>
              </a:spcAft>
              <a:buFont typeface="Arial" panose="020B0604020202020204" pitchFamily="34" charset="0"/>
              <a:buChar char="•"/>
            </a:pPr>
            <a:r>
              <a:rPr lang="en-US" sz="1400" dirty="0">
                <a:solidFill>
                  <a:srgbClr val="FF0000"/>
                </a:solidFill>
                <a:latin typeface="Arial"/>
                <a:ea typeface="宋体" panose="02010600030101010101" pitchFamily="2" charset="-122"/>
              </a:rPr>
              <a:t>8-octet cryptographic protection (MAC)</a:t>
            </a:r>
          </a:p>
          <a:p>
            <a:pPr marL="742950" lvl="1" indent="-285750" eaLnBrk="1" hangingPunct="1">
              <a:spcBef>
                <a:spcPts val="600"/>
              </a:spcBef>
              <a:spcAft>
                <a:spcPts val="600"/>
              </a:spcAft>
              <a:buFont typeface="Arial" panose="020B0604020202020204" pitchFamily="34" charset="0"/>
              <a:buChar char="•"/>
            </a:pPr>
            <a:r>
              <a:rPr lang="en-US" sz="1400" dirty="0">
                <a:solidFill>
                  <a:srgbClr val="FF0000"/>
                </a:solidFill>
                <a:latin typeface="Arial"/>
                <a:ea typeface="宋体" panose="02010600030101010101" pitchFamily="2" charset="-122"/>
              </a:rPr>
              <a:t>Redundancy between ENC-MIC-64 and CRC16 </a:t>
            </a:r>
            <a:r>
              <a:rPr lang="en-US" sz="1400" dirty="0">
                <a:solidFill>
                  <a:srgbClr val="000000"/>
                </a:solidFill>
                <a:latin typeface="Arial"/>
                <a:ea typeface="宋体" panose="02010600030101010101" pitchFamily="2" charset="-122"/>
              </a:rPr>
              <a:t>can be exploited to reduce PSDU size</a:t>
            </a:r>
          </a:p>
        </p:txBody>
      </p:sp>
      <p:pic>
        <p:nvPicPr>
          <p:cNvPr id="167" name="Picture 166">
            <a:extLst>
              <a:ext uri="{FF2B5EF4-FFF2-40B4-BE49-F238E27FC236}">
                <a16:creationId xmlns:a16="http://schemas.microsoft.com/office/drawing/2014/main" id="{D5F6401F-9A71-4630-B3A3-D2F5C34974B4}"/>
              </a:ext>
            </a:extLst>
          </p:cNvPr>
          <p:cNvPicPr>
            <a:picLocks noChangeAspect="1"/>
          </p:cNvPicPr>
          <p:nvPr/>
        </p:nvPicPr>
        <p:blipFill>
          <a:blip r:embed="rId3"/>
          <a:stretch>
            <a:fillRect/>
          </a:stretch>
        </p:blipFill>
        <p:spPr>
          <a:xfrm>
            <a:off x="4644008" y="3215357"/>
            <a:ext cx="3270249" cy="537696"/>
          </a:xfrm>
          <a:prstGeom prst="rect">
            <a:avLst/>
          </a:prstGeom>
        </p:spPr>
      </p:pic>
      <p:pic>
        <p:nvPicPr>
          <p:cNvPr id="168" name="Picture 167">
            <a:extLst>
              <a:ext uri="{FF2B5EF4-FFF2-40B4-BE49-F238E27FC236}">
                <a16:creationId xmlns:a16="http://schemas.microsoft.com/office/drawing/2014/main" id="{A050AECC-2F53-43F4-8AF6-BDE57A131653}"/>
              </a:ext>
            </a:extLst>
          </p:cNvPr>
          <p:cNvPicPr>
            <a:picLocks noChangeAspect="1"/>
          </p:cNvPicPr>
          <p:nvPr/>
        </p:nvPicPr>
        <p:blipFill>
          <a:blip r:embed="rId4"/>
          <a:stretch>
            <a:fillRect/>
          </a:stretch>
        </p:blipFill>
        <p:spPr>
          <a:xfrm>
            <a:off x="4499992" y="4799533"/>
            <a:ext cx="4532459" cy="540000"/>
          </a:xfrm>
          <a:prstGeom prst="rect">
            <a:avLst/>
          </a:prstGeom>
        </p:spPr>
      </p:pic>
    </p:spTree>
    <p:extLst>
      <p:ext uri="{BB962C8B-B14F-4D97-AF65-F5344CB8AC3E}">
        <p14:creationId xmlns:p14="http://schemas.microsoft.com/office/powerpoint/2010/main" val="2706364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May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a:t>Rojan Chitrakar,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4</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2400" b="1" kern="0" dirty="0"/>
              <a:t>Background: Compressed Header IE [2]</a:t>
            </a:r>
            <a:endParaRPr lang="en-US" altLang="zh-CN" sz="2400" b="1" kern="0" dirty="0"/>
          </a:p>
        </p:txBody>
      </p:sp>
      <p:sp>
        <p:nvSpPr>
          <p:cNvPr id="16" name="TextBox 15">
            <a:extLst>
              <a:ext uri="{FF2B5EF4-FFF2-40B4-BE49-F238E27FC236}">
                <a16:creationId xmlns:a16="http://schemas.microsoft.com/office/drawing/2014/main" id="{CDA565F0-932D-47FA-B282-1EE2F18D35A4}"/>
              </a:ext>
            </a:extLst>
          </p:cNvPr>
          <p:cNvSpPr txBox="1"/>
          <p:nvPr/>
        </p:nvSpPr>
        <p:spPr>
          <a:xfrm>
            <a:off x="61989" y="6013748"/>
            <a:ext cx="4552593" cy="461665"/>
          </a:xfrm>
          <a:prstGeom prst="rect">
            <a:avLst/>
          </a:prstGeom>
          <a:noFill/>
        </p:spPr>
        <p:txBody>
          <a:bodyPr vert="horz" wrap="none" rtlCol="0">
            <a:spAutoFit/>
          </a:bodyPr>
          <a:lstStyle/>
          <a:p>
            <a:pPr>
              <a:lnSpc>
                <a:spcPts val="3440"/>
              </a:lnSpc>
            </a:pPr>
            <a:r>
              <a:rPr lang="en-US" sz="1400" dirty="0">
                <a:solidFill>
                  <a:srgbClr val="1D1D1A"/>
                </a:solidFill>
                <a:latin typeface="Arial" panose="020B0604020202020204" pitchFamily="34" charset="0"/>
                <a:ea typeface="宋体" panose="02010600030101010101" pitchFamily="2" charset="-122"/>
              </a:rPr>
              <a:t>[2] 15-22/608r1, Header IE Extension, Alexander Krebs</a:t>
            </a:r>
            <a:endParaRPr lang="en-SG" sz="1400" dirty="0">
              <a:solidFill>
                <a:srgbClr val="1D1D1A"/>
              </a:solidFill>
              <a:latin typeface="Microsoft YaHei" panose="020B0503020204020204" pitchFamily="34" charset="-122"/>
              <a:ea typeface="Microsoft YaHei" panose="020B0503020204020204" pitchFamily="34" charset="-122"/>
            </a:endParaRPr>
          </a:p>
        </p:txBody>
      </p:sp>
      <p:sp>
        <p:nvSpPr>
          <p:cNvPr id="17" name="Content Placeholder 2">
            <a:extLst>
              <a:ext uri="{FF2B5EF4-FFF2-40B4-BE49-F238E27FC236}">
                <a16:creationId xmlns:a16="http://schemas.microsoft.com/office/drawing/2014/main" id="{658311EB-8460-4B96-9B19-82FD1E7B0D8A}"/>
              </a:ext>
            </a:extLst>
          </p:cNvPr>
          <p:cNvSpPr txBox="1">
            <a:spLocks/>
          </p:cNvSpPr>
          <p:nvPr/>
        </p:nvSpPr>
        <p:spPr>
          <a:xfrm>
            <a:off x="35496" y="1124744"/>
            <a:ext cx="8856984" cy="1703928"/>
          </a:xfrm>
          <a:prstGeom prst="rect">
            <a:avLst/>
          </a:prstGeom>
          <a:noFill/>
        </p:spPr>
        <p:txBody>
          <a:bodyPr vert="horz" wrap="square" rtlCol="0">
            <a:spAutoFit/>
          </a:bodyPr>
          <a:lstStyle>
            <a:defPPr>
              <a:defRPr lang="zh-CN"/>
            </a:defPPr>
            <a:lvl1pPr>
              <a:lnSpc>
                <a:spcPts val="3440"/>
              </a:lnSpc>
              <a:defRPr sz="1800"/>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marL="285750" indent="-285750">
              <a:buFont typeface="Wingdings" panose="05000000000000000000" pitchFamily="2" charset="2"/>
              <a:buChar char="§"/>
            </a:pPr>
            <a:r>
              <a:rPr lang="en-US" sz="1600" dirty="0">
                <a:solidFill>
                  <a:srgbClr val="1D1D1A"/>
                </a:solidFill>
                <a:latin typeface="Arial" panose="020B0604020202020204" pitchFamily="34" charset="0"/>
                <a:ea typeface="宋体" panose="02010600030101010101" pitchFamily="2" charset="-122"/>
              </a:rPr>
              <a:t>Using header IE-only packets for broadcast traffic in NBA-MMS UWB </a:t>
            </a:r>
          </a:p>
          <a:p>
            <a:pPr marL="285750" indent="-285750">
              <a:buFont typeface="Wingdings" panose="05000000000000000000" pitchFamily="2" charset="2"/>
              <a:buChar char="§"/>
            </a:pPr>
            <a:r>
              <a:rPr lang="en-US" sz="1600" dirty="0">
                <a:solidFill>
                  <a:srgbClr val="1D1D1A"/>
                </a:solidFill>
                <a:latin typeface="Arial" panose="020B0604020202020204" pitchFamily="34" charset="0"/>
                <a:ea typeface="宋体" panose="02010600030101010101" pitchFamily="2" charset="-122"/>
              </a:rPr>
              <a:t>Enabling ”compressed PSDU design principles” for header IE design</a:t>
            </a:r>
          </a:p>
          <a:p>
            <a:pPr lvl="1"/>
            <a:r>
              <a:rPr lang="en-US" sz="1800" dirty="0">
                <a:solidFill>
                  <a:srgbClr val="1D1D1A"/>
                </a:solidFill>
                <a:latin typeface="Calibri" panose="020F0502020204030204"/>
              </a:rPr>
              <a:t>Stripping IE length field for message compression</a:t>
            </a:r>
          </a:p>
          <a:p>
            <a:pPr lvl="1"/>
            <a:r>
              <a:rPr lang="en-US" sz="1800" dirty="0">
                <a:solidFill>
                  <a:srgbClr val="1D1D1A"/>
                </a:solidFill>
                <a:latin typeface="Calibri" panose="020F0502020204030204"/>
              </a:rPr>
              <a:t>Maintaining the frame control (FC) field in 15.4 for managing the compressed header IE</a:t>
            </a:r>
          </a:p>
        </p:txBody>
      </p:sp>
      <p:graphicFrame>
        <p:nvGraphicFramePr>
          <p:cNvPr id="18" name="表格 4">
            <a:extLst>
              <a:ext uri="{FF2B5EF4-FFF2-40B4-BE49-F238E27FC236}">
                <a16:creationId xmlns:a16="http://schemas.microsoft.com/office/drawing/2014/main" id="{C82C9E3F-DBBD-428D-8168-8A0BCDE25EAA}"/>
              </a:ext>
            </a:extLst>
          </p:cNvPr>
          <p:cNvGraphicFramePr>
            <a:graphicFrameLocks noGrp="1"/>
          </p:cNvGraphicFramePr>
          <p:nvPr>
            <p:extLst>
              <p:ext uri="{D42A27DB-BD31-4B8C-83A1-F6EECF244321}">
                <p14:modId xmlns:p14="http://schemas.microsoft.com/office/powerpoint/2010/main" val="352900401"/>
              </p:ext>
            </p:extLst>
          </p:nvPr>
        </p:nvGraphicFramePr>
        <p:xfrm>
          <a:off x="224679" y="2924944"/>
          <a:ext cx="8739808" cy="1036320"/>
        </p:xfrm>
        <a:graphic>
          <a:graphicData uri="http://schemas.openxmlformats.org/drawingml/2006/table">
            <a:tbl>
              <a:tblPr firstRow="1" bandRow="1"/>
              <a:tblGrid>
                <a:gridCol w="1191792">
                  <a:extLst>
                    <a:ext uri="{9D8B030D-6E8A-4147-A177-3AD203B41FA5}">
                      <a16:colId xmlns:a16="http://schemas.microsoft.com/office/drawing/2014/main" val="2822924968"/>
                    </a:ext>
                  </a:extLst>
                </a:gridCol>
                <a:gridCol w="1078288">
                  <a:extLst>
                    <a:ext uri="{9D8B030D-6E8A-4147-A177-3AD203B41FA5}">
                      <a16:colId xmlns:a16="http://schemas.microsoft.com/office/drawing/2014/main" val="1150598694"/>
                    </a:ext>
                  </a:extLst>
                </a:gridCol>
                <a:gridCol w="2365273">
                  <a:extLst>
                    <a:ext uri="{9D8B030D-6E8A-4147-A177-3AD203B41FA5}">
                      <a16:colId xmlns:a16="http://schemas.microsoft.com/office/drawing/2014/main" val="3174737605"/>
                    </a:ext>
                  </a:extLst>
                </a:gridCol>
                <a:gridCol w="2356493">
                  <a:extLst>
                    <a:ext uri="{9D8B030D-6E8A-4147-A177-3AD203B41FA5}">
                      <a16:colId xmlns:a16="http://schemas.microsoft.com/office/drawing/2014/main" val="3694428936"/>
                    </a:ext>
                  </a:extLst>
                </a:gridCol>
                <a:gridCol w="1747962">
                  <a:extLst>
                    <a:ext uri="{9D8B030D-6E8A-4147-A177-3AD203B41FA5}">
                      <a16:colId xmlns:a16="http://schemas.microsoft.com/office/drawing/2014/main" val="3962556268"/>
                    </a:ext>
                  </a:extLst>
                </a:gridCol>
              </a:tblGrid>
              <a:tr h="345523">
                <a:tc>
                  <a:txBody>
                    <a:bodyPr/>
                    <a:lstStyle>
                      <a:lvl1pPr marL="0" algn="l" defTabSz="1187323" rtl="0" eaLnBrk="1" latinLnBrk="0" hangingPunct="1">
                        <a:defRPr sz="2337" kern="1200">
                          <a:solidFill>
                            <a:schemeClr val="tx1"/>
                          </a:solidFill>
                          <a:latin typeface="Arial"/>
                          <a:ea typeface="宋体"/>
                        </a:defRPr>
                      </a:lvl1pPr>
                      <a:lvl2pPr marL="593662" algn="l" defTabSz="1187323" rtl="0" eaLnBrk="1" latinLnBrk="0" hangingPunct="1">
                        <a:defRPr sz="2337" kern="1200">
                          <a:solidFill>
                            <a:schemeClr val="tx1"/>
                          </a:solidFill>
                          <a:latin typeface="Arial"/>
                          <a:ea typeface="宋体"/>
                        </a:defRPr>
                      </a:lvl2pPr>
                      <a:lvl3pPr marL="1187323" algn="l" defTabSz="1187323" rtl="0" eaLnBrk="1" latinLnBrk="0" hangingPunct="1">
                        <a:defRPr sz="2337" kern="1200">
                          <a:solidFill>
                            <a:schemeClr val="tx1"/>
                          </a:solidFill>
                          <a:latin typeface="Arial"/>
                          <a:ea typeface="宋体"/>
                        </a:defRPr>
                      </a:lvl3pPr>
                      <a:lvl4pPr marL="1780986" algn="l" defTabSz="1187323" rtl="0" eaLnBrk="1" latinLnBrk="0" hangingPunct="1">
                        <a:defRPr sz="2337" kern="1200">
                          <a:solidFill>
                            <a:schemeClr val="tx1"/>
                          </a:solidFill>
                          <a:latin typeface="Arial"/>
                          <a:ea typeface="宋体"/>
                        </a:defRPr>
                      </a:lvl4pPr>
                      <a:lvl5pPr marL="2374648" algn="l" defTabSz="1187323" rtl="0" eaLnBrk="1" latinLnBrk="0" hangingPunct="1">
                        <a:defRPr sz="2337" kern="1200">
                          <a:solidFill>
                            <a:schemeClr val="tx1"/>
                          </a:solidFill>
                          <a:latin typeface="Arial"/>
                          <a:ea typeface="宋体"/>
                        </a:defRPr>
                      </a:lvl5pPr>
                      <a:lvl6pPr marL="2968309" algn="l" defTabSz="1187323" rtl="0" eaLnBrk="1" latinLnBrk="0" hangingPunct="1">
                        <a:defRPr sz="2337" kern="1200">
                          <a:solidFill>
                            <a:schemeClr val="tx1"/>
                          </a:solidFill>
                          <a:latin typeface="Arial"/>
                          <a:ea typeface="宋体"/>
                        </a:defRPr>
                      </a:lvl6pPr>
                      <a:lvl7pPr marL="3561971" algn="l" defTabSz="1187323" rtl="0" eaLnBrk="1" latinLnBrk="0" hangingPunct="1">
                        <a:defRPr sz="2337" kern="1200">
                          <a:solidFill>
                            <a:schemeClr val="tx1"/>
                          </a:solidFill>
                          <a:latin typeface="Arial"/>
                          <a:ea typeface="宋体"/>
                        </a:defRPr>
                      </a:lvl7pPr>
                      <a:lvl8pPr marL="4155634" algn="l" defTabSz="1187323" rtl="0" eaLnBrk="1" latinLnBrk="0" hangingPunct="1">
                        <a:defRPr sz="2337" kern="1200">
                          <a:solidFill>
                            <a:schemeClr val="tx1"/>
                          </a:solidFill>
                          <a:latin typeface="Arial"/>
                          <a:ea typeface="宋体"/>
                        </a:defRPr>
                      </a:lvl8pPr>
                      <a:lvl9pPr marL="4749295" algn="l" defTabSz="1187323" rtl="0" eaLnBrk="1" latinLnBrk="0" hangingPunct="1">
                        <a:defRPr sz="2337" kern="1200">
                          <a:solidFill>
                            <a:schemeClr val="tx1"/>
                          </a:solidFill>
                          <a:latin typeface="Arial"/>
                          <a:ea typeface="宋体"/>
                        </a:defRPr>
                      </a:lvl9pPr>
                    </a:lstStyle>
                    <a:p>
                      <a:r>
                        <a:rPr lang="en-US" altLang="zh-CN" sz="1400" b="1" dirty="0"/>
                        <a:t>Octets: 1/2</a:t>
                      </a:r>
                      <a:endParaRPr lang="zh-CN" altLang="en-US" sz="1400"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1187323" rtl="0" eaLnBrk="1" latinLnBrk="0" hangingPunct="1">
                        <a:defRPr sz="2337" kern="1200">
                          <a:solidFill>
                            <a:schemeClr val="tx1"/>
                          </a:solidFill>
                          <a:latin typeface="Arial"/>
                          <a:ea typeface="宋体"/>
                        </a:defRPr>
                      </a:lvl1pPr>
                      <a:lvl2pPr marL="593662" algn="l" defTabSz="1187323" rtl="0" eaLnBrk="1" latinLnBrk="0" hangingPunct="1">
                        <a:defRPr sz="2337" kern="1200">
                          <a:solidFill>
                            <a:schemeClr val="tx1"/>
                          </a:solidFill>
                          <a:latin typeface="Arial"/>
                          <a:ea typeface="宋体"/>
                        </a:defRPr>
                      </a:lvl2pPr>
                      <a:lvl3pPr marL="1187323" algn="l" defTabSz="1187323" rtl="0" eaLnBrk="1" latinLnBrk="0" hangingPunct="1">
                        <a:defRPr sz="2337" kern="1200">
                          <a:solidFill>
                            <a:schemeClr val="tx1"/>
                          </a:solidFill>
                          <a:latin typeface="Arial"/>
                          <a:ea typeface="宋体"/>
                        </a:defRPr>
                      </a:lvl3pPr>
                      <a:lvl4pPr marL="1780986" algn="l" defTabSz="1187323" rtl="0" eaLnBrk="1" latinLnBrk="0" hangingPunct="1">
                        <a:defRPr sz="2337" kern="1200">
                          <a:solidFill>
                            <a:schemeClr val="tx1"/>
                          </a:solidFill>
                          <a:latin typeface="Arial"/>
                          <a:ea typeface="宋体"/>
                        </a:defRPr>
                      </a:lvl4pPr>
                      <a:lvl5pPr marL="2374648" algn="l" defTabSz="1187323" rtl="0" eaLnBrk="1" latinLnBrk="0" hangingPunct="1">
                        <a:defRPr sz="2337" kern="1200">
                          <a:solidFill>
                            <a:schemeClr val="tx1"/>
                          </a:solidFill>
                          <a:latin typeface="Arial"/>
                          <a:ea typeface="宋体"/>
                        </a:defRPr>
                      </a:lvl5pPr>
                      <a:lvl6pPr marL="2968309" algn="l" defTabSz="1187323" rtl="0" eaLnBrk="1" latinLnBrk="0" hangingPunct="1">
                        <a:defRPr sz="2337" kern="1200">
                          <a:solidFill>
                            <a:schemeClr val="tx1"/>
                          </a:solidFill>
                          <a:latin typeface="Arial"/>
                          <a:ea typeface="宋体"/>
                        </a:defRPr>
                      </a:lvl6pPr>
                      <a:lvl7pPr marL="3561971" algn="l" defTabSz="1187323" rtl="0" eaLnBrk="1" latinLnBrk="0" hangingPunct="1">
                        <a:defRPr sz="2337" kern="1200">
                          <a:solidFill>
                            <a:schemeClr val="tx1"/>
                          </a:solidFill>
                          <a:latin typeface="Arial"/>
                          <a:ea typeface="宋体"/>
                        </a:defRPr>
                      </a:lvl7pPr>
                      <a:lvl8pPr marL="4155634" algn="l" defTabSz="1187323" rtl="0" eaLnBrk="1" latinLnBrk="0" hangingPunct="1">
                        <a:defRPr sz="2337" kern="1200">
                          <a:solidFill>
                            <a:schemeClr val="tx1"/>
                          </a:solidFill>
                          <a:latin typeface="Arial"/>
                          <a:ea typeface="宋体"/>
                        </a:defRPr>
                      </a:lvl8pPr>
                      <a:lvl9pPr marL="4749295" algn="l" defTabSz="1187323" rtl="0" eaLnBrk="1" latinLnBrk="0" hangingPunct="1">
                        <a:defRPr sz="2337" kern="1200">
                          <a:solidFill>
                            <a:schemeClr val="tx1"/>
                          </a:solidFill>
                          <a:latin typeface="Arial"/>
                          <a:ea typeface="宋体"/>
                        </a:defRPr>
                      </a:lvl9pPr>
                    </a:lstStyle>
                    <a:p>
                      <a:r>
                        <a:rPr lang="en-US" altLang="zh-CN" sz="1400" b="1" dirty="0"/>
                        <a:t>2</a:t>
                      </a:r>
                      <a:endParaRPr lang="zh-CN" altLang="en-US" sz="1400"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1187323" rtl="0" eaLnBrk="1" latinLnBrk="0" hangingPunct="1">
                        <a:defRPr sz="2337" kern="1200">
                          <a:solidFill>
                            <a:schemeClr val="tx1"/>
                          </a:solidFill>
                          <a:latin typeface="Arial"/>
                          <a:ea typeface="宋体"/>
                        </a:defRPr>
                      </a:lvl1pPr>
                      <a:lvl2pPr marL="593662" algn="l" defTabSz="1187323" rtl="0" eaLnBrk="1" latinLnBrk="0" hangingPunct="1">
                        <a:defRPr sz="2337" kern="1200">
                          <a:solidFill>
                            <a:schemeClr val="tx1"/>
                          </a:solidFill>
                          <a:latin typeface="Arial"/>
                          <a:ea typeface="宋体"/>
                        </a:defRPr>
                      </a:lvl2pPr>
                      <a:lvl3pPr marL="1187323" algn="l" defTabSz="1187323" rtl="0" eaLnBrk="1" latinLnBrk="0" hangingPunct="1">
                        <a:defRPr sz="2337" kern="1200">
                          <a:solidFill>
                            <a:schemeClr val="tx1"/>
                          </a:solidFill>
                          <a:latin typeface="Arial"/>
                          <a:ea typeface="宋体"/>
                        </a:defRPr>
                      </a:lvl3pPr>
                      <a:lvl4pPr marL="1780986" algn="l" defTabSz="1187323" rtl="0" eaLnBrk="1" latinLnBrk="0" hangingPunct="1">
                        <a:defRPr sz="2337" kern="1200">
                          <a:solidFill>
                            <a:schemeClr val="tx1"/>
                          </a:solidFill>
                          <a:latin typeface="Arial"/>
                          <a:ea typeface="宋体"/>
                        </a:defRPr>
                      </a:lvl4pPr>
                      <a:lvl5pPr marL="2374648" algn="l" defTabSz="1187323" rtl="0" eaLnBrk="1" latinLnBrk="0" hangingPunct="1">
                        <a:defRPr sz="2337" kern="1200">
                          <a:solidFill>
                            <a:schemeClr val="tx1"/>
                          </a:solidFill>
                          <a:latin typeface="Arial"/>
                          <a:ea typeface="宋体"/>
                        </a:defRPr>
                      </a:lvl5pPr>
                      <a:lvl6pPr marL="2968309" algn="l" defTabSz="1187323" rtl="0" eaLnBrk="1" latinLnBrk="0" hangingPunct="1">
                        <a:defRPr sz="2337" kern="1200">
                          <a:solidFill>
                            <a:schemeClr val="tx1"/>
                          </a:solidFill>
                          <a:latin typeface="Arial"/>
                          <a:ea typeface="宋体"/>
                        </a:defRPr>
                      </a:lvl6pPr>
                      <a:lvl7pPr marL="3561971" algn="l" defTabSz="1187323" rtl="0" eaLnBrk="1" latinLnBrk="0" hangingPunct="1">
                        <a:defRPr sz="2337" kern="1200">
                          <a:solidFill>
                            <a:schemeClr val="tx1"/>
                          </a:solidFill>
                          <a:latin typeface="Arial"/>
                          <a:ea typeface="宋体"/>
                        </a:defRPr>
                      </a:lvl7pPr>
                      <a:lvl8pPr marL="4155634" algn="l" defTabSz="1187323" rtl="0" eaLnBrk="1" latinLnBrk="0" hangingPunct="1">
                        <a:defRPr sz="2337" kern="1200">
                          <a:solidFill>
                            <a:schemeClr val="tx1"/>
                          </a:solidFill>
                          <a:latin typeface="Arial"/>
                          <a:ea typeface="宋体"/>
                        </a:defRPr>
                      </a:lvl8pPr>
                      <a:lvl9pPr marL="4749295" algn="l" defTabSz="1187323" rtl="0" eaLnBrk="1" latinLnBrk="0" hangingPunct="1">
                        <a:defRPr sz="2337" kern="1200">
                          <a:solidFill>
                            <a:schemeClr val="tx1"/>
                          </a:solidFill>
                          <a:latin typeface="Arial"/>
                          <a:ea typeface="宋体"/>
                        </a:defRPr>
                      </a:lvl9pPr>
                    </a:lstStyle>
                    <a:p>
                      <a:r>
                        <a:rPr lang="en-US" altLang="zh-CN" sz="1400" b="1" dirty="0"/>
                        <a:t>1</a:t>
                      </a:r>
                      <a:endParaRPr lang="zh-CN" altLang="en-US" sz="1400"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1187323" rtl="0" eaLnBrk="1" latinLnBrk="0" hangingPunct="1">
                        <a:defRPr sz="2337" kern="1200">
                          <a:solidFill>
                            <a:schemeClr val="tx1"/>
                          </a:solidFill>
                          <a:latin typeface="Arial"/>
                          <a:ea typeface="宋体"/>
                        </a:defRPr>
                      </a:lvl1pPr>
                      <a:lvl2pPr marL="593662" algn="l" defTabSz="1187323" rtl="0" eaLnBrk="1" latinLnBrk="0" hangingPunct="1">
                        <a:defRPr sz="2337" kern="1200">
                          <a:solidFill>
                            <a:schemeClr val="tx1"/>
                          </a:solidFill>
                          <a:latin typeface="Arial"/>
                          <a:ea typeface="宋体"/>
                        </a:defRPr>
                      </a:lvl2pPr>
                      <a:lvl3pPr marL="1187323" algn="l" defTabSz="1187323" rtl="0" eaLnBrk="1" latinLnBrk="0" hangingPunct="1">
                        <a:defRPr sz="2337" kern="1200">
                          <a:solidFill>
                            <a:schemeClr val="tx1"/>
                          </a:solidFill>
                          <a:latin typeface="Arial"/>
                          <a:ea typeface="宋体"/>
                        </a:defRPr>
                      </a:lvl3pPr>
                      <a:lvl4pPr marL="1780986" algn="l" defTabSz="1187323" rtl="0" eaLnBrk="1" latinLnBrk="0" hangingPunct="1">
                        <a:defRPr sz="2337" kern="1200">
                          <a:solidFill>
                            <a:schemeClr val="tx1"/>
                          </a:solidFill>
                          <a:latin typeface="Arial"/>
                          <a:ea typeface="宋体"/>
                        </a:defRPr>
                      </a:lvl4pPr>
                      <a:lvl5pPr marL="2374648" algn="l" defTabSz="1187323" rtl="0" eaLnBrk="1" latinLnBrk="0" hangingPunct="1">
                        <a:defRPr sz="2337" kern="1200">
                          <a:solidFill>
                            <a:schemeClr val="tx1"/>
                          </a:solidFill>
                          <a:latin typeface="Arial"/>
                          <a:ea typeface="宋体"/>
                        </a:defRPr>
                      </a:lvl5pPr>
                      <a:lvl6pPr marL="2968309" algn="l" defTabSz="1187323" rtl="0" eaLnBrk="1" latinLnBrk="0" hangingPunct="1">
                        <a:defRPr sz="2337" kern="1200">
                          <a:solidFill>
                            <a:schemeClr val="tx1"/>
                          </a:solidFill>
                          <a:latin typeface="Arial"/>
                          <a:ea typeface="宋体"/>
                        </a:defRPr>
                      </a:lvl6pPr>
                      <a:lvl7pPr marL="3561971" algn="l" defTabSz="1187323" rtl="0" eaLnBrk="1" latinLnBrk="0" hangingPunct="1">
                        <a:defRPr sz="2337" kern="1200">
                          <a:solidFill>
                            <a:schemeClr val="tx1"/>
                          </a:solidFill>
                          <a:latin typeface="Arial"/>
                          <a:ea typeface="宋体"/>
                        </a:defRPr>
                      </a:lvl7pPr>
                      <a:lvl8pPr marL="4155634" algn="l" defTabSz="1187323" rtl="0" eaLnBrk="1" latinLnBrk="0" hangingPunct="1">
                        <a:defRPr sz="2337" kern="1200">
                          <a:solidFill>
                            <a:schemeClr val="tx1"/>
                          </a:solidFill>
                          <a:latin typeface="Arial"/>
                          <a:ea typeface="宋体"/>
                        </a:defRPr>
                      </a:lvl8pPr>
                      <a:lvl9pPr marL="4749295" algn="l" defTabSz="1187323" rtl="0" eaLnBrk="1" latinLnBrk="0" hangingPunct="1">
                        <a:defRPr sz="2337" kern="1200">
                          <a:solidFill>
                            <a:schemeClr val="tx1"/>
                          </a:solidFill>
                          <a:latin typeface="Arial"/>
                          <a:ea typeface="宋体"/>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dirty="0"/>
                        <a:t>Variable</a:t>
                      </a:r>
                      <a:endParaRPr lang="zh-CN" altLang="en-US" sz="1400" b="1" dirty="0"/>
                    </a:p>
                    <a:p>
                      <a:endParaRPr lang="zh-CN" altLang="en-US" sz="1400"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1187323" rtl="0" eaLnBrk="1" latinLnBrk="0" hangingPunct="1">
                        <a:defRPr sz="2337" kern="1200">
                          <a:solidFill>
                            <a:schemeClr val="tx1"/>
                          </a:solidFill>
                          <a:latin typeface="Arial"/>
                          <a:ea typeface="宋体"/>
                        </a:defRPr>
                      </a:lvl1pPr>
                      <a:lvl2pPr marL="593662" algn="l" defTabSz="1187323" rtl="0" eaLnBrk="1" latinLnBrk="0" hangingPunct="1">
                        <a:defRPr sz="2337" kern="1200">
                          <a:solidFill>
                            <a:schemeClr val="tx1"/>
                          </a:solidFill>
                          <a:latin typeface="Arial"/>
                          <a:ea typeface="宋体"/>
                        </a:defRPr>
                      </a:lvl2pPr>
                      <a:lvl3pPr marL="1187323" algn="l" defTabSz="1187323" rtl="0" eaLnBrk="1" latinLnBrk="0" hangingPunct="1">
                        <a:defRPr sz="2337" kern="1200">
                          <a:solidFill>
                            <a:schemeClr val="tx1"/>
                          </a:solidFill>
                          <a:latin typeface="Arial"/>
                          <a:ea typeface="宋体"/>
                        </a:defRPr>
                      </a:lvl3pPr>
                      <a:lvl4pPr marL="1780986" algn="l" defTabSz="1187323" rtl="0" eaLnBrk="1" latinLnBrk="0" hangingPunct="1">
                        <a:defRPr sz="2337" kern="1200">
                          <a:solidFill>
                            <a:schemeClr val="tx1"/>
                          </a:solidFill>
                          <a:latin typeface="Arial"/>
                          <a:ea typeface="宋体"/>
                        </a:defRPr>
                      </a:lvl4pPr>
                      <a:lvl5pPr marL="2374648" algn="l" defTabSz="1187323" rtl="0" eaLnBrk="1" latinLnBrk="0" hangingPunct="1">
                        <a:defRPr sz="2337" kern="1200">
                          <a:solidFill>
                            <a:schemeClr val="tx1"/>
                          </a:solidFill>
                          <a:latin typeface="Arial"/>
                          <a:ea typeface="宋体"/>
                        </a:defRPr>
                      </a:lvl5pPr>
                      <a:lvl6pPr marL="2968309" algn="l" defTabSz="1187323" rtl="0" eaLnBrk="1" latinLnBrk="0" hangingPunct="1">
                        <a:defRPr sz="2337" kern="1200">
                          <a:solidFill>
                            <a:schemeClr val="tx1"/>
                          </a:solidFill>
                          <a:latin typeface="Arial"/>
                          <a:ea typeface="宋体"/>
                        </a:defRPr>
                      </a:lvl6pPr>
                      <a:lvl7pPr marL="3561971" algn="l" defTabSz="1187323" rtl="0" eaLnBrk="1" latinLnBrk="0" hangingPunct="1">
                        <a:defRPr sz="2337" kern="1200">
                          <a:solidFill>
                            <a:schemeClr val="tx1"/>
                          </a:solidFill>
                          <a:latin typeface="Arial"/>
                          <a:ea typeface="宋体"/>
                        </a:defRPr>
                      </a:lvl7pPr>
                      <a:lvl8pPr marL="4155634" algn="l" defTabSz="1187323" rtl="0" eaLnBrk="1" latinLnBrk="0" hangingPunct="1">
                        <a:defRPr sz="2337" kern="1200">
                          <a:solidFill>
                            <a:schemeClr val="tx1"/>
                          </a:solidFill>
                          <a:latin typeface="Arial"/>
                          <a:ea typeface="宋体"/>
                        </a:defRPr>
                      </a:lvl8pPr>
                      <a:lvl9pPr marL="4749295" algn="l" defTabSz="1187323" rtl="0" eaLnBrk="1" latinLnBrk="0" hangingPunct="1">
                        <a:defRPr sz="2337" kern="1200">
                          <a:solidFill>
                            <a:schemeClr val="tx1"/>
                          </a:solidFill>
                          <a:latin typeface="Arial"/>
                          <a:ea typeface="宋体"/>
                        </a:defRPr>
                      </a:lvl9pPr>
                    </a:lstStyle>
                    <a:p>
                      <a:r>
                        <a:rPr lang="en-US" altLang="zh-CN" sz="1400" b="1" dirty="0"/>
                        <a:t>2</a:t>
                      </a:r>
                      <a:endParaRPr lang="zh-CN" altLang="en-US" sz="1400"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4071730897"/>
                  </a:ext>
                </a:extLst>
              </a:tr>
              <a:tr h="298699">
                <a:tc>
                  <a:txBody>
                    <a:bodyPr/>
                    <a:lstStyle>
                      <a:lvl1pPr marL="0" algn="l" defTabSz="1187323" rtl="0" eaLnBrk="1" latinLnBrk="0" hangingPunct="1">
                        <a:defRPr sz="2337" kern="1200">
                          <a:solidFill>
                            <a:schemeClr val="tx1"/>
                          </a:solidFill>
                          <a:latin typeface="Arial"/>
                          <a:ea typeface="宋体"/>
                        </a:defRPr>
                      </a:lvl1pPr>
                      <a:lvl2pPr marL="593662" algn="l" defTabSz="1187323" rtl="0" eaLnBrk="1" latinLnBrk="0" hangingPunct="1">
                        <a:defRPr sz="2337" kern="1200">
                          <a:solidFill>
                            <a:schemeClr val="tx1"/>
                          </a:solidFill>
                          <a:latin typeface="Arial"/>
                          <a:ea typeface="宋体"/>
                        </a:defRPr>
                      </a:lvl2pPr>
                      <a:lvl3pPr marL="1187323" algn="l" defTabSz="1187323" rtl="0" eaLnBrk="1" latinLnBrk="0" hangingPunct="1">
                        <a:defRPr sz="2337" kern="1200">
                          <a:solidFill>
                            <a:schemeClr val="tx1"/>
                          </a:solidFill>
                          <a:latin typeface="Arial"/>
                          <a:ea typeface="宋体"/>
                        </a:defRPr>
                      </a:lvl3pPr>
                      <a:lvl4pPr marL="1780986" algn="l" defTabSz="1187323" rtl="0" eaLnBrk="1" latinLnBrk="0" hangingPunct="1">
                        <a:defRPr sz="2337" kern="1200">
                          <a:solidFill>
                            <a:schemeClr val="tx1"/>
                          </a:solidFill>
                          <a:latin typeface="Arial"/>
                          <a:ea typeface="宋体"/>
                        </a:defRPr>
                      </a:lvl4pPr>
                      <a:lvl5pPr marL="2374648" algn="l" defTabSz="1187323" rtl="0" eaLnBrk="1" latinLnBrk="0" hangingPunct="1">
                        <a:defRPr sz="2337" kern="1200">
                          <a:solidFill>
                            <a:schemeClr val="tx1"/>
                          </a:solidFill>
                          <a:latin typeface="Arial"/>
                          <a:ea typeface="宋体"/>
                        </a:defRPr>
                      </a:lvl5pPr>
                      <a:lvl6pPr marL="2968309" algn="l" defTabSz="1187323" rtl="0" eaLnBrk="1" latinLnBrk="0" hangingPunct="1">
                        <a:defRPr sz="2337" kern="1200">
                          <a:solidFill>
                            <a:schemeClr val="tx1"/>
                          </a:solidFill>
                          <a:latin typeface="Arial"/>
                          <a:ea typeface="宋体"/>
                        </a:defRPr>
                      </a:lvl6pPr>
                      <a:lvl7pPr marL="3561971" algn="l" defTabSz="1187323" rtl="0" eaLnBrk="1" latinLnBrk="0" hangingPunct="1">
                        <a:defRPr sz="2337" kern="1200">
                          <a:solidFill>
                            <a:schemeClr val="tx1"/>
                          </a:solidFill>
                          <a:latin typeface="Arial"/>
                          <a:ea typeface="宋体"/>
                        </a:defRPr>
                      </a:lvl7pPr>
                      <a:lvl8pPr marL="4155634" algn="l" defTabSz="1187323" rtl="0" eaLnBrk="1" latinLnBrk="0" hangingPunct="1">
                        <a:defRPr sz="2337" kern="1200">
                          <a:solidFill>
                            <a:schemeClr val="tx1"/>
                          </a:solidFill>
                          <a:latin typeface="Arial"/>
                          <a:ea typeface="宋体"/>
                        </a:defRPr>
                      </a:lvl8pPr>
                      <a:lvl9pPr marL="4749295" algn="l" defTabSz="1187323" rtl="0" eaLnBrk="1" latinLnBrk="0" hangingPunct="1">
                        <a:defRPr sz="2337" kern="1200">
                          <a:solidFill>
                            <a:schemeClr val="tx1"/>
                          </a:solidFill>
                          <a:latin typeface="Arial"/>
                          <a:ea typeface="宋体"/>
                        </a:defRPr>
                      </a:lvl9pPr>
                    </a:lstStyle>
                    <a:p>
                      <a:r>
                        <a:rPr lang="en-US" altLang="zh-CN" sz="1400" dirty="0"/>
                        <a:t>FC</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1187323" rtl="0" eaLnBrk="1" latinLnBrk="0" hangingPunct="1">
                        <a:defRPr sz="2337" kern="1200">
                          <a:solidFill>
                            <a:schemeClr val="tx1"/>
                          </a:solidFill>
                          <a:latin typeface="Arial"/>
                          <a:ea typeface="宋体"/>
                        </a:defRPr>
                      </a:lvl1pPr>
                      <a:lvl2pPr marL="593662" algn="l" defTabSz="1187323" rtl="0" eaLnBrk="1" latinLnBrk="0" hangingPunct="1">
                        <a:defRPr sz="2337" kern="1200">
                          <a:solidFill>
                            <a:schemeClr val="tx1"/>
                          </a:solidFill>
                          <a:latin typeface="Arial"/>
                          <a:ea typeface="宋体"/>
                        </a:defRPr>
                      </a:lvl2pPr>
                      <a:lvl3pPr marL="1187323" algn="l" defTabSz="1187323" rtl="0" eaLnBrk="1" latinLnBrk="0" hangingPunct="1">
                        <a:defRPr sz="2337" kern="1200">
                          <a:solidFill>
                            <a:schemeClr val="tx1"/>
                          </a:solidFill>
                          <a:latin typeface="Arial"/>
                          <a:ea typeface="宋体"/>
                        </a:defRPr>
                      </a:lvl3pPr>
                      <a:lvl4pPr marL="1780986" algn="l" defTabSz="1187323" rtl="0" eaLnBrk="1" latinLnBrk="0" hangingPunct="1">
                        <a:defRPr sz="2337" kern="1200">
                          <a:solidFill>
                            <a:schemeClr val="tx1"/>
                          </a:solidFill>
                          <a:latin typeface="Arial"/>
                          <a:ea typeface="宋体"/>
                        </a:defRPr>
                      </a:lvl4pPr>
                      <a:lvl5pPr marL="2374648" algn="l" defTabSz="1187323" rtl="0" eaLnBrk="1" latinLnBrk="0" hangingPunct="1">
                        <a:defRPr sz="2337" kern="1200">
                          <a:solidFill>
                            <a:schemeClr val="tx1"/>
                          </a:solidFill>
                          <a:latin typeface="Arial"/>
                          <a:ea typeface="宋体"/>
                        </a:defRPr>
                      </a:lvl5pPr>
                      <a:lvl6pPr marL="2968309" algn="l" defTabSz="1187323" rtl="0" eaLnBrk="1" latinLnBrk="0" hangingPunct="1">
                        <a:defRPr sz="2337" kern="1200">
                          <a:solidFill>
                            <a:schemeClr val="tx1"/>
                          </a:solidFill>
                          <a:latin typeface="Arial"/>
                          <a:ea typeface="宋体"/>
                        </a:defRPr>
                      </a:lvl6pPr>
                      <a:lvl7pPr marL="3561971" algn="l" defTabSz="1187323" rtl="0" eaLnBrk="1" latinLnBrk="0" hangingPunct="1">
                        <a:defRPr sz="2337" kern="1200">
                          <a:solidFill>
                            <a:schemeClr val="tx1"/>
                          </a:solidFill>
                          <a:latin typeface="Arial"/>
                          <a:ea typeface="宋体"/>
                        </a:defRPr>
                      </a:lvl7pPr>
                      <a:lvl8pPr marL="4155634" algn="l" defTabSz="1187323" rtl="0" eaLnBrk="1" latinLnBrk="0" hangingPunct="1">
                        <a:defRPr sz="2337" kern="1200">
                          <a:solidFill>
                            <a:schemeClr val="tx1"/>
                          </a:solidFill>
                          <a:latin typeface="Arial"/>
                          <a:ea typeface="宋体"/>
                        </a:defRPr>
                      </a:lvl8pPr>
                      <a:lvl9pPr marL="4749295" algn="l" defTabSz="1187323" rtl="0" eaLnBrk="1" latinLnBrk="0" hangingPunct="1">
                        <a:defRPr sz="2337" kern="1200">
                          <a:solidFill>
                            <a:schemeClr val="tx1"/>
                          </a:solidFill>
                          <a:latin typeface="Arial"/>
                          <a:ea typeface="宋体"/>
                        </a:defRPr>
                      </a:lvl9pPr>
                    </a:lstStyle>
                    <a:p>
                      <a:r>
                        <a:rPr lang="en-US" altLang="zh-CN" sz="1400" dirty="0"/>
                        <a:t>Address</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1187323" rtl="0" eaLnBrk="1" latinLnBrk="0" hangingPunct="1">
                        <a:defRPr sz="2337" kern="1200">
                          <a:solidFill>
                            <a:schemeClr val="tx1"/>
                          </a:solidFill>
                          <a:latin typeface="Arial"/>
                          <a:ea typeface="宋体"/>
                        </a:defRPr>
                      </a:lvl1pPr>
                      <a:lvl2pPr marL="593662" algn="l" defTabSz="1187323" rtl="0" eaLnBrk="1" latinLnBrk="0" hangingPunct="1">
                        <a:defRPr sz="2337" kern="1200">
                          <a:solidFill>
                            <a:schemeClr val="tx1"/>
                          </a:solidFill>
                          <a:latin typeface="Arial"/>
                          <a:ea typeface="宋体"/>
                        </a:defRPr>
                      </a:lvl2pPr>
                      <a:lvl3pPr marL="1187323" algn="l" defTabSz="1187323" rtl="0" eaLnBrk="1" latinLnBrk="0" hangingPunct="1">
                        <a:defRPr sz="2337" kern="1200">
                          <a:solidFill>
                            <a:schemeClr val="tx1"/>
                          </a:solidFill>
                          <a:latin typeface="Arial"/>
                          <a:ea typeface="宋体"/>
                        </a:defRPr>
                      </a:lvl3pPr>
                      <a:lvl4pPr marL="1780986" algn="l" defTabSz="1187323" rtl="0" eaLnBrk="1" latinLnBrk="0" hangingPunct="1">
                        <a:defRPr sz="2337" kern="1200">
                          <a:solidFill>
                            <a:schemeClr val="tx1"/>
                          </a:solidFill>
                          <a:latin typeface="Arial"/>
                          <a:ea typeface="宋体"/>
                        </a:defRPr>
                      </a:lvl4pPr>
                      <a:lvl5pPr marL="2374648" algn="l" defTabSz="1187323" rtl="0" eaLnBrk="1" latinLnBrk="0" hangingPunct="1">
                        <a:defRPr sz="2337" kern="1200">
                          <a:solidFill>
                            <a:schemeClr val="tx1"/>
                          </a:solidFill>
                          <a:latin typeface="Arial"/>
                          <a:ea typeface="宋体"/>
                        </a:defRPr>
                      </a:lvl5pPr>
                      <a:lvl6pPr marL="2968309" algn="l" defTabSz="1187323" rtl="0" eaLnBrk="1" latinLnBrk="0" hangingPunct="1">
                        <a:defRPr sz="2337" kern="1200">
                          <a:solidFill>
                            <a:schemeClr val="tx1"/>
                          </a:solidFill>
                          <a:latin typeface="Arial"/>
                          <a:ea typeface="宋体"/>
                        </a:defRPr>
                      </a:lvl6pPr>
                      <a:lvl7pPr marL="3561971" algn="l" defTabSz="1187323" rtl="0" eaLnBrk="1" latinLnBrk="0" hangingPunct="1">
                        <a:defRPr sz="2337" kern="1200">
                          <a:solidFill>
                            <a:schemeClr val="tx1"/>
                          </a:solidFill>
                          <a:latin typeface="Arial"/>
                          <a:ea typeface="宋体"/>
                        </a:defRPr>
                      </a:lvl7pPr>
                      <a:lvl8pPr marL="4155634" algn="l" defTabSz="1187323" rtl="0" eaLnBrk="1" latinLnBrk="0" hangingPunct="1">
                        <a:defRPr sz="2337" kern="1200">
                          <a:solidFill>
                            <a:schemeClr val="tx1"/>
                          </a:solidFill>
                          <a:latin typeface="Arial"/>
                          <a:ea typeface="宋体"/>
                        </a:defRPr>
                      </a:lvl8pPr>
                      <a:lvl9pPr marL="4749295" algn="l" defTabSz="1187323" rtl="0" eaLnBrk="1" latinLnBrk="0" hangingPunct="1">
                        <a:defRPr sz="2337" kern="1200">
                          <a:solidFill>
                            <a:schemeClr val="tx1"/>
                          </a:solidFill>
                          <a:latin typeface="Arial"/>
                          <a:ea typeface="宋体"/>
                        </a:defRPr>
                      </a:lvl9pPr>
                    </a:lstStyle>
                    <a:p>
                      <a:r>
                        <a:rPr lang="en-US" altLang="zh-CN" sz="1400" dirty="0"/>
                        <a:t>Header IE message ID (128~255)</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1187323" rtl="0" eaLnBrk="1" latinLnBrk="0" hangingPunct="1">
                        <a:defRPr sz="2337" kern="1200">
                          <a:solidFill>
                            <a:schemeClr val="tx1"/>
                          </a:solidFill>
                          <a:latin typeface="Arial"/>
                          <a:ea typeface="宋体"/>
                        </a:defRPr>
                      </a:lvl1pPr>
                      <a:lvl2pPr marL="593662" algn="l" defTabSz="1187323" rtl="0" eaLnBrk="1" latinLnBrk="0" hangingPunct="1">
                        <a:defRPr sz="2337" kern="1200">
                          <a:solidFill>
                            <a:schemeClr val="tx1"/>
                          </a:solidFill>
                          <a:latin typeface="Arial"/>
                          <a:ea typeface="宋体"/>
                        </a:defRPr>
                      </a:lvl2pPr>
                      <a:lvl3pPr marL="1187323" algn="l" defTabSz="1187323" rtl="0" eaLnBrk="1" latinLnBrk="0" hangingPunct="1">
                        <a:defRPr sz="2337" kern="1200">
                          <a:solidFill>
                            <a:schemeClr val="tx1"/>
                          </a:solidFill>
                          <a:latin typeface="Arial"/>
                          <a:ea typeface="宋体"/>
                        </a:defRPr>
                      </a:lvl3pPr>
                      <a:lvl4pPr marL="1780986" algn="l" defTabSz="1187323" rtl="0" eaLnBrk="1" latinLnBrk="0" hangingPunct="1">
                        <a:defRPr sz="2337" kern="1200">
                          <a:solidFill>
                            <a:schemeClr val="tx1"/>
                          </a:solidFill>
                          <a:latin typeface="Arial"/>
                          <a:ea typeface="宋体"/>
                        </a:defRPr>
                      </a:lvl4pPr>
                      <a:lvl5pPr marL="2374648" algn="l" defTabSz="1187323" rtl="0" eaLnBrk="1" latinLnBrk="0" hangingPunct="1">
                        <a:defRPr sz="2337" kern="1200">
                          <a:solidFill>
                            <a:schemeClr val="tx1"/>
                          </a:solidFill>
                          <a:latin typeface="Arial"/>
                          <a:ea typeface="宋体"/>
                        </a:defRPr>
                      </a:lvl5pPr>
                      <a:lvl6pPr marL="2968309" algn="l" defTabSz="1187323" rtl="0" eaLnBrk="1" latinLnBrk="0" hangingPunct="1">
                        <a:defRPr sz="2337" kern="1200">
                          <a:solidFill>
                            <a:schemeClr val="tx1"/>
                          </a:solidFill>
                          <a:latin typeface="Arial"/>
                          <a:ea typeface="宋体"/>
                        </a:defRPr>
                      </a:lvl6pPr>
                      <a:lvl7pPr marL="3561971" algn="l" defTabSz="1187323" rtl="0" eaLnBrk="1" latinLnBrk="0" hangingPunct="1">
                        <a:defRPr sz="2337" kern="1200">
                          <a:solidFill>
                            <a:schemeClr val="tx1"/>
                          </a:solidFill>
                          <a:latin typeface="Arial"/>
                          <a:ea typeface="宋体"/>
                        </a:defRPr>
                      </a:lvl7pPr>
                      <a:lvl8pPr marL="4155634" algn="l" defTabSz="1187323" rtl="0" eaLnBrk="1" latinLnBrk="0" hangingPunct="1">
                        <a:defRPr sz="2337" kern="1200">
                          <a:solidFill>
                            <a:schemeClr val="tx1"/>
                          </a:solidFill>
                          <a:latin typeface="Arial"/>
                          <a:ea typeface="宋体"/>
                        </a:defRPr>
                      </a:lvl8pPr>
                      <a:lvl9pPr marL="4749295" algn="l" defTabSz="1187323" rtl="0" eaLnBrk="1" latinLnBrk="0" hangingPunct="1">
                        <a:defRPr sz="2337" kern="1200">
                          <a:solidFill>
                            <a:schemeClr val="tx1"/>
                          </a:solidFill>
                          <a:latin typeface="Arial"/>
                          <a:ea typeface="宋体"/>
                        </a:defRPr>
                      </a:lvl9pPr>
                    </a:lstStyle>
                    <a:p>
                      <a:r>
                        <a:rPr lang="en-US" altLang="zh-CN" sz="1400" dirty="0"/>
                        <a:t>Data Content</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1187323" rtl="0" eaLnBrk="1" latinLnBrk="0" hangingPunct="1">
                        <a:defRPr sz="2337" kern="1200">
                          <a:solidFill>
                            <a:schemeClr val="tx1"/>
                          </a:solidFill>
                          <a:latin typeface="Arial"/>
                          <a:ea typeface="宋体"/>
                        </a:defRPr>
                      </a:lvl1pPr>
                      <a:lvl2pPr marL="593662" algn="l" defTabSz="1187323" rtl="0" eaLnBrk="1" latinLnBrk="0" hangingPunct="1">
                        <a:defRPr sz="2337" kern="1200">
                          <a:solidFill>
                            <a:schemeClr val="tx1"/>
                          </a:solidFill>
                          <a:latin typeface="Arial"/>
                          <a:ea typeface="宋体"/>
                        </a:defRPr>
                      </a:lvl2pPr>
                      <a:lvl3pPr marL="1187323" algn="l" defTabSz="1187323" rtl="0" eaLnBrk="1" latinLnBrk="0" hangingPunct="1">
                        <a:defRPr sz="2337" kern="1200">
                          <a:solidFill>
                            <a:schemeClr val="tx1"/>
                          </a:solidFill>
                          <a:latin typeface="Arial"/>
                          <a:ea typeface="宋体"/>
                        </a:defRPr>
                      </a:lvl3pPr>
                      <a:lvl4pPr marL="1780986" algn="l" defTabSz="1187323" rtl="0" eaLnBrk="1" latinLnBrk="0" hangingPunct="1">
                        <a:defRPr sz="2337" kern="1200">
                          <a:solidFill>
                            <a:schemeClr val="tx1"/>
                          </a:solidFill>
                          <a:latin typeface="Arial"/>
                          <a:ea typeface="宋体"/>
                        </a:defRPr>
                      </a:lvl4pPr>
                      <a:lvl5pPr marL="2374648" algn="l" defTabSz="1187323" rtl="0" eaLnBrk="1" latinLnBrk="0" hangingPunct="1">
                        <a:defRPr sz="2337" kern="1200">
                          <a:solidFill>
                            <a:schemeClr val="tx1"/>
                          </a:solidFill>
                          <a:latin typeface="Arial"/>
                          <a:ea typeface="宋体"/>
                        </a:defRPr>
                      </a:lvl5pPr>
                      <a:lvl6pPr marL="2968309" algn="l" defTabSz="1187323" rtl="0" eaLnBrk="1" latinLnBrk="0" hangingPunct="1">
                        <a:defRPr sz="2337" kern="1200">
                          <a:solidFill>
                            <a:schemeClr val="tx1"/>
                          </a:solidFill>
                          <a:latin typeface="Arial"/>
                          <a:ea typeface="宋体"/>
                        </a:defRPr>
                      </a:lvl6pPr>
                      <a:lvl7pPr marL="3561971" algn="l" defTabSz="1187323" rtl="0" eaLnBrk="1" latinLnBrk="0" hangingPunct="1">
                        <a:defRPr sz="2337" kern="1200">
                          <a:solidFill>
                            <a:schemeClr val="tx1"/>
                          </a:solidFill>
                          <a:latin typeface="Arial"/>
                          <a:ea typeface="宋体"/>
                        </a:defRPr>
                      </a:lvl7pPr>
                      <a:lvl8pPr marL="4155634" algn="l" defTabSz="1187323" rtl="0" eaLnBrk="1" latinLnBrk="0" hangingPunct="1">
                        <a:defRPr sz="2337" kern="1200">
                          <a:solidFill>
                            <a:schemeClr val="tx1"/>
                          </a:solidFill>
                          <a:latin typeface="Arial"/>
                          <a:ea typeface="宋体"/>
                        </a:defRPr>
                      </a:lvl8pPr>
                      <a:lvl9pPr marL="4749295" algn="l" defTabSz="1187323" rtl="0" eaLnBrk="1" latinLnBrk="0" hangingPunct="1">
                        <a:defRPr sz="2337" kern="1200">
                          <a:solidFill>
                            <a:schemeClr val="tx1"/>
                          </a:solidFill>
                          <a:latin typeface="Arial"/>
                          <a:ea typeface="宋体"/>
                        </a:defRPr>
                      </a:lvl9pPr>
                    </a:lstStyle>
                    <a:p>
                      <a:r>
                        <a:rPr lang="en-US" altLang="zh-CN" sz="1400" dirty="0"/>
                        <a:t>CRC</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617526804"/>
                  </a:ext>
                </a:extLst>
              </a:tr>
            </a:tbl>
          </a:graphicData>
        </a:graphic>
      </p:graphicFrame>
      <p:pic>
        <p:nvPicPr>
          <p:cNvPr id="20" name="Picture 19">
            <a:extLst>
              <a:ext uri="{FF2B5EF4-FFF2-40B4-BE49-F238E27FC236}">
                <a16:creationId xmlns:a16="http://schemas.microsoft.com/office/drawing/2014/main" id="{00E6F8E6-1098-4AB6-A9D9-9133DA97DA7B}"/>
              </a:ext>
            </a:extLst>
          </p:cNvPr>
          <p:cNvPicPr>
            <a:picLocks noChangeAspect="1"/>
          </p:cNvPicPr>
          <p:nvPr/>
        </p:nvPicPr>
        <p:blipFill>
          <a:blip r:embed="rId2"/>
          <a:stretch>
            <a:fillRect/>
          </a:stretch>
        </p:blipFill>
        <p:spPr>
          <a:xfrm>
            <a:off x="3707301" y="4066357"/>
            <a:ext cx="5245100" cy="1966913"/>
          </a:xfrm>
          <a:prstGeom prst="rect">
            <a:avLst/>
          </a:prstGeom>
          <a:solidFill>
            <a:srgbClr val="FFFFFF"/>
          </a:solidFill>
        </p:spPr>
      </p:pic>
    </p:spTree>
    <p:extLst>
      <p:ext uri="{BB962C8B-B14F-4D97-AF65-F5344CB8AC3E}">
        <p14:creationId xmlns:p14="http://schemas.microsoft.com/office/powerpoint/2010/main" val="782588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May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a:t>Rojan Chitrakar,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5</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2400" b="1" kern="0" dirty="0"/>
              <a:t>Background: Authenticated encryption with associated data (AEAD) Security Operation in 802.15.4-2020</a:t>
            </a:r>
            <a:endParaRPr lang="en-US" altLang="zh-CN" sz="2400" b="1" kern="0" dirty="0"/>
          </a:p>
        </p:txBody>
      </p:sp>
      <p:sp>
        <p:nvSpPr>
          <p:cNvPr id="6" name="TextBox 5">
            <a:extLst>
              <a:ext uri="{FF2B5EF4-FFF2-40B4-BE49-F238E27FC236}">
                <a16:creationId xmlns:a16="http://schemas.microsoft.com/office/drawing/2014/main" id="{F26A44F3-71A7-412F-820E-E44BA25F4823}"/>
              </a:ext>
            </a:extLst>
          </p:cNvPr>
          <p:cNvSpPr txBox="1"/>
          <p:nvPr/>
        </p:nvSpPr>
        <p:spPr>
          <a:xfrm>
            <a:off x="35496" y="1350998"/>
            <a:ext cx="8767227" cy="2394502"/>
          </a:xfrm>
          <a:prstGeom prst="rect">
            <a:avLst/>
          </a:prstGeom>
          <a:noFill/>
        </p:spPr>
        <p:txBody>
          <a:bodyPr vert="horz" wrap="square" rtlCol="0">
            <a:spAutoFit/>
          </a:bodyPr>
          <a:lstStyle/>
          <a:p>
            <a:pPr eaLnBrk="1" hangingPunct="1">
              <a:spcBef>
                <a:spcPct val="20000"/>
              </a:spcBef>
            </a:pPr>
            <a:r>
              <a:rPr lang="en-US" sz="2000" u="sng" dirty="0">
                <a:solidFill>
                  <a:srgbClr val="000000"/>
                </a:solidFill>
                <a:latin typeface="Arial"/>
                <a:ea typeface="宋体" panose="02010600030101010101" pitchFamily="2" charset="-122"/>
              </a:rPr>
              <a:t>AEAD encryption and authentication transformation (CCM* using AES-128) </a:t>
            </a:r>
            <a:r>
              <a:rPr lang="en-US" sz="2000" dirty="0">
                <a:solidFill>
                  <a:srgbClr val="000000"/>
                </a:solidFill>
                <a:latin typeface="Arial"/>
                <a:ea typeface="宋体" panose="02010600030101010101" pitchFamily="2" charset="-122"/>
              </a:rPr>
              <a:t>:</a:t>
            </a:r>
          </a:p>
          <a:p>
            <a:pPr eaLnBrk="1" hangingPunct="1">
              <a:spcBef>
                <a:spcPct val="20000"/>
              </a:spcBef>
            </a:pPr>
            <a:r>
              <a:rPr lang="en-US" sz="1800" dirty="0">
                <a:solidFill>
                  <a:srgbClr val="000000"/>
                </a:solidFill>
                <a:latin typeface="Arial"/>
                <a:ea typeface="宋体" panose="02010600030101010101" pitchFamily="2" charset="-122"/>
              </a:rPr>
              <a:t>3 levels for Authentication and 3 levels for encryption are provided.</a:t>
            </a:r>
          </a:p>
          <a:p>
            <a:pPr eaLnBrk="1" hangingPunct="1">
              <a:spcBef>
                <a:spcPct val="20000"/>
              </a:spcBef>
            </a:pPr>
            <a:r>
              <a:rPr lang="en-US" sz="1800" dirty="0">
                <a:solidFill>
                  <a:srgbClr val="000000"/>
                </a:solidFill>
                <a:latin typeface="Arial"/>
                <a:ea typeface="宋体" panose="02010600030101010101" pitchFamily="2" charset="-122"/>
              </a:rPr>
              <a:t>The </a:t>
            </a:r>
            <a:r>
              <a:rPr lang="en-US" sz="1800" b="1" dirty="0">
                <a:solidFill>
                  <a:srgbClr val="000000"/>
                </a:solidFill>
                <a:latin typeface="Arial"/>
                <a:ea typeface="宋体" panose="02010600030101010101" pitchFamily="2" charset="-122"/>
              </a:rPr>
              <a:t>inputs</a:t>
            </a:r>
            <a:r>
              <a:rPr lang="en-US" sz="1800" dirty="0">
                <a:solidFill>
                  <a:srgbClr val="000000"/>
                </a:solidFill>
                <a:latin typeface="Arial"/>
                <a:ea typeface="宋体" panose="02010600030101010101" pitchFamily="2" charset="-122"/>
              </a:rPr>
              <a:t> are as follows:</a:t>
            </a:r>
          </a:p>
          <a:p>
            <a:pPr marL="342900" indent="-342900" eaLnBrk="1" hangingPunct="1">
              <a:spcBef>
                <a:spcPct val="20000"/>
              </a:spcBef>
              <a:buFontTx/>
              <a:buChar char="•"/>
            </a:pPr>
            <a:r>
              <a:rPr lang="en-US" sz="1800" dirty="0">
                <a:solidFill>
                  <a:srgbClr val="000000"/>
                </a:solidFill>
                <a:latin typeface="Arial"/>
                <a:ea typeface="宋体" panose="02010600030101010101" pitchFamily="2" charset="-122"/>
              </a:rPr>
              <a:t>Key</a:t>
            </a:r>
          </a:p>
          <a:p>
            <a:pPr marL="342900" indent="-342900" eaLnBrk="1" hangingPunct="1">
              <a:spcBef>
                <a:spcPct val="20000"/>
              </a:spcBef>
              <a:buFontTx/>
              <a:buChar char="•"/>
            </a:pPr>
            <a:r>
              <a:rPr lang="en-US" sz="1800" dirty="0">
                <a:solidFill>
                  <a:srgbClr val="000000"/>
                </a:solidFill>
                <a:latin typeface="Arial"/>
                <a:ea typeface="宋体" panose="02010600030101010101" pitchFamily="2" charset="-122"/>
              </a:rPr>
              <a:t>Nonce</a:t>
            </a:r>
          </a:p>
          <a:p>
            <a:pPr marL="342900" indent="-342900" eaLnBrk="1" hangingPunct="1">
              <a:spcBef>
                <a:spcPct val="20000"/>
              </a:spcBef>
              <a:buFontTx/>
              <a:buChar char="•"/>
            </a:pPr>
            <a:r>
              <a:rPr lang="en-US" sz="1800" dirty="0">
                <a:solidFill>
                  <a:srgbClr val="000000"/>
                </a:solidFill>
                <a:latin typeface="Arial"/>
                <a:ea typeface="宋体" panose="02010600030101010101" pitchFamily="2" charset="-122"/>
              </a:rPr>
              <a:t>a data (</a:t>
            </a:r>
            <a:r>
              <a:rPr lang="en-US" sz="1800" dirty="0" err="1">
                <a:solidFill>
                  <a:srgbClr val="000000"/>
                </a:solidFill>
                <a:latin typeface="Arial"/>
                <a:ea typeface="宋体" panose="02010600030101010101" pitchFamily="2" charset="-122"/>
              </a:rPr>
              <a:t>AddAuthData</a:t>
            </a:r>
            <a:r>
              <a:rPr lang="en-US" sz="1800" dirty="0">
                <a:solidFill>
                  <a:srgbClr val="000000"/>
                </a:solidFill>
                <a:latin typeface="Arial"/>
                <a:ea typeface="宋体" panose="02010600030101010101" pitchFamily="2" charset="-122"/>
              </a:rPr>
              <a:t>: data to be authenticated)</a:t>
            </a:r>
          </a:p>
          <a:p>
            <a:pPr marL="342900" indent="-342900" eaLnBrk="1" hangingPunct="1">
              <a:spcBef>
                <a:spcPct val="20000"/>
              </a:spcBef>
              <a:buFontTx/>
              <a:buChar char="•"/>
            </a:pPr>
            <a:r>
              <a:rPr lang="en-US" sz="1800" dirty="0">
                <a:solidFill>
                  <a:srgbClr val="000000"/>
                </a:solidFill>
                <a:latin typeface="Arial"/>
                <a:ea typeface="宋体" panose="02010600030101010101" pitchFamily="2" charset="-122"/>
              </a:rPr>
              <a:t>m data (</a:t>
            </a:r>
            <a:r>
              <a:rPr lang="en-US" sz="1800" dirty="0" err="1">
                <a:solidFill>
                  <a:srgbClr val="000000"/>
                </a:solidFill>
                <a:latin typeface="Arial"/>
                <a:ea typeface="宋体" panose="02010600030101010101" pitchFamily="2" charset="-122"/>
              </a:rPr>
              <a:t>PlaintextData</a:t>
            </a:r>
            <a:r>
              <a:rPr lang="en-US" sz="1800" dirty="0">
                <a:solidFill>
                  <a:srgbClr val="000000"/>
                </a:solidFill>
                <a:latin typeface="Arial"/>
                <a:ea typeface="宋体" panose="02010600030101010101" pitchFamily="2" charset="-122"/>
              </a:rPr>
              <a:t>: data to be encrypted)</a:t>
            </a:r>
          </a:p>
        </p:txBody>
      </p:sp>
      <p:pic>
        <p:nvPicPr>
          <p:cNvPr id="7" name="Picture 6">
            <a:extLst>
              <a:ext uri="{FF2B5EF4-FFF2-40B4-BE49-F238E27FC236}">
                <a16:creationId xmlns:a16="http://schemas.microsoft.com/office/drawing/2014/main" id="{E170BD12-771F-4E99-977D-659E1B132621}"/>
              </a:ext>
            </a:extLst>
          </p:cNvPr>
          <p:cNvPicPr>
            <a:picLocks noChangeAspect="1"/>
          </p:cNvPicPr>
          <p:nvPr/>
        </p:nvPicPr>
        <p:blipFill>
          <a:blip r:embed="rId2"/>
          <a:stretch>
            <a:fillRect/>
          </a:stretch>
        </p:blipFill>
        <p:spPr>
          <a:xfrm>
            <a:off x="35496" y="3757034"/>
            <a:ext cx="5650242" cy="2512728"/>
          </a:xfrm>
          <a:prstGeom prst="rect">
            <a:avLst/>
          </a:prstGeom>
        </p:spPr>
      </p:pic>
      <p:pic>
        <p:nvPicPr>
          <p:cNvPr id="8" name="Picture 7">
            <a:extLst>
              <a:ext uri="{FF2B5EF4-FFF2-40B4-BE49-F238E27FC236}">
                <a16:creationId xmlns:a16="http://schemas.microsoft.com/office/drawing/2014/main" id="{D9732D17-68F6-4095-A095-EF26ACD95FD0}"/>
              </a:ext>
            </a:extLst>
          </p:cNvPr>
          <p:cNvPicPr>
            <a:picLocks noChangeAspect="1"/>
          </p:cNvPicPr>
          <p:nvPr/>
        </p:nvPicPr>
        <p:blipFill>
          <a:blip r:embed="rId3"/>
          <a:stretch>
            <a:fillRect/>
          </a:stretch>
        </p:blipFill>
        <p:spPr>
          <a:xfrm>
            <a:off x="5834336" y="2780927"/>
            <a:ext cx="3135832" cy="2512729"/>
          </a:xfrm>
          <a:prstGeom prst="rect">
            <a:avLst/>
          </a:prstGeom>
        </p:spPr>
      </p:pic>
      <p:sp>
        <p:nvSpPr>
          <p:cNvPr id="9" name="Rectangle 8">
            <a:extLst>
              <a:ext uri="{FF2B5EF4-FFF2-40B4-BE49-F238E27FC236}">
                <a16:creationId xmlns:a16="http://schemas.microsoft.com/office/drawing/2014/main" id="{9413EFE0-E160-4AB2-AEE7-FBD6F25766B7}"/>
              </a:ext>
            </a:extLst>
          </p:cNvPr>
          <p:cNvSpPr/>
          <p:nvPr/>
        </p:nvSpPr>
        <p:spPr>
          <a:xfrm>
            <a:off x="4875213" y="2411595"/>
            <a:ext cx="4307589" cy="369332"/>
          </a:xfrm>
          <a:prstGeom prst="rect">
            <a:avLst/>
          </a:prstGeom>
        </p:spPr>
        <p:txBody>
          <a:bodyPr wrap="none">
            <a:spAutoFit/>
          </a:bodyPr>
          <a:lstStyle/>
          <a:p>
            <a:pPr eaLnBrk="1" fontAlgn="auto" hangingPunct="1">
              <a:spcBef>
                <a:spcPts val="0"/>
              </a:spcBef>
              <a:spcAft>
                <a:spcPts val="0"/>
              </a:spcAft>
            </a:pPr>
            <a:r>
              <a:rPr lang="en-US" sz="1800" u="sng" dirty="0">
                <a:solidFill>
                  <a:srgbClr val="000000"/>
                </a:solidFill>
                <a:latin typeface="Arial"/>
                <a:ea typeface="宋体" panose="02010600030101010101" pitchFamily="2" charset="-122"/>
              </a:rPr>
              <a:t>The </a:t>
            </a:r>
            <a:r>
              <a:rPr lang="en-US" sz="1800" b="1" u="sng" dirty="0">
                <a:solidFill>
                  <a:srgbClr val="000000"/>
                </a:solidFill>
                <a:latin typeface="Arial"/>
                <a:ea typeface="宋体" panose="02010600030101010101" pitchFamily="2" charset="-122"/>
              </a:rPr>
              <a:t>output</a:t>
            </a:r>
            <a:r>
              <a:rPr lang="en-US" sz="1800" u="sng" dirty="0">
                <a:solidFill>
                  <a:srgbClr val="000000"/>
                </a:solidFill>
                <a:latin typeface="Arial"/>
                <a:ea typeface="宋体" panose="02010600030101010101" pitchFamily="2" charset="-122"/>
              </a:rPr>
              <a:t> is c data (Ciphertext + MIC)</a:t>
            </a:r>
          </a:p>
        </p:txBody>
      </p:sp>
      <p:sp>
        <p:nvSpPr>
          <p:cNvPr id="10" name="Rectangle 9">
            <a:extLst>
              <a:ext uri="{FF2B5EF4-FFF2-40B4-BE49-F238E27FC236}">
                <a16:creationId xmlns:a16="http://schemas.microsoft.com/office/drawing/2014/main" id="{7C05C3BF-1543-4A9F-A757-FB2625AB21AA}"/>
              </a:ext>
            </a:extLst>
          </p:cNvPr>
          <p:cNvSpPr/>
          <p:nvPr/>
        </p:nvSpPr>
        <p:spPr>
          <a:xfrm>
            <a:off x="5754078" y="5293657"/>
            <a:ext cx="3354426" cy="1015663"/>
          </a:xfrm>
          <a:prstGeom prst="rect">
            <a:avLst/>
          </a:prstGeom>
        </p:spPr>
        <p:txBody>
          <a:bodyPr wrap="square">
            <a:spAutoFit/>
          </a:bodyPr>
          <a:lstStyle/>
          <a:p>
            <a:pPr eaLnBrk="1" fontAlgn="auto" hangingPunct="1">
              <a:spcBef>
                <a:spcPts val="0"/>
              </a:spcBef>
              <a:spcAft>
                <a:spcPts val="0"/>
              </a:spcAft>
            </a:pPr>
            <a:r>
              <a:rPr lang="en-US" dirty="0">
                <a:solidFill>
                  <a:srgbClr val="000000"/>
                </a:solidFill>
                <a:latin typeface="Arial"/>
                <a:ea typeface="宋体" panose="02010600030101010101" pitchFamily="2" charset="-122"/>
              </a:rPr>
              <a:t>The Private Payload field of the original unsecured frame shall be replaced by the right-concatenation of that field and the c field if data confidentiality is not provided and shall be replaced by the c field otherwise</a:t>
            </a:r>
          </a:p>
        </p:txBody>
      </p:sp>
    </p:spTree>
    <p:extLst>
      <p:ext uri="{BB962C8B-B14F-4D97-AF65-F5344CB8AC3E}">
        <p14:creationId xmlns:p14="http://schemas.microsoft.com/office/powerpoint/2010/main" val="2039964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May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a:t>Rojan Chitrakar,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6</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2400" b="1" kern="0" dirty="0"/>
              <a:t>Background: Authenticated encryption with associated data (AEAD) Security Operation in 802.15.4-2020</a:t>
            </a:r>
            <a:endParaRPr lang="en-US" altLang="zh-CN" sz="2400" b="1" kern="0" dirty="0"/>
          </a:p>
        </p:txBody>
      </p:sp>
      <p:sp>
        <p:nvSpPr>
          <p:cNvPr id="10" name="TextBox 9">
            <a:extLst>
              <a:ext uri="{FF2B5EF4-FFF2-40B4-BE49-F238E27FC236}">
                <a16:creationId xmlns:a16="http://schemas.microsoft.com/office/drawing/2014/main" id="{4CD69099-DA6D-44D0-BED0-D48C8B9BCB2B}"/>
              </a:ext>
            </a:extLst>
          </p:cNvPr>
          <p:cNvSpPr txBox="1"/>
          <p:nvPr/>
        </p:nvSpPr>
        <p:spPr>
          <a:xfrm>
            <a:off x="107504" y="1350998"/>
            <a:ext cx="5929218" cy="566309"/>
          </a:xfrm>
          <a:prstGeom prst="rect">
            <a:avLst/>
          </a:prstGeom>
          <a:noFill/>
        </p:spPr>
        <p:txBody>
          <a:bodyPr vert="horz" wrap="square" rtlCol="0">
            <a:spAutoFit/>
          </a:bodyPr>
          <a:lstStyle/>
          <a:p>
            <a:pPr eaLnBrk="1" hangingPunct="1">
              <a:spcBef>
                <a:spcPct val="20000"/>
              </a:spcBef>
            </a:pPr>
            <a:r>
              <a:rPr lang="en-US" sz="1400" u="sng" dirty="0">
                <a:solidFill>
                  <a:srgbClr val="000000"/>
                </a:solidFill>
                <a:latin typeface="Arial"/>
                <a:ea typeface="宋体" panose="02010600030101010101" pitchFamily="2" charset="-122"/>
              </a:rPr>
              <a:t>AEAD transformation and inverse transformation</a:t>
            </a:r>
            <a:r>
              <a:rPr lang="en-US" sz="1400" dirty="0">
                <a:solidFill>
                  <a:srgbClr val="000000"/>
                </a:solidFill>
                <a:latin typeface="Arial"/>
                <a:ea typeface="宋体" panose="02010600030101010101" pitchFamily="2" charset="-122"/>
              </a:rPr>
              <a:t>:</a:t>
            </a:r>
          </a:p>
          <a:p>
            <a:pPr eaLnBrk="1" hangingPunct="1">
              <a:spcBef>
                <a:spcPct val="20000"/>
              </a:spcBef>
            </a:pPr>
            <a:r>
              <a:rPr lang="en-US" sz="1400" dirty="0">
                <a:solidFill>
                  <a:srgbClr val="000000"/>
                </a:solidFill>
                <a:latin typeface="Arial"/>
                <a:ea typeface="宋体" panose="02010600030101010101" pitchFamily="2" charset="-122"/>
              </a:rPr>
              <a:t>The Nonce is constructed from the content of the MHR:</a:t>
            </a:r>
          </a:p>
        </p:txBody>
      </p:sp>
      <p:pic>
        <p:nvPicPr>
          <p:cNvPr id="11" name="Picture 10">
            <a:extLst>
              <a:ext uri="{FF2B5EF4-FFF2-40B4-BE49-F238E27FC236}">
                <a16:creationId xmlns:a16="http://schemas.microsoft.com/office/drawing/2014/main" id="{A50C4941-C63F-48F7-A651-FA8B9BD5DE9D}"/>
              </a:ext>
            </a:extLst>
          </p:cNvPr>
          <p:cNvPicPr>
            <a:picLocks noChangeAspect="1"/>
          </p:cNvPicPr>
          <p:nvPr/>
        </p:nvPicPr>
        <p:blipFill>
          <a:blip r:embed="rId2"/>
          <a:stretch>
            <a:fillRect/>
          </a:stretch>
        </p:blipFill>
        <p:spPr>
          <a:xfrm>
            <a:off x="1043608" y="5157192"/>
            <a:ext cx="4229100" cy="1209675"/>
          </a:xfrm>
          <a:prstGeom prst="rect">
            <a:avLst/>
          </a:prstGeom>
        </p:spPr>
      </p:pic>
      <p:sp>
        <p:nvSpPr>
          <p:cNvPr id="12" name="Rectangle 11">
            <a:extLst>
              <a:ext uri="{FF2B5EF4-FFF2-40B4-BE49-F238E27FC236}">
                <a16:creationId xmlns:a16="http://schemas.microsoft.com/office/drawing/2014/main" id="{653B93B0-1AAA-4CB9-9E4C-5512DCB06C64}"/>
              </a:ext>
            </a:extLst>
          </p:cNvPr>
          <p:cNvSpPr/>
          <p:nvPr/>
        </p:nvSpPr>
        <p:spPr>
          <a:xfrm>
            <a:off x="4875213" y="2545354"/>
            <a:ext cx="4089275" cy="954107"/>
          </a:xfrm>
          <a:prstGeom prst="rect">
            <a:avLst/>
          </a:prstGeom>
        </p:spPr>
        <p:txBody>
          <a:bodyPr wrap="square">
            <a:spAutoFit/>
          </a:bodyPr>
          <a:lstStyle/>
          <a:p>
            <a:pPr eaLnBrk="1" fontAlgn="auto" hangingPunct="1">
              <a:spcBef>
                <a:spcPts val="0"/>
              </a:spcBef>
              <a:spcAft>
                <a:spcPts val="0"/>
              </a:spcAft>
            </a:pPr>
            <a:r>
              <a:rPr lang="en-US" sz="1400" dirty="0">
                <a:solidFill>
                  <a:srgbClr val="000000"/>
                </a:solidFill>
                <a:latin typeface="Arial"/>
                <a:ea typeface="宋体" panose="02010600030101010101" pitchFamily="2" charset="-122"/>
              </a:rPr>
              <a:t>In TSCH mode, Absolute Slot Number (ASN) is used in Nonce instead of frame counter. </a:t>
            </a:r>
            <a:r>
              <a:rPr lang="en-US" sz="1400" b="1" dirty="0">
                <a:solidFill>
                  <a:srgbClr val="000000"/>
                </a:solidFill>
                <a:latin typeface="Arial"/>
                <a:ea typeface="宋体" panose="02010600030101010101" pitchFamily="2" charset="-122"/>
              </a:rPr>
              <a:t>Frame Counter is not present in the MHR.</a:t>
            </a:r>
          </a:p>
          <a:p>
            <a:pPr eaLnBrk="1" fontAlgn="auto" hangingPunct="1">
              <a:spcBef>
                <a:spcPts val="0"/>
              </a:spcBef>
              <a:spcAft>
                <a:spcPts val="0"/>
              </a:spcAft>
            </a:pPr>
            <a:endParaRPr lang="en-US" sz="1400" dirty="0">
              <a:solidFill>
                <a:srgbClr val="000000"/>
              </a:solidFill>
              <a:latin typeface="Arial"/>
              <a:ea typeface="宋体" panose="02010600030101010101" pitchFamily="2" charset="-122"/>
            </a:endParaRPr>
          </a:p>
        </p:txBody>
      </p:sp>
      <p:pic>
        <p:nvPicPr>
          <p:cNvPr id="13" name="Picture 12">
            <a:extLst>
              <a:ext uri="{FF2B5EF4-FFF2-40B4-BE49-F238E27FC236}">
                <a16:creationId xmlns:a16="http://schemas.microsoft.com/office/drawing/2014/main" id="{4862CA47-1358-40AB-ADB7-7570AD3E6805}"/>
              </a:ext>
            </a:extLst>
          </p:cNvPr>
          <p:cNvPicPr>
            <a:picLocks noChangeAspect="1"/>
          </p:cNvPicPr>
          <p:nvPr/>
        </p:nvPicPr>
        <p:blipFill>
          <a:blip r:embed="rId3"/>
          <a:stretch>
            <a:fillRect/>
          </a:stretch>
        </p:blipFill>
        <p:spPr>
          <a:xfrm>
            <a:off x="72352" y="3689594"/>
            <a:ext cx="4467225" cy="1209675"/>
          </a:xfrm>
          <a:prstGeom prst="rect">
            <a:avLst/>
          </a:prstGeom>
        </p:spPr>
      </p:pic>
      <p:pic>
        <p:nvPicPr>
          <p:cNvPr id="14" name="Picture 13">
            <a:extLst>
              <a:ext uri="{FF2B5EF4-FFF2-40B4-BE49-F238E27FC236}">
                <a16:creationId xmlns:a16="http://schemas.microsoft.com/office/drawing/2014/main" id="{4066C8F7-5FF8-48E7-9EC3-6FB25DC31665}"/>
              </a:ext>
            </a:extLst>
          </p:cNvPr>
          <p:cNvPicPr>
            <a:picLocks noChangeAspect="1"/>
          </p:cNvPicPr>
          <p:nvPr/>
        </p:nvPicPr>
        <p:blipFill>
          <a:blip r:embed="rId4"/>
          <a:stretch>
            <a:fillRect/>
          </a:stretch>
        </p:blipFill>
        <p:spPr>
          <a:xfrm>
            <a:off x="47329" y="2083506"/>
            <a:ext cx="4740696" cy="1431369"/>
          </a:xfrm>
          <a:prstGeom prst="rect">
            <a:avLst/>
          </a:prstGeom>
        </p:spPr>
      </p:pic>
      <p:cxnSp>
        <p:nvCxnSpPr>
          <p:cNvPr id="15" name="Straight Arrow Connector 14">
            <a:extLst>
              <a:ext uri="{FF2B5EF4-FFF2-40B4-BE49-F238E27FC236}">
                <a16:creationId xmlns:a16="http://schemas.microsoft.com/office/drawing/2014/main" id="{4C642255-C6FE-4252-95E0-F615366D0029}"/>
              </a:ext>
            </a:extLst>
          </p:cNvPr>
          <p:cNvCxnSpPr/>
          <p:nvPr/>
        </p:nvCxnSpPr>
        <p:spPr>
          <a:xfrm>
            <a:off x="2417677" y="3060938"/>
            <a:ext cx="0" cy="663252"/>
          </a:xfrm>
          <a:prstGeom prst="straightConnector1">
            <a:avLst/>
          </a:prstGeom>
          <a:noFill/>
          <a:ln w="6350" cap="flat" cmpd="sng" algn="ctr">
            <a:solidFill>
              <a:srgbClr val="C7000A"/>
            </a:solidFill>
            <a:prstDash val="solid"/>
            <a:miter lim="800000"/>
            <a:tailEnd type="triangle"/>
          </a:ln>
          <a:effectLst/>
        </p:spPr>
      </p:cxnSp>
      <p:cxnSp>
        <p:nvCxnSpPr>
          <p:cNvPr id="19" name="Straight Arrow Connector 18">
            <a:extLst>
              <a:ext uri="{FF2B5EF4-FFF2-40B4-BE49-F238E27FC236}">
                <a16:creationId xmlns:a16="http://schemas.microsoft.com/office/drawing/2014/main" id="{AB22B74A-3DCF-4C17-B806-D5AEE1BF62F1}"/>
              </a:ext>
            </a:extLst>
          </p:cNvPr>
          <p:cNvCxnSpPr>
            <a:cxnSpLocks/>
          </p:cNvCxnSpPr>
          <p:nvPr/>
        </p:nvCxnSpPr>
        <p:spPr>
          <a:xfrm>
            <a:off x="2860880" y="4411770"/>
            <a:ext cx="631000" cy="1249478"/>
          </a:xfrm>
          <a:prstGeom prst="straightConnector1">
            <a:avLst/>
          </a:prstGeom>
          <a:noFill/>
          <a:ln w="6350" cap="flat" cmpd="sng" algn="ctr">
            <a:solidFill>
              <a:srgbClr val="C7000A"/>
            </a:solidFill>
            <a:prstDash val="solid"/>
            <a:miter lim="800000"/>
            <a:tailEnd type="triangle"/>
          </a:ln>
          <a:effectLst/>
        </p:spPr>
      </p:cxnSp>
      <p:pic>
        <p:nvPicPr>
          <p:cNvPr id="21" name="Picture 20">
            <a:extLst>
              <a:ext uri="{FF2B5EF4-FFF2-40B4-BE49-F238E27FC236}">
                <a16:creationId xmlns:a16="http://schemas.microsoft.com/office/drawing/2014/main" id="{4644AB7D-0829-477F-AA67-1A57E4F5D43A}"/>
              </a:ext>
            </a:extLst>
          </p:cNvPr>
          <p:cNvPicPr>
            <a:picLocks noChangeAspect="1"/>
          </p:cNvPicPr>
          <p:nvPr/>
        </p:nvPicPr>
        <p:blipFill>
          <a:blip r:embed="rId5"/>
          <a:stretch>
            <a:fillRect/>
          </a:stretch>
        </p:blipFill>
        <p:spPr>
          <a:xfrm>
            <a:off x="5401190" y="4792563"/>
            <a:ext cx="3009900" cy="1228725"/>
          </a:xfrm>
          <a:prstGeom prst="rect">
            <a:avLst/>
          </a:prstGeom>
        </p:spPr>
      </p:pic>
      <p:pic>
        <p:nvPicPr>
          <p:cNvPr id="22" name="Picture 21">
            <a:extLst>
              <a:ext uri="{FF2B5EF4-FFF2-40B4-BE49-F238E27FC236}">
                <a16:creationId xmlns:a16="http://schemas.microsoft.com/office/drawing/2014/main" id="{AA7B9A3F-4CBD-41C7-B9E2-042805F534A2}"/>
              </a:ext>
            </a:extLst>
          </p:cNvPr>
          <p:cNvPicPr>
            <a:picLocks noChangeAspect="1"/>
          </p:cNvPicPr>
          <p:nvPr/>
        </p:nvPicPr>
        <p:blipFill>
          <a:blip r:embed="rId6"/>
          <a:stretch>
            <a:fillRect/>
          </a:stretch>
        </p:blipFill>
        <p:spPr>
          <a:xfrm>
            <a:off x="4864763" y="3392564"/>
            <a:ext cx="4229101" cy="1223911"/>
          </a:xfrm>
          <a:prstGeom prst="rect">
            <a:avLst/>
          </a:prstGeom>
        </p:spPr>
      </p:pic>
      <p:cxnSp>
        <p:nvCxnSpPr>
          <p:cNvPr id="23" name="Straight Arrow Connector 22">
            <a:extLst>
              <a:ext uri="{FF2B5EF4-FFF2-40B4-BE49-F238E27FC236}">
                <a16:creationId xmlns:a16="http://schemas.microsoft.com/office/drawing/2014/main" id="{5AFB2C46-5FF3-4F2D-AC5C-34E5BF78F610}"/>
              </a:ext>
            </a:extLst>
          </p:cNvPr>
          <p:cNvCxnSpPr>
            <a:cxnSpLocks/>
          </p:cNvCxnSpPr>
          <p:nvPr/>
        </p:nvCxnSpPr>
        <p:spPr>
          <a:xfrm>
            <a:off x="7576553" y="3514875"/>
            <a:ext cx="307815" cy="1930349"/>
          </a:xfrm>
          <a:prstGeom prst="straightConnector1">
            <a:avLst/>
          </a:prstGeom>
          <a:noFill/>
          <a:ln w="6350" cap="flat" cmpd="sng" algn="ctr">
            <a:solidFill>
              <a:srgbClr val="C7000A"/>
            </a:solidFill>
            <a:prstDash val="solid"/>
            <a:miter lim="800000"/>
            <a:tailEnd type="triangle"/>
          </a:ln>
          <a:effectLst/>
        </p:spPr>
      </p:cxnSp>
    </p:spTree>
    <p:extLst>
      <p:ext uri="{BB962C8B-B14F-4D97-AF65-F5344CB8AC3E}">
        <p14:creationId xmlns:p14="http://schemas.microsoft.com/office/powerpoint/2010/main" val="2521730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May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a:t>Rojan Chitrakar,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7</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2400" b="1" kern="0" dirty="0"/>
              <a:t>Motivation:</a:t>
            </a:r>
            <a:endParaRPr lang="en-US" altLang="zh-CN" sz="2400" b="1" kern="0" dirty="0"/>
          </a:p>
        </p:txBody>
      </p:sp>
      <p:pic>
        <p:nvPicPr>
          <p:cNvPr id="7" name="Picture 6">
            <a:extLst>
              <a:ext uri="{FF2B5EF4-FFF2-40B4-BE49-F238E27FC236}">
                <a16:creationId xmlns:a16="http://schemas.microsoft.com/office/drawing/2014/main" id="{15346540-14EF-4AC8-9601-9AB5E77324A5}"/>
              </a:ext>
            </a:extLst>
          </p:cNvPr>
          <p:cNvPicPr>
            <a:picLocks noChangeAspect="1"/>
          </p:cNvPicPr>
          <p:nvPr/>
        </p:nvPicPr>
        <p:blipFill>
          <a:blip r:embed="rId2"/>
          <a:stretch>
            <a:fillRect/>
          </a:stretch>
        </p:blipFill>
        <p:spPr>
          <a:xfrm>
            <a:off x="355600" y="1474554"/>
            <a:ext cx="8255000" cy="3200400"/>
          </a:xfrm>
          <a:prstGeom prst="rect">
            <a:avLst/>
          </a:prstGeom>
        </p:spPr>
      </p:pic>
      <p:sp>
        <p:nvSpPr>
          <p:cNvPr id="8" name="TextBox 7">
            <a:extLst>
              <a:ext uri="{FF2B5EF4-FFF2-40B4-BE49-F238E27FC236}">
                <a16:creationId xmlns:a16="http://schemas.microsoft.com/office/drawing/2014/main" id="{F3E6ABDD-CE0B-4C5B-8ED9-B32EB23D3415}"/>
              </a:ext>
            </a:extLst>
          </p:cNvPr>
          <p:cNvSpPr txBox="1"/>
          <p:nvPr/>
        </p:nvSpPr>
        <p:spPr>
          <a:xfrm>
            <a:off x="107504" y="1124744"/>
            <a:ext cx="8784976" cy="307777"/>
          </a:xfrm>
          <a:prstGeom prst="rect">
            <a:avLst/>
          </a:prstGeom>
          <a:noFill/>
        </p:spPr>
        <p:txBody>
          <a:bodyPr vert="horz" wrap="square" rtlCol="0">
            <a:spAutoFit/>
          </a:bodyPr>
          <a:lstStyle/>
          <a:p>
            <a:pPr eaLnBrk="1" hangingPunct="1">
              <a:spcBef>
                <a:spcPct val="20000"/>
              </a:spcBef>
            </a:pPr>
            <a:r>
              <a:rPr lang="en-US" sz="1400" dirty="0">
                <a:solidFill>
                  <a:srgbClr val="000000"/>
                </a:solidFill>
                <a:latin typeface="Arial"/>
                <a:ea typeface="宋体" panose="02010600030101010101" pitchFamily="2" charset="-122"/>
              </a:rPr>
              <a:t>MMS ranging representative flow:</a:t>
            </a:r>
          </a:p>
        </p:txBody>
      </p:sp>
      <p:sp>
        <p:nvSpPr>
          <p:cNvPr id="9" name="Right Brace 8">
            <a:extLst>
              <a:ext uri="{FF2B5EF4-FFF2-40B4-BE49-F238E27FC236}">
                <a16:creationId xmlns:a16="http://schemas.microsoft.com/office/drawing/2014/main" id="{8F201B1B-92EC-4F16-B9A2-B1E839639D08}"/>
              </a:ext>
            </a:extLst>
          </p:cNvPr>
          <p:cNvSpPr/>
          <p:nvPr/>
        </p:nvSpPr>
        <p:spPr bwMode="auto">
          <a:xfrm rot="5400000">
            <a:off x="2588424" y="3294736"/>
            <a:ext cx="216024" cy="1433448"/>
          </a:xfrm>
          <a:prstGeom prst="rightBrace">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dirty="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F8FBC4A4-59CD-4420-88BF-1951673A04BE}"/>
              </a:ext>
            </a:extLst>
          </p:cNvPr>
          <p:cNvSpPr txBox="1"/>
          <p:nvPr/>
        </p:nvSpPr>
        <p:spPr>
          <a:xfrm>
            <a:off x="1292280" y="4125931"/>
            <a:ext cx="2808312" cy="1169551"/>
          </a:xfrm>
          <a:prstGeom prst="rect">
            <a:avLst/>
          </a:prstGeom>
          <a:noFill/>
        </p:spPr>
        <p:txBody>
          <a:bodyPr vert="horz" wrap="square" rtlCol="0">
            <a:spAutoFit/>
          </a:bodyPr>
          <a:lstStyle/>
          <a:p>
            <a:pPr eaLnBrk="1" hangingPunct="1">
              <a:spcBef>
                <a:spcPct val="20000"/>
              </a:spcBef>
            </a:pPr>
            <a:r>
              <a:rPr lang="en-US" sz="1400" dirty="0">
                <a:solidFill>
                  <a:srgbClr val="000000"/>
                </a:solidFill>
                <a:latin typeface="Arial"/>
                <a:ea typeface="宋体" panose="02010600030101010101" pitchFamily="2" charset="-122"/>
              </a:rPr>
              <a:t>May carry sensitive information related to the ranging session (e.g., Time offset, block structure parameters, RSF code index etc.) .</a:t>
            </a:r>
          </a:p>
        </p:txBody>
      </p:sp>
      <p:sp>
        <p:nvSpPr>
          <p:cNvPr id="11" name="Right Brace 10">
            <a:extLst>
              <a:ext uri="{FF2B5EF4-FFF2-40B4-BE49-F238E27FC236}">
                <a16:creationId xmlns:a16="http://schemas.microsoft.com/office/drawing/2014/main" id="{A2DA2186-5A0E-4A09-9A2D-A060F3B9C65C}"/>
              </a:ext>
            </a:extLst>
          </p:cNvPr>
          <p:cNvSpPr/>
          <p:nvPr/>
        </p:nvSpPr>
        <p:spPr bwMode="auto">
          <a:xfrm rot="5400000">
            <a:off x="7484968" y="3958230"/>
            <a:ext cx="216024" cy="1433448"/>
          </a:xfrm>
          <a:prstGeom prst="rightBrace">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dirty="0">
              <a:ln>
                <a:noFill/>
              </a:ln>
              <a:solidFill>
                <a:schemeClr val="tx1"/>
              </a:solidFill>
              <a:effectLst/>
              <a:latin typeface="Times New Roman" pitchFamily="18" charset="0"/>
            </a:endParaRPr>
          </a:p>
        </p:txBody>
      </p:sp>
      <p:sp>
        <p:nvSpPr>
          <p:cNvPr id="12" name="TextBox 11">
            <a:extLst>
              <a:ext uri="{FF2B5EF4-FFF2-40B4-BE49-F238E27FC236}">
                <a16:creationId xmlns:a16="http://schemas.microsoft.com/office/drawing/2014/main" id="{3DF78ACE-B783-4082-BABB-7C638DF035ED}"/>
              </a:ext>
            </a:extLst>
          </p:cNvPr>
          <p:cNvSpPr txBox="1"/>
          <p:nvPr/>
        </p:nvSpPr>
        <p:spPr>
          <a:xfrm>
            <a:off x="6188824" y="4789425"/>
            <a:ext cx="2955176" cy="738664"/>
          </a:xfrm>
          <a:prstGeom prst="rect">
            <a:avLst/>
          </a:prstGeom>
          <a:noFill/>
        </p:spPr>
        <p:txBody>
          <a:bodyPr vert="horz" wrap="square" rtlCol="0">
            <a:spAutoFit/>
          </a:bodyPr>
          <a:lstStyle/>
          <a:p>
            <a:pPr eaLnBrk="1" hangingPunct="1">
              <a:spcBef>
                <a:spcPct val="20000"/>
              </a:spcBef>
            </a:pPr>
            <a:r>
              <a:rPr lang="en-US" sz="1400" dirty="0">
                <a:solidFill>
                  <a:srgbClr val="000000"/>
                </a:solidFill>
                <a:latin typeface="Arial"/>
                <a:ea typeface="宋体" panose="02010600030101010101" pitchFamily="2" charset="-122"/>
              </a:rPr>
              <a:t>May carry sensitive information related to the ranging measurement (e.g. RTT, AOA etc.)</a:t>
            </a:r>
          </a:p>
        </p:txBody>
      </p:sp>
      <p:sp>
        <p:nvSpPr>
          <p:cNvPr id="13" name="TextBox 12">
            <a:extLst>
              <a:ext uri="{FF2B5EF4-FFF2-40B4-BE49-F238E27FC236}">
                <a16:creationId xmlns:a16="http://schemas.microsoft.com/office/drawing/2014/main" id="{4BC2DEC9-33C2-464D-94FA-876A185245E4}"/>
              </a:ext>
            </a:extLst>
          </p:cNvPr>
          <p:cNvSpPr txBox="1"/>
          <p:nvPr/>
        </p:nvSpPr>
        <p:spPr>
          <a:xfrm>
            <a:off x="125759" y="5661320"/>
            <a:ext cx="8784976" cy="584775"/>
          </a:xfrm>
          <a:prstGeom prst="rect">
            <a:avLst/>
          </a:prstGeom>
          <a:noFill/>
        </p:spPr>
        <p:txBody>
          <a:bodyPr vert="horz" wrap="square" rtlCol="0">
            <a:spAutoFit/>
          </a:bodyPr>
          <a:lstStyle/>
          <a:p>
            <a:pPr eaLnBrk="1" hangingPunct="1">
              <a:spcBef>
                <a:spcPct val="20000"/>
              </a:spcBef>
            </a:pPr>
            <a:r>
              <a:rPr lang="en-US" sz="1600" dirty="0">
                <a:solidFill>
                  <a:srgbClr val="000000"/>
                </a:solidFill>
                <a:latin typeface="Arial"/>
                <a:ea typeface="宋体" panose="02010600030101010101" pitchFamily="2" charset="-122"/>
              </a:rPr>
              <a:t>At minimum 802.15.4ab should be able to Authenticate frames. If supported, encryption of sensitive information in the frames should also be supported.</a:t>
            </a:r>
          </a:p>
        </p:txBody>
      </p:sp>
    </p:spTree>
    <p:extLst>
      <p:ext uri="{BB962C8B-B14F-4D97-AF65-F5344CB8AC3E}">
        <p14:creationId xmlns:p14="http://schemas.microsoft.com/office/powerpoint/2010/main" val="1952133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May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a:t>Rojan Chitrakar,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8</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Discussion</a:t>
            </a:r>
          </a:p>
        </p:txBody>
      </p:sp>
      <p:sp>
        <p:nvSpPr>
          <p:cNvPr id="8" name="Content Placeholder 2">
            <a:extLst>
              <a:ext uri="{FF2B5EF4-FFF2-40B4-BE49-F238E27FC236}">
                <a16:creationId xmlns:a16="http://schemas.microsoft.com/office/drawing/2014/main" id="{4C579A8B-08A0-4111-A459-A66B5DF41F2F}"/>
              </a:ext>
            </a:extLst>
          </p:cNvPr>
          <p:cNvSpPr txBox="1">
            <a:spLocks/>
          </p:cNvSpPr>
          <p:nvPr/>
        </p:nvSpPr>
        <p:spPr bwMode="auto">
          <a:xfrm>
            <a:off x="143508" y="1603336"/>
            <a:ext cx="8856984" cy="1647895"/>
          </a:xfrm>
          <a:prstGeom prst="rect">
            <a:avLst/>
          </a:prstGeom>
          <a:noFill/>
          <a:ln w="12700">
            <a:noFill/>
            <a:prstDash val="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3979" tIns="53979" rIns="53979" bIns="53979"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469568" indent="-457200">
              <a:spcBef>
                <a:spcPts val="1200"/>
              </a:spcBef>
              <a:buFont typeface="Wingdings" panose="05000000000000000000" pitchFamily="2" charset="2"/>
              <a:buChar char="q"/>
            </a:pPr>
            <a:r>
              <a:rPr lang="en-US" sz="1800" b="0" dirty="0">
                <a:latin typeface="Arial" panose="020B0604020202020204" pitchFamily="34" charset="0"/>
              </a:rPr>
              <a:t>As explained earlier, 802.15.4-2020 already provides comprehensive AEAD security operation. We would like to reuse the existing AEAD operation for 802.15.4ab as much as possible for both NB and non-NB frames.</a:t>
            </a:r>
          </a:p>
          <a:p>
            <a:pPr marL="469568" indent="-457200">
              <a:spcBef>
                <a:spcPts val="1200"/>
              </a:spcBef>
              <a:buFont typeface="Wingdings" panose="05000000000000000000" pitchFamily="2" charset="2"/>
              <a:buChar char="q"/>
            </a:pPr>
            <a:r>
              <a:rPr lang="en-US" sz="1800" b="0" dirty="0">
                <a:latin typeface="Arial" panose="020B0604020202020204" pitchFamily="34" charset="0"/>
              </a:rPr>
              <a:t>Annex B mandates that </a:t>
            </a:r>
            <a:r>
              <a:rPr lang="en-US" sz="1800" dirty="0">
                <a:latin typeface="Arial" panose="020B0604020202020204" pitchFamily="34" charset="0"/>
              </a:rPr>
              <a:t>within the scope of any encryption key, the nonce value shall be unique</a:t>
            </a:r>
            <a:r>
              <a:rPr lang="en-US" sz="1800" b="0" dirty="0">
                <a:latin typeface="Arial" panose="020B0604020202020204" pitchFamily="34" charset="0"/>
              </a:rPr>
              <a:t>. Two formats of nonce are provided in 802.15.4-2020 :</a:t>
            </a:r>
            <a:endParaRPr lang="en-US" sz="1600" b="0" dirty="0">
              <a:latin typeface="Arial" panose="020B0604020202020204" pitchFamily="34" charset="0"/>
            </a:endParaRPr>
          </a:p>
        </p:txBody>
      </p:sp>
      <p:pic>
        <p:nvPicPr>
          <p:cNvPr id="16" name="Picture 15">
            <a:extLst>
              <a:ext uri="{FF2B5EF4-FFF2-40B4-BE49-F238E27FC236}">
                <a16:creationId xmlns:a16="http://schemas.microsoft.com/office/drawing/2014/main" id="{E3A5E31F-951C-4FF8-ACEC-FFD7E090DF44}"/>
              </a:ext>
            </a:extLst>
          </p:cNvPr>
          <p:cNvPicPr>
            <a:picLocks noChangeAspect="1"/>
          </p:cNvPicPr>
          <p:nvPr/>
        </p:nvPicPr>
        <p:blipFill>
          <a:blip r:embed="rId2"/>
          <a:stretch>
            <a:fillRect/>
          </a:stretch>
        </p:blipFill>
        <p:spPr>
          <a:xfrm>
            <a:off x="827584" y="3385476"/>
            <a:ext cx="4229100" cy="1209675"/>
          </a:xfrm>
          <a:prstGeom prst="rect">
            <a:avLst/>
          </a:prstGeom>
        </p:spPr>
      </p:pic>
      <p:pic>
        <p:nvPicPr>
          <p:cNvPr id="17" name="Picture 16">
            <a:extLst>
              <a:ext uri="{FF2B5EF4-FFF2-40B4-BE49-F238E27FC236}">
                <a16:creationId xmlns:a16="http://schemas.microsoft.com/office/drawing/2014/main" id="{01230E58-B28C-4384-BCB6-14DC4E71AA7F}"/>
              </a:ext>
            </a:extLst>
          </p:cNvPr>
          <p:cNvPicPr>
            <a:picLocks noChangeAspect="1"/>
          </p:cNvPicPr>
          <p:nvPr/>
        </p:nvPicPr>
        <p:blipFill>
          <a:blip r:embed="rId3"/>
          <a:stretch>
            <a:fillRect/>
          </a:stretch>
        </p:blipFill>
        <p:spPr>
          <a:xfrm>
            <a:off x="5306516" y="3424411"/>
            <a:ext cx="3009900" cy="1228725"/>
          </a:xfrm>
          <a:prstGeom prst="rect">
            <a:avLst/>
          </a:prstGeom>
        </p:spPr>
      </p:pic>
      <p:sp>
        <p:nvSpPr>
          <p:cNvPr id="7" name="Rectangle 6">
            <a:extLst>
              <a:ext uri="{FF2B5EF4-FFF2-40B4-BE49-F238E27FC236}">
                <a16:creationId xmlns:a16="http://schemas.microsoft.com/office/drawing/2014/main" id="{7B6F4378-7A48-460E-8AC9-A8EBDE45A1A9}"/>
              </a:ext>
            </a:extLst>
          </p:cNvPr>
          <p:cNvSpPr/>
          <p:nvPr/>
        </p:nvSpPr>
        <p:spPr bwMode="auto">
          <a:xfrm>
            <a:off x="2123728" y="3424411"/>
            <a:ext cx="1224136" cy="750048"/>
          </a:xfrm>
          <a:prstGeom prst="rect">
            <a:avLst/>
          </a:prstGeom>
          <a:noFill/>
          <a:ln w="28575"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dirty="0">
              <a:ln>
                <a:noFill/>
              </a:ln>
              <a:solidFill>
                <a:schemeClr val="tx1"/>
              </a:solidFill>
              <a:effectLst/>
              <a:latin typeface="Times New Roman" pitchFamily="18" charset="0"/>
            </a:endParaRPr>
          </a:p>
        </p:txBody>
      </p:sp>
      <p:sp>
        <p:nvSpPr>
          <p:cNvPr id="18" name="Rectangle 17">
            <a:extLst>
              <a:ext uri="{FF2B5EF4-FFF2-40B4-BE49-F238E27FC236}">
                <a16:creationId xmlns:a16="http://schemas.microsoft.com/office/drawing/2014/main" id="{E108DEEB-24AB-498C-81FD-A48027BD61E5}"/>
              </a:ext>
            </a:extLst>
          </p:cNvPr>
          <p:cNvSpPr/>
          <p:nvPr/>
        </p:nvSpPr>
        <p:spPr bwMode="auto">
          <a:xfrm>
            <a:off x="6880285" y="3496419"/>
            <a:ext cx="1224136" cy="750048"/>
          </a:xfrm>
          <a:prstGeom prst="rect">
            <a:avLst/>
          </a:prstGeom>
          <a:noFill/>
          <a:ln w="28575"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dirty="0">
              <a:ln>
                <a:noFill/>
              </a:ln>
              <a:solidFill>
                <a:schemeClr val="tx1"/>
              </a:solidFill>
              <a:effectLst/>
              <a:latin typeface="Times New Roman" pitchFamily="18" charset="0"/>
            </a:endParaRPr>
          </a:p>
        </p:txBody>
      </p:sp>
      <p:sp>
        <p:nvSpPr>
          <p:cNvPr id="19" name="Content Placeholder 2">
            <a:extLst>
              <a:ext uri="{FF2B5EF4-FFF2-40B4-BE49-F238E27FC236}">
                <a16:creationId xmlns:a16="http://schemas.microsoft.com/office/drawing/2014/main" id="{33176E4E-B424-489E-9B5A-51B4AAE635B7}"/>
              </a:ext>
            </a:extLst>
          </p:cNvPr>
          <p:cNvSpPr txBox="1">
            <a:spLocks/>
          </p:cNvSpPr>
          <p:nvPr/>
        </p:nvSpPr>
        <p:spPr bwMode="auto">
          <a:xfrm>
            <a:off x="34952" y="4811947"/>
            <a:ext cx="8856984" cy="663010"/>
          </a:xfrm>
          <a:prstGeom prst="rect">
            <a:avLst/>
          </a:prstGeom>
          <a:noFill/>
          <a:ln w="12700">
            <a:noFill/>
            <a:prstDash val="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3979" tIns="53979" rIns="53979" bIns="53979"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469568" indent="-457200">
              <a:spcBef>
                <a:spcPts val="1200"/>
              </a:spcBef>
              <a:buFont typeface="Wingdings" panose="05000000000000000000" pitchFamily="2" charset="2"/>
              <a:buChar char="q"/>
            </a:pPr>
            <a:r>
              <a:rPr lang="en-US" sz="1800" b="0" dirty="0">
                <a:latin typeface="Arial" panose="020B0604020202020204" pitchFamily="34" charset="0"/>
              </a:rPr>
              <a:t>A key question is how to construct the variable field of the Nonce (Frame Counter or ASN), especially for compressed frames that do not carry a frame counter?</a:t>
            </a:r>
            <a:endParaRPr lang="en-US" sz="1600" b="0" dirty="0">
              <a:latin typeface="Arial" panose="020B0604020202020204" pitchFamily="34" charset="0"/>
            </a:endParaRPr>
          </a:p>
        </p:txBody>
      </p:sp>
      <p:pic>
        <p:nvPicPr>
          <p:cNvPr id="9" name="Picture 8">
            <a:extLst>
              <a:ext uri="{FF2B5EF4-FFF2-40B4-BE49-F238E27FC236}">
                <a16:creationId xmlns:a16="http://schemas.microsoft.com/office/drawing/2014/main" id="{7C2A31A6-FAA9-47F1-A7AC-D819853E0DDB}"/>
              </a:ext>
            </a:extLst>
          </p:cNvPr>
          <p:cNvPicPr>
            <a:picLocks noChangeAspect="1"/>
          </p:cNvPicPr>
          <p:nvPr/>
        </p:nvPicPr>
        <p:blipFill>
          <a:blip r:embed="rId4"/>
          <a:stretch>
            <a:fillRect/>
          </a:stretch>
        </p:blipFill>
        <p:spPr>
          <a:xfrm>
            <a:off x="251520" y="5665092"/>
            <a:ext cx="3267739" cy="542591"/>
          </a:xfrm>
          <a:prstGeom prst="rect">
            <a:avLst/>
          </a:prstGeom>
        </p:spPr>
      </p:pic>
      <p:pic>
        <p:nvPicPr>
          <p:cNvPr id="6" name="Picture 5">
            <a:extLst>
              <a:ext uri="{FF2B5EF4-FFF2-40B4-BE49-F238E27FC236}">
                <a16:creationId xmlns:a16="http://schemas.microsoft.com/office/drawing/2014/main" id="{190C3931-91CE-4191-86EA-0D8BB47D593A}"/>
              </a:ext>
            </a:extLst>
          </p:cNvPr>
          <p:cNvPicPr>
            <a:picLocks noChangeAspect="1"/>
          </p:cNvPicPr>
          <p:nvPr/>
        </p:nvPicPr>
        <p:blipFill>
          <a:blip r:embed="rId5"/>
          <a:stretch>
            <a:fillRect/>
          </a:stretch>
        </p:blipFill>
        <p:spPr>
          <a:xfrm>
            <a:off x="3851920" y="5556205"/>
            <a:ext cx="5146601" cy="650719"/>
          </a:xfrm>
          <a:prstGeom prst="rect">
            <a:avLst/>
          </a:prstGeom>
        </p:spPr>
      </p:pic>
    </p:spTree>
    <p:extLst>
      <p:ext uri="{BB962C8B-B14F-4D97-AF65-F5344CB8AC3E}">
        <p14:creationId xmlns:p14="http://schemas.microsoft.com/office/powerpoint/2010/main" val="3787564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8F10B6B-206F-48D4-AB9C-849EAC9C7AF1}"/>
              </a:ext>
            </a:extLst>
          </p:cNvPr>
          <p:cNvPicPr>
            <a:picLocks noChangeAspect="1"/>
          </p:cNvPicPr>
          <p:nvPr/>
        </p:nvPicPr>
        <p:blipFill>
          <a:blip r:embed="rId2"/>
          <a:stretch>
            <a:fillRect/>
          </a:stretch>
        </p:blipFill>
        <p:spPr>
          <a:xfrm>
            <a:off x="0" y="1920957"/>
            <a:ext cx="9144000" cy="4604387"/>
          </a:xfrm>
          <a:prstGeom prst="rect">
            <a:avLst/>
          </a:prstGeom>
        </p:spPr>
      </p:pic>
      <p:sp>
        <p:nvSpPr>
          <p:cNvPr id="2" name="日期占位符 1"/>
          <p:cNvSpPr>
            <a:spLocks noGrp="1"/>
          </p:cNvSpPr>
          <p:nvPr>
            <p:ph type="dt" sz="half" idx="10"/>
          </p:nvPr>
        </p:nvSpPr>
        <p:spPr/>
        <p:txBody>
          <a:bodyPr/>
          <a:lstStyle/>
          <a:p>
            <a:r>
              <a:rPr lang="en-US" altLang="zh-CN" dirty="0"/>
              <a:t>May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a:t>Rojan Chitrakar,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9</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Proposal 1</a:t>
            </a:r>
          </a:p>
        </p:txBody>
      </p:sp>
      <p:sp>
        <p:nvSpPr>
          <p:cNvPr id="8" name="Content Placeholder 2">
            <a:extLst>
              <a:ext uri="{FF2B5EF4-FFF2-40B4-BE49-F238E27FC236}">
                <a16:creationId xmlns:a16="http://schemas.microsoft.com/office/drawing/2014/main" id="{4C579A8B-08A0-4111-A459-A66B5DF41F2F}"/>
              </a:ext>
            </a:extLst>
          </p:cNvPr>
          <p:cNvSpPr txBox="1">
            <a:spLocks/>
          </p:cNvSpPr>
          <p:nvPr/>
        </p:nvSpPr>
        <p:spPr bwMode="auto">
          <a:xfrm>
            <a:off x="89755" y="1180075"/>
            <a:ext cx="8856984" cy="663010"/>
          </a:xfrm>
          <a:prstGeom prst="rect">
            <a:avLst/>
          </a:prstGeom>
          <a:noFill/>
          <a:ln w="12700">
            <a:noFill/>
            <a:prstDash val="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3979" tIns="53979" rIns="53979" bIns="53979"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469568" indent="-457200">
              <a:spcBef>
                <a:spcPts val="1200"/>
              </a:spcBef>
              <a:buFont typeface="Wingdings" panose="05000000000000000000" pitchFamily="2" charset="2"/>
              <a:buChar char="q"/>
            </a:pPr>
            <a:r>
              <a:rPr lang="en-US" sz="1800" b="0" dirty="0">
                <a:latin typeface="Arial" panose="020B0604020202020204" pitchFamily="34" charset="0"/>
              </a:rPr>
              <a:t>Different frame format and nonce construction methods are used for secured frames in the Initialization and Setup phase and frames in Measurement Cycles.</a:t>
            </a:r>
            <a:endParaRPr lang="en-US" sz="1400" b="0" dirty="0">
              <a:latin typeface="Arial" panose="020B0604020202020204" pitchFamily="34" charset="0"/>
            </a:endParaRPr>
          </a:p>
        </p:txBody>
      </p:sp>
      <p:sp>
        <p:nvSpPr>
          <p:cNvPr id="14" name="Callout: Line 13">
            <a:extLst>
              <a:ext uri="{FF2B5EF4-FFF2-40B4-BE49-F238E27FC236}">
                <a16:creationId xmlns:a16="http://schemas.microsoft.com/office/drawing/2014/main" id="{1129D28A-82D3-45F5-9FE4-58F1733F7C54}"/>
              </a:ext>
            </a:extLst>
          </p:cNvPr>
          <p:cNvSpPr/>
          <p:nvPr/>
        </p:nvSpPr>
        <p:spPr>
          <a:xfrm>
            <a:off x="7452320" y="3936689"/>
            <a:ext cx="1609582" cy="1868575"/>
          </a:xfrm>
          <a:prstGeom prst="borderCallout1">
            <a:avLst>
              <a:gd name="adj1" fmla="val -3627"/>
              <a:gd name="adj2" fmla="val 46357"/>
              <a:gd name="adj3" fmla="val -15631"/>
              <a:gd name="adj4" fmla="val -56425"/>
            </a:avLst>
          </a:pr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rPr>
              <a:t>The indices of the Block, Round, Slot in which a secured frame is transmitted or received, are used as a frame counter to construct the Nonce.</a:t>
            </a:r>
          </a:p>
        </p:txBody>
      </p:sp>
      <p:sp>
        <p:nvSpPr>
          <p:cNvPr id="11" name="Callout: Line 10">
            <a:extLst>
              <a:ext uri="{FF2B5EF4-FFF2-40B4-BE49-F238E27FC236}">
                <a16:creationId xmlns:a16="http://schemas.microsoft.com/office/drawing/2014/main" id="{ACCC8247-98B9-47A3-BCF0-DA2A1D35B84E}"/>
              </a:ext>
            </a:extLst>
          </p:cNvPr>
          <p:cNvSpPr/>
          <p:nvPr/>
        </p:nvSpPr>
        <p:spPr>
          <a:xfrm>
            <a:off x="323528" y="2837120"/>
            <a:ext cx="2520280" cy="755343"/>
          </a:xfrm>
          <a:prstGeom prst="borderCallout1">
            <a:avLst>
              <a:gd name="adj1" fmla="val 102195"/>
              <a:gd name="adj2" fmla="val 50625"/>
              <a:gd name="adj3" fmla="val 180615"/>
              <a:gd name="adj4" fmla="val 71067"/>
            </a:avLst>
          </a:pr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rPr>
              <a:t>A secured frame carries the frame counter to construct the Nonce.</a:t>
            </a:r>
          </a:p>
        </p:txBody>
      </p:sp>
    </p:spTree>
    <p:extLst>
      <p:ext uri="{BB962C8B-B14F-4D97-AF65-F5344CB8AC3E}">
        <p14:creationId xmlns:p14="http://schemas.microsoft.com/office/powerpoint/2010/main" val="902809994"/>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1775</Words>
  <Application>Microsoft Office PowerPoint</Application>
  <PresentationFormat>On-screen Show (4:3)</PresentationFormat>
  <Paragraphs>277</Paragraphs>
  <Slides>16</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Malgun Gothic</vt:lpstr>
      <vt:lpstr>Microsoft YaHei</vt:lpstr>
      <vt:lpstr>宋体</vt:lpstr>
      <vt:lpstr>TimesNewRomanPSMT</vt:lpstr>
      <vt:lpstr>Arial</vt:lpstr>
      <vt:lpstr>Calibri</vt:lpstr>
      <vt:lpstr>Times New Roman</vt:lpstr>
      <vt:lpstr>Wingdings</vt:lpstr>
      <vt:lpstr>IEEE-P802_15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dc:description/>
  <cp:lastModifiedBy/>
  <cp:revision>3</cp:revision>
  <dcterms:created xsi:type="dcterms:W3CDTF">2021-07-16T14:20:34Z</dcterms:created>
  <dcterms:modified xsi:type="dcterms:W3CDTF">2023-05-12T07:21:14Z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(3)pPpPL9qrShFFammQYbZ8vNjoXTcyAfOlhtkdpWJ9gHunF9iY2/cMoDFcl0eHGtZGx6G1Nbwv
wxVNKASmy75Xh9+QOrEWJGUS636vm4wV3xEjSIelIAoCOlBXo1L2eYJEznksdmbSGncPb7lC
QatiMeGqcGeqQ+/WG7hoUROu2DJm9l5f9ad7y5uSrmIzhYMFqIZ8R7svk1BoiKAS5uhTu2/3
usUJ/cYOKvvff5PyIf</vt:lpwstr>
  </property>
  <property fmtid="{D5CDD505-2E9C-101B-9397-08002B2CF9AE}" pid="3" name="_2015_ms_pID_7253431">
    <vt:lpwstr>xKA8NAzGBLBj9Qr1iWAoRVl/3SgRxSwOlgox1OHa7AcUmtjgdlXzXg
NB0TkMWzqill8gbAGYzjah/Pj+0q97bh2ytZl6T4DdV9ACVW9ZkM6UHM4GaQw3eyRf5j015W
e0YuPJ9gHIeshWAlrY7waEKGvAmtVSDzHGT8E1KCPgjXSJkjpf9Dmf9X3Wro5aHN1AYVoUoZ
oFB9Zk28zahAb5IU3TrnySSCd6kOjOtf0/8i</vt:lpwstr>
  </property>
  <property fmtid="{D5CDD505-2E9C-101B-9397-08002B2CF9AE}" pid="4" name="_2015_ms_pID_7253432">
    <vt:lpwstr>ZQ==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1677572871</vt:lpwstr>
  </property>
</Properties>
</file>