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12"/>
  </p:notesMasterIdLst>
  <p:handoutMasterIdLst>
    <p:handoutMasterId r:id="rId13"/>
  </p:handoutMasterIdLst>
  <p:sldIdLst>
    <p:sldId id="259" r:id="rId3"/>
    <p:sldId id="310" r:id="rId4"/>
    <p:sldId id="314" r:id="rId5"/>
    <p:sldId id="322" r:id="rId6"/>
    <p:sldId id="326" r:id="rId7"/>
    <p:sldId id="327" r:id="rId8"/>
    <p:sldId id="328" r:id="rId9"/>
    <p:sldId id="330" r:id="rId10"/>
    <p:sldId id="325" r:id="rId11"/>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9" d="100"/>
          <a:sy n="89" d="100"/>
        </p:scale>
        <p:origin x="1194" y="60"/>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23" Type="http://schemas.microsoft.com/office/2018/10/relationships/authors" Target="author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631726" y="196079"/>
            <a:ext cx="2759980"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712359" y="196079"/>
            <a:ext cx="2366395"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262764" y="9905481"/>
            <a:ext cx="2210261"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sz="11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763234" y="9905481"/>
            <a:ext cx="1419836"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710732" y="9905482"/>
            <a:ext cx="728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552031" y="108544"/>
            <a:ext cx="2883587"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70072" y="108544"/>
            <a:ext cx="280389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8138">
              <a:defRPr sz="15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46558" y="4861704"/>
            <a:ext cx="5210947"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53" tIns="49228" rIns="100153" bIns="492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864298" y="9908983"/>
            <a:ext cx="25713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3005565" y="9908983"/>
            <a:ext cx="82132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8138">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41633" y="9908983"/>
            <a:ext cx="7286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77" tIns="48888" rIns="97777" bIns="48888"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18527"/>
            <a:ext cx="2883587" cy="4616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500">
                <a:solidFill>
                  <a:srgbClr val="000000"/>
                </a:solidFill>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xfrm>
            <a:off x="3864298" y="9908983"/>
            <a:ext cx="2571320"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66663" indent="-366663">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1pPr>
            <a:lvl2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2pPr>
            <a:lvl3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3pPr>
            <a:lvl4pPr>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4pPr>
            <a:lvl5pPr marL="488884">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5pPr>
            <a:lvl6pPr marL="977768"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6pPr>
            <a:lvl7pPr marL="1466652"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7pPr>
            <a:lvl8pPr marL="1955536"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8pPr>
            <a:lvl9pPr marL="2444420" defTabSz="488884" eaLnBrk="0" fontAlgn="base" hangingPunct="0">
              <a:spcBef>
                <a:spcPct val="0"/>
              </a:spcBef>
              <a:spcAft>
                <a:spcPct val="0"/>
              </a:spcAft>
              <a:tabLst>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 pos="10266563" algn="l"/>
              </a:tabLst>
              <a:defRPr sz="2600">
                <a:solidFill>
                  <a:schemeClr val="bg1"/>
                </a:solidFill>
                <a:latin typeface="Times New Roman" panose="02020603050405020304" pitchFamily="18" charset="0"/>
                <a:cs typeface="WenQuanYi Zen Hei" charset="0"/>
              </a:defRPr>
            </a:lvl9pPr>
          </a:lstStyle>
          <a:p>
            <a:pPr lvl="4" defTabSz="488884">
              <a:buSzPct val="100000"/>
              <a:defRPr/>
            </a:pPr>
            <a:r>
              <a:rPr lang="en-US" altLang="en-US" sz="1300">
                <a:solidFill>
                  <a:srgbClr val="000000"/>
                </a:solidFill>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FDB22C63-FDEC-4720-B63C-25F5F73E4758}" type="slidenum">
              <a:rPr lang="en-US" altLang="en-US" sz="1300">
                <a:solidFill>
                  <a:srgbClr val="000000"/>
                </a:solidFill>
                <a:cs typeface="DejaVu Sans" pitchFamily="34" charset="0"/>
              </a:rPr>
              <a:pPr defTabSz="488884">
                <a:buSzPct val="100000"/>
                <a:defRPr/>
              </a:pPr>
              <a:t>2</a:t>
            </a:fld>
            <a:endParaRPr lang="en-US" altLang="en-US" sz="1300">
              <a:solidFill>
                <a:srgbClr val="000000"/>
              </a:solidFill>
              <a:cs typeface="DejaVu Sans" pitchFamily="34" charset="0"/>
            </a:endParaRPr>
          </a:p>
        </p:txBody>
      </p:sp>
      <p:sp>
        <p:nvSpPr>
          <p:cNvPr id="7174" name="Rectangle 2"/>
          <p:cNvSpPr>
            <a:spLocks noGrp="1" noRot="1" noChangeAspect="1" noChangeArrowheads="1" noTextEdit="1"/>
          </p:cNvSpPr>
          <p:nvPr>
            <p:ph type="sldImg"/>
          </p:nvPr>
        </p:nvSpPr>
        <p:spPr>
          <a:xfrm>
            <a:off x="1001713" y="773113"/>
            <a:ext cx="5100637" cy="3825875"/>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3</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4</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1912024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5</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314698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6</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3162022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7</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994792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8</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213206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979488" y="769938"/>
            <a:ext cx="5062537" cy="3797300"/>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LID8192" sz="1500">
                <a:solidFill>
                  <a:srgbClr val="000000"/>
                </a:solidFill>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xfrm>
            <a:off x="3005565" y="9908983"/>
            <a:ext cx="82132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1pPr>
            <a:lvl2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2pPr>
            <a:lvl3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3pPr>
            <a:lvl4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4pPr>
            <a:lvl5pPr>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5pPr>
            <a:lvl6pPr marL="2688862"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6pPr>
            <a:lvl7pPr marL="3177746"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7pPr>
            <a:lvl8pPr marL="3666630"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8pPr>
            <a:lvl9pPr marL="4155514" indent="-244442" defTabSz="488884" eaLnBrk="0" fontAlgn="base" hangingPunct="0">
              <a:spcBef>
                <a:spcPct val="0"/>
              </a:spcBef>
              <a:spcAft>
                <a:spcPct val="0"/>
              </a:spcAft>
              <a:tabLst>
                <a:tab pos="0" algn="l"/>
                <a:tab pos="488884" algn="l"/>
                <a:tab pos="977768" algn="l"/>
                <a:tab pos="1466652" algn="l"/>
                <a:tab pos="1955536" algn="l"/>
                <a:tab pos="2444420" algn="l"/>
                <a:tab pos="2933304" algn="l"/>
                <a:tab pos="3422188" algn="l"/>
                <a:tab pos="3911072" algn="l"/>
                <a:tab pos="4399956" algn="l"/>
                <a:tab pos="4888840" algn="l"/>
                <a:tab pos="5377724" algn="l"/>
                <a:tab pos="5866608" algn="l"/>
                <a:tab pos="6355491" algn="l"/>
                <a:tab pos="6844375" algn="l"/>
                <a:tab pos="7333259" algn="l"/>
                <a:tab pos="7822143" algn="l"/>
                <a:tab pos="8311027" algn="l"/>
                <a:tab pos="8799911" algn="l"/>
                <a:tab pos="9288795" algn="l"/>
                <a:tab pos="9777679" algn="l"/>
              </a:tabLst>
              <a:defRPr sz="2600">
                <a:solidFill>
                  <a:schemeClr val="bg1"/>
                </a:solidFill>
                <a:latin typeface="Times New Roman" panose="02020603050405020304" pitchFamily="18" charset="0"/>
                <a:cs typeface="WenQuanYi Zen Hei" charset="0"/>
              </a:defRPr>
            </a:lvl9pPr>
          </a:lstStyle>
          <a:p>
            <a:pPr defTabSz="488884">
              <a:buSzPct val="100000"/>
              <a:defRPr/>
            </a:pPr>
            <a:r>
              <a:rPr lang="en-US" altLang="en-US" sz="1300">
                <a:solidFill>
                  <a:srgbClr val="000000"/>
                </a:solidFill>
                <a:cs typeface="DejaVu Sans" pitchFamily="34" charset="0"/>
              </a:rPr>
              <a:t>Page </a:t>
            </a:r>
            <a:fld id="{B8D38C24-B91C-4796-9403-DF9D9EC408AB}" type="slidenum">
              <a:rPr lang="en-US" altLang="en-US" sz="1300">
                <a:solidFill>
                  <a:srgbClr val="000000"/>
                </a:solidFill>
                <a:cs typeface="DejaVu Sans" pitchFamily="34" charset="0"/>
              </a:rPr>
              <a:pPr defTabSz="488884">
                <a:buSzPct val="100000"/>
                <a:defRPr/>
              </a:pPr>
              <a:t>9</a:t>
            </a:fld>
            <a:endParaRPr lang="en-US" altLang="en-US" sz="1300">
              <a:solidFill>
                <a:srgbClr val="000000"/>
              </a:solidFill>
              <a:cs typeface="DejaVu Sans" pitchFamily="34" charset="0"/>
            </a:endParaRPr>
          </a:p>
        </p:txBody>
      </p:sp>
    </p:spTree>
    <p:extLst>
      <p:ext uri="{BB962C8B-B14F-4D97-AF65-F5344CB8AC3E}">
        <p14:creationId xmlns:p14="http://schemas.microsoft.com/office/powerpoint/2010/main" val="717115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May 2023                                                                                                                          15-23-0228-01-04ab </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Taeyoung</a:t>
            </a:r>
            <a:r>
              <a:rPr lang="en-US" altLang="en-US" dirty="0" smtClean="0"/>
              <a:t> Ha,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altLang="en-US" sz="1400" dirty="0" smtClean="0"/>
              <a:t>Updates for Multiple Transmission</a:t>
            </a:r>
          </a:p>
          <a:p>
            <a:pPr>
              <a:spcBef>
                <a:spcPts val="600"/>
              </a:spcBef>
            </a:pPr>
            <a:r>
              <a:rPr lang="en-US" altLang="en-US" sz="1400" b="1" dirty="0" smtClean="0"/>
              <a:t>Date Submitted:</a:t>
            </a:r>
            <a:r>
              <a:rPr lang="en-US" altLang="en-US" sz="1400" dirty="0" smtClean="0">
                <a:solidFill>
                  <a:srgbClr val="FF0000"/>
                </a:solidFill>
              </a:rPr>
              <a:t> 	</a:t>
            </a:r>
            <a:r>
              <a:rPr lang="en-US" altLang="en-US" sz="1400" dirty="0" smtClean="0"/>
              <a:t>May 9, 2023	</a:t>
            </a:r>
          </a:p>
          <a:p>
            <a:r>
              <a:rPr lang="en-US" altLang="en-US" sz="1400" b="1" dirty="0" smtClean="0"/>
              <a:t>Source</a:t>
            </a:r>
            <a:r>
              <a:rPr lang="en-US" altLang="en-US" sz="1400" b="1" dirty="0"/>
              <a:t>:</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smtClean="0"/>
              <a:t>Abstract: </a:t>
            </a:r>
            <a:r>
              <a:rPr lang="en-US" altLang="en-US" sz="1400" dirty="0" smtClean="0"/>
              <a:t>Updates for Multiple RSF Transmissions in a Slot Scenario</a:t>
            </a:r>
            <a:endParaRPr lang="en-US" altLang="en-US" sz="1400" dirty="0"/>
          </a:p>
          <a:p>
            <a:pPr>
              <a:spcBef>
                <a:spcPts val="600"/>
              </a:spcBef>
              <a:spcAft>
                <a:spcPts val="600"/>
              </a:spcAft>
            </a:pPr>
            <a:r>
              <a:rPr lang="en-US" altLang="en-US" sz="1400" b="1" dirty="0"/>
              <a:t>Purpose: </a:t>
            </a:r>
            <a:r>
              <a:rPr lang="en-US" altLang="en-US" sz="1400" dirty="0" smtClean="0"/>
              <a:t>Increase air time efficiency by allowing the multiple MMRS transmission in a slot.</a:t>
            </a:r>
            <a:endParaRPr lang="en-US" altLang="en-US" sz="1400" dirty="0"/>
          </a:p>
          <a:p>
            <a:pPr>
              <a:spcBef>
                <a:spcPts val="600"/>
              </a:spcBef>
            </a:pPr>
            <a:r>
              <a:rPr lang="en-US" altLang="en-US" sz="1400" b="1" dirty="0" smtClean="0"/>
              <a:t>Notice: </a:t>
            </a:r>
            <a:r>
              <a:rPr lang="en-US" altLang="en-US" sz="1400" dirty="0" smtClean="0"/>
              <a:t>This </a:t>
            </a:r>
            <a:r>
              <a:rPr lang="en-US" altLang="en-US" sz="14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400" dirty="0" smtClean="0"/>
              <a:t>.</a:t>
            </a:r>
            <a:endParaRPr lang="en-US" altLang="en-US" sz="1400" dirty="0"/>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smtClean="0"/>
              <a:t>15-23-0228-01-04ab</a:t>
            </a:r>
            <a:endParaRPr lang="en-US" alt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a:t>
                      </a:r>
                      <a:r>
                        <a:rPr lang="en-US" altLang="ko-KR" sz="1100" smtClean="0">
                          <a:solidFill>
                            <a:schemeClr val="tx1"/>
                          </a:solidFill>
                          <a:effectLst/>
                        </a:rPr>
                        <a:t>RSF</a:t>
                      </a:r>
                      <a:r>
                        <a:rPr lang="en-US" altLang="ko-KR" sz="1100" baseline="0" smtClean="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Concerns on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400" dirty="0" smtClean="0"/>
              <a:t>Power control</a:t>
            </a:r>
          </a:p>
          <a:p>
            <a:pPr>
              <a:buFont typeface="Arial" panose="020B0604020202020204" pitchFamily="34" charset="0"/>
              <a:buChar char="•"/>
            </a:pPr>
            <a:r>
              <a:rPr lang="en-US" altLang="LID8192" sz="1800" dirty="0" smtClean="0">
                <a:sym typeface="Wingdings" panose="05000000000000000000" pitchFamily="2" charset="2"/>
              </a:rPr>
              <a:t>If body blocking occurs, significant signal attenuations can occur</a:t>
            </a:r>
          </a:p>
          <a:p>
            <a:pPr>
              <a:buFont typeface="Arial" panose="020B0604020202020204" pitchFamily="34" charset="0"/>
              <a:buChar char="•"/>
            </a:pPr>
            <a:r>
              <a:rPr lang="en-US" altLang="LID8192" sz="1800" dirty="0" smtClean="0">
                <a:sym typeface="Wingdings" panose="05000000000000000000" pitchFamily="2" charset="2"/>
              </a:rPr>
              <a:t>If significant signal attenuations occurs, a weak signal may not be detected through the correlator</a:t>
            </a:r>
          </a:p>
          <a:p>
            <a:pPr marL="0" indent="0"/>
            <a:endParaRPr lang="en-US" altLang="LID8192" sz="2400" dirty="0" smtClean="0"/>
          </a:p>
          <a:p>
            <a:pPr marL="0" indent="0"/>
            <a:r>
              <a:rPr lang="en-US" altLang="LID8192" sz="2400" dirty="0" smtClean="0"/>
              <a:t>Implementation Complexity</a:t>
            </a:r>
            <a:endParaRPr lang="en-US" altLang="LID8192" sz="2400" dirty="0"/>
          </a:p>
          <a:p>
            <a:pPr>
              <a:buFont typeface="Arial" panose="020B0604020202020204" pitchFamily="34" charset="0"/>
              <a:buChar char="•"/>
            </a:pPr>
            <a:r>
              <a:rPr lang="en-US" altLang="" sz="1800" dirty="0" smtClean="0"/>
              <a:t>In order to achieve multiple transmission scheme, a implementation complexity will increase</a:t>
            </a:r>
          </a:p>
        </p:txBody>
      </p:sp>
    </p:spTree>
    <p:extLst>
      <p:ext uri="{BB962C8B-B14F-4D97-AF65-F5344CB8AC3E}">
        <p14:creationId xmlns:p14="http://schemas.microsoft.com/office/powerpoint/2010/main" val="2830802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In order to check the impact of body blockings, RSSI values are measured in 16 cases</a:t>
            </a:r>
          </a:p>
          <a:p>
            <a:pPr lvl="1">
              <a:buFont typeface="Arial" panose="020B0604020202020204" pitchFamily="34" charset="0"/>
              <a:buChar char="•"/>
            </a:pPr>
            <a:r>
              <a:rPr lang="en-US" altLang="LID8192" sz="1600" dirty="0" smtClean="0"/>
              <a:t>The </a:t>
            </a:r>
            <a:r>
              <a:rPr lang="en-US" altLang="LID8192" sz="1600" dirty="0"/>
              <a:t>location of Initiator (Receiver)'s antenna (</a:t>
            </a:r>
            <a:r>
              <a:rPr lang="en-US" altLang="LID8192" sz="1600" dirty="0" smtClean="0"/>
              <a:t>leaned </a:t>
            </a:r>
            <a:r>
              <a:rPr lang="en-US" altLang="LID8192" sz="1600" dirty="0"/>
              <a:t>to Right or Left)</a:t>
            </a:r>
          </a:p>
          <a:p>
            <a:pPr lvl="1">
              <a:buFont typeface="Arial" panose="020B0604020202020204" pitchFamily="34" charset="0"/>
              <a:buChar char="•"/>
            </a:pPr>
            <a:r>
              <a:rPr lang="en-US" altLang="LID8192" sz="1600" dirty="0" smtClean="0"/>
              <a:t>The </a:t>
            </a:r>
            <a:r>
              <a:rPr lang="en-US" altLang="LID8192" sz="1600" dirty="0"/>
              <a:t>status of Initiator's antenna (Blocked </a:t>
            </a:r>
            <a:r>
              <a:rPr lang="en-US" altLang="LID8192" sz="1600" dirty="0" smtClean="0"/>
              <a:t>by </a:t>
            </a:r>
            <a:r>
              <a:rPr lang="en-US" altLang="LID8192" sz="1600" dirty="0"/>
              <a:t>hand or Not Blocked)</a:t>
            </a:r>
          </a:p>
          <a:p>
            <a:pPr lvl="1">
              <a:buFont typeface="Arial" panose="020B0604020202020204" pitchFamily="34" charset="0"/>
              <a:buChar char="•"/>
            </a:pPr>
            <a:r>
              <a:rPr lang="en-US" altLang="LID8192" sz="1600" dirty="0" smtClean="0"/>
              <a:t>The </a:t>
            </a:r>
            <a:r>
              <a:rPr lang="en-US" altLang="LID8192" sz="1600" dirty="0"/>
              <a:t>status of Responder 1 (Right Transmitter)'s antenna (Blocked </a:t>
            </a:r>
            <a:r>
              <a:rPr lang="en-US" altLang="LID8192" sz="1600" dirty="0" smtClean="0"/>
              <a:t>by </a:t>
            </a:r>
            <a:r>
              <a:rPr lang="en-US" altLang="LID8192" sz="1600" dirty="0"/>
              <a:t>hand or Not Blocked)</a:t>
            </a:r>
          </a:p>
          <a:p>
            <a:pPr lvl="1">
              <a:buFont typeface="Arial" panose="020B0604020202020204" pitchFamily="34" charset="0"/>
              <a:buChar char="•"/>
            </a:pPr>
            <a:r>
              <a:rPr lang="en-US" altLang="LID8192" sz="1600" dirty="0" smtClean="0"/>
              <a:t>The </a:t>
            </a:r>
            <a:r>
              <a:rPr lang="en-US" altLang="LID8192" sz="1600" dirty="0"/>
              <a:t>status of Responder 2 (Left Transmitter)'s antenna (Blocked </a:t>
            </a:r>
            <a:r>
              <a:rPr lang="en-US" altLang="LID8192" sz="1600" dirty="0" smtClean="0"/>
              <a:t>by </a:t>
            </a:r>
            <a:r>
              <a:rPr lang="en-US" altLang="LID8192" sz="1600" dirty="0"/>
              <a:t>hand or Not Blocked</a:t>
            </a:r>
            <a:r>
              <a:rPr lang="en-US" altLang="LID8192" sz="1600" dirty="0" smtClean="0"/>
              <a:t>)</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lvl="1">
              <a:buFont typeface="Arial" panose="020B0604020202020204" pitchFamily="34" charset="0"/>
              <a:buChar char="•"/>
            </a:pPr>
            <a:endParaRPr lang="en-US" altLang="LID8192" sz="1600" dirty="0" smtClean="0"/>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p:txBody>
      </p:sp>
      <p:pic>
        <p:nvPicPr>
          <p:cNvPr id="17" name="그림 16"/>
          <p:cNvPicPr>
            <a:picLocks noChangeAspect="1"/>
          </p:cNvPicPr>
          <p:nvPr/>
        </p:nvPicPr>
        <p:blipFill>
          <a:blip r:embed="rId3"/>
          <a:stretch>
            <a:fillRect/>
          </a:stretch>
        </p:blipFill>
        <p:spPr>
          <a:xfrm>
            <a:off x="5715000" y="4789601"/>
            <a:ext cx="2148997" cy="1085222"/>
          </a:xfrm>
          <a:prstGeom prst="rect">
            <a:avLst/>
          </a:prstGeom>
        </p:spPr>
      </p:pic>
      <p:pic>
        <p:nvPicPr>
          <p:cNvPr id="18" name="그림 17"/>
          <p:cNvPicPr>
            <a:picLocks noChangeAspect="1"/>
          </p:cNvPicPr>
          <p:nvPr/>
        </p:nvPicPr>
        <p:blipFill>
          <a:blip r:embed="rId4"/>
          <a:stretch>
            <a:fillRect/>
          </a:stretch>
        </p:blipFill>
        <p:spPr>
          <a:xfrm>
            <a:off x="3048000" y="3855309"/>
            <a:ext cx="2487383" cy="1868585"/>
          </a:xfrm>
          <a:prstGeom prst="rect">
            <a:avLst/>
          </a:prstGeom>
        </p:spPr>
      </p:pic>
    </p:spTree>
    <p:extLst>
      <p:ext uri="{BB962C8B-B14F-4D97-AF65-F5344CB8AC3E}">
        <p14:creationId xmlns:p14="http://schemas.microsoft.com/office/powerpoint/2010/main" val="1982093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Experimental Environment</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In order to check the impact of body blockings, RSSI values are measured in 16 cases</a:t>
            </a:r>
          </a:p>
        </p:txBody>
      </p:sp>
      <p:pic>
        <p:nvPicPr>
          <p:cNvPr id="4" name="그림 3"/>
          <p:cNvPicPr>
            <a:picLocks noChangeAspect="1"/>
          </p:cNvPicPr>
          <p:nvPr/>
        </p:nvPicPr>
        <p:blipFill>
          <a:blip r:embed="rId3"/>
          <a:stretch>
            <a:fillRect/>
          </a:stretch>
        </p:blipFill>
        <p:spPr>
          <a:xfrm>
            <a:off x="6324600" y="2057400"/>
            <a:ext cx="2487384" cy="1966131"/>
          </a:xfrm>
          <a:prstGeom prst="rect">
            <a:avLst/>
          </a:prstGeom>
        </p:spPr>
      </p:pic>
      <p:pic>
        <p:nvPicPr>
          <p:cNvPr id="5" name="그림 4"/>
          <p:cNvPicPr>
            <a:picLocks noChangeAspect="1"/>
          </p:cNvPicPr>
          <p:nvPr/>
        </p:nvPicPr>
        <p:blipFill>
          <a:blip r:embed="rId4"/>
          <a:stretch>
            <a:fillRect/>
          </a:stretch>
        </p:blipFill>
        <p:spPr>
          <a:xfrm>
            <a:off x="6297384" y="4163834"/>
            <a:ext cx="2514600" cy="1987644"/>
          </a:xfrm>
          <a:prstGeom prst="rect">
            <a:avLst/>
          </a:prstGeom>
        </p:spPr>
      </p:pic>
      <p:sp>
        <p:nvSpPr>
          <p:cNvPr id="3" name="직사각형 2"/>
          <p:cNvSpPr/>
          <p:nvPr/>
        </p:nvSpPr>
        <p:spPr>
          <a:xfrm>
            <a:off x="490451" y="2414414"/>
            <a:ext cx="5718261" cy="1166986"/>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600" kern="0" dirty="0">
                <a:solidFill>
                  <a:srgbClr val="000000"/>
                </a:solidFill>
                <a:latin typeface="Arial"/>
              </a:rPr>
              <a:t>CASE 1: The antenna of Initiator is located at the upper right and not blocked.</a:t>
            </a:r>
          </a:p>
          <a:p>
            <a:pPr marL="742950" lvl="1" indent="-285750" defTabSz="457200">
              <a:spcBef>
                <a:spcPts val="700"/>
              </a:spcBef>
              <a:buClr>
                <a:srgbClr val="000000"/>
              </a:buClr>
              <a:buSzPct val="100000"/>
              <a:buFont typeface="Arial" panose="020B0604020202020204" pitchFamily="34" charset="0"/>
              <a:buChar char="•"/>
            </a:pPr>
            <a:r>
              <a:rPr lang="en-US" altLang="LID8192" sz="1600" kern="0" dirty="0">
                <a:solidFill>
                  <a:srgbClr val="000000"/>
                </a:solidFill>
                <a:latin typeface="Arial"/>
              </a:rPr>
              <a:t>CASE 2: The antenna of Initiator is located at the upper right and blocked by hand.</a:t>
            </a:r>
          </a:p>
        </p:txBody>
      </p:sp>
      <p:sp>
        <p:nvSpPr>
          <p:cNvPr id="8" name="직사각형 7"/>
          <p:cNvSpPr/>
          <p:nvPr/>
        </p:nvSpPr>
        <p:spPr>
          <a:xfrm>
            <a:off x="466523" y="4419600"/>
            <a:ext cx="5718261" cy="1166986"/>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600" kern="0" dirty="0">
                <a:solidFill>
                  <a:srgbClr val="000000"/>
                </a:solidFill>
                <a:latin typeface="Arial"/>
              </a:rPr>
              <a:t>CASE 3: The antenna of Initiator is located at the lower left and not blocked.</a:t>
            </a:r>
          </a:p>
          <a:p>
            <a:pPr marL="742950" lvl="1" indent="-285750" defTabSz="457200">
              <a:spcBef>
                <a:spcPts val="700"/>
              </a:spcBef>
              <a:buClr>
                <a:srgbClr val="000000"/>
              </a:buClr>
              <a:buSzPct val="100000"/>
              <a:buFont typeface="Arial" panose="020B0604020202020204" pitchFamily="34" charset="0"/>
              <a:buChar char="•"/>
            </a:pPr>
            <a:r>
              <a:rPr lang="en-US" altLang="LID8192" sz="1600" kern="0" dirty="0" smtClean="0">
                <a:solidFill>
                  <a:srgbClr val="000000"/>
                </a:solidFill>
                <a:latin typeface="Arial"/>
              </a:rPr>
              <a:t>CASE </a:t>
            </a:r>
            <a:r>
              <a:rPr lang="en-US" altLang="LID8192" sz="1600" kern="0" dirty="0">
                <a:solidFill>
                  <a:srgbClr val="000000"/>
                </a:solidFill>
                <a:latin typeface="Arial"/>
              </a:rPr>
              <a:t>4: The antenna of Initiator is located at the lower left  and blocked by hand.</a:t>
            </a:r>
          </a:p>
        </p:txBody>
      </p:sp>
    </p:spTree>
    <p:extLst>
      <p:ext uri="{BB962C8B-B14F-4D97-AF65-F5344CB8AC3E}">
        <p14:creationId xmlns:p14="http://schemas.microsoft.com/office/powerpoint/2010/main" val="4244419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Below </a:t>
            </a:r>
            <a:r>
              <a:rPr lang="en-US" altLang="LID8192" sz="2000" dirty="0"/>
              <a:t>figure shows the probability that the RSSI difference between Responder 1 and Responder 2 exceeds the 30 </a:t>
            </a:r>
            <a:r>
              <a:rPr lang="en-US" altLang="LID8192" sz="2000" dirty="0" smtClean="0"/>
              <a:t>dB </a:t>
            </a:r>
          </a:p>
        </p:txBody>
      </p:sp>
      <p:pic>
        <p:nvPicPr>
          <p:cNvPr id="9" name="그림 8"/>
          <p:cNvPicPr>
            <a:picLocks noChangeAspect="1"/>
          </p:cNvPicPr>
          <p:nvPr/>
        </p:nvPicPr>
        <p:blipFill>
          <a:blip r:embed="rId3"/>
          <a:stretch>
            <a:fillRect/>
          </a:stretch>
        </p:blipFill>
        <p:spPr>
          <a:xfrm>
            <a:off x="228600" y="2286000"/>
            <a:ext cx="4368800" cy="3276600"/>
          </a:xfrm>
          <a:prstGeom prst="rect">
            <a:avLst/>
          </a:prstGeom>
        </p:spPr>
      </p:pic>
      <p:sp>
        <p:nvSpPr>
          <p:cNvPr id="10" name="직사각형 9"/>
          <p:cNvSpPr/>
          <p:nvPr/>
        </p:nvSpPr>
        <p:spPr>
          <a:xfrm>
            <a:off x="3886200" y="2692078"/>
            <a:ext cx="5029199" cy="1346522"/>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600" kern="0" dirty="0">
                <a:solidFill>
                  <a:srgbClr val="000000"/>
                </a:solidFill>
                <a:latin typeface="Arial"/>
              </a:rPr>
              <a:t>(R) Not Blocked: Responder 1 is not </a:t>
            </a:r>
            <a:r>
              <a:rPr lang="en-US" altLang="LID8192" sz="1600" kern="0" dirty="0" smtClean="0">
                <a:solidFill>
                  <a:srgbClr val="000000"/>
                </a:solidFill>
                <a:latin typeface="Arial"/>
              </a:rPr>
              <a:t>blocked</a:t>
            </a:r>
            <a:endParaRPr lang="en-US" altLang="LID8192" sz="1600" kern="0" dirty="0">
              <a:solidFill>
                <a:srgbClr val="000000"/>
              </a:solidFill>
              <a:latin typeface="Arial"/>
            </a:endParaRPr>
          </a:p>
          <a:p>
            <a:pPr marL="742950" lvl="1" indent="-285750" defTabSz="457200">
              <a:spcBef>
                <a:spcPts val="700"/>
              </a:spcBef>
              <a:buClr>
                <a:srgbClr val="000000"/>
              </a:buClr>
              <a:buSzPct val="100000"/>
              <a:buFont typeface="Arial" panose="020B0604020202020204" pitchFamily="34" charset="0"/>
              <a:buChar char="•"/>
            </a:pPr>
            <a:r>
              <a:rPr lang="en-US" altLang="LID8192" sz="1600" kern="0" dirty="0" smtClean="0">
                <a:solidFill>
                  <a:srgbClr val="000000"/>
                </a:solidFill>
                <a:latin typeface="Arial"/>
              </a:rPr>
              <a:t>(</a:t>
            </a:r>
            <a:r>
              <a:rPr lang="en-US" altLang="LID8192" sz="1600" kern="0" dirty="0">
                <a:solidFill>
                  <a:srgbClr val="000000"/>
                </a:solidFill>
                <a:latin typeface="Arial"/>
              </a:rPr>
              <a:t>R) Blocked: Responder 1 is blocked by </a:t>
            </a:r>
            <a:r>
              <a:rPr lang="en-US" altLang="LID8192" sz="1600" kern="0" dirty="0" smtClean="0">
                <a:solidFill>
                  <a:srgbClr val="000000"/>
                </a:solidFill>
                <a:latin typeface="Arial"/>
              </a:rPr>
              <a:t>hand</a:t>
            </a:r>
            <a:endParaRPr lang="en-US" altLang="LID8192" sz="1600" kern="0" dirty="0">
              <a:solidFill>
                <a:srgbClr val="000000"/>
              </a:solidFill>
              <a:latin typeface="Arial"/>
            </a:endParaRPr>
          </a:p>
          <a:p>
            <a:pPr marL="742950" lvl="1" indent="-285750" defTabSz="457200">
              <a:spcBef>
                <a:spcPts val="700"/>
              </a:spcBef>
              <a:buClr>
                <a:srgbClr val="000000"/>
              </a:buClr>
              <a:buSzPct val="100000"/>
              <a:buFont typeface="Arial" panose="020B0604020202020204" pitchFamily="34" charset="0"/>
              <a:buChar char="•"/>
            </a:pPr>
            <a:r>
              <a:rPr lang="en-US" altLang="LID8192" sz="1600" kern="0" dirty="0" smtClean="0">
                <a:solidFill>
                  <a:srgbClr val="000000"/>
                </a:solidFill>
                <a:latin typeface="Arial"/>
              </a:rPr>
              <a:t>(</a:t>
            </a:r>
            <a:r>
              <a:rPr lang="en-US" altLang="LID8192" sz="1600" kern="0" dirty="0">
                <a:solidFill>
                  <a:srgbClr val="000000"/>
                </a:solidFill>
                <a:latin typeface="Arial"/>
              </a:rPr>
              <a:t>L) Not Blocked: Responder 2 is not </a:t>
            </a:r>
            <a:r>
              <a:rPr lang="en-US" altLang="LID8192" sz="1600" kern="0" dirty="0" smtClean="0">
                <a:solidFill>
                  <a:srgbClr val="000000"/>
                </a:solidFill>
                <a:latin typeface="Arial"/>
              </a:rPr>
              <a:t>blocked</a:t>
            </a:r>
            <a:endParaRPr lang="en-US" altLang="LID8192" sz="1600" kern="0" dirty="0">
              <a:solidFill>
                <a:srgbClr val="000000"/>
              </a:solidFill>
              <a:latin typeface="Arial"/>
            </a:endParaRPr>
          </a:p>
          <a:p>
            <a:pPr marL="742950" lvl="1" indent="-285750" defTabSz="457200">
              <a:spcBef>
                <a:spcPts val="700"/>
              </a:spcBef>
              <a:buClr>
                <a:srgbClr val="000000"/>
              </a:buClr>
              <a:buSzPct val="100000"/>
              <a:buFont typeface="Arial" panose="020B0604020202020204" pitchFamily="34" charset="0"/>
              <a:buChar char="•"/>
            </a:pPr>
            <a:r>
              <a:rPr lang="en-US" altLang="LID8192" sz="1600" kern="0" dirty="0" smtClean="0">
                <a:solidFill>
                  <a:srgbClr val="000000"/>
                </a:solidFill>
                <a:latin typeface="Arial"/>
              </a:rPr>
              <a:t>(</a:t>
            </a:r>
            <a:r>
              <a:rPr lang="en-US" altLang="LID8192" sz="1600" kern="0" dirty="0">
                <a:solidFill>
                  <a:srgbClr val="000000"/>
                </a:solidFill>
                <a:latin typeface="Arial"/>
              </a:rPr>
              <a:t>L) Blocked: Responder 2 is blocked by </a:t>
            </a:r>
            <a:r>
              <a:rPr lang="en-US" altLang="LID8192" sz="1600" kern="0" dirty="0" smtClean="0">
                <a:solidFill>
                  <a:srgbClr val="000000"/>
                </a:solidFill>
                <a:latin typeface="Arial"/>
              </a:rPr>
              <a:t>hand</a:t>
            </a:r>
            <a:endParaRPr lang="en-US" altLang="LID8192" sz="1600" kern="0" dirty="0">
              <a:solidFill>
                <a:srgbClr val="000000"/>
              </a:solidFill>
              <a:latin typeface="Arial"/>
            </a:endParaRPr>
          </a:p>
        </p:txBody>
      </p:sp>
      <p:pic>
        <p:nvPicPr>
          <p:cNvPr id="11" name="그림 10"/>
          <p:cNvPicPr>
            <a:picLocks noChangeAspect="1"/>
          </p:cNvPicPr>
          <p:nvPr/>
        </p:nvPicPr>
        <p:blipFill>
          <a:blip r:embed="rId4"/>
          <a:stretch>
            <a:fillRect/>
          </a:stretch>
        </p:blipFill>
        <p:spPr>
          <a:xfrm>
            <a:off x="4538552" y="4343400"/>
            <a:ext cx="1821767" cy="1440000"/>
          </a:xfrm>
          <a:prstGeom prst="rect">
            <a:avLst/>
          </a:prstGeom>
        </p:spPr>
      </p:pic>
      <p:pic>
        <p:nvPicPr>
          <p:cNvPr id="12" name="그림 11"/>
          <p:cNvPicPr>
            <a:picLocks noChangeAspect="1"/>
          </p:cNvPicPr>
          <p:nvPr/>
        </p:nvPicPr>
        <p:blipFill>
          <a:blip r:embed="rId5"/>
          <a:stretch>
            <a:fillRect/>
          </a:stretch>
        </p:blipFill>
        <p:spPr>
          <a:xfrm>
            <a:off x="6865033" y="4343400"/>
            <a:ext cx="1821767" cy="1440000"/>
          </a:xfrm>
          <a:prstGeom prst="rect">
            <a:avLst/>
          </a:prstGeom>
        </p:spPr>
      </p:pic>
    </p:spTree>
    <p:extLst>
      <p:ext uri="{BB962C8B-B14F-4D97-AF65-F5344CB8AC3E}">
        <p14:creationId xmlns:p14="http://schemas.microsoft.com/office/powerpoint/2010/main" val="4205442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Experimental Results</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Below </a:t>
            </a:r>
            <a:r>
              <a:rPr lang="en-US" altLang="LID8192" sz="2000" dirty="0"/>
              <a:t>figure shows the probability that the RSSI difference between Responder 1 and Responder 2 exceeds the 30 </a:t>
            </a:r>
            <a:r>
              <a:rPr lang="en-US" altLang="LID8192" sz="2000" dirty="0" smtClean="0"/>
              <a:t>dB</a:t>
            </a:r>
          </a:p>
        </p:txBody>
      </p:sp>
      <p:pic>
        <p:nvPicPr>
          <p:cNvPr id="9" name="그림 8"/>
          <p:cNvPicPr>
            <a:picLocks noChangeAspect="1"/>
          </p:cNvPicPr>
          <p:nvPr/>
        </p:nvPicPr>
        <p:blipFill>
          <a:blip r:embed="rId3"/>
          <a:stretch>
            <a:fillRect/>
          </a:stretch>
        </p:blipFill>
        <p:spPr>
          <a:xfrm>
            <a:off x="228600" y="2286000"/>
            <a:ext cx="4368800" cy="3276600"/>
          </a:xfrm>
          <a:prstGeom prst="rect">
            <a:avLst/>
          </a:prstGeom>
        </p:spPr>
      </p:pic>
      <p:sp>
        <p:nvSpPr>
          <p:cNvPr id="10" name="직사각형 9"/>
          <p:cNvSpPr/>
          <p:nvPr/>
        </p:nvSpPr>
        <p:spPr>
          <a:xfrm>
            <a:off x="3886200" y="2514600"/>
            <a:ext cx="5029199" cy="2952090"/>
          </a:xfrm>
          <a:prstGeom prst="rect">
            <a:avLst/>
          </a:prstGeom>
        </p:spPr>
        <p:txBody>
          <a:bodyPr wrap="square">
            <a:spAutoFit/>
          </a:bodyPr>
          <a:lstStyle/>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The worst case is that </a:t>
            </a:r>
            <a:r>
              <a:rPr lang="en-US" altLang="LID8192" sz="1800" kern="0" dirty="0" smtClean="0">
                <a:solidFill>
                  <a:srgbClr val="000000"/>
                </a:solidFill>
                <a:latin typeface="Arial"/>
              </a:rPr>
              <a:t/>
            </a:r>
            <a:br>
              <a:rPr lang="en-US" altLang="LID8192" sz="1800" kern="0" dirty="0" smtClean="0">
                <a:solidFill>
                  <a:srgbClr val="000000"/>
                </a:solidFill>
                <a:latin typeface="Arial"/>
              </a:rPr>
            </a:br>
            <a:r>
              <a:rPr lang="en-US" altLang="LID8192" sz="1800" kern="0" dirty="0" smtClean="0">
                <a:solidFill>
                  <a:srgbClr val="000000"/>
                </a:solidFill>
                <a:latin typeface="Arial"/>
              </a:rPr>
              <a:t>1</a:t>
            </a:r>
            <a:r>
              <a:rPr lang="en-US" altLang="LID8192" sz="1800" kern="0" dirty="0">
                <a:solidFill>
                  <a:srgbClr val="000000"/>
                </a:solidFill>
                <a:latin typeface="Arial"/>
              </a:rPr>
              <a:t>) the antenna of Initiator is located at the lower left and not </a:t>
            </a:r>
            <a:r>
              <a:rPr lang="en-US" altLang="LID8192" sz="1800" kern="0" dirty="0" smtClean="0">
                <a:solidFill>
                  <a:srgbClr val="000000"/>
                </a:solidFill>
                <a:latin typeface="Arial"/>
              </a:rPr>
              <a:t>blocked</a:t>
            </a:r>
            <a:br>
              <a:rPr lang="en-US" altLang="LID8192" sz="1800" kern="0" dirty="0" smtClean="0">
                <a:solidFill>
                  <a:srgbClr val="000000"/>
                </a:solidFill>
                <a:latin typeface="Arial"/>
              </a:rPr>
            </a:br>
            <a:r>
              <a:rPr lang="en-US" altLang="LID8192" sz="1800" kern="0" dirty="0" smtClean="0">
                <a:solidFill>
                  <a:srgbClr val="000000"/>
                </a:solidFill>
                <a:latin typeface="Arial"/>
              </a:rPr>
              <a:t>2</a:t>
            </a:r>
            <a:r>
              <a:rPr lang="en-US" altLang="LID8192" sz="1800" kern="0" dirty="0">
                <a:solidFill>
                  <a:srgbClr val="000000"/>
                </a:solidFill>
                <a:latin typeface="Arial"/>
              </a:rPr>
              <a:t>) Responder 1 is blocked by hand and Responder 2 is not </a:t>
            </a:r>
            <a:r>
              <a:rPr lang="en-US" altLang="LID8192" sz="1800" kern="0" dirty="0" smtClean="0">
                <a:solidFill>
                  <a:srgbClr val="000000"/>
                </a:solidFill>
                <a:latin typeface="Arial"/>
              </a:rPr>
              <a:t>blocked</a:t>
            </a:r>
            <a:br>
              <a:rPr lang="en-US" altLang="LID8192" sz="1800" kern="0" dirty="0" smtClean="0">
                <a:solidFill>
                  <a:srgbClr val="000000"/>
                </a:solidFill>
                <a:latin typeface="Arial"/>
              </a:rPr>
            </a:br>
            <a:r>
              <a:rPr lang="en-US" altLang="LID8192" sz="1800" kern="0" dirty="0" smtClean="0">
                <a:solidFill>
                  <a:srgbClr val="000000"/>
                </a:solidFill>
                <a:latin typeface="Arial"/>
              </a:rPr>
              <a:t>(i.e., yellow </a:t>
            </a:r>
            <a:r>
              <a:rPr lang="en-US" altLang="LID8192" sz="1800" kern="0" dirty="0">
                <a:solidFill>
                  <a:srgbClr val="000000"/>
                </a:solidFill>
                <a:latin typeface="Arial"/>
              </a:rPr>
              <a:t>bar at the CASE 3</a:t>
            </a:r>
            <a:r>
              <a:rPr lang="en-US" altLang="LID8192" sz="1800" kern="0" dirty="0" smtClean="0">
                <a:solidFill>
                  <a:srgbClr val="000000"/>
                </a:solidFill>
                <a:latin typeface="Arial"/>
              </a:rPr>
              <a:t>)</a:t>
            </a:r>
          </a:p>
          <a:p>
            <a:pPr marL="742950" lvl="1" indent="-285750" defTabSz="457200">
              <a:spcBef>
                <a:spcPts val="700"/>
              </a:spcBef>
              <a:buClr>
                <a:srgbClr val="000000"/>
              </a:buClr>
              <a:buSzPct val="100000"/>
              <a:buFont typeface="Arial" panose="020B0604020202020204" pitchFamily="34" charset="0"/>
              <a:buChar char="•"/>
            </a:pPr>
            <a:r>
              <a:rPr lang="en-US" altLang="LID8192" sz="1800" kern="0" dirty="0">
                <a:solidFill>
                  <a:srgbClr val="000000"/>
                </a:solidFill>
                <a:latin typeface="Arial"/>
              </a:rPr>
              <a:t>In this case, the </a:t>
            </a:r>
            <a:r>
              <a:rPr lang="en-US" altLang="LID8192" sz="1800" kern="0" dirty="0" smtClean="0">
                <a:solidFill>
                  <a:srgbClr val="000000"/>
                </a:solidFill>
                <a:latin typeface="Arial"/>
              </a:rPr>
              <a:t>probability </a:t>
            </a:r>
            <a:r>
              <a:rPr lang="en-US" altLang="LID8192" sz="1800" kern="0" dirty="0">
                <a:solidFill>
                  <a:srgbClr val="000000"/>
                </a:solidFill>
                <a:latin typeface="Arial"/>
              </a:rPr>
              <a:t>that the RSSI difference between Responder 1 and Responder 2 exceeds the 30 dB is about </a:t>
            </a:r>
            <a:r>
              <a:rPr lang="en-US" altLang="LID8192" sz="1800" b="1" kern="0" dirty="0">
                <a:solidFill>
                  <a:srgbClr val="000000"/>
                </a:solidFill>
                <a:latin typeface="Arial"/>
              </a:rPr>
              <a:t>0.006</a:t>
            </a:r>
          </a:p>
        </p:txBody>
      </p:sp>
    </p:spTree>
    <p:extLst>
      <p:ext uri="{BB962C8B-B14F-4D97-AF65-F5344CB8AC3E}">
        <p14:creationId xmlns:p14="http://schemas.microsoft.com/office/powerpoint/2010/main" val="2990681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Implementation Complexity</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Current UWB chipsets in smartphones have multiple antenna and each antenna has its own correlator to measure </a:t>
            </a:r>
            <a:r>
              <a:rPr lang="en-US" altLang="LID8192" sz="2000" dirty="0" err="1" smtClean="0"/>
              <a:t>AoA</a:t>
            </a:r>
            <a:r>
              <a:rPr lang="en-US" altLang="LID8192" sz="2000" dirty="0"/>
              <a:t> </a:t>
            </a:r>
            <a:r>
              <a:rPr lang="en-US" altLang="LID8192" sz="2000" dirty="0" smtClean="0"/>
              <a:t>and etc.</a:t>
            </a:r>
          </a:p>
          <a:p>
            <a:pPr>
              <a:buFont typeface="Arial" panose="020B0604020202020204" pitchFamily="34" charset="0"/>
              <a:buChar char="•"/>
            </a:pPr>
            <a:r>
              <a:rPr lang="en-US" altLang="LID8192" sz="2000" dirty="0" smtClean="0"/>
              <a:t>If these antenna and correlator sets are used for detecting different RSFs, multiple transmission scheme can be achieved</a:t>
            </a:r>
          </a:p>
          <a:p>
            <a:pPr>
              <a:buFont typeface="Arial" panose="020B0604020202020204" pitchFamily="34" charset="0"/>
              <a:buChar char="•"/>
            </a:pPr>
            <a:r>
              <a:rPr lang="en-US" altLang="LID8192" sz="2000" dirty="0" smtClean="0"/>
              <a:t>Additional software updates or hardware may be needed</a:t>
            </a:r>
          </a:p>
        </p:txBody>
      </p:sp>
    </p:spTree>
    <p:extLst>
      <p:ext uri="{BB962C8B-B14F-4D97-AF65-F5344CB8AC3E}">
        <p14:creationId xmlns:p14="http://schemas.microsoft.com/office/powerpoint/2010/main" val="432817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Summary</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400" dirty="0"/>
              <a:t>Power control</a:t>
            </a:r>
          </a:p>
          <a:p>
            <a:pPr>
              <a:buFont typeface="Arial" panose="020B0604020202020204" pitchFamily="34" charset="0"/>
              <a:buChar char="•"/>
            </a:pPr>
            <a:r>
              <a:rPr lang="en-US" altLang="LID8192" sz="1800" dirty="0">
                <a:sym typeface="Wingdings" panose="05000000000000000000" pitchFamily="2" charset="2"/>
              </a:rPr>
              <a:t>If body blocking occurs, significant signal attenuations can occur</a:t>
            </a:r>
          </a:p>
          <a:p>
            <a:pPr>
              <a:buFont typeface="Arial" panose="020B0604020202020204" pitchFamily="34" charset="0"/>
              <a:buChar char="•"/>
            </a:pPr>
            <a:r>
              <a:rPr lang="en-US" altLang="LID8192" sz="1800" dirty="0">
                <a:sym typeface="Wingdings" panose="05000000000000000000" pitchFamily="2" charset="2"/>
              </a:rPr>
              <a:t>If significant signal attenuations occurs, a weak signal may not be detected through the correlator</a:t>
            </a:r>
          </a:p>
          <a:p>
            <a:pPr marL="0" indent="0"/>
            <a:r>
              <a:rPr lang="en-US" altLang="LID8192" sz="1800" b="1" dirty="0" smtClean="0">
                <a:sym typeface="Wingdings" panose="05000000000000000000" pitchFamily="2" charset="2"/>
              </a:rPr>
              <a:t> Based on the experimental results for VR scenario, the probability of significant signal attenuation is somewhat low</a:t>
            </a:r>
            <a:r>
              <a:rPr lang="en-US" altLang="LID8192" sz="1800" dirty="0" smtClean="0">
                <a:sym typeface="Wingdings" panose="05000000000000000000" pitchFamily="2" charset="2"/>
              </a:rPr>
              <a:t/>
            </a:r>
            <a:br>
              <a:rPr lang="en-US" altLang="LID8192" sz="1800" dirty="0" smtClean="0">
                <a:sym typeface="Wingdings" panose="05000000000000000000" pitchFamily="2" charset="2"/>
              </a:rPr>
            </a:br>
            <a:endParaRPr lang="en-US" altLang="LID8192" sz="1800" dirty="0"/>
          </a:p>
          <a:p>
            <a:pPr marL="0" indent="0"/>
            <a:r>
              <a:rPr lang="en-US" altLang="LID8192" sz="2400" dirty="0"/>
              <a:t>Implementation Complexity</a:t>
            </a:r>
          </a:p>
          <a:p>
            <a:pPr>
              <a:buFont typeface="Arial" panose="020B0604020202020204" pitchFamily="34" charset="0"/>
              <a:buChar char="•"/>
            </a:pPr>
            <a:r>
              <a:rPr lang="en-US" altLang="" sz="1800" dirty="0"/>
              <a:t>In order to achieve multiple transmission scheme, a implementation </a:t>
            </a:r>
            <a:r>
              <a:rPr lang="en-US" altLang="" sz="1800" dirty="0" smtClean="0"/>
              <a:t>complexity </a:t>
            </a:r>
            <a:r>
              <a:rPr lang="en-US" altLang="" sz="1800" dirty="0"/>
              <a:t>will </a:t>
            </a:r>
            <a:r>
              <a:rPr lang="en-US" altLang="" sz="1800" dirty="0" smtClean="0"/>
              <a:t>increase</a:t>
            </a:r>
          </a:p>
          <a:p>
            <a:pPr marL="0" indent="0"/>
            <a:r>
              <a:rPr lang="en-US" altLang="" sz="1800" b="1" dirty="0" smtClean="0">
                <a:sym typeface="Wingdings" panose="05000000000000000000" pitchFamily="2" charset="2"/>
              </a:rPr>
              <a:t> Current multiple antenna and correlator sets can be used</a:t>
            </a:r>
            <a:endParaRPr lang="en-US" altLang="" sz="1800" b="1" dirty="0" smtClean="0"/>
          </a:p>
          <a:p>
            <a:pPr marL="0" indent="0"/>
            <a:r>
              <a:rPr lang="en-US" altLang="" sz="1800" b="1" dirty="0" smtClean="0">
                <a:sym typeface="Wingdings" panose="05000000000000000000" pitchFamily="2" charset="2"/>
              </a:rPr>
              <a:t> Additional hardware/software to implement new feature is inevitable</a:t>
            </a:r>
            <a:endParaRPr lang="en-US" altLang="" sz="1800" b="1" dirty="0"/>
          </a:p>
        </p:txBody>
      </p:sp>
    </p:spTree>
    <p:extLst>
      <p:ext uri="{BB962C8B-B14F-4D97-AF65-F5344CB8AC3E}">
        <p14:creationId xmlns:p14="http://schemas.microsoft.com/office/powerpoint/2010/main" val="3511974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860</Words>
  <Application>Microsoft Office PowerPoint</Application>
  <PresentationFormat>화면 슬라이드 쇼(4:3)</PresentationFormat>
  <Paragraphs>100</Paragraphs>
  <Slides>9</Slides>
  <Notes>8</Notes>
  <HiddenSlides>0</HiddenSlides>
  <MMClips>0</MMClips>
  <ScaleCrop>false</ScaleCrop>
  <HeadingPairs>
    <vt:vector size="6" baseType="variant">
      <vt:variant>
        <vt:lpstr>사용한 글꼴</vt:lpstr>
      </vt:variant>
      <vt:variant>
        <vt:i4>7</vt:i4>
      </vt:variant>
      <vt:variant>
        <vt:lpstr>테마</vt:lpstr>
      </vt:variant>
      <vt:variant>
        <vt:i4>2</vt:i4>
      </vt:variant>
      <vt:variant>
        <vt:lpstr>슬라이드 제목</vt:lpstr>
      </vt:variant>
      <vt:variant>
        <vt:i4>9</vt:i4>
      </vt:variant>
    </vt:vector>
  </HeadingPairs>
  <TitlesOfParts>
    <vt:vector size="18" baseType="lpstr">
      <vt:lpstr>DejaVu Sans</vt:lpstr>
      <vt:lpstr>WenQuanYi Zen Hei</vt:lpstr>
      <vt:lpstr>굴림</vt:lpstr>
      <vt:lpstr>Arial</vt:lpstr>
      <vt:lpstr>Calibri</vt:lpstr>
      <vt:lpstr>Times New Roman</vt:lpstr>
      <vt:lpstr>Wingdings</vt:lpstr>
      <vt:lpstr>Office Theme</vt:lpstr>
      <vt:lpstr>1_Office Theme</vt:lpstr>
      <vt:lpstr>PowerPoint 프레젠테이션</vt:lpstr>
      <vt:lpstr>PowerPoint 프레젠테이션</vt:lpstr>
      <vt:lpstr>Concerns on Multiple transmission</vt:lpstr>
      <vt:lpstr>Experimental Environment</vt:lpstr>
      <vt:lpstr>Experimental Environment</vt:lpstr>
      <vt:lpstr>Experimental Results</vt:lpstr>
      <vt:lpstr>Experimental Results</vt:lpstr>
      <vt:lpstr>Implementation Complexity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2023-05-09T10:40:20Z</dcterms:created>
  <dcterms:modified xsi:type="dcterms:W3CDTF">2023-05-09T10:51:08Z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