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64" r:id="rId3"/>
    <p:sldId id="260" r:id="rId4"/>
    <p:sldId id="319" r:id="rId5"/>
    <p:sldId id="322" r:id="rId6"/>
    <p:sldId id="338" r:id="rId7"/>
    <p:sldId id="335" r:id="rId8"/>
    <p:sldId id="336" r:id="rId9"/>
    <p:sldId id="349" r:id="rId10"/>
    <p:sldId id="350" r:id="rId11"/>
    <p:sldId id="351" r:id="rId12"/>
    <p:sldId id="344" r:id="rId13"/>
    <p:sldId id="346" r:id="rId14"/>
    <p:sldId id="347" r:id="rId15"/>
    <p:sldId id="348" r:id="rId16"/>
    <p:sldId id="341" r:id="rId17"/>
    <p:sldId id="328" r:id="rId18"/>
    <p:sldId id="342" r:id="rId19"/>
    <p:sldId id="316" r:id="rId20"/>
    <p:sldId id="318" r:id="rId21"/>
    <p:sldId id="27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6"/>
    <p:restoredTop sz="95026" autoAdjust="0"/>
  </p:normalViewPr>
  <p:slideViewPr>
    <p:cSldViewPr>
      <p:cViewPr varScale="1">
        <p:scale>
          <a:sx n="66" d="100"/>
          <a:sy n="66" d="100"/>
        </p:scale>
        <p:origin x="1448" y="4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10481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2644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1999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20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61570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21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213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2213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410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09905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74670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92238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40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dirty="0"/>
              <a:t>H.-B. Li, T. Matsumura (NICT)</a:t>
            </a:r>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May 2023</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T. Matsumura (NICT)</a:t>
            </a:r>
          </a:p>
          <a:p>
            <a:pPr marL="0" marR="0" lvl="0" indent="0" algn="r" defTabSz="914400" rtl="0" eaLnBrk="0" fontAlgn="base" latinLnBrk="0" hangingPunct="0">
              <a:lnSpc>
                <a:spcPct val="100000"/>
              </a:lnSpc>
              <a:spcBef>
                <a:spcPct val="0"/>
              </a:spcBef>
              <a:spcAft>
                <a:spcPct val="0"/>
              </a:spcAft>
              <a:buClrTx/>
              <a:buSzTx/>
              <a:buFontTx/>
              <a:buNone/>
              <a:tabLst/>
              <a:defRPr/>
            </a:pPr>
            <a:endParaRPr lang="en-US" altLang="en-US" dirty="0"/>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15-23-0238</a:t>
            </a:r>
            <a:r>
              <a:rPr lang="en-US" altLang="en-US" b="1" dirty="0">
                <a:solidFill>
                  <a:schemeClr val="tx1"/>
                </a:solidFill>
              </a:rPr>
              <a:t>-00</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O-QPSK PHYs for </a:t>
            </a:r>
            <a:r>
              <a:rPr lang="en-US" altLang="ja-JP" sz="1600" dirty="0">
                <a:solidFill>
                  <a:schemeClr val="tx2"/>
                </a:solidFill>
              </a:rPr>
              <a:t>NB CCA for UWB channel access</a:t>
            </a:r>
            <a:endParaRPr lang="en-US" altLang="en-US" sz="1600" dirty="0">
              <a:solidFill>
                <a:schemeClr val="tx2"/>
              </a:solidFill>
            </a:endParaRPr>
          </a:p>
          <a:p>
            <a:r>
              <a:rPr lang="en-US" altLang="en-US" sz="1600" b="1" dirty="0">
                <a:solidFill>
                  <a:schemeClr val="tx2"/>
                </a:solidFill>
              </a:rPr>
              <a:t>Date Submitted: </a:t>
            </a:r>
            <a:r>
              <a:rPr lang="en-US" altLang="en-US" sz="1600" dirty="0">
                <a:solidFill>
                  <a:schemeClr val="tx2"/>
                </a:solidFill>
              </a:rPr>
              <a:t>May, 2023</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present O-QPSK as NB PHYs for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10</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Bit-to-Chip Mapping (1)</a:t>
            </a:r>
            <a:endParaRPr lang="en-US" altLang="en-US" sz="3200" dirty="0"/>
          </a:p>
        </p:txBody>
      </p:sp>
      <p:sp>
        <p:nvSpPr>
          <p:cNvPr id="7" name="テキスト ボックス 6">
            <a:extLst>
              <a:ext uri="{FF2B5EF4-FFF2-40B4-BE49-F238E27FC236}">
                <a16:creationId xmlns:a16="http://schemas.microsoft.com/office/drawing/2014/main" id="{4593C11B-253E-A9FD-0B83-D94DA1B9650D}"/>
              </a:ext>
            </a:extLst>
          </p:cNvPr>
          <p:cNvSpPr txBox="1"/>
          <p:nvPr/>
        </p:nvSpPr>
        <p:spPr>
          <a:xfrm>
            <a:off x="1676400" y="1828800"/>
            <a:ext cx="6172200" cy="830997"/>
          </a:xfrm>
          <a:prstGeom prst="rect">
            <a:avLst/>
          </a:prstGeom>
          <a:noFill/>
        </p:spPr>
        <p:txBody>
          <a:bodyPr wrap="square">
            <a:spAutoFit/>
          </a:bodyPr>
          <a:lstStyle/>
          <a:p>
            <a:r>
              <a:rPr lang="en-US" altLang="ja-JP" sz="2400" dirty="0">
                <a:latin typeface="+mn-ea"/>
                <a:cs typeface="Times New Roman" panose="02020603050405020304" pitchFamily="18" charset="0"/>
              </a:rPr>
              <a:t>(64, 1)-DSSS bit-to-chip mapping</a:t>
            </a:r>
            <a:endParaRPr kumimoji="1" lang="ja-JP" altLang="en-US" sz="2400" dirty="0">
              <a:solidFill>
                <a:srgbClr val="00B0F0"/>
              </a:solidFill>
              <a:latin typeface="+mn-ea"/>
            </a:endParaRPr>
          </a:p>
          <a:p>
            <a:endParaRPr lang="en-US" altLang="ja-JP" sz="2400" dirty="0">
              <a:latin typeface="+mn-ea"/>
              <a:cs typeface="Times New Roman" panose="02020603050405020304" pitchFamily="18" charset="0"/>
            </a:endParaRPr>
          </a:p>
        </p:txBody>
      </p:sp>
      <mc:AlternateContent xmlns:mc="http://schemas.openxmlformats.org/markup-compatibility/2006">
        <mc:Choice xmlns:a14="http://schemas.microsoft.com/office/drawing/2010/main" Requires="a14">
          <p:graphicFrame>
            <p:nvGraphicFramePr>
              <p:cNvPr id="4" name="表 4">
                <a:extLst>
                  <a:ext uri="{FF2B5EF4-FFF2-40B4-BE49-F238E27FC236}">
                    <a16:creationId xmlns:a16="http://schemas.microsoft.com/office/drawing/2014/main" id="{F25ADF16-76A5-19CB-B26C-DD7B73379776}"/>
                  </a:ext>
                </a:extLst>
              </p:cNvPr>
              <p:cNvGraphicFramePr>
                <a:graphicFrameLocks noGrp="1"/>
              </p:cNvGraphicFramePr>
              <p:nvPr>
                <p:extLst>
                  <p:ext uri="{D42A27DB-BD31-4B8C-83A1-F6EECF244321}">
                    <p14:modId xmlns:p14="http://schemas.microsoft.com/office/powerpoint/2010/main" val="846726174"/>
                  </p:ext>
                </p:extLst>
              </p:nvPr>
            </p:nvGraphicFramePr>
            <p:xfrm>
              <a:off x="1143794" y="3084111"/>
              <a:ext cx="6856412" cy="2136790"/>
            </p:xfrm>
            <a:graphic>
              <a:graphicData uri="http://schemas.openxmlformats.org/drawingml/2006/table">
                <a:tbl>
                  <a:tblPr firstRow="1" bandRow="1">
                    <a:tableStyleId>{5C22544A-7EE6-4342-B048-85BDC9FD1C3A}</a:tableStyleId>
                  </a:tblPr>
                  <a:tblGrid>
                    <a:gridCol w="1574922">
                      <a:extLst>
                        <a:ext uri="{9D8B030D-6E8A-4147-A177-3AD203B41FA5}">
                          <a16:colId xmlns:a16="http://schemas.microsoft.com/office/drawing/2014/main" val="433712549"/>
                        </a:ext>
                      </a:extLst>
                    </a:gridCol>
                    <a:gridCol w="5281490">
                      <a:extLst>
                        <a:ext uri="{9D8B030D-6E8A-4147-A177-3AD203B41FA5}">
                          <a16:colId xmlns:a16="http://schemas.microsoft.com/office/drawing/2014/main" val="2675473048"/>
                        </a:ext>
                      </a:extLst>
                    </a:gridCol>
                  </a:tblGrid>
                  <a:tr h="528597">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Chip values (</a:t>
                          </a:r>
                          <a14:m>
                            <m:oMath xmlns:m="http://schemas.openxmlformats.org/officeDocument/2006/math">
                              <m:m>
                                <m:mPr>
                                  <m:mcs>
                                    <m:mc>
                                      <m:mcPr>
                                        <m:count m:val="3"/>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𝟏</m:t>
                                        </m:r>
                                      </m:sub>
                                    </m:sSub>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𝟐</m:t>
                                        </m:r>
                                      </m:sub>
                                    </m:sSub>
                                  </m:e>
                                  <m:e>
                                    <m:m>
                                      <m:mPr>
                                        <m:mcs>
                                          <m:mc>
                                            <m:mcPr>
                                              <m:count m:val="2"/>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r>
                                            <m:rPr>
                                              <m:brk m:alnAt="7"/>
                                            </m:rPr>
                                            <a:rPr lang="en-US" altLang="ja-JP" sz="1800" b="1"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m:t>
                                          </m:r>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𝟔</m:t>
                                              </m:r>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𝟑</m:t>
                                              </m:r>
                                            </m:sub>
                                          </m:sSub>
                                        </m:e>
                                      </m:mr>
                                    </m:m>
                                  </m:e>
                                </m:mr>
                              </m:m>
                            </m:oMath>
                          </a14:m>
                          <a:r>
                            <a:rPr kumimoji="1" lang="en-US" altLang="ja-JP" b="0" dirty="0">
                              <a:solidFill>
                                <a:schemeClr val="tx1"/>
                              </a:solidFill>
                            </a:rPr>
                            <a: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1455852"/>
                      </a:ext>
                    </a:extLst>
                  </a:tr>
                  <a:tr h="267901">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1011 0010 0010 0101 1011 0001 1101 0000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267901">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1101 0111 0011  1101 1111 0000 0010 1010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1079483"/>
                      </a:ext>
                    </a:extLst>
                  </a:tr>
                  <a:tr h="510913">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0100 1101 1101 1010 0100 1110 0010 1111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267901">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0010 1000 1100 0010 0000 1111 1101 0101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870676"/>
                      </a:ext>
                    </a:extLst>
                  </a:tr>
                </a:tbl>
              </a:graphicData>
            </a:graphic>
          </p:graphicFrame>
        </mc:Choice>
        <mc:Fallback>
          <p:graphicFrame>
            <p:nvGraphicFramePr>
              <p:cNvPr id="4" name="表 4">
                <a:extLst>
                  <a:ext uri="{FF2B5EF4-FFF2-40B4-BE49-F238E27FC236}">
                    <a16:creationId xmlns:a16="http://schemas.microsoft.com/office/drawing/2014/main" id="{F25ADF16-76A5-19CB-B26C-DD7B73379776}"/>
                  </a:ext>
                </a:extLst>
              </p:cNvPr>
              <p:cNvGraphicFramePr>
                <a:graphicFrameLocks noGrp="1"/>
              </p:cNvGraphicFramePr>
              <p:nvPr>
                <p:extLst>
                  <p:ext uri="{D42A27DB-BD31-4B8C-83A1-F6EECF244321}">
                    <p14:modId xmlns:p14="http://schemas.microsoft.com/office/powerpoint/2010/main" val="846726174"/>
                  </p:ext>
                </p:extLst>
              </p:nvPr>
            </p:nvGraphicFramePr>
            <p:xfrm>
              <a:off x="1143794" y="3084111"/>
              <a:ext cx="6856412" cy="2136790"/>
            </p:xfrm>
            <a:graphic>
              <a:graphicData uri="http://schemas.openxmlformats.org/drawingml/2006/table">
                <a:tbl>
                  <a:tblPr firstRow="1" bandRow="1">
                    <a:tableStyleId>{5C22544A-7EE6-4342-B048-85BDC9FD1C3A}</a:tableStyleId>
                  </a:tblPr>
                  <a:tblGrid>
                    <a:gridCol w="1574922">
                      <a:extLst>
                        <a:ext uri="{9D8B030D-6E8A-4147-A177-3AD203B41FA5}">
                          <a16:colId xmlns:a16="http://schemas.microsoft.com/office/drawing/2014/main" val="433712549"/>
                        </a:ext>
                      </a:extLst>
                    </a:gridCol>
                    <a:gridCol w="5281490">
                      <a:extLst>
                        <a:ext uri="{9D8B030D-6E8A-4147-A177-3AD203B41FA5}">
                          <a16:colId xmlns:a16="http://schemas.microsoft.com/office/drawing/2014/main" val="2675473048"/>
                        </a:ext>
                      </a:extLst>
                    </a:gridCol>
                  </a:tblGrid>
                  <a:tr h="528597">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9988" t="-1149" r="-231" b="-321839"/>
                          </a:stretch>
                        </a:blipFill>
                      </a:tcPr>
                    </a:tc>
                    <a:extLst>
                      <a:ext uri="{0D108BD9-81ED-4DB2-BD59-A6C34878D82A}">
                        <a16:rowId xmlns:a16="http://schemas.microsoft.com/office/drawing/2014/main" val="1821455852"/>
                      </a:ext>
                    </a:extLst>
                  </a:tr>
                  <a:tr h="365760">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1011 0010 0010 0101 1011 0001 1101 0000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365760">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1101 0111 0011  1101 1111 0000 0010 1010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1079483"/>
                      </a:ext>
                    </a:extLst>
                  </a:tr>
                  <a:tr h="510913">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0100 1101 1101 1010 0100 1110 0010 1111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365760">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0010 1000 1100 0010 0000 1111 1101 0101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870676"/>
                      </a:ext>
                    </a:extLst>
                  </a:tr>
                </a:tbl>
              </a:graphicData>
            </a:graphic>
          </p:graphicFrame>
        </mc:Fallback>
      </mc:AlternateContent>
    </p:spTree>
    <p:extLst>
      <p:ext uri="{BB962C8B-B14F-4D97-AF65-F5344CB8AC3E}">
        <p14:creationId xmlns:p14="http://schemas.microsoft.com/office/powerpoint/2010/main" val="1220948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11</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Bit-to-Chip Mapping (2)</a:t>
            </a:r>
            <a:endParaRPr lang="en-US" altLang="en-US" sz="3200" dirty="0"/>
          </a:p>
        </p:txBody>
      </p:sp>
      <p:sp>
        <p:nvSpPr>
          <p:cNvPr id="7" name="テキスト ボックス 6">
            <a:extLst>
              <a:ext uri="{FF2B5EF4-FFF2-40B4-BE49-F238E27FC236}">
                <a16:creationId xmlns:a16="http://schemas.microsoft.com/office/drawing/2014/main" id="{4593C11B-253E-A9FD-0B83-D94DA1B9650D}"/>
              </a:ext>
            </a:extLst>
          </p:cNvPr>
          <p:cNvSpPr txBox="1"/>
          <p:nvPr/>
        </p:nvSpPr>
        <p:spPr>
          <a:xfrm>
            <a:off x="1676400" y="1828800"/>
            <a:ext cx="5943600" cy="830997"/>
          </a:xfrm>
          <a:prstGeom prst="rect">
            <a:avLst/>
          </a:prstGeom>
          <a:noFill/>
        </p:spPr>
        <p:txBody>
          <a:bodyPr wrap="square">
            <a:spAutoFit/>
          </a:bodyPr>
          <a:lstStyle/>
          <a:p>
            <a:r>
              <a:rPr lang="en-US" altLang="ja-JP" sz="2400" dirty="0">
                <a:latin typeface="+mn-ea"/>
                <a:cs typeface="Times New Roman" panose="02020603050405020304" pitchFamily="18" charset="0"/>
              </a:rPr>
              <a:t>(16, 1)</a:t>
            </a:r>
            <a:r>
              <a:rPr lang="en-US" altLang="ja-JP" sz="2400" i="1" baseline="-25000" dirty="0">
                <a:latin typeface="+mn-ea"/>
                <a:cs typeface="Times New Roman" panose="02020603050405020304" pitchFamily="18" charset="0"/>
              </a:rPr>
              <a:t>k</a:t>
            </a:r>
            <a:r>
              <a:rPr lang="en-US" altLang="ja-JP" sz="2400" dirty="0">
                <a:latin typeface="+mn-ea"/>
                <a:cs typeface="Times New Roman" panose="02020603050405020304" pitchFamily="18" charset="0"/>
              </a:rPr>
              <a:t>-DSSS bit-to-chip mapping</a:t>
            </a:r>
            <a:endParaRPr kumimoji="1" lang="ja-JP" altLang="en-US" sz="2400" dirty="0">
              <a:solidFill>
                <a:srgbClr val="00B0F0"/>
              </a:solidFill>
              <a:latin typeface="+mn-ea"/>
            </a:endParaRPr>
          </a:p>
          <a:p>
            <a:endParaRPr lang="en-US" altLang="ja-JP" sz="2400" dirty="0">
              <a:latin typeface="+mn-ea"/>
              <a:cs typeface="Times New Roman" panose="02020603050405020304" pitchFamily="18" charset="0"/>
            </a:endParaRPr>
          </a:p>
        </p:txBody>
      </p:sp>
      <mc:AlternateContent xmlns:mc="http://schemas.openxmlformats.org/markup-compatibility/2006">
        <mc:Choice xmlns:a14="http://schemas.microsoft.com/office/drawing/2010/main" Requires="a14">
          <p:graphicFrame>
            <p:nvGraphicFramePr>
              <p:cNvPr id="4" name="表 4">
                <a:extLst>
                  <a:ext uri="{FF2B5EF4-FFF2-40B4-BE49-F238E27FC236}">
                    <a16:creationId xmlns:a16="http://schemas.microsoft.com/office/drawing/2014/main" id="{F595544E-563D-AEA5-1B0A-FE59AC22BA67}"/>
                  </a:ext>
                </a:extLst>
              </p:cNvPr>
              <p:cNvGraphicFramePr>
                <a:graphicFrameLocks noGrp="1"/>
              </p:cNvGraphicFramePr>
              <p:nvPr>
                <p:extLst>
                  <p:ext uri="{D42A27DB-BD31-4B8C-83A1-F6EECF244321}">
                    <p14:modId xmlns:p14="http://schemas.microsoft.com/office/powerpoint/2010/main" val="128789541"/>
                  </p:ext>
                </p:extLst>
              </p:nvPr>
            </p:nvGraphicFramePr>
            <p:xfrm>
              <a:off x="1676401" y="2844463"/>
              <a:ext cx="5943599" cy="2783284"/>
            </p:xfrm>
            <a:graphic>
              <a:graphicData uri="http://schemas.openxmlformats.org/drawingml/2006/table">
                <a:tbl>
                  <a:tblPr firstRow="1" bandRow="1">
                    <a:tableStyleId>{5C22544A-7EE6-4342-B048-85BDC9FD1C3A}</a:tableStyleId>
                  </a:tblPr>
                  <a:tblGrid>
                    <a:gridCol w="1401402">
                      <a:extLst>
                        <a:ext uri="{9D8B030D-6E8A-4147-A177-3AD203B41FA5}">
                          <a16:colId xmlns:a16="http://schemas.microsoft.com/office/drawing/2014/main" val="2216611834"/>
                        </a:ext>
                      </a:extLst>
                    </a:gridCol>
                    <a:gridCol w="1401402">
                      <a:extLst>
                        <a:ext uri="{9D8B030D-6E8A-4147-A177-3AD203B41FA5}">
                          <a16:colId xmlns:a16="http://schemas.microsoft.com/office/drawing/2014/main" val="433712549"/>
                        </a:ext>
                      </a:extLst>
                    </a:gridCol>
                    <a:gridCol w="3140795">
                      <a:extLst>
                        <a:ext uri="{9D8B030D-6E8A-4147-A177-3AD203B41FA5}">
                          <a16:colId xmlns:a16="http://schemas.microsoft.com/office/drawing/2014/main" val="2675473048"/>
                        </a:ext>
                      </a:extLst>
                    </a:gridCol>
                  </a:tblGrid>
                  <a:tr h="528597">
                    <a:tc>
                      <a:txBody>
                        <a:bodyPr/>
                        <a:lstStyle/>
                        <a:p>
                          <a:pPr algn="ctr"/>
                          <a:r>
                            <a:rPr kumimoji="1" lang="en-US" altLang="ja-JP" b="0" i="1" dirty="0">
                              <a:solidFill>
                                <a:schemeClr val="tx1"/>
                              </a:solidFill>
                            </a:rPr>
                            <a:t>k</a:t>
                          </a:r>
                          <a:endParaRPr kumimoji="1" lang="ja-JP" altLang="en-US" b="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Chip values (</a:t>
                          </a:r>
                          <a14:m>
                            <m:oMath xmlns:m="http://schemas.openxmlformats.org/officeDocument/2006/math">
                              <m:m>
                                <m:mPr>
                                  <m:mcs>
                                    <m:mc>
                                      <m:mcPr>
                                        <m:count m:val="3"/>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𝟏</m:t>
                                        </m:r>
                                      </m:sub>
                                    </m:sSub>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𝟐</m:t>
                                        </m:r>
                                      </m:sub>
                                    </m:sSub>
                                  </m:e>
                                  <m:e>
                                    <m:m>
                                      <m:mPr>
                                        <m:mcs>
                                          <m:mc>
                                            <m:mcPr>
                                              <m:count m:val="2"/>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r>
                                            <m:rPr>
                                              <m:brk m:alnAt="7"/>
                                            </m:rPr>
                                            <a:rPr lang="en-US" altLang="ja-JP" sz="1800" b="1"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m:t>
                                          </m:r>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𝟏𝟓</m:t>
                                              </m:r>
                                            </m:sub>
                                          </m:sSub>
                                        </m:e>
                                      </m:mr>
                                    </m:m>
                                  </m:e>
                                </m:mr>
                              </m:m>
                            </m:oMath>
                          </a14:m>
                          <a:r>
                            <a:rPr kumimoji="1" lang="en-US" altLang="ja-JP" b="0" dirty="0">
                              <a:solidFill>
                                <a:schemeClr val="tx1"/>
                              </a:solidFill>
                            </a:rPr>
                            <a: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1455852"/>
                      </a:ext>
                    </a:extLst>
                  </a:tr>
                  <a:tr h="535801">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0010 0011 1101 0110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1101 1100 0010 1001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535801">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0100 0111 1010 1100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261040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1011 1000 0101 0011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939484"/>
                      </a:ext>
                    </a:extLst>
                  </a:tr>
                </a:tbl>
              </a:graphicData>
            </a:graphic>
          </p:graphicFrame>
        </mc:Choice>
        <mc:Fallback>
          <p:graphicFrame>
            <p:nvGraphicFramePr>
              <p:cNvPr id="4" name="表 4">
                <a:extLst>
                  <a:ext uri="{FF2B5EF4-FFF2-40B4-BE49-F238E27FC236}">
                    <a16:creationId xmlns:a16="http://schemas.microsoft.com/office/drawing/2014/main" id="{F595544E-563D-AEA5-1B0A-FE59AC22BA67}"/>
                  </a:ext>
                </a:extLst>
              </p:cNvPr>
              <p:cNvGraphicFramePr>
                <a:graphicFrameLocks noGrp="1"/>
              </p:cNvGraphicFramePr>
              <p:nvPr>
                <p:extLst>
                  <p:ext uri="{D42A27DB-BD31-4B8C-83A1-F6EECF244321}">
                    <p14:modId xmlns:p14="http://schemas.microsoft.com/office/powerpoint/2010/main" val="128789541"/>
                  </p:ext>
                </p:extLst>
              </p:nvPr>
            </p:nvGraphicFramePr>
            <p:xfrm>
              <a:off x="1676401" y="2844463"/>
              <a:ext cx="5943599" cy="2783284"/>
            </p:xfrm>
            <a:graphic>
              <a:graphicData uri="http://schemas.openxmlformats.org/drawingml/2006/table">
                <a:tbl>
                  <a:tblPr firstRow="1" bandRow="1">
                    <a:tableStyleId>{5C22544A-7EE6-4342-B048-85BDC9FD1C3A}</a:tableStyleId>
                  </a:tblPr>
                  <a:tblGrid>
                    <a:gridCol w="1401402">
                      <a:extLst>
                        <a:ext uri="{9D8B030D-6E8A-4147-A177-3AD203B41FA5}">
                          <a16:colId xmlns:a16="http://schemas.microsoft.com/office/drawing/2014/main" val="2216611834"/>
                        </a:ext>
                      </a:extLst>
                    </a:gridCol>
                    <a:gridCol w="1401402">
                      <a:extLst>
                        <a:ext uri="{9D8B030D-6E8A-4147-A177-3AD203B41FA5}">
                          <a16:colId xmlns:a16="http://schemas.microsoft.com/office/drawing/2014/main" val="433712549"/>
                        </a:ext>
                      </a:extLst>
                    </a:gridCol>
                    <a:gridCol w="3140795">
                      <a:extLst>
                        <a:ext uri="{9D8B030D-6E8A-4147-A177-3AD203B41FA5}">
                          <a16:colId xmlns:a16="http://schemas.microsoft.com/office/drawing/2014/main" val="2675473048"/>
                        </a:ext>
                      </a:extLst>
                    </a:gridCol>
                  </a:tblGrid>
                  <a:tr h="640080">
                    <a:tc>
                      <a:txBody>
                        <a:bodyPr/>
                        <a:lstStyle/>
                        <a:p>
                          <a:pPr algn="ctr"/>
                          <a:r>
                            <a:rPr kumimoji="1" lang="en-US" altLang="ja-JP" b="0" i="1" dirty="0">
                              <a:solidFill>
                                <a:schemeClr val="tx1"/>
                              </a:solidFill>
                            </a:rPr>
                            <a:t>k</a:t>
                          </a:r>
                          <a:endParaRPr kumimoji="1" lang="ja-JP" altLang="en-US" b="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89709" t="-4762" r="-583" b="-338095"/>
                          </a:stretch>
                        </a:blipFill>
                      </a:tcPr>
                    </a:tc>
                    <a:extLst>
                      <a:ext uri="{0D108BD9-81ED-4DB2-BD59-A6C34878D82A}">
                        <a16:rowId xmlns:a16="http://schemas.microsoft.com/office/drawing/2014/main" val="1821455852"/>
                      </a:ext>
                    </a:extLst>
                  </a:tr>
                  <a:tr h="535801">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0010 0011 1101 0110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1101 1100 0010 1001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535801">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0100 0111 1010 1100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261040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1011 1000 0101 0011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939484"/>
                      </a:ext>
                    </a:extLst>
                  </a:tr>
                </a:tbl>
              </a:graphicData>
            </a:graphic>
          </p:graphicFrame>
        </mc:Fallback>
      </mc:AlternateContent>
    </p:spTree>
    <p:extLst>
      <p:ext uri="{BB962C8B-B14F-4D97-AF65-F5344CB8AC3E}">
        <p14:creationId xmlns:p14="http://schemas.microsoft.com/office/powerpoint/2010/main" val="326044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12</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Modulation Pulse Shape</a:t>
            </a:r>
            <a:endParaRPr lang="en-US" altLang="en-US" sz="3200" dirty="0"/>
          </a:p>
        </p:txBody>
      </p:sp>
      <p:pic>
        <p:nvPicPr>
          <p:cNvPr id="5" name="図 4">
            <a:extLst>
              <a:ext uri="{FF2B5EF4-FFF2-40B4-BE49-F238E27FC236}">
                <a16:creationId xmlns:a16="http://schemas.microsoft.com/office/drawing/2014/main" id="{0A6D5D8F-6F43-937B-F128-A190CC94F425}"/>
              </a:ext>
            </a:extLst>
          </p:cNvPr>
          <p:cNvPicPr>
            <a:picLocks noChangeAspect="1"/>
          </p:cNvPicPr>
          <p:nvPr/>
        </p:nvPicPr>
        <p:blipFill>
          <a:blip r:embed="rId2"/>
          <a:stretch>
            <a:fillRect/>
          </a:stretch>
        </p:blipFill>
        <p:spPr>
          <a:xfrm>
            <a:off x="1539875" y="3276600"/>
            <a:ext cx="5610225" cy="1866900"/>
          </a:xfrm>
          <a:prstGeom prst="rect">
            <a:avLst/>
          </a:prstGeom>
        </p:spPr>
      </p:pic>
      <p:sp>
        <p:nvSpPr>
          <p:cNvPr id="7" name="テキスト ボックス 6">
            <a:extLst>
              <a:ext uri="{FF2B5EF4-FFF2-40B4-BE49-F238E27FC236}">
                <a16:creationId xmlns:a16="http://schemas.microsoft.com/office/drawing/2014/main" id="{4593C11B-253E-A9FD-0B83-D94DA1B9650D}"/>
              </a:ext>
            </a:extLst>
          </p:cNvPr>
          <p:cNvSpPr txBox="1"/>
          <p:nvPr/>
        </p:nvSpPr>
        <p:spPr>
          <a:xfrm>
            <a:off x="1066800" y="1944687"/>
            <a:ext cx="6629400" cy="461665"/>
          </a:xfrm>
          <a:prstGeom prst="rect">
            <a:avLst/>
          </a:prstGeom>
          <a:noFill/>
        </p:spPr>
        <p:txBody>
          <a:bodyPr wrap="square">
            <a:spAutoFit/>
          </a:bodyPr>
          <a:lstStyle/>
          <a:p>
            <a:r>
              <a:rPr lang="en-US" altLang="ja-JP" sz="2400" dirty="0">
                <a:latin typeface="+mn-ea"/>
                <a:cs typeface="Times New Roman" panose="02020603050405020304" pitchFamily="18" charset="0"/>
              </a:rPr>
              <a:t>Use the half-sine pulse shape as in the follows</a:t>
            </a:r>
          </a:p>
        </p:txBody>
      </p:sp>
    </p:spTree>
    <p:extLst>
      <p:ext uri="{BB962C8B-B14F-4D97-AF65-F5344CB8AC3E}">
        <p14:creationId xmlns:p14="http://schemas.microsoft.com/office/powerpoint/2010/main" val="323064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O-QPSK in NBA TFD </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marL="0" indent="0" algn="just">
              <a:spcBef>
                <a:spcPts val="0"/>
              </a:spcBef>
              <a:spcAft>
                <a:spcPts val="1200"/>
              </a:spcAft>
              <a:buNone/>
            </a:pPr>
            <a:r>
              <a:rPr lang="en-US" altLang="ja-JP" sz="2400" b="1" u="sng" dirty="0">
                <a:latin typeface="Times New Roman" panose="02020603050405020304" pitchFamily="18" charset="0"/>
                <a:cs typeface="Times New Roman" panose="02020603050405020304" pitchFamily="18" charset="0"/>
              </a:rPr>
              <a:t>Use O-QPSK PHY in NBA TFD:</a:t>
            </a: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Frequency bands</a:t>
            </a:r>
          </a:p>
          <a:p>
            <a:pPr marL="0" indent="0" algn="just">
              <a:spcBef>
                <a:spcPts val="0"/>
              </a:spcBef>
              <a:spcAft>
                <a:spcPts val="1800"/>
              </a:spcAft>
              <a:buNone/>
            </a:pPr>
            <a:r>
              <a:rPr lang="en-US" altLang="ja-JP" sz="2400" dirty="0">
                <a:latin typeface="Times New Roman" panose="02020603050405020304" pitchFamily="18" charset="0"/>
                <a:cs typeface="Times New Roman" panose="02020603050405020304" pitchFamily="18" charset="0"/>
              </a:rPr>
              <a:t>     </a:t>
            </a:r>
            <a:r>
              <a:rPr lang="en-US" altLang="ja-JP" sz="2400" dirty="0">
                <a:effectLst/>
                <a:latin typeface="Times New Roman" panose="02020603050405020304" pitchFamily="18" charset="0"/>
                <a:ea typeface="Times New Roman" panose="02020603050405020304" pitchFamily="18" charset="0"/>
              </a:rPr>
              <a:t>UNII-3, UNII-5, and </a:t>
            </a:r>
            <a:r>
              <a:rPr lang="en-US" altLang="ja-JP" sz="2400" dirty="0">
                <a:latin typeface="Times New Roman" panose="02020603050405020304" pitchFamily="18" charset="0"/>
                <a:ea typeface="Times New Roman" panose="02020603050405020304" pitchFamily="18" charset="0"/>
              </a:rPr>
              <a:t>2450</a:t>
            </a:r>
            <a:r>
              <a:rPr lang="en-US" altLang="ja-JP" sz="2400" dirty="0">
                <a:effectLst/>
                <a:latin typeface="Times New Roman" panose="02020603050405020304" pitchFamily="18" charset="0"/>
                <a:ea typeface="Times New Roman" panose="02020603050405020304" pitchFamily="18" charset="0"/>
              </a:rPr>
              <a:t> MHz</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800"/>
              </a:spcAft>
              <a:buFont typeface="Arial" panose="020B0604020202020204" pitchFamily="34" charset="0"/>
              <a:buChar char="•"/>
            </a:pPr>
            <a:r>
              <a:rPr lang="en-US" altLang="ja-JP" sz="2400" dirty="0" err="1">
                <a:latin typeface="Times New Roman" panose="02020603050405020304" pitchFamily="18" charset="0"/>
                <a:cs typeface="Times New Roman" panose="02020603050405020304" pitchFamily="18" charset="0"/>
              </a:rPr>
              <a:t>ChanSpacing</a:t>
            </a:r>
            <a:r>
              <a:rPr lang="en-US" altLang="ja-JP" sz="2400" dirty="0">
                <a:latin typeface="Times New Roman" panose="02020603050405020304" pitchFamily="18" charset="0"/>
                <a:cs typeface="Times New Roman" panose="02020603050405020304" pitchFamily="18" charset="0"/>
              </a:rPr>
              <a:t> = 2.5 </a:t>
            </a:r>
            <a:r>
              <a:rPr lang="en-US" altLang="ja-JP" sz="2400" dirty="0" err="1">
                <a:latin typeface="Times New Roman" panose="02020603050405020304" pitchFamily="18" charset="0"/>
                <a:cs typeface="Times New Roman" panose="02020603050405020304" pitchFamily="18" charset="0"/>
              </a:rPr>
              <a:t>MHz</a:t>
            </a:r>
            <a:r>
              <a:rPr lang="en-US" altLang="ja-JP" sz="2400" dirty="0" err="1">
                <a:effectLst/>
                <a:latin typeface="+mj-lt"/>
                <a:ea typeface="ＭＳ Ｐゴシック" panose="020B0600070205080204" pitchFamily="50" charset="-128"/>
                <a:cs typeface="Times New Roman" panose="02020603050405020304" pitchFamily="18" charset="0"/>
              </a:rPr>
              <a:t>.</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200"/>
              </a:spcAft>
              <a:buFont typeface="Arial" panose="020B0604020202020204" pitchFamily="34" charset="0"/>
              <a:buChar char="•"/>
            </a:pPr>
            <a:r>
              <a:rPr lang="en-US" altLang="ja-JP" sz="2400" dirty="0" err="1">
                <a:latin typeface="Times New Roman" panose="02020603050405020304" pitchFamily="18" charset="0"/>
                <a:cs typeface="Times New Roman" panose="02020603050405020304" pitchFamily="18" charset="0"/>
              </a:rPr>
              <a:t>TotalNumChan</a:t>
            </a:r>
            <a:endParaRPr lang="en-US" altLang="ja-JP" sz="2400" dirty="0">
              <a:latin typeface="Times New Roman" panose="02020603050405020304" pitchFamily="18" charset="0"/>
              <a:cs typeface="Times New Roman" panose="02020603050405020304" pitchFamily="18" charset="0"/>
            </a:endParaRPr>
          </a:p>
          <a:p>
            <a:pPr marL="457200" lvl="1" indent="0" algn="just">
              <a:spcBef>
                <a:spcPts val="0"/>
              </a:spcBef>
              <a:spcAft>
                <a:spcPts val="1200"/>
              </a:spcAft>
              <a:buNone/>
            </a:pPr>
            <a:r>
              <a:rPr lang="en-US" altLang="ja-JP" sz="2400" dirty="0">
                <a:latin typeface="Times New Roman" panose="02020603050405020304" pitchFamily="18" charset="0"/>
                <a:cs typeface="Times New Roman" panose="02020603050405020304" pitchFamily="18" charset="0"/>
              </a:rPr>
              <a:t>50 @ UNII-3 and 200@UNII-5 [</a:t>
            </a:r>
            <a:r>
              <a:rPr lang="en-US" altLang="ja-JP" sz="2400" dirty="0">
                <a:solidFill>
                  <a:srgbClr val="00B0F0"/>
                </a:solidFill>
                <a:latin typeface="Times New Roman" panose="02020603050405020304" pitchFamily="18" charset="0"/>
                <a:cs typeface="Times New Roman" panose="02020603050405020304" pitchFamily="18" charset="0"/>
              </a:rPr>
              <a:t>15-23-0100-02-04ab</a:t>
            </a:r>
            <a:r>
              <a:rPr lang="en-US" altLang="ja-JP"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01262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NB CCA Operation (Transmitter)</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1833678924"/>
              </p:ext>
            </p:extLst>
          </p:nvPr>
        </p:nvGraphicFramePr>
        <p:xfrm>
          <a:off x="2496444" y="2971535"/>
          <a:ext cx="2774919"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797226349"/>
                    </a:ext>
                  </a:extLst>
                </a:gridCol>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gridCol w="396417">
                  <a:extLst>
                    <a:ext uri="{9D8B030D-6E8A-4147-A177-3AD203B41FA5}">
                      <a16:colId xmlns:a16="http://schemas.microsoft.com/office/drawing/2014/main" val="4036717232"/>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extLst>
                  <a:ext uri="{0D108BD9-81ED-4DB2-BD59-A6C34878D82A}">
                    <a16:rowId xmlns:a16="http://schemas.microsoft.com/office/drawing/2014/main" val="3168634333"/>
                  </a:ext>
                </a:extLst>
              </a:tr>
            </a:tbl>
          </a:graphicData>
        </a:graphic>
      </p:graphicFrame>
      <p:sp>
        <p:nvSpPr>
          <p:cNvPr id="5" name="右中かっこ 4">
            <a:extLst>
              <a:ext uri="{FF2B5EF4-FFF2-40B4-BE49-F238E27FC236}">
                <a16:creationId xmlns:a16="http://schemas.microsoft.com/office/drawing/2014/main" id="{A910D777-D494-BF78-E603-9E11555984A2}"/>
              </a:ext>
            </a:extLst>
          </p:cNvPr>
          <p:cNvSpPr/>
          <p:nvPr/>
        </p:nvSpPr>
        <p:spPr bwMode="auto">
          <a:xfrm rot="5400000">
            <a:off x="3605692" y="2666233"/>
            <a:ext cx="501834" cy="2720332"/>
          </a:xfrm>
          <a:prstGeom prst="rightBrace">
            <a:avLst>
              <a:gd name="adj1" fmla="val 8333"/>
              <a:gd name="adj2" fmla="val 51149"/>
            </a:avLst>
          </a:prstGeom>
          <a:noFill/>
          <a:ln w="1587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DCA75013-01CE-369B-9588-7D204EE5AB21}"/>
              </a:ext>
            </a:extLst>
          </p:cNvPr>
          <p:cNvSpPr txBox="1"/>
          <p:nvPr/>
        </p:nvSpPr>
        <p:spPr>
          <a:xfrm>
            <a:off x="1404569" y="4902385"/>
            <a:ext cx="6594922" cy="1615827"/>
          </a:xfrm>
          <a:prstGeom prst="rect">
            <a:avLst/>
          </a:prstGeom>
          <a:noFill/>
        </p:spPr>
        <p:txBody>
          <a:bodyPr wrap="square">
            <a:spAutoFit/>
          </a:bodyPr>
          <a:lstStyle/>
          <a:p>
            <a:pPr>
              <a:spcAft>
                <a:spcPts val="600"/>
              </a:spcAft>
            </a:pPr>
            <a:r>
              <a:rPr lang="en-US" altLang="ja-JP" sz="2400" dirty="0">
                <a:latin typeface="Arial 本文"/>
              </a:rPr>
              <a:t>Transmit at a particular NB channel to declare occupancy of the pairing UWB channel </a:t>
            </a:r>
          </a:p>
          <a:p>
            <a:pPr>
              <a:spcBef>
                <a:spcPts val="1200"/>
              </a:spcBef>
              <a:spcAft>
                <a:spcPts val="600"/>
              </a:spcAft>
            </a:pPr>
            <a:r>
              <a:rPr lang="en-US" altLang="ja-JP" sz="1800" dirty="0">
                <a:latin typeface="Arial 本文"/>
              </a:rPr>
              <a:t>*NB signal length could be much shorter than that of UWB signal</a:t>
            </a:r>
          </a:p>
        </p:txBody>
      </p:sp>
      <p:sp>
        <p:nvSpPr>
          <p:cNvPr id="4" name="テキスト ボックス 3">
            <a:extLst>
              <a:ext uri="{FF2B5EF4-FFF2-40B4-BE49-F238E27FC236}">
                <a16:creationId xmlns:a16="http://schemas.microsoft.com/office/drawing/2014/main" id="{CEB3D975-5DF9-C9BA-22F7-25E665DA6849}"/>
              </a:ext>
            </a:extLst>
          </p:cNvPr>
          <p:cNvSpPr txBox="1"/>
          <p:nvPr/>
        </p:nvSpPr>
        <p:spPr>
          <a:xfrm>
            <a:off x="2014963" y="1847846"/>
            <a:ext cx="3165844" cy="646331"/>
          </a:xfrm>
          <a:prstGeom prst="rect">
            <a:avLst/>
          </a:prstGeom>
          <a:noFill/>
        </p:spPr>
        <p:txBody>
          <a:bodyPr wrap="square">
            <a:spAutoFit/>
          </a:bodyPr>
          <a:lstStyle/>
          <a:p>
            <a:r>
              <a:rPr lang="en-US" altLang="ja-JP" sz="1800" i="1" dirty="0">
                <a:solidFill>
                  <a:srgbClr val="00B050"/>
                </a:solidFill>
                <a:latin typeface="+mn-ea"/>
                <a:cs typeface="Times New Roman" panose="02020603050405020304" pitchFamily="18" charset="0"/>
              </a:rPr>
              <a:t>Each NB channel is paired with a UWB frequency channel</a:t>
            </a:r>
          </a:p>
        </p:txBody>
      </p:sp>
      <p:cxnSp>
        <p:nvCxnSpPr>
          <p:cNvPr id="8" name="直線矢印コネクタ 7">
            <a:extLst>
              <a:ext uri="{FF2B5EF4-FFF2-40B4-BE49-F238E27FC236}">
                <a16:creationId xmlns:a16="http://schemas.microsoft.com/office/drawing/2014/main" id="{1CD8C51B-6FAA-4516-153F-7D2DF9BA7893}"/>
              </a:ext>
            </a:extLst>
          </p:cNvPr>
          <p:cNvCxnSpPr/>
          <p:nvPr/>
        </p:nvCxnSpPr>
        <p:spPr bwMode="auto">
          <a:xfrm flipH="1">
            <a:off x="2929363" y="2494177"/>
            <a:ext cx="609600" cy="621268"/>
          </a:xfrm>
          <a:prstGeom prst="straightConnector1">
            <a:avLst/>
          </a:prstGeom>
          <a:solidFill>
            <a:schemeClr val="accent1"/>
          </a:solidFill>
          <a:ln w="12700" cap="flat" cmpd="sng" algn="ctr">
            <a:solidFill>
              <a:srgbClr val="00B05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a:extLst>
              <a:ext uri="{FF2B5EF4-FFF2-40B4-BE49-F238E27FC236}">
                <a16:creationId xmlns:a16="http://schemas.microsoft.com/office/drawing/2014/main" id="{28AA8580-B4B3-DF0C-2598-76073A6CB5FC}"/>
              </a:ext>
            </a:extLst>
          </p:cNvPr>
          <p:cNvCxnSpPr/>
          <p:nvPr/>
        </p:nvCxnSpPr>
        <p:spPr bwMode="auto">
          <a:xfrm>
            <a:off x="3538963" y="2494177"/>
            <a:ext cx="322207" cy="726746"/>
          </a:xfrm>
          <a:prstGeom prst="straightConnector1">
            <a:avLst/>
          </a:prstGeom>
          <a:solidFill>
            <a:schemeClr val="accent1"/>
          </a:solidFill>
          <a:ln w="12700" cap="flat" cmpd="sng" algn="ctr">
            <a:solidFill>
              <a:srgbClr val="00B05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38BC56BC-D517-18BC-AAA8-9A64A48B513D}"/>
              </a:ext>
            </a:extLst>
          </p:cNvPr>
          <p:cNvCxnSpPr/>
          <p:nvPr/>
        </p:nvCxnSpPr>
        <p:spPr bwMode="auto">
          <a:xfrm>
            <a:off x="3538963" y="2494177"/>
            <a:ext cx="1295400" cy="849868"/>
          </a:xfrm>
          <a:prstGeom prst="straightConnector1">
            <a:avLst/>
          </a:prstGeom>
          <a:solidFill>
            <a:schemeClr val="accent1"/>
          </a:solidFill>
          <a:ln w="12700" cap="flat" cmpd="sng" algn="ctr">
            <a:solidFill>
              <a:srgbClr val="00B05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テキスト ボックス 2">
            <a:extLst>
              <a:ext uri="{FF2B5EF4-FFF2-40B4-BE49-F238E27FC236}">
                <a16:creationId xmlns:a16="http://schemas.microsoft.com/office/drawing/2014/main" id="{F34B8F7C-17AF-B09E-3D31-872C60C49DE2}"/>
              </a:ext>
            </a:extLst>
          </p:cNvPr>
          <p:cNvSpPr txBox="1"/>
          <p:nvPr/>
        </p:nvSpPr>
        <p:spPr>
          <a:xfrm>
            <a:off x="3093156" y="4321191"/>
            <a:ext cx="1608874" cy="380559"/>
          </a:xfrm>
          <a:prstGeom prst="rect">
            <a:avLst/>
          </a:prstGeom>
          <a:noFill/>
        </p:spPr>
        <p:txBody>
          <a:bodyPr wrap="square">
            <a:spAutoFit/>
          </a:bodyPr>
          <a:lstStyle/>
          <a:p>
            <a:r>
              <a:rPr lang="en-US" altLang="ja-JP" sz="1800" dirty="0">
                <a:solidFill>
                  <a:srgbClr val="00B050"/>
                </a:solidFill>
                <a:latin typeface="Arial 本文"/>
              </a:rPr>
              <a:t>NB channels </a:t>
            </a:r>
            <a:endParaRPr lang="ja-JP" altLang="en-US" sz="1800" i="1" dirty="0">
              <a:solidFill>
                <a:srgbClr val="00B050"/>
              </a:solidFill>
            </a:endParaRPr>
          </a:p>
        </p:txBody>
      </p:sp>
      <p:cxnSp>
        <p:nvCxnSpPr>
          <p:cNvPr id="13" name="直線矢印コネクタ 12">
            <a:extLst>
              <a:ext uri="{FF2B5EF4-FFF2-40B4-BE49-F238E27FC236}">
                <a16:creationId xmlns:a16="http://schemas.microsoft.com/office/drawing/2014/main" id="{81D55132-FE2A-9B0C-316A-A4A6C7C5040C}"/>
              </a:ext>
            </a:extLst>
          </p:cNvPr>
          <p:cNvCxnSpPr/>
          <p:nvPr/>
        </p:nvCxnSpPr>
        <p:spPr bwMode="auto">
          <a:xfrm>
            <a:off x="1886049" y="3698281"/>
            <a:ext cx="4057551"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a:extLst>
              <a:ext uri="{FF2B5EF4-FFF2-40B4-BE49-F238E27FC236}">
                <a16:creationId xmlns:a16="http://schemas.microsoft.com/office/drawing/2014/main" id="{53C17A80-8D7F-2352-7B4E-7AAA7E71C0A0}"/>
              </a:ext>
            </a:extLst>
          </p:cNvPr>
          <p:cNvSpPr txBox="1"/>
          <p:nvPr/>
        </p:nvSpPr>
        <p:spPr>
          <a:xfrm>
            <a:off x="5960946" y="3507160"/>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sp>
        <p:nvSpPr>
          <p:cNvPr id="19" name="テキスト ボックス 18">
            <a:extLst>
              <a:ext uri="{FF2B5EF4-FFF2-40B4-BE49-F238E27FC236}">
                <a16:creationId xmlns:a16="http://schemas.microsoft.com/office/drawing/2014/main" id="{4E8A8B46-8287-6A8F-0DD8-CA4A29304090}"/>
              </a:ext>
            </a:extLst>
          </p:cNvPr>
          <p:cNvSpPr txBox="1"/>
          <p:nvPr/>
        </p:nvSpPr>
        <p:spPr>
          <a:xfrm>
            <a:off x="2273687" y="2588398"/>
            <a:ext cx="3165844" cy="338554"/>
          </a:xfrm>
          <a:prstGeom prst="rect">
            <a:avLst/>
          </a:prstGeom>
          <a:noFill/>
        </p:spPr>
        <p:txBody>
          <a:bodyPr wrap="square">
            <a:spAutoFit/>
          </a:bodyPr>
          <a:lstStyle/>
          <a:p>
            <a:r>
              <a:rPr lang="en-US" altLang="ja-JP" sz="1600" dirty="0" err="1">
                <a:latin typeface="Arial 本文"/>
              </a:rPr>
              <a:t>UWB_</a:t>
            </a:r>
            <a:r>
              <a:rPr lang="en-US" altLang="ja-JP" sz="1600" i="1" dirty="0" err="1">
                <a:latin typeface="Arial 本文"/>
              </a:rPr>
              <a:t>i</a:t>
            </a:r>
            <a:r>
              <a:rPr lang="en-US" altLang="ja-JP" sz="1600" i="1" dirty="0">
                <a:latin typeface="Arial 本文"/>
              </a:rPr>
              <a:t> </a:t>
            </a:r>
            <a:r>
              <a:rPr lang="en-US" altLang="ja-JP" sz="1600" dirty="0">
                <a:latin typeface="Arial 本文"/>
              </a:rPr>
              <a:t>            </a:t>
            </a:r>
            <a:r>
              <a:rPr lang="en-US" altLang="ja-JP" sz="1600" dirty="0" err="1">
                <a:latin typeface="Arial 本文"/>
              </a:rPr>
              <a:t>UWB_</a:t>
            </a:r>
            <a:r>
              <a:rPr lang="en-US" altLang="ja-JP" sz="1600" i="1" dirty="0" err="1">
                <a:latin typeface="Arial 本文"/>
              </a:rPr>
              <a:t>j</a:t>
            </a:r>
            <a:r>
              <a:rPr lang="en-US" altLang="ja-JP" sz="1600" i="1" dirty="0">
                <a:latin typeface="Arial 本文"/>
              </a:rPr>
              <a:t> </a:t>
            </a:r>
            <a:r>
              <a:rPr lang="en-US" altLang="ja-JP" sz="1600" dirty="0">
                <a:latin typeface="Arial 本文"/>
              </a:rPr>
              <a:t>… …</a:t>
            </a:r>
            <a:endParaRPr lang="ja-JP" altLang="en-US" sz="1600" dirty="0"/>
          </a:p>
        </p:txBody>
      </p:sp>
    </p:spTree>
    <p:extLst>
      <p:ext uri="{BB962C8B-B14F-4D97-AF65-F5344CB8AC3E}">
        <p14:creationId xmlns:p14="http://schemas.microsoft.com/office/powerpoint/2010/main" val="3507536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NB CCA Operation – continue (Transmitter)</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2064401346"/>
              </p:ext>
            </p:extLst>
          </p:nvPr>
        </p:nvGraphicFramePr>
        <p:xfrm>
          <a:off x="723901" y="3660472"/>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13" name="直線矢印コネクタ 12">
            <a:extLst>
              <a:ext uri="{FF2B5EF4-FFF2-40B4-BE49-F238E27FC236}">
                <a16:creationId xmlns:a16="http://schemas.microsoft.com/office/drawing/2014/main" id="{81D55132-FE2A-9B0C-316A-A4A6C7C5040C}"/>
              </a:ext>
            </a:extLst>
          </p:cNvPr>
          <p:cNvCxnSpPr/>
          <p:nvPr/>
        </p:nvCxnSpPr>
        <p:spPr bwMode="auto">
          <a:xfrm>
            <a:off x="723900" y="4387218"/>
            <a:ext cx="2514600"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a:extLst>
              <a:ext uri="{FF2B5EF4-FFF2-40B4-BE49-F238E27FC236}">
                <a16:creationId xmlns:a16="http://schemas.microsoft.com/office/drawing/2014/main" id="{53C17A80-8D7F-2352-7B4E-7AAA7E71C0A0}"/>
              </a:ext>
            </a:extLst>
          </p:cNvPr>
          <p:cNvSpPr txBox="1"/>
          <p:nvPr/>
        </p:nvSpPr>
        <p:spPr>
          <a:xfrm>
            <a:off x="2324100" y="4427955"/>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graphicFrame>
        <p:nvGraphicFramePr>
          <p:cNvPr id="9" name="表 4">
            <a:extLst>
              <a:ext uri="{FF2B5EF4-FFF2-40B4-BE49-F238E27FC236}">
                <a16:creationId xmlns:a16="http://schemas.microsoft.com/office/drawing/2014/main" id="{609BD376-F56D-AD22-7EC7-13B067DF0D33}"/>
              </a:ext>
            </a:extLst>
          </p:cNvPr>
          <p:cNvGraphicFramePr>
            <a:graphicFrameLocks/>
          </p:cNvGraphicFramePr>
          <p:nvPr>
            <p:extLst>
              <p:ext uri="{D42A27DB-BD31-4B8C-83A1-F6EECF244321}">
                <p14:modId xmlns:p14="http://schemas.microsoft.com/office/powerpoint/2010/main" val="2312804178"/>
              </p:ext>
            </p:extLst>
          </p:nvPr>
        </p:nvGraphicFramePr>
        <p:xfrm>
          <a:off x="723900" y="2764376"/>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graphicFrame>
        <p:nvGraphicFramePr>
          <p:cNvPr id="15" name="表 4">
            <a:extLst>
              <a:ext uri="{FF2B5EF4-FFF2-40B4-BE49-F238E27FC236}">
                <a16:creationId xmlns:a16="http://schemas.microsoft.com/office/drawing/2014/main" id="{E5867228-44B7-F911-D159-8FE27844FDFC}"/>
              </a:ext>
            </a:extLst>
          </p:cNvPr>
          <p:cNvGraphicFramePr>
            <a:graphicFrameLocks/>
          </p:cNvGraphicFramePr>
          <p:nvPr>
            <p:extLst>
              <p:ext uri="{D42A27DB-BD31-4B8C-83A1-F6EECF244321}">
                <p14:modId xmlns:p14="http://schemas.microsoft.com/office/powerpoint/2010/main" val="656368466"/>
              </p:ext>
            </p:extLst>
          </p:nvPr>
        </p:nvGraphicFramePr>
        <p:xfrm>
          <a:off x="723900" y="2204106"/>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18" name="直線矢印コネクタ 17">
            <a:extLst>
              <a:ext uri="{FF2B5EF4-FFF2-40B4-BE49-F238E27FC236}">
                <a16:creationId xmlns:a16="http://schemas.microsoft.com/office/drawing/2014/main" id="{BC6593B2-EFE5-DDC2-F677-B8F71AB2647A}"/>
              </a:ext>
            </a:extLst>
          </p:cNvPr>
          <p:cNvCxnSpPr/>
          <p:nvPr/>
        </p:nvCxnSpPr>
        <p:spPr bwMode="auto">
          <a:xfrm flipV="1">
            <a:off x="724853" y="1679274"/>
            <a:ext cx="0" cy="2748681"/>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795261B8-6D5D-44C6-83E9-C22388831859}"/>
              </a:ext>
            </a:extLst>
          </p:cNvPr>
          <p:cNvSpPr txBox="1"/>
          <p:nvPr/>
        </p:nvSpPr>
        <p:spPr>
          <a:xfrm>
            <a:off x="76200" y="1730590"/>
            <a:ext cx="800099" cy="369332"/>
          </a:xfrm>
          <a:prstGeom prst="rect">
            <a:avLst/>
          </a:prstGeom>
          <a:noFill/>
        </p:spPr>
        <p:txBody>
          <a:bodyPr wrap="square">
            <a:spAutoFit/>
          </a:bodyPr>
          <a:lstStyle/>
          <a:p>
            <a:r>
              <a:rPr lang="en-US" altLang="ja-JP" sz="1800" dirty="0">
                <a:latin typeface="Arial 本文"/>
              </a:rPr>
              <a:t>time</a:t>
            </a:r>
            <a:endParaRPr lang="ja-JP" altLang="en-US" sz="1800" dirty="0"/>
          </a:p>
        </p:txBody>
      </p:sp>
      <p:graphicFrame>
        <p:nvGraphicFramePr>
          <p:cNvPr id="23" name="表 4">
            <a:extLst>
              <a:ext uri="{FF2B5EF4-FFF2-40B4-BE49-F238E27FC236}">
                <a16:creationId xmlns:a16="http://schemas.microsoft.com/office/drawing/2014/main" id="{6DA8115E-2E3B-2B4B-805A-6F30B0701F89}"/>
              </a:ext>
            </a:extLst>
          </p:cNvPr>
          <p:cNvGraphicFramePr>
            <a:graphicFrameLocks/>
          </p:cNvGraphicFramePr>
          <p:nvPr>
            <p:extLst>
              <p:ext uri="{D42A27DB-BD31-4B8C-83A1-F6EECF244321}">
                <p14:modId xmlns:p14="http://schemas.microsoft.com/office/powerpoint/2010/main" val="3380769731"/>
              </p:ext>
            </p:extLst>
          </p:nvPr>
        </p:nvGraphicFramePr>
        <p:xfrm>
          <a:off x="3581401" y="3660472"/>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24" name="直線矢印コネクタ 23">
            <a:extLst>
              <a:ext uri="{FF2B5EF4-FFF2-40B4-BE49-F238E27FC236}">
                <a16:creationId xmlns:a16="http://schemas.microsoft.com/office/drawing/2014/main" id="{B93358E0-0660-13EF-9D31-D2F53EF006BF}"/>
              </a:ext>
            </a:extLst>
          </p:cNvPr>
          <p:cNvCxnSpPr/>
          <p:nvPr/>
        </p:nvCxnSpPr>
        <p:spPr bwMode="auto">
          <a:xfrm>
            <a:off x="3581400" y="4387218"/>
            <a:ext cx="2514600"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a:extLst>
              <a:ext uri="{FF2B5EF4-FFF2-40B4-BE49-F238E27FC236}">
                <a16:creationId xmlns:a16="http://schemas.microsoft.com/office/drawing/2014/main" id="{EA929755-F82B-0754-1C63-070355625114}"/>
              </a:ext>
            </a:extLst>
          </p:cNvPr>
          <p:cNvSpPr txBox="1"/>
          <p:nvPr/>
        </p:nvSpPr>
        <p:spPr>
          <a:xfrm>
            <a:off x="5181600" y="4427955"/>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graphicFrame>
        <p:nvGraphicFramePr>
          <p:cNvPr id="26" name="表 4">
            <a:extLst>
              <a:ext uri="{FF2B5EF4-FFF2-40B4-BE49-F238E27FC236}">
                <a16:creationId xmlns:a16="http://schemas.microsoft.com/office/drawing/2014/main" id="{00E05D1A-D392-9729-B899-C35D62E9D953}"/>
              </a:ext>
            </a:extLst>
          </p:cNvPr>
          <p:cNvGraphicFramePr>
            <a:graphicFrameLocks/>
          </p:cNvGraphicFramePr>
          <p:nvPr>
            <p:extLst>
              <p:ext uri="{D42A27DB-BD31-4B8C-83A1-F6EECF244321}">
                <p14:modId xmlns:p14="http://schemas.microsoft.com/office/powerpoint/2010/main" val="1863455056"/>
              </p:ext>
            </p:extLst>
          </p:nvPr>
        </p:nvGraphicFramePr>
        <p:xfrm>
          <a:off x="3581400" y="2206980"/>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graphicFrame>
        <p:nvGraphicFramePr>
          <p:cNvPr id="27" name="表 4">
            <a:extLst>
              <a:ext uri="{FF2B5EF4-FFF2-40B4-BE49-F238E27FC236}">
                <a16:creationId xmlns:a16="http://schemas.microsoft.com/office/drawing/2014/main" id="{9DAAB8D2-7F01-FCAB-4CA1-7A67CB687F37}"/>
              </a:ext>
            </a:extLst>
          </p:cNvPr>
          <p:cNvGraphicFramePr>
            <a:graphicFrameLocks/>
          </p:cNvGraphicFramePr>
          <p:nvPr>
            <p:extLst>
              <p:ext uri="{D42A27DB-BD31-4B8C-83A1-F6EECF244321}">
                <p14:modId xmlns:p14="http://schemas.microsoft.com/office/powerpoint/2010/main" val="2166132037"/>
              </p:ext>
            </p:extLst>
          </p:nvPr>
        </p:nvGraphicFramePr>
        <p:xfrm>
          <a:off x="3586046" y="3107540"/>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28" name="直線矢印コネクタ 27">
            <a:extLst>
              <a:ext uri="{FF2B5EF4-FFF2-40B4-BE49-F238E27FC236}">
                <a16:creationId xmlns:a16="http://schemas.microsoft.com/office/drawing/2014/main" id="{00920FCB-85A9-983A-81D9-B75039F69FCA}"/>
              </a:ext>
            </a:extLst>
          </p:cNvPr>
          <p:cNvCxnSpPr/>
          <p:nvPr/>
        </p:nvCxnSpPr>
        <p:spPr bwMode="auto">
          <a:xfrm flipV="1">
            <a:off x="3582353" y="1679274"/>
            <a:ext cx="0" cy="2748681"/>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a:extLst>
              <a:ext uri="{FF2B5EF4-FFF2-40B4-BE49-F238E27FC236}">
                <a16:creationId xmlns:a16="http://schemas.microsoft.com/office/drawing/2014/main" id="{6165F71A-4F94-DED7-1F36-F210C5A5A866}"/>
              </a:ext>
            </a:extLst>
          </p:cNvPr>
          <p:cNvSpPr txBox="1"/>
          <p:nvPr/>
        </p:nvSpPr>
        <p:spPr>
          <a:xfrm>
            <a:off x="2933700" y="1730590"/>
            <a:ext cx="800099" cy="369332"/>
          </a:xfrm>
          <a:prstGeom prst="rect">
            <a:avLst/>
          </a:prstGeom>
          <a:noFill/>
        </p:spPr>
        <p:txBody>
          <a:bodyPr wrap="square">
            <a:spAutoFit/>
          </a:bodyPr>
          <a:lstStyle/>
          <a:p>
            <a:r>
              <a:rPr lang="en-US" altLang="ja-JP" sz="1800" dirty="0">
                <a:latin typeface="Arial 本文"/>
              </a:rPr>
              <a:t>time</a:t>
            </a:r>
            <a:endParaRPr lang="ja-JP" altLang="en-US" sz="1800" dirty="0"/>
          </a:p>
        </p:txBody>
      </p:sp>
      <p:graphicFrame>
        <p:nvGraphicFramePr>
          <p:cNvPr id="37" name="表 4">
            <a:extLst>
              <a:ext uri="{FF2B5EF4-FFF2-40B4-BE49-F238E27FC236}">
                <a16:creationId xmlns:a16="http://schemas.microsoft.com/office/drawing/2014/main" id="{530082A6-6D71-0596-D851-7E1F5A5DD844}"/>
              </a:ext>
            </a:extLst>
          </p:cNvPr>
          <p:cNvGraphicFramePr>
            <a:graphicFrameLocks/>
          </p:cNvGraphicFramePr>
          <p:nvPr>
            <p:extLst>
              <p:ext uri="{D42A27DB-BD31-4B8C-83A1-F6EECF244321}">
                <p14:modId xmlns:p14="http://schemas.microsoft.com/office/powerpoint/2010/main" val="2862100737"/>
              </p:ext>
            </p:extLst>
          </p:nvPr>
        </p:nvGraphicFramePr>
        <p:xfrm>
          <a:off x="6325555" y="3657598"/>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38" name="直線矢印コネクタ 37">
            <a:extLst>
              <a:ext uri="{FF2B5EF4-FFF2-40B4-BE49-F238E27FC236}">
                <a16:creationId xmlns:a16="http://schemas.microsoft.com/office/drawing/2014/main" id="{01BF471E-DD58-005E-AA57-7B481AAD445F}"/>
              </a:ext>
            </a:extLst>
          </p:cNvPr>
          <p:cNvCxnSpPr/>
          <p:nvPr/>
        </p:nvCxnSpPr>
        <p:spPr bwMode="auto">
          <a:xfrm>
            <a:off x="6325554" y="4384344"/>
            <a:ext cx="2514600"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テキスト ボックス 38">
            <a:extLst>
              <a:ext uri="{FF2B5EF4-FFF2-40B4-BE49-F238E27FC236}">
                <a16:creationId xmlns:a16="http://schemas.microsoft.com/office/drawing/2014/main" id="{9C62AB85-42B4-EABB-E3A6-CF082EB0D502}"/>
              </a:ext>
            </a:extLst>
          </p:cNvPr>
          <p:cNvSpPr txBox="1"/>
          <p:nvPr/>
        </p:nvSpPr>
        <p:spPr>
          <a:xfrm>
            <a:off x="7925754" y="4425081"/>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graphicFrame>
        <p:nvGraphicFramePr>
          <p:cNvPr id="41" name="表 4">
            <a:extLst>
              <a:ext uri="{FF2B5EF4-FFF2-40B4-BE49-F238E27FC236}">
                <a16:creationId xmlns:a16="http://schemas.microsoft.com/office/drawing/2014/main" id="{5686E9ED-54C7-A3E9-D178-FE331DD752F2}"/>
              </a:ext>
            </a:extLst>
          </p:cNvPr>
          <p:cNvGraphicFramePr>
            <a:graphicFrameLocks/>
          </p:cNvGraphicFramePr>
          <p:nvPr>
            <p:extLst>
              <p:ext uri="{D42A27DB-BD31-4B8C-83A1-F6EECF244321}">
                <p14:modId xmlns:p14="http://schemas.microsoft.com/office/powerpoint/2010/main" val="3945911210"/>
              </p:ext>
            </p:extLst>
          </p:nvPr>
        </p:nvGraphicFramePr>
        <p:xfrm>
          <a:off x="6330200" y="3104666"/>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42" name="直線矢印コネクタ 41">
            <a:extLst>
              <a:ext uri="{FF2B5EF4-FFF2-40B4-BE49-F238E27FC236}">
                <a16:creationId xmlns:a16="http://schemas.microsoft.com/office/drawing/2014/main" id="{7A596990-E635-00B2-0777-EBD5D2D6DEFE}"/>
              </a:ext>
            </a:extLst>
          </p:cNvPr>
          <p:cNvCxnSpPr/>
          <p:nvPr/>
        </p:nvCxnSpPr>
        <p:spPr bwMode="auto">
          <a:xfrm flipV="1">
            <a:off x="6326507" y="1676400"/>
            <a:ext cx="0" cy="2748681"/>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テキスト ボックス 42">
            <a:extLst>
              <a:ext uri="{FF2B5EF4-FFF2-40B4-BE49-F238E27FC236}">
                <a16:creationId xmlns:a16="http://schemas.microsoft.com/office/drawing/2014/main" id="{DD166FA5-DC49-C9F9-90A9-A332977B92D7}"/>
              </a:ext>
            </a:extLst>
          </p:cNvPr>
          <p:cNvSpPr txBox="1"/>
          <p:nvPr/>
        </p:nvSpPr>
        <p:spPr>
          <a:xfrm>
            <a:off x="5677854" y="1727716"/>
            <a:ext cx="800099" cy="369332"/>
          </a:xfrm>
          <a:prstGeom prst="rect">
            <a:avLst/>
          </a:prstGeom>
          <a:noFill/>
        </p:spPr>
        <p:txBody>
          <a:bodyPr wrap="square">
            <a:spAutoFit/>
          </a:bodyPr>
          <a:lstStyle/>
          <a:p>
            <a:r>
              <a:rPr lang="en-US" altLang="ja-JP" sz="1800" dirty="0">
                <a:latin typeface="Arial 本文"/>
              </a:rPr>
              <a:t>time</a:t>
            </a:r>
            <a:endParaRPr lang="ja-JP" altLang="en-US" sz="1800" dirty="0"/>
          </a:p>
        </p:txBody>
      </p:sp>
      <p:graphicFrame>
        <p:nvGraphicFramePr>
          <p:cNvPr id="44" name="表 4">
            <a:extLst>
              <a:ext uri="{FF2B5EF4-FFF2-40B4-BE49-F238E27FC236}">
                <a16:creationId xmlns:a16="http://schemas.microsoft.com/office/drawing/2014/main" id="{0B9A0445-3938-62AD-B7F9-E517CDDD4BF7}"/>
              </a:ext>
            </a:extLst>
          </p:cNvPr>
          <p:cNvGraphicFramePr>
            <a:graphicFrameLocks/>
          </p:cNvGraphicFramePr>
          <p:nvPr>
            <p:extLst>
              <p:ext uri="{D42A27DB-BD31-4B8C-83A1-F6EECF244321}">
                <p14:modId xmlns:p14="http://schemas.microsoft.com/office/powerpoint/2010/main" val="347981344"/>
              </p:ext>
            </p:extLst>
          </p:nvPr>
        </p:nvGraphicFramePr>
        <p:xfrm>
          <a:off x="6330200" y="2570353"/>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sp>
        <p:nvSpPr>
          <p:cNvPr id="45" name="テキスト ボックス 44">
            <a:extLst>
              <a:ext uri="{FF2B5EF4-FFF2-40B4-BE49-F238E27FC236}">
                <a16:creationId xmlns:a16="http://schemas.microsoft.com/office/drawing/2014/main" id="{8BF54F0A-FCAE-1A63-DB8A-72126A223EAB}"/>
              </a:ext>
            </a:extLst>
          </p:cNvPr>
          <p:cNvSpPr txBox="1"/>
          <p:nvPr/>
        </p:nvSpPr>
        <p:spPr>
          <a:xfrm>
            <a:off x="762000" y="4981150"/>
            <a:ext cx="7848600" cy="1200329"/>
          </a:xfrm>
          <a:prstGeom prst="rect">
            <a:avLst/>
          </a:prstGeom>
          <a:noFill/>
        </p:spPr>
        <p:txBody>
          <a:bodyPr wrap="square">
            <a:spAutoFit/>
          </a:bodyPr>
          <a:lstStyle/>
          <a:p>
            <a:pPr>
              <a:spcAft>
                <a:spcPts val="600"/>
              </a:spcAft>
            </a:pPr>
            <a:r>
              <a:rPr lang="en-US" altLang="ja-JP" sz="2400" dirty="0">
                <a:latin typeface="Arial 本文"/>
              </a:rPr>
              <a:t>Transmit multiple times at the particular NB channel with different durations to create patterns that are used to declare occupancy time of the pairing UWB channel </a:t>
            </a:r>
          </a:p>
        </p:txBody>
      </p:sp>
    </p:spTree>
    <p:extLst>
      <p:ext uri="{BB962C8B-B14F-4D97-AF65-F5344CB8AC3E}">
        <p14:creationId xmlns:p14="http://schemas.microsoft.com/office/powerpoint/2010/main" val="1782158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NB CCA Operation (Receiver)</a:t>
            </a:r>
            <a:endParaRPr lang="en-US" altLang="en-US" sz="3200" strike="sngStrike" dirty="0"/>
          </a:p>
        </p:txBody>
      </p:sp>
      <p:sp>
        <p:nvSpPr>
          <p:cNvPr id="3" name="正方形/長方形 2">
            <a:extLst>
              <a:ext uri="{FF2B5EF4-FFF2-40B4-BE49-F238E27FC236}">
                <a16:creationId xmlns:a16="http://schemas.microsoft.com/office/drawing/2014/main" id="{DCF199E6-786A-EEAA-3481-D855C26D5FBC}"/>
              </a:ext>
            </a:extLst>
          </p:cNvPr>
          <p:cNvSpPr/>
          <p:nvPr/>
        </p:nvSpPr>
        <p:spPr bwMode="auto">
          <a:xfrm>
            <a:off x="3401304" y="2777089"/>
            <a:ext cx="2085096"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mn-ea"/>
              </a:rPr>
              <a:t>Tune to the particular NB channel </a:t>
            </a:r>
            <a:endParaRPr kumimoji="0" lang="ja-JP" altLang="en-US" sz="1600" b="0" i="0" u="none" strike="noStrike" cap="none" normalizeH="0" baseline="0" dirty="0">
              <a:ln>
                <a:noFill/>
              </a:ln>
              <a:solidFill>
                <a:schemeClr val="tx1"/>
              </a:solidFill>
              <a:effectLst/>
              <a:latin typeface="+mn-ea"/>
            </a:endParaRPr>
          </a:p>
        </p:txBody>
      </p:sp>
      <p:sp>
        <p:nvSpPr>
          <p:cNvPr id="5" name="四角形: 角を丸くする 4">
            <a:extLst>
              <a:ext uri="{FF2B5EF4-FFF2-40B4-BE49-F238E27FC236}">
                <a16:creationId xmlns:a16="http://schemas.microsoft.com/office/drawing/2014/main" id="{0EFA8086-32E0-94D2-F978-C1F44D3E1069}"/>
              </a:ext>
            </a:extLst>
          </p:cNvPr>
          <p:cNvSpPr/>
          <p:nvPr/>
        </p:nvSpPr>
        <p:spPr bwMode="auto">
          <a:xfrm>
            <a:off x="3933117" y="1786489"/>
            <a:ext cx="990600" cy="53340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latin typeface="Arial 本文"/>
              </a:rPr>
              <a:t>s</a:t>
            </a:r>
            <a:r>
              <a:rPr kumimoji="0" lang="en-US" altLang="ja-JP" sz="1600" b="0" i="0" u="none" strike="noStrike" cap="none" normalizeH="0" baseline="0" dirty="0">
                <a:ln>
                  <a:noFill/>
                </a:ln>
                <a:solidFill>
                  <a:schemeClr val="tx1"/>
                </a:solidFill>
                <a:effectLst/>
                <a:latin typeface="Arial 本文"/>
              </a:rPr>
              <a:t>tart</a:t>
            </a:r>
            <a:endParaRPr kumimoji="0" lang="ja-JP" altLang="en-US" sz="1600" b="0" i="0" u="none" strike="noStrike" cap="none" normalizeH="0" baseline="0" dirty="0">
              <a:ln>
                <a:noFill/>
              </a:ln>
              <a:solidFill>
                <a:schemeClr val="tx1"/>
              </a:solidFill>
              <a:effectLst/>
              <a:latin typeface="Arial 本文"/>
            </a:endParaRPr>
          </a:p>
        </p:txBody>
      </p:sp>
      <p:sp>
        <p:nvSpPr>
          <p:cNvPr id="7" name="ひし形 6">
            <a:extLst>
              <a:ext uri="{FF2B5EF4-FFF2-40B4-BE49-F238E27FC236}">
                <a16:creationId xmlns:a16="http://schemas.microsoft.com/office/drawing/2014/main" id="{A96A2F6B-C2CA-BAF2-FF69-D6E1277F75D7}"/>
              </a:ext>
            </a:extLst>
          </p:cNvPr>
          <p:cNvSpPr/>
          <p:nvPr/>
        </p:nvSpPr>
        <p:spPr bwMode="auto">
          <a:xfrm>
            <a:off x="3080279" y="3535090"/>
            <a:ext cx="2735481" cy="78847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2924E367-B4B8-073F-876D-D67C64BFB66C}"/>
              </a:ext>
            </a:extLst>
          </p:cNvPr>
          <p:cNvSpPr/>
          <p:nvPr/>
        </p:nvSpPr>
        <p:spPr bwMode="auto">
          <a:xfrm>
            <a:off x="5495218" y="4339401"/>
            <a:ext cx="1667582"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mn-ea"/>
              </a:rPr>
              <a:t>Wait for  </a:t>
            </a:r>
            <a:r>
              <a:rPr lang="en-US" altLang="ja-JP" sz="1600" dirty="0">
                <a:latin typeface="+mn-ea"/>
              </a:rPr>
              <a:t>declared time duration</a:t>
            </a:r>
            <a:endParaRPr kumimoji="0" lang="ja-JP" altLang="en-US" sz="1600" b="0" i="0" u="none" strike="noStrike" cap="none" normalizeH="0" baseline="0" dirty="0">
              <a:ln>
                <a:noFill/>
              </a:ln>
              <a:solidFill>
                <a:schemeClr val="tx1"/>
              </a:solidFill>
              <a:effectLst/>
              <a:latin typeface="+mn-ea"/>
            </a:endParaRPr>
          </a:p>
        </p:txBody>
      </p:sp>
      <p:cxnSp>
        <p:nvCxnSpPr>
          <p:cNvPr id="12" name="直線矢印コネクタ 11">
            <a:extLst>
              <a:ext uri="{FF2B5EF4-FFF2-40B4-BE49-F238E27FC236}">
                <a16:creationId xmlns:a16="http://schemas.microsoft.com/office/drawing/2014/main" id="{34D3907E-B039-4323-EE11-251B488F04D8}"/>
              </a:ext>
            </a:extLst>
          </p:cNvPr>
          <p:cNvCxnSpPr>
            <a:cxnSpLocks/>
            <a:stCxn id="5" idx="2"/>
            <a:endCxn id="3" idx="0"/>
          </p:cNvCxnSpPr>
          <p:nvPr/>
        </p:nvCxnSpPr>
        <p:spPr bwMode="auto">
          <a:xfrm>
            <a:off x="4428417" y="2319889"/>
            <a:ext cx="15435" cy="4572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C0639735-A571-D543-9A44-65EAAEC87CBC}"/>
              </a:ext>
            </a:extLst>
          </p:cNvPr>
          <p:cNvCxnSpPr>
            <a:cxnSpLocks/>
            <a:stCxn id="3" idx="2"/>
            <a:endCxn id="7" idx="0"/>
          </p:cNvCxnSpPr>
          <p:nvPr/>
        </p:nvCxnSpPr>
        <p:spPr bwMode="auto">
          <a:xfrm>
            <a:off x="4443852" y="3310489"/>
            <a:ext cx="4168" cy="22460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a:extLst>
              <a:ext uri="{FF2B5EF4-FFF2-40B4-BE49-F238E27FC236}">
                <a16:creationId xmlns:a16="http://schemas.microsoft.com/office/drawing/2014/main" id="{7BA0E4AD-5193-194A-A706-66DFF7E8A7A3}"/>
              </a:ext>
            </a:extLst>
          </p:cNvPr>
          <p:cNvCxnSpPr>
            <a:cxnSpLocks/>
            <a:stCxn id="7" idx="2"/>
            <a:endCxn id="24" idx="0"/>
          </p:cNvCxnSpPr>
          <p:nvPr/>
        </p:nvCxnSpPr>
        <p:spPr bwMode="auto">
          <a:xfrm>
            <a:off x="4448020" y="4323560"/>
            <a:ext cx="549" cy="112369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フリーフォーム: 図形 18">
            <a:extLst>
              <a:ext uri="{FF2B5EF4-FFF2-40B4-BE49-F238E27FC236}">
                <a16:creationId xmlns:a16="http://schemas.microsoft.com/office/drawing/2014/main" id="{15BCAAF7-476E-E144-76ED-6471DB45EBEB}"/>
              </a:ext>
            </a:extLst>
          </p:cNvPr>
          <p:cNvSpPr/>
          <p:nvPr/>
        </p:nvSpPr>
        <p:spPr bwMode="auto">
          <a:xfrm>
            <a:off x="5759085" y="3933413"/>
            <a:ext cx="589448" cy="409987"/>
          </a:xfrm>
          <a:custGeom>
            <a:avLst/>
            <a:gdLst>
              <a:gd name="connsiteX0" fmla="*/ 0 w 589448"/>
              <a:gd name="connsiteY0" fmla="*/ 0 h 612119"/>
              <a:gd name="connsiteX1" fmla="*/ 589448 w 589448"/>
              <a:gd name="connsiteY1" fmla="*/ 0 h 612119"/>
              <a:gd name="connsiteX2" fmla="*/ 589448 w 589448"/>
              <a:gd name="connsiteY2" fmla="*/ 612119 h 612119"/>
            </a:gdLst>
            <a:ahLst/>
            <a:cxnLst>
              <a:cxn ang="0">
                <a:pos x="connsiteX0" y="connsiteY0"/>
              </a:cxn>
              <a:cxn ang="0">
                <a:pos x="connsiteX1" y="connsiteY1"/>
              </a:cxn>
              <a:cxn ang="0">
                <a:pos x="connsiteX2" y="connsiteY2"/>
              </a:cxn>
            </a:cxnLst>
            <a:rect l="l" t="t" r="r" b="b"/>
            <a:pathLst>
              <a:path w="589448" h="612119">
                <a:moveTo>
                  <a:pt x="0" y="0"/>
                </a:moveTo>
                <a:lnTo>
                  <a:pt x="589448" y="0"/>
                </a:lnTo>
                <a:lnTo>
                  <a:pt x="589448" y="612119"/>
                </a:lnTo>
              </a:path>
            </a:pathLst>
          </a:custGeom>
          <a:noFill/>
          <a:ln w="12700" cap="flat" cmpd="sng" algn="ctr">
            <a:solidFill>
              <a:schemeClr val="tx1"/>
            </a:solidFill>
            <a:prstDash val="solid"/>
            <a:round/>
            <a:headEnd type="none" w="sm" len="sm"/>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Times New Roman" panose="02020603050405020304" pitchFamily="18" charset="0"/>
            </a:endParaRPr>
          </a:p>
        </p:txBody>
      </p:sp>
      <p:sp>
        <p:nvSpPr>
          <p:cNvPr id="24" name="テキスト ボックス 23">
            <a:extLst>
              <a:ext uri="{FF2B5EF4-FFF2-40B4-BE49-F238E27FC236}">
                <a16:creationId xmlns:a16="http://schemas.microsoft.com/office/drawing/2014/main" id="{A938AB2B-A8B9-7D37-3E08-F158ED16AC46}"/>
              </a:ext>
            </a:extLst>
          </p:cNvPr>
          <p:cNvSpPr txBox="1"/>
          <p:nvPr/>
        </p:nvSpPr>
        <p:spPr>
          <a:xfrm>
            <a:off x="3957678" y="5447250"/>
            <a:ext cx="981782" cy="297517"/>
          </a:xfrm>
          <a:prstGeom prst="rect">
            <a:avLst/>
          </a:prstGeom>
          <a:noFill/>
        </p:spPr>
        <p:txBody>
          <a:bodyPr wrap="square">
            <a:spAutoFit/>
          </a:bodyPr>
          <a:lstStyle/>
          <a:p>
            <a:pPr>
              <a:lnSpc>
                <a:spcPts val="1600"/>
              </a:lnSpc>
            </a:pPr>
            <a:r>
              <a:rPr lang="en-US" altLang="ja-JP" sz="1600" dirty="0">
                <a:latin typeface="+mn-ea"/>
                <a:cs typeface="Times New Roman" panose="02020603050405020304" pitchFamily="18" charset="0"/>
              </a:rPr>
              <a:t>next step</a:t>
            </a:r>
            <a:endParaRPr lang="ja-JP" altLang="en-US" sz="1600" dirty="0"/>
          </a:p>
        </p:txBody>
      </p:sp>
      <p:sp>
        <p:nvSpPr>
          <p:cNvPr id="25" name="テキスト ボックス 24">
            <a:extLst>
              <a:ext uri="{FF2B5EF4-FFF2-40B4-BE49-F238E27FC236}">
                <a16:creationId xmlns:a16="http://schemas.microsoft.com/office/drawing/2014/main" id="{8DC41067-D125-94FA-9C7E-D6EDE3DDE887}"/>
              </a:ext>
            </a:extLst>
          </p:cNvPr>
          <p:cNvSpPr txBox="1"/>
          <p:nvPr/>
        </p:nvSpPr>
        <p:spPr>
          <a:xfrm>
            <a:off x="5872655" y="3631808"/>
            <a:ext cx="490891" cy="297517"/>
          </a:xfrm>
          <a:prstGeom prst="rect">
            <a:avLst/>
          </a:prstGeom>
          <a:noFill/>
        </p:spPr>
        <p:txBody>
          <a:bodyPr wrap="square">
            <a:spAutoFit/>
          </a:bodyPr>
          <a:lstStyle/>
          <a:p>
            <a:pPr>
              <a:lnSpc>
                <a:spcPts val="1600"/>
              </a:lnSpc>
            </a:pPr>
            <a:r>
              <a:rPr lang="en-US" altLang="ja-JP" sz="1600" dirty="0">
                <a:latin typeface="+mn-ea"/>
                <a:cs typeface="Times New Roman" panose="02020603050405020304" pitchFamily="18" charset="0"/>
              </a:rPr>
              <a:t>yes</a:t>
            </a:r>
            <a:endParaRPr lang="ja-JP" altLang="en-US" sz="1600" dirty="0"/>
          </a:p>
        </p:txBody>
      </p:sp>
      <p:sp>
        <p:nvSpPr>
          <p:cNvPr id="26" name="テキスト ボックス 25">
            <a:extLst>
              <a:ext uri="{FF2B5EF4-FFF2-40B4-BE49-F238E27FC236}">
                <a16:creationId xmlns:a16="http://schemas.microsoft.com/office/drawing/2014/main" id="{B33495A8-9772-D1C0-017C-B17284EB666A}"/>
              </a:ext>
            </a:extLst>
          </p:cNvPr>
          <p:cNvSpPr txBox="1"/>
          <p:nvPr/>
        </p:nvSpPr>
        <p:spPr>
          <a:xfrm>
            <a:off x="3988575" y="4563735"/>
            <a:ext cx="490891" cy="297517"/>
          </a:xfrm>
          <a:prstGeom prst="rect">
            <a:avLst/>
          </a:prstGeom>
          <a:noFill/>
        </p:spPr>
        <p:txBody>
          <a:bodyPr wrap="square">
            <a:spAutoFit/>
          </a:bodyPr>
          <a:lstStyle/>
          <a:p>
            <a:pPr>
              <a:lnSpc>
                <a:spcPts val="1600"/>
              </a:lnSpc>
            </a:pPr>
            <a:r>
              <a:rPr lang="en-US" altLang="ja-JP" sz="1600" dirty="0">
                <a:latin typeface="+mn-ea"/>
                <a:cs typeface="Times New Roman" panose="02020603050405020304" pitchFamily="18" charset="0"/>
              </a:rPr>
              <a:t>no</a:t>
            </a:r>
            <a:endParaRPr lang="ja-JP" altLang="en-US" sz="1600" dirty="0"/>
          </a:p>
        </p:txBody>
      </p:sp>
      <p:sp>
        <p:nvSpPr>
          <p:cNvPr id="36" name="テキスト ボックス 35">
            <a:extLst>
              <a:ext uri="{FF2B5EF4-FFF2-40B4-BE49-F238E27FC236}">
                <a16:creationId xmlns:a16="http://schemas.microsoft.com/office/drawing/2014/main" id="{F81CC117-5C2B-1532-248F-0FEC03231279}"/>
              </a:ext>
            </a:extLst>
          </p:cNvPr>
          <p:cNvSpPr txBox="1"/>
          <p:nvPr/>
        </p:nvSpPr>
        <p:spPr>
          <a:xfrm>
            <a:off x="3284310" y="3767689"/>
            <a:ext cx="2288214" cy="453201"/>
          </a:xfrm>
          <a:prstGeom prst="rect">
            <a:avLst/>
          </a:prstGeom>
          <a:noFill/>
        </p:spPr>
        <p:txBody>
          <a:bodyPr wrap="square">
            <a:spAutoFit/>
          </a:bodyPr>
          <a:lstStyle/>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latin typeface="Arial" panose="020B0604020202020204" pitchFamily="34" charset="0"/>
                <a:cs typeface="Arial" panose="020B0604020202020204" pitchFamily="34" charset="0"/>
              </a:rPr>
              <a:t>ED transmission pattern?</a:t>
            </a:r>
            <a:endParaRPr kumimoji="0" lang="ja-JP"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フリーフォーム: 図形 37">
            <a:extLst>
              <a:ext uri="{FF2B5EF4-FFF2-40B4-BE49-F238E27FC236}">
                <a16:creationId xmlns:a16="http://schemas.microsoft.com/office/drawing/2014/main" id="{15486C99-087B-500D-6D64-6486B246A0C0}"/>
              </a:ext>
            </a:extLst>
          </p:cNvPr>
          <p:cNvSpPr/>
          <p:nvPr/>
        </p:nvSpPr>
        <p:spPr bwMode="auto">
          <a:xfrm>
            <a:off x="4428417" y="4874940"/>
            <a:ext cx="1898651" cy="297516"/>
          </a:xfrm>
          <a:custGeom>
            <a:avLst/>
            <a:gdLst>
              <a:gd name="connsiteX0" fmla="*/ 1574800 w 1574800"/>
              <a:gd name="connsiteY0" fmla="*/ 0 h 285750"/>
              <a:gd name="connsiteX1" fmla="*/ 1574800 w 1574800"/>
              <a:gd name="connsiteY1" fmla="*/ 285750 h 285750"/>
              <a:gd name="connsiteX2" fmla="*/ 0 w 1574800"/>
              <a:gd name="connsiteY2" fmla="*/ 285750 h 285750"/>
            </a:gdLst>
            <a:ahLst/>
            <a:cxnLst>
              <a:cxn ang="0">
                <a:pos x="connsiteX0" y="connsiteY0"/>
              </a:cxn>
              <a:cxn ang="0">
                <a:pos x="connsiteX1" y="connsiteY1"/>
              </a:cxn>
              <a:cxn ang="0">
                <a:pos x="connsiteX2" y="connsiteY2"/>
              </a:cxn>
            </a:cxnLst>
            <a:rect l="l" t="t" r="r" b="b"/>
            <a:pathLst>
              <a:path w="1574800" h="285750">
                <a:moveTo>
                  <a:pt x="1574800" y="0"/>
                </a:moveTo>
                <a:lnTo>
                  <a:pt x="1574800" y="285750"/>
                </a:lnTo>
                <a:lnTo>
                  <a:pt x="0" y="285750"/>
                </a:lnTo>
              </a:path>
            </a:pathLst>
          </a:custGeom>
          <a:noFill/>
          <a:ln w="12700" cap="flat" cmpd="sng" algn="ctr">
            <a:solidFill>
              <a:schemeClr val="tx1"/>
            </a:solidFill>
            <a:prstDash val="solid"/>
            <a:round/>
            <a:headEnd type="none" w="sm" len="sm"/>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287351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en-US" sz="3200" dirty="0"/>
              <a:t>Discussion</a:t>
            </a:r>
          </a:p>
        </p:txBody>
      </p:sp>
      <p:sp>
        <p:nvSpPr>
          <p:cNvPr id="2" name="Content Placeholder 2">
            <a:extLst>
              <a:ext uri="{FF2B5EF4-FFF2-40B4-BE49-F238E27FC236}">
                <a16:creationId xmlns:a16="http://schemas.microsoft.com/office/drawing/2014/main" id="{15E0C24C-13E7-65F8-DC02-99FC0063E8F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Two O-QPSK PHYs provide flexibility of selection on NB CCA in according to local regulations. </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Gaps on bandwidth exist between NBA radio and other radios</a:t>
            </a:r>
            <a:r>
              <a:rPr lang="en-US" altLang="ja-JP" sz="2400" dirty="0">
                <a:latin typeface="Times New Roman" panose="02020603050405020304" pitchFamily="18" charset="0"/>
                <a:cs typeface="Times New Roman" panose="02020603050405020304" pitchFamily="18" charset="0"/>
              </a:rPr>
              <a:t>, which raises issue on appropriate ED level.</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329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533400" y="3162300"/>
            <a:ext cx="8153400" cy="533400"/>
          </a:xfrm>
          <a:ln/>
        </p:spPr>
        <p:txBody>
          <a:bodyPr/>
          <a:lstStyle/>
          <a:p>
            <a:r>
              <a:rPr lang="en-US" altLang="ja-JP" sz="3200" dirty="0"/>
              <a:t>Backup Slides</a:t>
            </a:r>
            <a:endParaRPr lang="en-US" altLang="en-US" sz="3200" strike="sngStrike" dirty="0"/>
          </a:p>
        </p:txBody>
      </p:sp>
    </p:spTree>
    <p:extLst>
      <p:ext uri="{BB962C8B-B14F-4D97-AF65-F5344CB8AC3E}">
        <p14:creationId xmlns:p14="http://schemas.microsoft.com/office/powerpoint/2010/main" val="1428657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(1)</a:t>
            </a:r>
            <a:endParaRPr lang="en-US" altLang="en-US" sz="3200" strike="sngStrike" dirty="0"/>
          </a:p>
        </p:txBody>
      </p:sp>
      <p:pic>
        <p:nvPicPr>
          <p:cNvPr id="9" name="図 8">
            <a:extLst>
              <a:ext uri="{FF2B5EF4-FFF2-40B4-BE49-F238E27FC236}">
                <a16:creationId xmlns:a16="http://schemas.microsoft.com/office/drawing/2014/main" id="{7AA9E169-5E62-4F2D-92E0-6526521BCF65}"/>
              </a:ext>
            </a:extLst>
          </p:cNvPr>
          <p:cNvPicPr>
            <a:picLocks noChangeAspect="1"/>
          </p:cNvPicPr>
          <p:nvPr/>
        </p:nvPicPr>
        <p:blipFill>
          <a:blip r:embed="rId3"/>
          <a:stretch>
            <a:fillRect/>
          </a:stretch>
        </p:blipFill>
        <p:spPr>
          <a:xfrm>
            <a:off x="304800" y="1600200"/>
            <a:ext cx="2895600" cy="2895600"/>
          </a:xfrm>
          <a:prstGeom prst="rect">
            <a:avLst/>
          </a:prstGeom>
        </p:spPr>
      </p:pic>
      <p:sp>
        <p:nvSpPr>
          <p:cNvPr id="51" name="テキスト ボックス 50">
            <a:extLst>
              <a:ext uri="{FF2B5EF4-FFF2-40B4-BE49-F238E27FC236}">
                <a16:creationId xmlns:a16="http://schemas.microsoft.com/office/drawing/2014/main" id="{5439429F-BC4C-4793-96B5-16C7C98EA15F}"/>
              </a:ext>
            </a:extLst>
          </p:cNvPr>
          <p:cNvSpPr txBox="1"/>
          <p:nvPr/>
        </p:nvSpPr>
        <p:spPr>
          <a:xfrm>
            <a:off x="152400" y="4509052"/>
            <a:ext cx="3048000" cy="1477328"/>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Six uniformly distributed UWB within communication ranges.</a:t>
            </a:r>
          </a:p>
          <a:p>
            <a:pPr marL="285750" indent="-285750">
              <a:spcAft>
                <a:spcPts val="1200"/>
              </a:spcAft>
              <a:buFont typeface="Times New Roman" panose="02020603050405020304" pitchFamily="18" charset="0"/>
              <a:buChar char="–"/>
            </a:pPr>
            <a:r>
              <a:rPr lang="en-US" altLang="ja-JP" sz="1400" dirty="0"/>
              <a:t>Each executes task X (50 ticks), Y (100 ticks), and Z (150 ticks).</a:t>
            </a:r>
          </a:p>
          <a:p>
            <a:pPr marL="285750" indent="-285750">
              <a:spcAft>
                <a:spcPts val="1200"/>
              </a:spcAft>
              <a:buFont typeface="Times New Roman" panose="02020603050405020304" pitchFamily="18" charset="0"/>
              <a:buChar char="–"/>
            </a:pPr>
            <a:r>
              <a:rPr lang="en-US" altLang="ja-JP" sz="1400" dirty="0"/>
              <a:t>Random access vs NB-CCA.</a:t>
            </a:r>
            <a:endParaRPr lang="ja-JP" altLang="en-US" sz="1400" dirty="0"/>
          </a:p>
        </p:txBody>
      </p:sp>
      <p:pic>
        <p:nvPicPr>
          <p:cNvPr id="3" name="図 2">
            <a:extLst>
              <a:ext uri="{FF2B5EF4-FFF2-40B4-BE49-F238E27FC236}">
                <a16:creationId xmlns:a16="http://schemas.microsoft.com/office/drawing/2014/main" id="{52E5AFAE-3DAD-4EF7-87A3-4C937DD146BB}"/>
              </a:ext>
            </a:extLst>
          </p:cNvPr>
          <p:cNvPicPr>
            <a:picLocks noChangeAspect="1"/>
          </p:cNvPicPr>
          <p:nvPr/>
        </p:nvPicPr>
        <p:blipFill>
          <a:blip r:embed="rId4"/>
          <a:stretch>
            <a:fillRect/>
          </a:stretch>
        </p:blipFill>
        <p:spPr>
          <a:xfrm>
            <a:off x="3803691" y="1446294"/>
            <a:ext cx="4560133" cy="2407682"/>
          </a:xfrm>
          <a:prstGeom prst="rect">
            <a:avLst/>
          </a:prstGeom>
        </p:spPr>
      </p:pic>
      <p:sp>
        <p:nvSpPr>
          <p:cNvPr id="19" name="テキスト ボックス 18">
            <a:extLst>
              <a:ext uri="{FF2B5EF4-FFF2-40B4-BE49-F238E27FC236}">
                <a16:creationId xmlns:a16="http://schemas.microsoft.com/office/drawing/2014/main" id="{6EEB4588-AC1B-4677-9775-C231387CFD90}"/>
              </a:ext>
            </a:extLst>
          </p:cNvPr>
          <p:cNvSpPr txBox="1"/>
          <p:nvPr/>
        </p:nvSpPr>
        <p:spPr>
          <a:xfrm rot="16200000">
            <a:off x="2575486" y="2472764"/>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4" name="図 3">
            <a:extLst>
              <a:ext uri="{FF2B5EF4-FFF2-40B4-BE49-F238E27FC236}">
                <a16:creationId xmlns:a16="http://schemas.microsoft.com/office/drawing/2014/main" id="{65D68A44-A5C6-4A7A-86FB-CAE9E76F81D0}"/>
              </a:ext>
            </a:extLst>
          </p:cNvPr>
          <p:cNvPicPr>
            <a:picLocks noChangeAspect="1"/>
          </p:cNvPicPr>
          <p:nvPr/>
        </p:nvPicPr>
        <p:blipFill>
          <a:blip r:embed="rId5"/>
          <a:stretch>
            <a:fillRect/>
          </a:stretch>
        </p:blipFill>
        <p:spPr>
          <a:xfrm>
            <a:off x="6987679" y="2404050"/>
            <a:ext cx="1895238" cy="1019048"/>
          </a:xfrm>
          <a:prstGeom prst="rect">
            <a:avLst/>
          </a:prstGeom>
          <a:ln>
            <a:solidFill>
              <a:schemeClr val="tx1"/>
            </a:solidFill>
          </a:ln>
        </p:spPr>
      </p:pic>
      <p:pic>
        <p:nvPicPr>
          <p:cNvPr id="7" name="図 6">
            <a:extLst>
              <a:ext uri="{FF2B5EF4-FFF2-40B4-BE49-F238E27FC236}">
                <a16:creationId xmlns:a16="http://schemas.microsoft.com/office/drawing/2014/main" id="{D99F1663-F42F-44D5-BAA9-628E88491E50}"/>
              </a:ext>
            </a:extLst>
          </p:cNvPr>
          <p:cNvPicPr>
            <a:picLocks noChangeAspect="1"/>
          </p:cNvPicPr>
          <p:nvPr/>
        </p:nvPicPr>
        <p:blipFill>
          <a:blip r:embed="rId6"/>
          <a:stretch>
            <a:fillRect/>
          </a:stretch>
        </p:blipFill>
        <p:spPr>
          <a:xfrm>
            <a:off x="3803692" y="3992562"/>
            <a:ext cx="4551744" cy="2382221"/>
          </a:xfrm>
          <a:prstGeom prst="rect">
            <a:avLst/>
          </a:prstGeom>
        </p:spPr>
      </p:pic>
      <p:sp>
        <p:nvSpPr>
          <p:cNvPr id="23" name="テキスト ボックス 22">
            <a:extLst>
              <a:ext uri="{FF2B5EF4-FFF2-40B4-BE49-F238E27FC236}">
                <a16:creationId xmlns:a16="http://schemas.microsoft.com/office/drawing/2014/main" id="{95AC660F-950C-44E6-8E05-DE498B07D3CA}"/>
              </a:ext>
            </a:extLst>
          </p:cNvPr>
          <p:cNvSpPr txBox="1"/>
          <p:nvPr/>
        </p:nvSpPr>
        <p:spPr>
          <a:xfrm rot="16200000">
            <a:off x="2589903" y="5011175"/>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8" name="図 7">
            <a:extLst>
              <a:ext uri="{FF2B5EF4-FFF2-40B4-BE49-F238E27FC236}">
                <a16:creationId xmlns:a16="http://schemas.microsoft.com/office/drawing/2014/main" id="{E31E398F-CA2B-4BA1-A259-DCA7090AE977}"/>
              </a:ext>
            </a:extLst>
          </p:cNvPr>
          <p:cNvPicPr>
            <a:picLocks noChangeAspect="1"/>
          </p:cNvPicPr>
          <p:nvPr/>
        </p:nvPicPr>
        <p:blipFill>
          <a:blip r:embed="rId7"/>
          <a:stretch>
            <a:fillRect/>
          </a:stretch>
        </p:blipFill>
        <p:spPr>
          <a:xfrm>
            <a:off x="7177190" y="5001494"/>
            <a:ext cx="1647619" cy="1009524"/>
          </a:xfrm>
          <a:prstGeom prst="rect">
            <a:avLst/>
          </a:prstGeom>
          <a:ln>
            <a:solidFill>
              <a:schemeClr val="tx1"/>
            </a:solidFill>
          </a:ln>
        </p:spPr>
      </p:pic>
    </p:spTree>
    <p:extLst>
      <p:ext uri="{BB962C8B-B14F-4D97-AF65-F5344CB8AC3E}">
        <p14:creationId xmlns:p14="http://schemas.microsoft.com/office/powerpoint/2010/main" val="292340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20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(2)</a:t>
            </a:r>
            <a:endParaRPr lang="en-US" altLang="en-US" sz="3200" strike="sngStrike" dirty="0"/>
          </a:p>
        </p:txBody>
      </p:sp>
      <p:pic>
        <p:nvPicPr>
          <p:cNvPr id="3" name="図 2">
            <a:extLst>
              <a:ext uri="{FF2B5EF4-FFF2-40B4-BE49-F238E27FC236}">
                <a16:creationId xmlns:a16="http://schemas.microsoft.com/office/drawing/2014/main" id="{9CCF83EF-8437-4670-98A5-A8C237FB1B64}"/>
              </a:ext>
            </a:extLst>
          </p:cNvPr>
          <p:cNvPicPr>
            <a:picLocks noChangeAspect="1"/>
          </p:cNvPicPr>
          <p:nvPr/>
        </p:nvPicPr>
        <p:blipFill>
          <a:blip r:embed="rId3"/>
          <a:stretch>
            <a:fillRect/>
          </a:stretch>
        </p:blipFill>
        <p:spPr>
          <a:xfrm>
            <a:off x="228600" y="1524000"/>
            <a:ext cx="2957513" cy="2952750"/>
          </a:xfrm>
          <a:prstGeom prst="rect">
            <a:avLst/>
          </a:prstGeom>
        </p:spPr>
      </p:pic>
      <p:sp>
        <p:nvSpPr>
          <p:cNvPr id="19" name="テキスト ボックス 18">
            <a:extLst>
              <a:ext uri="{FF2B5EF4-FFF2-40B4-BE49-F238E27FC236}">
                <a16:creationId xmlns:a16="http://schemas.microsoft.com/office/drawing/2014/main" id="{ADEF0069-3C8A-4406-99E2-6079388DFD08}"/>
              </a:ext>
            </a:extLst>
          </p:cNvPr>
          <p:cNvSpPr txBox="1"/>
          <p:nvPr/>
        </p:nvSpPr>
        <p:spPr>
          <a:xfrm>
            <a:off x="0" y="4509052"/>
            <a:ext cx="3048000" cy="1908215"/>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NB-CCA UWB and other NB radios co-exist. Each NB radio sends packets constantly that occupy all sub-</a:t>
            </a:r>
            <a:r>
              <a:rPr lang="en-US" altLang="ja-JP" sz="1400" dirty="0" err="1"/>
              <a:t>ch.</a:t>
            </a:r>
            <a:endParaRPr lang="en-US" altLang="ja-JP" sz="1400" dirty="0"/>
          </a:p>
          <a:p>
            <a:pPr marL="285750" indent="-285750">
              <a:spcAft>
                <a:spcPts val="1200"/>
              </a:spcAft>
              <a:buFont typeface="Times New Roman" panose="02020603050405020304" pitchFamily="18" charset="0"/>
              <a:buChar char="–"/>
            </a:pPr>
            <a:r>
              <a:rPr lang="en-US" altLang="ja-JP" sz="1400" dirty="0"/>
              <a:t>Each NB radio transmits and stops alternatively every 100 ticks</a:t>
            </a:r>
          </a:p>
          <a:p>
            <a:pPr marL="285750" indent="-285750">
              <a:spcAft>
                <a:spcPts val="1200"/>
              </a:spcAft>
              <a:buFont typeface="Times New Roman" panose="02020603050405020304" pitchFamily="18" charset="0"/>
              <a:buChar char="–"/>
            </a:pPr>
            <a:r>
              <a:rPr lang="en-US" altLang="ja-JP" sz="1400" dirty="0"/>
              <a:t>Three vs. Six NB radios.</a:t>
            </a:r>
            <a:endParaRPr lang="ja-JP" altLang="en-US" sz="1400" dirty="0"/>
          </a:p>
        </p:txBody>
      </p:sp>
      <p:grpSp>
        <p:nvGrpSpPr>
          <p:cNvPr id="7" name="グループ化 6">
            <a:extLst>
              <a:ext uri="{FF2B5EF4-FFF2-40B4-BE49-F238E27FC236}">
                <a16:creationId xmlns:a16="http://schemas.microsoft.com/office/drawing/2014/main" id="{126CBC7F-6837-46CB-B31B-F78A78B97F13}"/>
              </a:ext>
            </a:extLst>
          </p:cNvPr>
          <p:cNvGrpSpPr/>
          <p:nvPr/>
        </p:nvGrpSpPr>
        <p:grpSpPr>
          <a:xfrm>
            <a:off x="3442440" y="1441637"/>
            <a:ext cx="4745215" cy="2396191"/>
            <a:chOff x="3442440" y="1441637"/>
            <a:chExt cx="4745215" cy="2396191"/>
          </a:xfrm>
        </p:grpSpPr>
        <p:pic>
          <p:nvPicPr>
            <p:cNvPr id="4" name="図 3">
              <a:extLst>
                <a:ext uri="{FF2B5EF4-FFF2-40B4-BE49-F238E27FC236}">
                  <a16:creationId xmlns:a16="http://schemas.microsoft.com/office/drawing/2014/main" id="{4088D7CB-C0B0-4AF3-97A5-52E41FCA2CCF}"/>
                </a:ext>
              </a:extLst>
            </p:cNvPr>
            <p:cNvPicPr>
              <a:picLocks noChangeAspect="1"/>
            </p:cNvPicPr>
            <p:nvPr/>
          </p:nvPicPr>
          <p:blipFill>
            <a:blip r:embed="rId4"/>
            <a:stretch>
              <a:fillRect/>
            </a:stretch>
          </p:blipFill>
          <p:spPr>
            <a:xfrm>
              <a:off x="3639740" y="1441637"/>
              <a:ext cx="4547915" cy="2384675"/>
            </a:xfrm>
            <a:prstGeom prst="rect">
              <a:avLst/>
            </a:prstGeom>
          </p:spPr>
        </p:pic>
        <p:sp>
          <p:nvSpPr>
            <p:cNvPr id="16" name="テキスト ボックス 15">
              <a:extLst>
                <a:ext uri="{FF2B5EF4-FFF2-40B4-BE49-F238E27FC236}">
                  <a16:creationId xmlns:a16="http://schemas.microsoft.com/office/drawing/2014/main" id="{41EA5FE6-B4CD-425D-AD78-F902064D05B4}"/>
                </a:ext>
              </a:extLst>
            </p:cNvPr>
            <p:cNvSpPr txBox="1"/>
            <p:nvPr/>
          </p:nvSpPr>
          <p:spPr>
            <a:xfrm rot="16200000">
              <a:off x="2423827" y="2469376"/>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grpSp>
      <p:pic>
        <p:nvPicPr>
          <p:cNvPr id="9" name="図 8">
            <a:extLst>
              <a:ext uri="{FF2B5EF4-FFF2-40B4-BE49-F238E27FC236}">
                <a16:creationId xmlns:a16="http://schemas.microsoft.com/office/drawing/2014/main" id="{0B895D30-4B61-44CA-B8E4-B7C367A93CEE}"/>
              </a:ext>
            </a:extLst>
          </p:cNvPr>
          <p:cNvPicPr>
            <a:picLocks noChangeAspect="1"/>
          </p:cNvPicPr>
          <p:nvPr/>
        </p:nvPicPr>
        <p:blipFill>
          <a:blip r:embed="rId5"/>
          <a:stretch>
            <a:fillRect/>
          </a:stretch>
        </p:blipFill>
        <p:spPr>
          <a:xfrm>
            <a:off x="7340036" y="2342755"/>
            <a:ext cx="1695238" cy="1009524"/>
          </a:xfrm>
          <a:prstGeom prst="rect">
            <a:avLst/>
          </a:prstGeom>
          <a:ln>
            <a:solidFill>
              <a:schemeClr val="tx1"/>
            </a:solidFill>
          </a:ln>
        </p:spPr>
      </p:pic>
      <p:pic>
        <p:nvPicPr>
          <p:cNvPr id="12" name="図 11">
            <a:extLst>
              <a:ext uri="{FF2B5EF4-FFF2-40B4-BE49-F238E27FC236}">
                <a16:creationId xmlns:a16="http://schemas.microsoft.com/office/drawing/2014/main" id="{E046A6F9-19EF-4CC2-B585-2436F1001D42}"/>
              </a:ext>
            </a:extLst>
          </p:cNvPr>
          <p:cNvPicPr>
            <a:picLocks noChangeAspect="1"/>
          </p:cNvPicPr>
          <p:nvPr/>
        </p:nvPicPr>
        <p:blipFill>
          <a:blip r:embed="rId6"/>
          <a:stretch>
            <a:fillRect/>
          </a:stretch>
        </p:blipFill>
        <p:spPr>
          <a:xfrm>
            <a:off x="3657600" y="3902760"/>
            <a:ext cx="4555057" cy="2392469"/>
          </a:xfrm>
          <a:prstGeom prst="rect">
            <a:avLst/>
          </a:prstGeom>
        </p:spPr>
      </p:pic>
      <p:sp>
        <p:nvSpPr>
          <p:cNvPr id="22" name="テキスト ボックス 21">
            <a:extLst>
              <a:ext uri="{FF2B5EF4-FFF2-40B4-BE49-F238E27FC236}">
                <a16:creationId xmlns:a16="http://schemas.microsoft.com/office/drawing/2014/main" id="{E8A96C34-50BD-4903-ABDB-5BF3B0006B46}"/>
              </a:ext>
            </a:extLst>
          </p:cNvPr>
          <p:cNvSpPr txBox="1"/>
          <p:nvPr/>
        </p:nvSpPr>
        <p:spPr>
          <a:xfrm rot="16200000">
            <a:off x="2449936" y="4926777"/>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21" name="図 20">
            <a:extLst>
              <a:ext uri="{FF2B5EF4-FFF2-40B4-BE49-F238E27FC236}">
                <a16:creationId xmlns:a16="http://schemas.microsoft.com/office/drawing/2014/main" id="{05FAB9E0-2FA1-4446-AEE6-B86C82CBFF28}"/>
              </a:ext>
            </a:extLst>
          </p:cNvPr>
          <p:cNvPicPr>
            <a:picLocks noChangeAspect="1"/>
          </p:cNvPicPr>
          <p:nvPr/>
        </p:nvPicPr>
        <p:blipFill>
          <a:blip r:embed="rId7"/>
          <a:stretch>
            <a:fillRect/>
          </a:stretch>
        </p:blipFill>
        <p:spPr>
          <a:xfrm>
            <a:off x="7168607" y="4797467"/>
            <a:ext cx="1866667" cy="980952"/>
          </a:xfrm>
          <a:prstGeom prst="rect">
            <a:avLst/>
          </a:prstGeom>
          <a:ln>
            <a:solidFill>
              <a:schemeClr val="tx1"/>
            </a:solidFill>
          </a:ln>
        </p:spPr>
      </p:pic>
    </p:spTree>
    <p:extLst>
      <p:ext uri="{BB962C8B-B14F-4D97-AF65-F5344CB8AC3E}">
        <p14:creationId xmlns:p14="http://schemas.microsoft.com/office/powerpoint/2010/main" val="3167687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21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Proposed Text (highlighted in blue)</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an optional CCA mode to </a:t>
            </a:r>
            <a:r>
              <a:rPr lang="en-US" altLang="ja-JP" sz="1800" b="1" dirty="0">
                <a:effectLst/>
                <a:latin typeface="Times New Roman" panose="02020603050405020304" pitchFamily="18" charset="0"/>
                <a:ea typeface="ＭＳ 明朝" panose="02020609040205080304" pitchFamily="17" charset="-128"/>
              </a:rPr>
              <a:t>10.2.8 Clear channel assessment (CCA) </a:t>
            </a:r>
            <a:r>
              <a:rPr lang="en-US" altLang="ja-JP" sz="1800" dirty="0">
                <a:latin typeface="Times New Roman" panose="02020603050405020304" pitchFamily="18" charset="0"/>
                <a:cs typeface="Times New Roman" panose="02020603050405020304" pitchFamily="18" charset="0"/>
              </a:rPr>
              <a:t>of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(15-22-0275-00-04ab)</a:t>
            </a:r>
          </a:p>
          <a:p>
            <a:pPr marL="0" indent="0">
              <a:spcBef>
                <a:spcPts val="1200"/>
              </a:spcBef>
              <a:spcAft>
                <a:spcPts val="900"/>
              </a:spcAft>
              <a:buNone/>
            </a:pPr>
            <a:r>
              <a:rPr lang="en-US" altLang="ja-JP" sz="1800" dirty="0">
                <a:effectLst/>
                <a:highlight>
                  <a:srgbClr val="FFFF00"/>
                </a:highlight>
                <a:latin typeface="Times New Roman" panose="02020603050405020304" pitchFamily="18" charset="0"/>
                <a:ea typeface="ＭＳ 明朝" panose="02020609040205080304" pitchFamily="17" charset="-128"/>
              </a:rPr>
              <a:t>An HRP UWB PHY shall implement one CCA Mode 1 through CCA Mode 4 or one of the following methods:</a:t>
            </a:r>
            <a:endParaRPr lang="en-US" altLang="ja-JP" sz="1800" dirty="0">
              <a:highlight>
                <a:srgbClr val="FFFF00"/>
              </a:highlight>
              <a:latin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5: HRP UWB preamble sense based on the SHR of a frame. CCA shall report a busy medium upon detection of a preamble symbol as specified in 15.2.6. An idle channel shall be reported if no preamble symbol is detected up to a period not shorter than the maximum packet duration plus the maximum period for acknowledgment.</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6: HRP UWB preamble sense based on the packet with the multiplexed preamble as specified in 15.6. CCA shall report a busy medium upon detection of a preamble symbol as specified in 15.2.6.</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1200"/>
              </a:spcAft>
              <a:buFont typeface="TimesNewRomanPSMT"/>
              <a:buChar char="—"/>
            </a:pP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Mode 7: UWB medium access </a:t>
            </a:r>
            <a:r>
              <a:rPr lang="en-US"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coupled with CCA of narrow-band assisted PHY (NBA-PHY) as specified in 15.x. Transmission or CCA conducted by the coupled NBA-PHY act as indications of the UWB-PHY medium access status.  </a:t>
            </a: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shall report an idle or a busy UWB medium based on the NBA-PHY CCA results.</a:t>
            </a:r>
            <a:r>
              <a:rPr lang="en-US" altLang="ja-JP" sz="1800" i="1" dirty="0">
                <a:latin typeface="Times New Roman" panose="02020603050405020304" pitchFamily="18" charset="0"/>
                <a:cs typeface="Times New Roman" panose="02020603050405020304" pitchFamily="18" charset="0"/>
              </a:rPr>
              <a:t>           </a:t>
            </a:r>
          </a:p>
          <a:p>
            <a:pPr marL="0" lvl="0" indent="0" algn="just">
              <a:lnSpc>
                <a:spcPts val="1600"/>
              </a:lnSpc>
              <a:spcBef>
                <a:spcPts val="900"/>
              </a:spcBef>
              <a:spcAft>
                <a:spcPts val="1200"/>
              </a:spcAft>
              <a:buNone/>
            </a:pPr>
            <a:r>
              <a:rPr lang="en-US" altLang="ja-JP" sz="1800" i="1" dirty="0">
                <a:latin typeface="Times New Roman" panose="02020603050405020304" pitchFamily="18" charset="0"/>
                <a:cs typeface="Times New Roman" panose="02020603050405020304" pitchFamily="18" charset="0"/>
              </a:rPr>
              <a:t>*</a:t>
            </a:r>
            <a:r>
              <a:rPr lang="en-US" altLang="ja-JP" sz="1800" i="1" u="sng" dirty="0">
                <a:latin typeface="Times New Roman" panose="02020603050405020304" pitchFamily="18" charset="0"/>
                <a:ea typeface="ＭＳ 明朝" panose="02020609040205080304" pitchFamily="17" charset="-128"/>
                <a:cs typeface="Times New Roman" panose="02020603050405020304" pitchFamily="18" charset="0"/>
              </a:rPr>
              <a:t>O</a:t>
            </a:r>
            <a:r>
              <a:rPr lang="en-US" altLang="ja-JP" sz="1800" i="1" u="sng" dirty="0">
                <a:effectLst/>
                <a:latin typeface="Times New Roman" panose="02020603050405020304" pitchFamily="18" charset="0"/>
                <a:ea typeface="ＭＳ 明朝" panose="02020609040205080304" pitchFamily="17" charset="-128"/>
              </a:rPr>
              <a:t>riginal texts are highlighted in yellow while the proposed add-on texts in blue</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371600" y="2133600"/>
            <a:ext cx="6324600" cy="2971800"/>
          </a:xfrm>
          <a:ln/>
        </p:spPr>
        <p:txBody>
          <a:bodyPr/>
          <a:lstStyle/>
          <a:p>
            <a:pPr>
              <a:lnSpc>
                <a:spcPct val="110000"/>
              </a:lnSpc>
              <a:spcBef>
                <a:spcPts val="1500"/>
              </a:spcBef>
              <a:buFont typeface="+mj-lt"/>
              <a:buAutoNum type="arabicPeriod"/>
            </a:pPr>
            <a:r>
              <a:rPr lang="en-US" sz="2400" dirty="0">
                <a:latin typeface="+mj-lt"/>
              </a:rPr>
              <a:t>A glance at NB CCA</a:t>
            </a:r>
          </a:p>
          <a:p>
            <a:pPr>
              <a:lnSpc>
                <a:spcPct val="110000"/>
              </a:lnSpc>
              <a:spcBef>
                <a:spcPts val="1500"/>
              </a:spcBef>
              <a:buFont typeface="+mj-lt"/>
              <a:buAutoNum type="arabicPeriod"/>
            </a:pPr>
            <a:r>
              <a:rPr lang="en-US" sz="2400" dirty="0">
                <a:latin typeface="+mj-lt"/>
              </a:rPr>
              <a:t>O-QPSK in Clause 21 of IEEE 802.15.4-2020</a:t>
            </a:r>
          </a:p>
          <a:p>
            <a:pPr>
              <a:lnSpc>
                <a:spcPct val="110000"/>
              </a:lnSpc>
              <a:spcBef>
                <a:spcPts val="1500"/>
              </a:spcBef>
              <a:buFont typeface="+mj-lt"/>
              <a:buAutoNum type="arabicPeriod"/>
            </a:pPr>
            <a:r>
              <a:rPr lang="en-US" sz="2400" dirty="0">
                <a:latin typeface="+mj-lt"/>
              </a:rPr>
              <a:t>O-QPSK in NBA TFD</a:t>
            </a:r>
          </a:p>
          <a:p>
            <a:pPr>
              <a:lnSpc>
                <a:spcPct val="110000"/>
              </a:lnSpc>
              <a:spcBef>
                <a:spcPts val="1500"/>
              </a:spcBef>
              <a:buFont typeface="+mj-lt"/>
              <a:buAutoNum type="arabicPeriod"/>
            </a:pPr>
            <a:r>
              <a:rPr lang="en-US" sz="2400" dirty="0">
                <a:latin typeface="+mj-lt"/>
              </a:rPr>
              <a:t>NB CCA operation</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A Glance at NB CCA for UWB Channel Access</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NB CCA is based on </a:t>
            </a:r>
            <a:r>
              <a:rPr lang="en-US" altLang="ja-JP" sz="2400" b="1" i="1" u="sng" dirty="0">
                <a:latin typeface="Times New Roman" panose="02020603050405020304" pitchFamily="18" charset="0"/>
                <a:cs typeface="Times New Roman" panose="02020603050405020304" pitchFamily="18" charset="0"/>
              </a:rPr>
              <a:t>a pair of</a:t>
            </a:r>
            <a:r>
              <a:rPr lang="en-US" altLang="ja-JP" sz="2400" b="1" i="1" u="sng" strike="noStrike" baseline="0" dirty="0">
                <a:latin typeface="Times New Roman" panose="02020603050405020304" pitchFamily="18" charset="0"/>
                <a:cs typeface="Times New Roman" panose="02020603050405020304" pitchFamily="18" charset="0"/>
              </a:rPr>
              <a:t> coupled NB PHY and UWB PHY</a:t>
            </a:r>
            <a:r>
              <a:rPr lang="en-US" altLang="ja-JP" sz="2400" b="0" u="none" strike="noStrike" baseline="0" dirty="0">
                <a:latin typeface="Times New Roman" panose="02020603050405020304" pitchFamily="18" charset="0"/>
                <a:cs typeface="Times New Roman" panose="02020603050405020304" pitchFamily="18" charset="0"/>
              </a:rPr>
              <a:t>, that are </a:t>
            </a:r>
            <a:r>
              <a:rPr lang="en-US" altLang="ja-JP" sz="2400" dirty="0">
                <a:latin typeface="Times New Roman" panose="02020603050405020304" pitchFamily="18" charset="0"/>
                <a:cs typeface="Times New Roman" panose="02020603050405020304" pitchFamily="18" charset="0"/>
              </a:rPr>
              <a:t>operated concurrently using the same timer: either synchronized clock or MAC timer.</a:t>
            </a:r>
          </a:p>
          <a:p>
            <a:pPr algn="just">
              <a:spcBef>
                <a:spcPts val="0"/>
              </a:spcBef>
              <a:spcAft>
                <a:spcPts val="1800"/>
              </a:spcAft>
              <a:buFont typeface="Arial" panose="020B0604020202020204" pitchFamily="34" charset="0"/>
              <a:buChar char="•"/>
            </a:pPr>
            <a:r>
              <a:rPr lang="en-US" altLang="ja-JP" sz="2400" b="1" i="1" u="sng" dirty="0">
                <a:latin typeface="Times New Roman" panose="02020603050405020304" pitchFamily="18" charset="0"/>
                <a:cs typeface="Times New Roman" panose="02020603050405020304" pitchFamily="18" charset="0"/>
              </a:rPr>
              <a:t>NB radio is used to indicate </a:t>
            </a:r>
            <a:r>
              <a:rPr lang="en-US" altLang="ja-JP" sz="2400" b="1" i="1" u="sng" strike="noStrike" baseline="0" dirty="0">
                <a:latin typeface="Times New Roman" panose="02020603050405020304" pitchFamily="18" charset="0"/>
                <a:cs typeface="Times New Roman" panose="02020603050405020304" pitchFamily="18" charset="0"/>
              </a:rPr>
              <a:t>UWB channel occupancy status.</a:t>
            </a:r>
            <a:r>
              <a:rPr lang="en-US" altLang="ja-JP" sz="2400" b="0" u="none" strike="noStrike" baseline="0" dirty="0">
                <a:latin typeface="Times New Roman" panose="02020603050405020304" pitchFamily="18" charset="0"/>
                <a:cs typeface="Times New Roman" panose="02020603050405020304" pitchFamily="18" charset="0"/>
              </a:rPr>
              <a:t> CCA is performed at NB channel.  </a:t>
            </a:r>
            <a:r>
              <a:rPr lang="en-US" altLang="ja-JP" sz="2400" dirty="0">
                <a:latin typeface="Times New Roman" panose="02020603050405020304" pitchFamily="18" charset="0"/>
                <a:cs typeface="Times New Roman" panose="02020603050405020304" pitchFamily="18" charset="0"/>
              </a:rPr>
              <a:t>UWB channel access is based on the coupled NB radio’s CCA results.</a:t>
            </a:r>
            <a:r>
              <a:rPr lang="en-US" altLang="ja-JP" sz="2400" b="0" u="none" strike="noStrike" baseline="0" dirty="0">
                <a:latin typeface="Times New Roman" panose="02020603050405020304" pitchFamily="18" charset="0"/>
                <a:cs typeface="Times New Roman" panose="02020603050405020304" pitchFamily="18" charset="0"/>
              </a:rPr>
              <a:t> </a:t>
            </a:r>
          </a:p>
          <a:p>
            <a:pPr algn="just">
              <a:spcBef>
                <a:spcPts val="0"/>
              </a:spcBef>
              <a:spcAft>
                <a:spcPts val="1800"/>
              </a:spcAft>
              <a:buFont typeface="Arial" panose="020B0604020202020204" pitchFamily="34" charset="0"/>
              <a:buChar char="•"/>
            </a:pPr>
            <a:r>
              <a:rPr lang="en-US" altLang="ja-JP" sz="2400" b="1" i="1" u="sng" dirty="0">
                <a:latin typeface="+mj-lt"/>
                <a:ea typeface="ＭＳ Ｐゴシック" panose="020B0600070205080204" pitchFamily="50" charset="-128"/>
                <a:cs typeface="ＭＳ Ｐゴシック" panose="020B0600070205080204" pitchFamily="50" charset="-128"/>
              </a:rPr>
              <a:t>NB CCA can be conducted uniformly</a:t>
            </a:r>
            <a:r>
              <a:rPr lang="en-US" altLang="ja-JP" sz="2400" dirty="0">
                <a:latin typeface="+mj-lt"/>
                <a:ea typeface="ＭＳ Ｐゴシック" panose="020B0600070205080204" pitchFamily="50" charset="-128"/>
                <a:cs typeface="ＭＳ Ｐゴシック" panose="020B0600070205080204" pitchFamily="50" charset="-128"/>
              </a:rPr>
              <a:t> regardless the types of UWB signals</a:t>
            </a:r>
            <a:r>
              <a:rPr lang="en-US" altLang="ja-JP" sz="2400" dirty="0">
                <a:latin typeface="Times New Roman" panose="02020603050405020304" pitchFamily="18" charset="0"/>
                <a:cs typeface="Times New Roman" panose="02020603050405020304" pitchFamily="18" charset="0"/>
              </a:rPr>
              <a:t>.</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07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Consideration on NB PHY</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810500" cy="3933825"/>
          </a:xfrm>
        </p:spPr>
        <p:txBody>
          <a:bodyPr/>
          <a:lstStyle/>
          <a:p>
            <a:pPr>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NB PHYs can be implemented with either single-carrier or multicarrier modulations (IEEE 15-23-0210-00-04ab). From viewpoint of simplicity and interoperability, we focus on O-QPSK</a:t>
            </a:r>
            <a:r>
              <a:rPr lang="en-US" altLang="ja-JP" sz="2400" dirty="0">
                <a:effectLst/>
                <a:latin typeface="+mj-lt"/>
                <a:ea typeface="ＭＳ Ｐゴシック" panose="020B0600070205080204" pitchFamily="50" charset="-128"/>
                <a:cs typeface="Times New Roman" panose="02020603050405020304" pitchFamily="18" charset="0"/>
              </a:rPr>
              <a:t>.</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O-QPSK specification in IEEE 802.15.4-2020</a:t>
            </a:r>
          </a:p>
          <a:p>
            <a:pPr lvl="1" algn="just">
              <a:spcBef>
                <a:spcPts val="0"/>
              </a:spcBef>
              <a:spcAft>
                <a:spcPts val="1200"/>
              </a:spcAft>
              <a:buFont typeface="Times New Roman" panose="02020603050405020304" pitchFamily="18" charset="0"/>
              <a:buChar char="‒"/>
            </a:pPr>
            <a:r>
              <a:rPr lang="en-US" altLang="ja-JP" sz="2400" dirty="0">
                <a:latin typeface="Times New Roman" panose="02020603050405020304" pitchFamily="18" charset="0"/>
                <a:cs typeface="Times New Roman" panose="02020603050405020304" pitchFamily="18" charset="0"/>
              </a:rPr>
              <a:t>Clause 12 (channel spacing: 2 MHz)</a:t>
            </a:r>
          </a:p>
          <a:p>
            <a:pPr lvl="1" algn="just">
              <a:spcBef>
                <a:spcPts val="0"/>
              </a:spcBef>
              <a:spcAft>
                <a:spcPts val="1200"/>
              </a:spcAft>
              <a:buFont typeface="Times New Roman" panose="02020603050405020304" pitchFamily="18" charset="0"/>
              <a:buChar char="‒"/>
            </a:pPr>
            <a:r>
              <a:rPr lang="en-US" altLang="ja-JP" sz="2400" dirty="0">
                <a:latin typeface="Times New Roman" panose="02020603050405020304" pitchFamily="18" charset="0"/>
                <a:cs typeface="Times New Roman" panose="02020603050405020304" pitchFamily="18" charset="0"/>
              </a:rPr>
              <a:t>Clause 21 (channel spacing: 200 kHz, 2 MHz, 5 MHz)</a:t>
            </a:r>
          </a:p>
          <a:p>
            <a:pPr lvl="1" algn="just">
              <a:spcBef>
                <a:spcPts val="0"/>
              </a:spcBef>
              <a:spcAft>
                <a:spcPts val="1200"/>
              </a:spcAft>
              <a:buFont typeface="Times New Roman" panose="02020603050405020304" pitchFamily="18" charset="0"/>
              <a:buChar char="‒"/>
            </a:pPr>
            <a:r>
              <a:rPr lang="en-US" altLang="ja-JP" sz="2400" dirty="0">
                <a:latin typeface="Times New Roman" panose="02020603050405020304" pitchFamily="18" charset="0"/>
                <a:cs typeface="Times New Roman" panose="02020603050405020304" pitchFamily="18" charset="0"/>
              </a:rPr>
              <a:t>Clause 22 (channel spacing: 100 kHz, 200 kHz, 1 MHz)</a:t>
            </a:r>
          </a:p>
        </p:txBody>
      </p:sp>
    </p:spTree>
    <p:extLst>
      <p:ext uri="{BB962C8B-B14F-4D97-AF65-F5344CB8AC3E}">
        <p14:creationId xmlns:p14="http://schemas.microsoft.com/office/powerpoint/2010/main" val="2957291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O-QPSK in Clause 21</a:t>
            </a:r>
            <a:endParaRPr lang="en-US" altLang="en-US" sz="3200"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1447800" y="1752600"/>
                <a:ext cx="7543800" cy="3933825"/>
              </a:xfrm>
            </p:spPr>
            <p:txBody>
              <a:bodyPr/>
              <a:lstStyle/>
              <a:p>
                <a:pPr marL="0" indent="0" algn="just">
                  <a:spcBef>
                    <a:spcPts val="0"/>
                  </a:spcBef>
                  <a:spcAft>
                    <a:spcPts val="1200"/>
                  </a:spcAft>
                  <a:buNone/>
                </a:pPr>
                <a:r>
                  <a:rPr lang="en-US" altLang="ja-JP" sz="2400" b="1" u="sng" dirty="0">
                    <a:latin typeface="Times New Roman" panose="02020603050405020304" pitchFamily="18" charset="0"/>
                    <a:cs typeface="Times New Roman" panose="02020603050405020304" pitchFamily="18" charset="0"/>
                  </a:rPr>
                  <a:t>Use O-QPSK@915 MHz as:</a:t>
                </a: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Frequency band</a:t>
                </a:r>
              </a:p>
              <a:p>
                <a:pPr marL="0" indent="0" algn="just">
                  <a:spcBef>
                    <a:spcPts val="0"/>
                  </a:spcBef>
                  <a:spcAft>
                    <a:spcPts val="1800"/>
                  </a:spcAft>
                  <a:buNone/>
                </a:pPr>
                <a:r>
                  <a:rPr lang="en-US" altLang="ja-JP" sz="2400" dirty="0">
                    <a:latin typeface="Times New Roman" panose="02020603050405020304" pitchFamily="18" charset="0"/>
                    <a:cs typeface="Times New Roman" panose="02020603050405020304" pitchFamily="18" charset="0"/>
                  </a:rPr>
                  <a:t>     902.1 – 927.9 MHz</a:t>
                </a:r>
              </a:p>
              <a:p>
                <a:pPr algn="just">
                  <a:spcBef>
                    <a:spcPts val="0"/>
                  </a:spcBef>
                  <a:spcAft>
                    <a:spcPts val="1800"/>
                  </a:spcAft>
                  <a:buFont typeface="Arial" panose="020B0604020202020204" pitchFamily="34" charset="0"/>
                  <a:buChar char="•"/>
                </a:pPr>
                <a:r>
                  <a:rPr lang="en-US" altLang="ja-JP" sz="2400" dirty="0" err="1">
                    <a:latin typeface="Times New Roman" panose="02020603050405020304" pitchFamily="18" charset="0"/>
                    <a:cs typeface="Times New Roman" panose="02020603050405020304" pitchFamily="18" charset="0"/>
                  </a:rPr>
                  <a:t>ChanSpacing</a:t>
                </a:r>
                <a:r>
                  <a:rPr lang="en-US" altLang="ja-JP" sz="2400" dirty="0">
                    <a:latin typeface="Times New Roman" panose="02020603050405020304" pitchFamily="18" charset="0"/>
                    <a:cs typeface="Times New Roman" panose="02020603050405020304" pitchFamily="18" charset="0"/>
                  </a:rPr>
                  <a:t> = 200 kHz</a:t>
                </a:r>
                <a:r>
                  <a:rPr lang="en-US" altLang="ja-JP" sz="2400" dirty="0">
                    <a:effectLst/>
                    <a:latin typeface="+mj-lt"/>
                    <a:ea typeface="ＭＳ Ｐゴシック" panose="020B0600070205080204" pitchFamily="50" charset="-128"/>
                    <a:cs typeface="Times New Roman" panose="02020603050405020304" pitchFamily="18" charset="0"/>
                  </a:rPr>
                  <a:t>.</a:t>
                </a:r>
              </a:p>
              <a:p>
                <a:pPr algn="just">
                  <a:spcBef>
                    <a:spcPts val="0"/>
                  </a:spcBef>
                  <a:spcAft>
                    <a:spcPts val="1800"/>
                  </a:spcAft>
                  <a:buFont typeface="Arial" panose="020B0604020202020204" pitchFamily="34" charset="0"/>
                  <a:buChar char="•"/>
                </a:pPr>
                <a:r>
                  <a:rPr lang="en-US" altLang="ja-JP" sz="2400" dirty="0" err="1">
                    <a:latin typeface="+mj-lt"/>
                    <a:ea typeface="ＭＳ Ｐゴシック" panose="020B0600070205080204" pitchFamily="50" charset="-128"/>
                    <a:cs typeface="Times New Roman" panose="02020603050405020304" pitchFamily="18" charset="0"/>
                  </a:rPr>
                  <a:t>TotalNumChan</a:t>
                </a:r>
                <a:r>
                  <a:rPr lang="en-US" altLang="ja-JP" sz="2400" dirty="0">
                    <a:latin typeface="+mj-lt"/>
                    <a:ea typeface="ＭＳ Ｐゴシック" panose="020B0600070205080204" pitchFamily="50" charset="-128"/>
                    <a:cs typeface="Times New Roman" panose="02020603050405020304" pitchFamily="18" charset="0"/>
                  </a:rPr>
                  <a:t> = 129</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Center frequency</a:t>
                </a:r>
              </a:p>
              <a:p>
                <a:pPr marL="457200" lvl="1" indent="0" algn="just">
                  <a:spcBef>
                    <a:spcPts val="0"/>
                  </a:spcBef>
                  <a:spcAft>
                    <a:spcPts val="1200"/>
                  </a:spcAft>
                  <a:buNone/>
                </a:pPr>
                <a14:m>
                  <m:oMath xmlns:m="http://schemas.openxmlformats.org/officeDocument/2006/math">
                    <m:sSub>
                      <m:sSubPr>
                        <m:ctrlPr>
                          <a:rPr lang="ja-JP" altLang="ja-JP" sz="24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2400" i="1">
                            <a:solidFill>
                              <a:srgbClr val="000000"/>
                            </a:solidFill>
                            <a:effectLst/>
                            <a:latin typeface="Cambria Math" panose="02040503050406030204" pitchFamily="18" charset="0"/>
                            <a:ea typeface="Calibri" panose="020F0502020204030204" pitchFamily="34" charset="0"/>
                            <a:cs typeface="Arial" panose="020B0604020202020204" pitchFamily="34" charset="0"/>
                          </a:rPr>
                          <m:t>𝑓</m:t>
                        </m:r>
                      </m:e>
                      <m:sub>
                        <m:r>
                          <a:rPr lang="en-US" altLang="ja-JP" sz="2400" b="0"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𝑘</m:t>
                        </m:r>
                      </m:sub>
                    </m:sSub>
                    <m:r>
                      <a:rPr lang="en-US" altLang="ja-JP" sz="2400" i="1">
                        <a:solidFill>
                          <a:srgbClr val="000000"/>
                        </a:solidFill>
                        <a:effectLst/>
                        <a:latin typeface="Cambria Math" panose="02040503050406030204" pitchFamily="18" charset="0"/>
                        <a:ea typeface="Calibri" panose="020F0502020204030204" pitchFamily="34" charset="0"/>
                        <a:cs typeface="Arial" panose="020B0604020202020204" pitchFamily="34" charset="0"/>
                      </a:rPr>
                      <m:t>=</m:t>
                    </m:r>
                    <m:sSub>
                      <m:sSubPr>
                        <m:ctrlPr>
                          <a:rPr lang="ja-JP" altLang="ja-JP" sz="24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400" i="1">
                            <a:solidFill>
                              <a:srgbClr val="000000"/>
                            </a:solidFill>
                            <a:latin typeface="Cambria Math" panose="02040503050406030204" pitchFamily="18" charset="0"/>
                            <a:ea typeface="Calibri" panose="020F0502020204030204" pitchFamily="34" charset="0"/>
                            <a:cs typeface="Arial" panose="020B0604020202020204" pitchFamily="34" charset="0"/>
                          </a:rPr>
                          <m:t>𝑓</m:t>
                        </m:r>
                      </m:e>
                      <m:sub>
                        <m:r>
                          <a:rPr lang="en-US" altLang="ja-JP" sz="2400" b="0" i="1" smtClean="0">
                            <a:solidFill>
                              <a:srgbClr val="000000"/>
                            </a:solidFill>
                            <a:latin typeface="Cambria Math" panose="02040503050406030204" pitchFamily="18" charset="0"/>
                            <a:ea typeface="Calibri" panose="020F0502020204030204" pitchFamily="34" charset="0"/>
                            <a:cs typeface="Arial" panose="020B0604020202020204" pitchFamily="34" charset="0"/>
                          </a:rPr>
                          <m:t>0</m:t>
                        </m:r>
                      </m:sub>
                    </m:sSub>
                    <m:r>
                      <a:rPr lang="en-US" altLang="ja-JP" sz="2400" b="0" i="1" smtClean="0">
                        <a:solidFill>
                          <a:srgbClr val="000000"/>
                        </a:solidFill>
                        <a:latin typeface="Cambria Math" panose="02040503050406030204" pitchFamily="18" charset="0"/>
                        <a:ea typeface="Calibri" panose="020F0502020204030204" pitchFamily="34" charset="0"/>
                        <a:cs typeface="Arial" panose="020B0604020202020204" pitchFamily="34" charset="0"/>
                      </a:rPr>
                      <m:t>+</m:t>
                    </m:r>
                    <m:r>
                      <a:rPr lang="en-US" altLang="ja-JP" sz="2400" b="0" i="1" smtClean="0">
                        <a:solidFill>
                          <a:srgbClr val="000000"/>
                        </a:solidFill>
                        <a:latin typeface="Cambria Math" panose="02040503050406030204" pitchFamily="18" charset="0"/>
                        <a:ea typeface="Calibri" panose="020F0502020204030204" pitchFamily="34" charset="0"/>
                        <a:cs typeface="Arial" panose="020B0604020202020204" pitchFamily="34" charset="0"/>
                      </a:rPr>
                      <m:t>𝑘</m:t>
                    </m:r>
                    <m:r>
                      <a:rPr lang="en-US" altLang="ja-JP" sz="2400" b="0" i="1" smtClean="0">
                        <a:solidFill>
                          <a:srgbClr val="000000"/>
                        </a:solidFill>
                        <a:latin typeface="Cambria Math" panose="02040503050406030204" pitchFamily="18" charset="0"/>
                        <a:ea typeface="Cambria Math" panose="02040503050406030204" pitchFamily="18" charset="0"/>
                        <a:cs typeface="Arial" panose="020B0604020202020204" pitchFamily="34" charset="0"/>
                      </a:rPr>
                      <m:t>×0.2</m:t>
                    </m:r>
                    <m:r>
                      <a:rPr lang="en-US" altLang="ja-JP" sz="2400" b="0" i="0" smtClean="0">
                        <a:solidFill>
                          <a:srgbClr val="000000"/>
                        </a:solidFill>
                        <a:latin typeface="Cambria Math" panose="02040503050406030204" pitchFamily="18" charset="0"/>
                        <a:ea typeface="Calibri" panose="020F0502020204030204" pitchFamily="34" charset="0"/>
                        <a:cs typeface="Arial" panose="020B0604020202020204" pitchFamily="34" charset="0"/>
                      </a:rPr>
                      <m:t>, </m:t>
                    </m:r>
                    <m:d>
                      <m:dPr>
                        <m:ctrlPr>
                          <a:rPr lang="en-US" altLang="ja-JP" sz="2400" b="0" i="1" smtClean="0">
                            <a:solidFill>
                              <a:srgbClr val="000000"/>
                            </a:solidFill>
                            <a:latin typeface="Cambria Math" panose="02040503050406030204" pitchFamily="18" charset="0"/>
                            <a:cs typeface="Arial" panose="020B0604020202020204" pitchFamily="34" charset="0"/>
                          </a:rPr>
                        </m:ctrlPr>
                      </m:dPr>
                      <m:e>
                        <m:r>
                          <a:rPr lang="en-US" altLang="ja-JP" sz="2400" b="0" i="1" smtClean="0">
                            <a:solidFill>
                              <a:srgbClr val="000000"/>
                            </a:solidFill>
                            <a:latin typeface="Cambria Math" panose="02040503050406030204" pitchFamily="18" charset="0"/>
                            <a:cs typeface="Arial" panose="020B0604020202020204" pitchFamily="34" charset="0"/>
                          </a:rPr>
                          <m:t>𝑘</m:t>
                        </m:r>
                        <m:r>
                          <a:rPr lang="en-US" altLang="ja-JP" sz="2400" b="0" i="1" smtClean="0">
                            <a:solidFill>
                              <a:srgbClr val="000000"/>
                            </a:solidFill>
                            <a:latin typeface="Cambria Math" panose="02040503050406030204" pitchFamily="18" charset="0"/>
                            <a:cs typeface="Arial" panose="020B0604020202020204" pitchFamily="34" charset="0"/>
                          </a:rPr>
                          <m:t>=0, 1, ⋯,128</m:t>
                        </m:r>
                      </m:e>
                    </m:d>
                  </m:oMath>
                </a14:m>
                <a:r>
                  <a:rPr lang="en-US" altLang="ja-JP" sz="2400" dirty="0">
                    <a:latin typeface="Times New Roman" panose="02020603050405020304" pitchFamily="18" charset="0"/>
                    <a:cs typeface="Times New Roman" panose="02020603050405020304" pitchFamily="18" charset="0"/>
                  </a:rPr>
                  <a:t>  [MHz] </a:t>
                </a:r>
              </a:p>
              <a:p>
                <a:pPr marL="457200" lvl="1" indent="0" algn="just">
                  <a:spcBef>
                    <a:spcPts val="0"/>
                  </a:spcBef>
                  <a:spcAft>
                    <a:spcPts val="1200"/>
                  </a:spcAft>
                  <a:buNone/>
                </a:pPr>
                <a14:m>
                  <m:oMath xmlns:m="http://schemas.openxmlformats.org/officeDocument/2006/math">
                    <m:sSub>
                      <m:sSubPr>
                        <m:ctrlPr>
                          <a:rPr lang="ja-JP" altLang="ja-JP" sz="24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2400" i="1">
                            <a:solidFill>
                              <a:srgbClr val="000000"/>
                            </a:solidFill>
                            <a:effectLst/>
                            <a:latin typeface="Cambria Math" panose="02040503050406030204" pitchFamily="18" charset="0"/>
                            <a:ea typeface="Calibri" panose="020F0502020204030204" pitchFamily="34" charset="0"/>
                            <a:cs typeface="Arial" panose="020B0604020202020204" pitchFamily="34" charset="0"/>
                          </a:rPr>
                          <m:t>𝑓</m:t>
                        </m:r>
                      </m:e>
                      <m:sub>
                        <m:r>
                          <a:rPr lang="en-US" altLang="ja-JP" sz="2400" b="0"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0</m:t>
                        </m:r>
                      </m:sub>
                    </m:sSub>
                    <m:r>
                      <a:rPr lang="en-US" altLang="ja-JP" sz="2400" b="0"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=902.2</m:t>
                    </m:r>
                  </m:oMath>
                </a14:m>
                <a:r>
                  <a:rPr lang="en-US" altLang="ja-JP" sz="2400" dirty="0">
                    <a:latin typeface="Times New Roman" panose="02020603050405020304" pitchFamily="18" charset="0"/>
                    <a:cs typeface="Times New Roman" panose="02020603050405020304" pitchFamily="18" charset="0"/>
                  </a:rPr>
                  <a:t> [MHz] </a:t>
                </a:r>
              </a:p>
            </p:txBody>
          </p:sp>
        </mc:Choice>
        <mc:Fallback xmlns="">
          <p:sp>
            <p:nvSpPr>
              <p:cNvPr id="7" name="Content Placeholder 2">
                <a:extLst>
                  <a:ext uri="{FF2B5EF4-FFF2-40B4-BE49-F238E27FC236}">
                    <a16:creationId xmlns:a16="http://schemas.microsoft.com/office/drawing/2014/main" id="{EE14F97D-4998-4507-8938-1588A212A8E7}"/>
                  </a:ext>
                </a:extLst>
              </p:cNvPr>
              <p:cNvSpPr>
                <a:spLocks noGrp="1" noRot="1" noChangeAspect="1" noMove="1" noResize="1" noEditPoints="1" noAdjustHandles="1" noChangeArrowheads="1" noChangeShapeType="1" noTextEdit="1"/>
              </p:cNvSpPr>
              <p:nvPr>
                <p:ph idx="1"/>
              </p:nvPr>
            </p:nvSpPr>
            <p:spPr>
              <a:xfrm>
                <a:off x="1447800" y="1752600"/>
                <a:ext cx="7543800" cy="3933825"/>
              </a:xfrm>
              <a:blipFill>
                <a:blip r:embed="rId3"/>
                <a:stretch>
                  <a:fillRect l="-1293" t="-1240" b="-13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87773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7</a:t>
            </a:fld>
            <a:endParaRPr lang="en-US" altLang="en-US"/>
          </a:p>
        </p:txBody>
      </p:sp>
      <p:graphicFrame>
        <p:nvGraphicFramePr>
          <p:cNvPr id="2" name="表 5">
            <a:extLst>
              <a:ext uri="{FF2B5EF4-FFF2-40B4-BE49-F238E27FC236}">
                <a16:creationId xmlns:a16="http://schemas.microsoft.com/office/drawing/2014/main" id="{31C10498-2433-6F78-B3AD-6D525426FFB6}"/>
              </a:ext>
            </a:extLst>
          </p:cNvPr>
          <p:cNvGraphicFramePr>
            <a:graphicFrameLocks noGrp="1"/>
          </p:cNvGraphicFramePr>
          <p:nvPr>
            <p:extLst>
              <p:ext uri="{D42A27DB-BD31-4B8C-83A1-F6EECF244321}">
                <p14:modId xmlns:p14="http://schemas.microsoft.com/office/powerpoint/2010/main" val="2260963617"/>
              </p:ext>
            </p:extLst>
          </p:nvPr>
        </p:nvGraphicFramePr>
        <p:xfrm>
          <a:off x="1371600" y="1676400"/>
          <a:ext cx="6248400" cy="812800"/>
        </p:xfrm>
        <a:graphic>
          <a:graphicData uri="http://schemas.openxmlformats.org/drawingml/2006/table">
            <a:tbl>
              <a:tblPr firstRow="1" bandRow="1">
                <a:tableStyleId>{5C22544A-7EE6-4342-B048-85BDC9FD1C3A}</a:tableStyleId>
              </a:tblPr>
              <a:tblGrid>
                <a:gridCol w="2082800">
                  <a:extLst>
                    <a:ext uri="{9D8B030D-6E8A-4147-A177-3AD203B41FA5}">
                      <a16:colId xmlns:a16="http://schemas.microsoft.com/office/drawing/2014/main" val="3320931563"/>
                    </a:ext>
                  </a:extLst>
                </a:gridCol>
                <a:gridCol w="2082800">
                  <a:extLst>
                    <a:ext uri="{9D8B030D-6E8A-4147-A177-3AD203B41FA5}">
                      <a16:colId xmlns:a16="http://schemas.microsoft.com/office/drawing/2014/main" val="3825517452"/>
                    </a:ext>
                  </a:extLst>
                </a:gridCol>
                <a:gridCol w="2082800">
                  <a:extLst>
                    <a:ext uri="{9D8B030D-6E8A-4147-A177-3AD203B41FA5}">
                      <a16:colId xmlns:a16="http://schemas.microsoft.com/office/drawing/2014/main" val="11763096"/>
                    </a:ext>
                  </a:extLst>
                </a:gridCol>
              </a:tblGrid>
              <a:tr h="812800">
                <a:tc>
                  <a:txBody>
                    <a:bodyPr/>
                    <a:lstStyle/>
                    <a:p>
                      <a:pPr algn="ctr"/>
                      <a:r>
                        <a:rPr kumimoji="1" lang="en-US" altLang="ja-JP" b="0" dirty="0">
                          <a:solidFill>
                            <a:schemeClr val="tx1"/>
                          </a:solidFill>
                        </a:rPr>
                        <a:t>SHR</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PHR</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PHY payload</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7530548"/>
                  </a:ext>
                </a:extLst>
              </a:tr>
            </a:tbl>
          </a:graphicData>
        </a:graphic>
      </p:graphicFrame>
      <p:graphicFrame>
        <p:nvGraphicFramePr>
          <p:cNvPr id="9" name="表 5">
            <a:extLst>
              <a:ext uri="{FF2B5EF4-FFF2-40B4-BE49-F238E27FC236}">
                <a16:creationId xmlns:a16="http://schemas.microsoft.com/office/drawing/2014/main" id="{B116CF60-C20A-5DE6-1799-94F2318275FD}"/>
              </a:ext>
            </a:extLst>
          </p:cNvPr>
          <p:cNvGraphicFramePr>
            <a:graphicFrameLocks noGrp="1"/>
          </p:cNvGraphicFramePr>
          <p:nvPr>
            <p:extLst>
              <p:ext uri="{D42A27DB-BD31-4B8C-83A1-F6EECF244321}">
                <p14:modId xmlns:p14="http://schemas.microsoft.com/office/powerpoint/2010/main" val="3133252610"/>
              </p:ext>
            </p:extLst>
          </p:nvPr>
        </p:nvGraphicFramePr>
        <p:xfrm>
          <a:off x="1361440" y="3644146"/>
          <a:ext cx="3414800" cy="812800"/>
        </p:xfrm>
        <a:graphic>
          <a:graphicData uri="http://schemas.openxmlformats.org/drawingml/2006/table">
            <a:tbl>
              <a:tblPr firstRow="1" bandRow="1">
                <a:tableStyleId>{5C22544A-7EE6-4342-B048-85BDC9FD1C3A}</a:tableStyleId>
              </a:tblPr>
              <a:tblGrid>
                <a:gridCol w="2082800">
                  <a:extLst>
                    <a:ext uri="{9D8B030D-6E8A-4147-A177-3AD203B41FA5}">
                      <a16:colId xmlns:a16="http://schemas.microsoft.com/office/drawing/2014/main" val="3320931563"/>
                    </a:ext>
                  </a:extLst>
                </a:gridCol>
                <a:gridCol w="1332000">
                  <a:extLst>
                    <a:ext uri="{9D8B030D-6E8A-4147-A177-3AD203B41FA5}">
                      <a16:colId xmlns:a16="http://schemas.microsoft.com/office/drawing/2014/main" val="3825517452"/>
                    </a:ext>
                  </a:extLst>
                </a:gridCol>
              </a:tblGrid>
              <a:tr h="812800">
                <a:tc>
                  <a:txBody>
                    <a:bodyPr/>
                    <a:lstStyle/>
                    <a:p>
                      <a:pPr algn="ctr"/>
                      <a:r>
                        <a:rPr kumimoji="1" lang="en-US" altLang="ja-JP" b="0" dirty="0">
                          <a:solidFill>
                            <a:schemeClr val="tx1"/>
                          </a:solidFill>
                        </a:rPr>
                        <a:t>preamble</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SFD</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7530548"/>
                  </a:ext>
                </a:extLst>
              </a:tr>
            </a:tbl>
          </a:graphicData>
        </a:graphic>
      </p:graphicFrame>
      <p:cxnSp>
        <p:nvCxnSpPr>
          <p:cNvPr id="11" name="直線コネクタ 10">
            <a:extLst>
              <a:ext uri="{FF2B5EF4-FFF2-40B4-BE49-F238E27FC236}">
                <a16:creationId xmlns:a16="http://schemas.microsoft.com/office/drawing/2014/main" id="{60AF266F-A8BC-CD9A-DE3A-32820A79B6B1}"/>
              </a:ext>
            </a:extLst>
          </p:cNvPr>
          <p:cNvCxnSpPr/>
          <p:nvPr/>
        </p:nvCxnSpPr>
        <p:spPr bwMode="auto">
          <a:xfrm>
            <a:off x="1361440" y="2489200"/>
            <a:ext cx="0" cy="115494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E0B087A6-D5C8-4057-1C72-F8D51FE49C2F}"/>
              </a:ext>
            </a:extLst>
          </p:cNvPr>
          <p:cNvCxnSpPr/>
          <p:nvPr/>
        </p:nvCxnSpPr>
        <p:spPr bwMode="auto">
          <a:xfrm>
            <a:off x="3455469" y="2502568"/>
            <a:ext cx="1320771" cy="114157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 name="表 5">
            <a:extLst>
              <a:ext uri="{FF2B5EF4-FFF2-40B4-BE49-F238E27FC236}">
                <a16:creationId xmlns:a16="http://schemas.microsoft.com/office/drawing/2014/main" id="{0F3721B9-4BA4-F99F-11A5-5D492409B217}"/>
              </a:ext>
            </a:extLst>
          </p:cNvPr>
          <p:cNvGraphicFramePr>
            <a:graphicFrameLocks noGrp="1"/>
          </p:cNvGraphicFramePr>
          <p:nvPr>
            <p:extLst>
              <p:ext uri="{D42A27DB-BD31-4B8C-83A1-F6EECF244321}">
                <p14:modId xmlns:p14="http://schemas.microsoft.com/office/powerpoint/2010/main" val="1328060597"/>
              </p:ext>
            </p:extLst>
          </p:nvPr>
        </p:nvGraphicFramePr>
        <p:xfrm>
          <a:off x="3779000" y="5002213"/>
          <a:ext cx="3414800" cy="812800"/>
        </p:xfrm>
        <a:graphic>
          <a:graphicData uri="http://schemas.openxmlformats.org/drawingml/2006/table">
            <a:tbl>
              <a:tblPr firstRow="1" bandRow="1">
                <a:tableStyleId>{5C22544A-7EE6-4342-B048-85BDC9FD1C3A}</a:tableStyleId>
              </a:tblPr>
              <a:tblGrid>
                <a:gridCol w="3414800">
                  <a:extLst>
                    <a:ext uri="{9D8B030D-6E8A-4147-A177-3AD203B41FA5}">
                      <a16:colId xmlns:a16="http://schemas.microsoft.com/office/drawing/2014/main" val="3320931563"/>
                    </a:ext>
                  </a:extLst>
                </a:gridCol>
              </a:tblGrid>
              <a:tr h="406400">
                <a:tc>
                  <a:txBody>
                    <a:bodyPr/>
                    <a:lstStyle/>
                    <a:p>
                      <a:pPr algn="ctr"/>
                      <a:r>
                        <a:rPr kumimoji="1" lang="en-US" altLang="ja-JP" b="0" dirty="0">
                          <a:solidFill>
                            <a:schemeClr val="tx1"/>
                          </a:solidFill>
                        </a:rPr>
                        <a:t>SFD value (bits 0-15)</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7530548"/>
                  </a:ext>
                </a:extLst>
              </a:tr>
              <a:tr h="406400">
                <a:tc>
                  <a:txBody>
                    <a:bodyPr/>
                    <a:lstStyle/>
                    <a:p>
                      <a:pPr algn="ctr"/>
                      <a:r>
                        <a:rPr kumimoji="1" lang="en-US" altLang="ja-JP" b="0" dirty="0">
                          <a:solidFill>
                            <a:schemeClr val="tx1"/>
                          </a:solidFill>
                        </a:rPr>
                        <a:t>1110101101100010</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2602519"/>
                  </a:ext>
                </a:extLst>
              </a:tr>
            </a:tbl>
          </a:graphicData>
        </a:graphic>
      </p:graphicFrame>
      <p:cxnSp>
        <p:nvCxnSpPr>
          <p:cNvPr id="16" name="直線コネクタ 15">
            <a:extLst>
              <a:ext uri="{FF2B5EF4-FFF2-40B4-BE49-F238E27FC236}">
                <a16:creationId xmlns:a16="http://schemas.microsoft.com/office/drawing/2014/main" id="{CCD8DC24-7DDD-18DA-7A17-DB6C27EFA0AE}"/>
              </a:ext>
            </a:extLst>
          </p:cNvPr>
          <p:cNvCxnSpPr/>
          <p:nvPr/>
        </p:nvCxnSpPr>
        <p:spPr bwMode="auto">
          <a:xfrm>
            <a:off x="3445844" y="4475747"/>
            <a:ext cx="333156" cy="52646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コネクタ 17">
            <a:extLst>
              <a:ext uri="{FF2B5EF4-FFF2-40B4-BE49-F238E27FC236}">
                <a16:creationId xmlns:a16="http://schemas.microsoft.com/office/drawing/2014/main" id="{E700EABC-4240-43AD-3EF0-A16D8A8959FC}"/>
              </a:ext>
            </a:extLst>
          </p:cNvPr>
          <p:cNvCxnSpPr/>
          <p:nvPr/>
        </p:nvCxnSpPr>
        <p:spPr bwMode="auto">
          <a:xfrm>
            <a:off x="4776240" y="4456946"/>
            <a:ext cx="2417560" cy="54526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Rectangle 2">
            <a:extLst>
              <a:ext uri="{FF2B5EF4-FFF2-40B4-BE49-F238E27FC236}">
                <a16:creationId xmlns:a16="http://schemas.microsoft.com/office/drawing/2014/main" id="{BE26EA65-3C46-AFB1-63F6-36ED9805913F}"/>
              </a:ext>
            </a:extLst>
          </p:cNvPr>
          <p:cNvSpPr>
            <a:spLocks noGrp="1" noChangeArrowheads="1"/>
          </p:cNvSpPr>
          <p:nvPr>
            <p:ph type="title"/>
          </p:nvPr>
        </p:nvSpPr>
        <p:spPr>
          <a:xfrm>
            <a:off x="381000" y="838200"/>
            <a:ext cx="8229600" cy="533400"/>
          </a:xfrm>
          <a:ln/>
        </p:spPr>
        <p:txBody>
          <a:bodyPr/>
          <a:lstStyle/>
          <a:p>
            <a:r>
              <a:rPr lang="en-US" altLang="ja-JP" sz="3200" dirty="0"/>
              <a:t>PPDU and SHR Formats</a:t>
            </a:r>
            <a:endParaRPr lang="en-US" altLang="en-US" sz="3200" dirty="0"/>
          </a:p>
        </p:txBody>
      </p:sp>
    </p:spTree>
    <p:extLst>
      <p:ext uri="{BB962C8B-B14F-4D97-AF65-F5344CB8AC3E}">
        <p14:creationId xmlns:p14="http://schemas.microsoft.com/office/powerpoint/2010/main" val="426367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8</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Modulation Diagram</a:t>
            </a:r>
            <a:endParaRPr lang="en-US" altLang="en-US" sz="3200" dirty="0"/>
          </a:p>
        </p:txBody>
      </p:sp>
      <p:grpSp>
        <p:nvGrpSpPr>
          <p:cNvPr id="18" name="グループ化 17">
            <a:extLst>
              <a:ext uri="{FF2B5EF4-FFF2-40B4-BE49-F238E27FC236}">
                <a16:creationId xmlns:a16="http://schemas.microsoft.com/office/drawing/2014/main" id="{06A8A3AB-9ECC-B4B8-711A-9EFE73DE76E5}"/>
              </a:ext>
            </a:extLst>
          </p:cNvPr>
          <p:cNvGrpSpPr/>
          <p:nvPr/>
        </p:nvGrpSpPr>
        <p:grpSpPr>
          <a:xfrm>
            <a:off x="85725" y="1732201"/>
            <a:ext cx="9058275" cy="3982799"/>
            <a:chOff x="85725" y="1732201"/>
            <a:chExt cx="9058275" cy="3982799"/>
          </a:xfrm>
        </p:grpSpPr>
        <p:pic>
          <p:nvPicPr>
            <p:cNvPr id="7" name="図 6">
              <a:extLst>
                <a:ext uri="{FF2B5EF4-FFF2-40B4-BE49-F238E27FC236}">
                  <a16:creationId xmlns:a16="http://schemas.microsoft.com/office/drawing/2014/main" id="{CC606395-2FB0-4DBF-B9EB-97AFD7CC68CB}"/>
                </a:ext>
              </a:extLst>
            </p:cNvPr>
            <p:cNvPicPr>
              <a:picLocks noChangeAspect="1"/>
            </p:cNvPicPr>
            <p:nvPr/>
          </p:nvPicPr>
          <p:blipFill>
            <a:blip r:embed="rId2"/>
            <a:stretch>
              <a:fillRect/>
            </a:stretch>
          </p:blipFill>
          <p:spPr>
            <a:xfrm>
              <a:off x="263072" y="1905000"/>
              <a:ext cx="8880928" cy="3810000"/>
            </a:xfrm>
            <a:prstGeom prst="rect">
              <a:avLst/>
            </a:prstGeom>
          </p:spPr>
        </p:pic>
        <p:sp>
          <p:nvSpPr>
            <p:cNvPr id="13" name="テキスト ボックス 12">
              <a:extLst>
                <a:ext uri="{FF2B5EF4-FFF2-40B4-BE49-F238E27FC236}">
                  <a16:creationId xmlns:a16="http://schemas.microsoft.com/office/drawing/2014/main" id="{5CF541C3-3289-FE71-F9BB-784B133E6C81}"/>
                </a:ext>
              </a:extLst>
            </p:cNvPr>
            <p:cNvSpPr txBox="1"/>
            <p:nvPr/>
          </p:nvSpPr>
          <p:spPr>
            <a:xfrm>
              <a:off x="4621212" y="1732201"/>
              <a:ext cx="1143000" cy="369332"/>
            </a:xfrm>
            <a:prstGeom prst="rect">
              <a:avLst/>
            </a:prstGeom>
            <a:noFill/>
          </p:spPr>
          <p:txBody>
            <a:bodyPr wrap="square">
              <a:spAutoFit/>
            </a:bodyPr>
            <a:lstStyle/>
            <a:p>
              <a:r>
                <a:rPr kumimoji="1" lang="en-US" altLang="ja-JP" sz="1800" dirty="0">
                  <a:solidFill>
                    <a:srgbClr val="00B0F0"/>
                  </a:solidFill>
                  <a:latin typeface="+mn-ea"/>
                </a:rPr>
                <a:t>[21.3.12]</a:t>
              </a:r>
              <a:endParaRPr lang="ja-JP" altLang="en-US" sz="1800" dirty="0">
                <a:solidFill>
                  <a:srgbClr val="00B0F0"/>
                </a:solidFill>
                <a:latin typeface="+mn-ea"/>
              </a:endParaRPr>
            </a:p>
          </p:txBody>
        </p:sp>
        <p:pic>
          <p:nvPicPr>
            <p:cNvPr id="9" name="図 8">
              <a:extLst>
                <a:ext uri="{FF2B5EF4-FFF2-40B4-BE49-F238E27FC236}">
                  <a16:creationId xmlns:a16="http://schemas.microsoft.com/office/drawing/2014/main" id="{5193DCB1-AC4A-3095-F7EF-7FE257747598}"/>
                </a:ext>
              </a:extLst>
            </p:cNvPr>
            <p:cNvPicPr>
              <a:picLocks noChangeAspect="1"/>
            </p:cNvPicPr>
            <p:nvPr/>
          </p:nvPicPr>
          <p:blipFill>
            <a:blip r:embed="rId3"/>
            <a:stretch>
              <a:fillRect/>
            </a:stretch>
          </p:blipFill>
          <p:spPr>
            <a:xfrm>
              <a:off x="361569" y="2080071"/>
              <a:ext cx="3929063" cy="801004"/>
            </a:xfrm>
            <a:prstGeom prst="rect">
              <a:avLst/>
            </a:prstGeom>
          </p:spPr>
        </p:pic>
        <p:pic>
          <p:nvPicPr>
            <p:cNvPr id="15" name="図 14">
              <a:extLst>
                <a:ext uri="{FF2B5EF4-FFF2-40B4-BE49-F238E27FC236}">
                  <a16:creationId xmlns:a16="http://schemas.microsoft.com/office/drawing/2014/main" id="{F9341608-6543-234C-CF0E-E2EA6B6EF625}"/>
                </a:ext>
              </a:extLst>
            </p:cNvPr>
            <p:cNvPicPr>
              <a:picLocks noChangeAspect="1"/>
            </p:cNvPicPr>
            <p:nvPr/>
          </p:nvPicPr>
          <p:blipFill>
            <a:blip r:embed="rId4"/>
            <a:stretch>
              <a:fillRect/>
            </a:stretch>
          </p:blipFill>
          <p:spPr>
            <a:xfrm>
              <a:off x="85725" y="2080071"/>
              <a:ext cx="523875" cy="219690"/>
            </a:xfrm>
            <a:prstGeom prst="rect">
              <a:avLst/>
            </a:prstGeom>
          </p:spPr>
        </p:pic>
        <p:pic>
          <p:nvPicPr>
            <p:cNvPr id="17" name="図 16">
              <a:extLst>
                <a:ext uri="{FF2B5EF4-FFF2-40B4-BE49-F238E27FC236}">
                  <a16:creationId xmlns:a16="http://schemas.microsoft.com/office/drawing/2014/main" id="{B74CD38B-8A08-C935-BF8E-0AD504AA4607}"/>
                </a:ext>
              </a:extLst>
            </p:cNvPr>
            <p:cNvPicPr>
              <a:picLocks noChangeAspect="1"/>
            </p:cNvPicPr>
            <p:nvPr/>
          </p:nvPicPr>
          <p:blipFill>
            <a:blip r:embed="rId5"/>
            <a:stretch>
              <a:fillRect/>
            </a:stretch>
          </p:blipFill>
          <p:spPr>
            <a:xfrm>
              <a:off x="147637" y="2316884"/>
              <a:ext cx="400050" cy="228600"/>
            </a:xfrm>
            <a:prstGeom prst="rect">
              <a:avLst/>
            </a:prstGeom>
          </p:spPr>
        </p:pic>
      </p:grpSp>
    </p:spTree>
    <p:extLst>
      <p:ext uri="{BB962C8B-B14F-4D97-AF65-F5344CB8AC3E}">
        <p14:creationId xmlns:p14="http://schemas.microsoft.com/office/powerpoint/2010/main" val="96522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9</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en-US" sz="3200" dirty="0"/>
              <a:t>Coding and Spreading Parameters</a:t>
            </a:r>
          </a:p>
        </p:txBody>
      </p:sp>
      <p:graphicFrame>
        <p:nvGraphicFramePr>
          <p:cNvPr id="4" name="表 4">
            <a:extLst>
              <a:ext uri="{FF2B5EF4-FFF2-40B4-BE49-F238E27FC236}">
                <a16:creationId xmlns:a16="http://schemas.microsoft.com/office/drawing/2014/main" id="{8E5416AE-0F5C-9C05-25B3-B0DF2ED7EB6C}"/>
              </a:ext>
            </a:extLst>
          </p:cNvPr>
          <p:cNvGraphicFramePr>
            <a:graphicFrameLocks noGrp="1"/>
          </p:cNvGraphicFramePr>
          <p:nvPr>
            <p:extLst>
              <p:ext uri="{D42A27DB-BD31-4B8C-83A1-F6EECF244321}">
                <p14:modId xmlns:p14="http://schemas.microsoft.com/office/powerpoint/2010/main" val="1573843908"/>
              </p:ext>
            </p:extLst>
          </p:nvPr>
        </p:nvGraphicFramePr>
        <p:xfrm>
          <a:off x="533400" y="1524000"/>
          <a:ext cx="8077200" cy="373256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640486381"/>
                    </a:ext>
                  </a:extLst>
                </a:gridCol>
                <a:gridCol w="1828800">
                  <a:extLst>
                    <a:ext uri="{9D8B030D-6E8A-4147-A177-3AD203B41FA5}">
                      <a16:colId xmlns:a16="http://schemas.microsoft.com/office/drawing/2014/main" val="1613800046"/>
                    </a:ext>
                  </a:extLst>
                </a:gridCol>
                <a:gridCol w="2324100">
                  <a:extLst>
                    <a:ext uri="{9D8B030D-6E8A-4147-A177-3AD203B41FA5}">
                      <a16:colId xmlns:a16="http://schemas.microsoft.com/office/drawing/2014/main" val="2550712289"/>
                    </a:ext>
                  </a:extLst>
                </a:gridCol>
                <a:gridCol w="2324100">
                  <a:extLst>
                    <a:ext uri="{9D8B030D-6E8A-4147-A177-3AD203B41FA5}">
                      <a16:colId xmlns:a16="http://schemas.microsoft.com/office/drawing/2014/main" val="3120726242"/>
                    </a:ext>
                  </a:extLst>
                </a:gridCol>
              </a:tblGrid>
              <a:tr h="924560">
                <a:tc>
                  <a:txBody>
                    <a:bodyPr/>
                    <a:lstStyle/>
                    <a:p>
                      <a:endParaRPr kumimoji="1" lang="ja-JP" altLang="en-US" dirty="0">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Chip rate</a:t>
                      </a:r>
                    </a:p>
                    <a:p>
                      <a:pPr algn="ctr"/>
                      <a:r>
                        <a:rPr kumimoji="1" lang="en-US" altLang="ja-JP" dirty="0">
                          <a:solidFill>
                            <a:schemeClr val="tx1"/>
                          </a:solidFill>
                        </a:rPr>
                        <a:t> (</a:t>
                      </a:r>
                      <a:r>
                        <a:rPr kumimoji="1" lang="en-US" altLang="ja-JP" dirty="0" err="1">
                          <a:solidFill>
                            <a:schemeClr val="tx1"/>
                          </a:solidFill>
                        </a:rPr>
                        <a:t>kchips</a:t>
                      </a:r>
                      <a:r>
                        <a:rPr kumimoji="1" lang="en-US" altLang="ja-JP" dirty="0">
                          <a:solidFill>
                            <a:schemeClr val="tx1"/>
                          </a:solidFill>
                        </a:rPr>
                        <a:t>/s)</a:t>
                      </a:r>
                      <a:endParaRPr kumimoji="1" lang="ja-JP" altLang="en-US" dirty="0">
                        <a:solidFill>
                          <a:schemeClr val="tx1"/>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Spreading mode</a:t>
                      </a:r>
                      <a:endParaRPr kumimoji="1" lang="ja-JP" altLang="en-US" dirty="0">
                        <a:solidFill>
                          <a:schemeClr val="tx1"/>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coding</a:t>
                      </a:r>
                      <a:endParaRPr kumimoji="1" lang="ja-JP" altLang="en-US" dirty="0">
                        <a:solidFill>
                          <a:schemeClr val="tx1"/>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6388328"/>
                  </a:ext>
                </a:extLst>
              </a:tr>
              <a:tr h="936000">
                <a:tc>
                  <a:txBody>
                    <a:bodyPr/>
                    <a:lstStyle/>
                    <a:p>
                      <a:pPr algn="ctr"/>
                      <a:r>
                        <a:rPr kumimoji="1" lang="en-US" altLang="ja-JP" dirty="0"/>
                        <a:t>SHR</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t>1000</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dirty="0"/>
                        <a:t>(64, 1)-DSSS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dirty="0"/>
                        <a:t>BDE</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070589"/>
                  </a:ext>
                </a:extLst>
              </a:tr>
              <a:tr h="936000">
                <a:tc>
                  <a:txBody>
                    <a:bodyPr/>
                    <a:lstStyle/>
                    <a:p>
                      <a:pPr algn="ctr"/>
                      <a:r>
                        <a:rPr kumimoji="1" lang="en-US" altLang="ja-JP" dirty="0"/>
                        <a:t>PHR</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t>1000</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dirty="0"/>
                        <a:t>(16, 1)</a:t>
                      </a:r>
                      <a:r>
                        <a:rPr kumimoji="1" lang="en-US" altLang="ja-JP" baseline="-25000" dirty="0"/>
                        <a:t>0/1</a:t>
                      </a:r>
                      <a:r>
                        <a:rPr kumimoji="1" lang="en-US" altLang="ja-JP" dirty="0"/>
                        <a:t>-DSSS*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rowSpan="2">
                  <a:txBody>
                    <a:bodyPr/>
                    <a:lstStyle/>
                    <a:p>
                      <a:r>
                        <a:rPr kumimoji="1" lang="en-US" altLang="ja-JP" dirty="0"/>
                        <a:t>BDE and rate ½ </a:t>
                      </a:r>
                      <a:r>
                        <a:rPr kumimoji="1" lang="en-US" altLang="ja-JP" dirty="0" err="1"/>
                        <a:t>FEC+interleaver</a:t>
                      </a:r>
                      <a:endParaRPr kumimoji="1" lang="en-US" altLang="ja-JP" dirty="0"/>
                    </a:p>
                    <a:p>
                      <a:pPr>
                        <a:spcBef>
                          <a:spcPts val="1200"/>
                        </a:spcBef>
                      </a:pPr>
                      <a:r>
                        <a:rPr kumimoji="1" lang="en-US" altLang="ja-JP" dirty="0">
                          <a:solidFill>
                            <a:srgbClr val="00B0F0"/>
                          </a:solidFill>
                        </a:rPr>
                        <a:t>[21.3.6 &amp; 21.3.7]</a:t>
                      </a:r>
                      <a:endParaRPr kumimoji="1" lang="ja-JP" altLang="en-US" dirty="0">
                        <a:solidFill>
                          <a:srgbClr val="00B0F0"/>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1161377"/>
                  </a:ext>
                </a:extLst>
              </a:tr>
              <a:tr h="936000">
                <a:tc>
                  <a:txBody>
                    <a:bodyPr/>
                    <a:lstStyle/>
                    <a:p>
                      <a:pPr algn="ctr"/>
                      <a:r>
                        <a:rPr kumimoji="1" lang="en-US" altLang="ja-JP" dirty="0"/>
                        <a:t>PSDU</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t>1000</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(16, 1)</a:t>
                      </a:r>
                      <a:r>
                        <a:rPr kumimoji="1" lang="en-US" altLang="ja-JP" baseline="-25000" dirty="0"/>
                        <a:t>0/1</a:t>
                      </a:r>
                      <a:r>
                        <a:rPr kumimoji="1" lang="en-US" altLang="ja-JP" dirty="0"/>
                        <a:t>-DSSS*</a:t>
                      </a:r>
                    </a:p>
                    <a:p>
                      <a:r>
                        <a:rPr kumimoji="1" lang="en-US" altLang="ja-JP" dirty="0">
                          <a:solidFill>
                            <a:srgbClr val="00B0F0"/>
                          </a:solidFill>
                        </a:rPr>
                        <a:t>Mandatory mode</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vMerge="1">
                  <a:txBody>
                    <a:bodyPr/>
                    <a:lstStyle/>
                    <a:p>
                      <a:endParaRPr kumimoji="1" lang="ja-JP" altLang="en-US" dirty="0">
                        <a:solidFill>
                          <a:srgbClr val="00B0F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5006032"/>
                  </a:ext>
                </a:extLst>
              </a:tr>
            </a:tbl>
          </a:graphicData>
        </a:graphic>
      </p:graphicFrame>
      <p:sp>
        <p:nvSpPr>
          <p:cNvPr id="6" name="テキスト ボックス 5">
            <a:extLst>
              <a:ext uri="{FF2B5EF4-FFF2-40B4-BE49-F238E27FC236}">
                <a16:creationId xmlns:a16="http://schemas.microsoft.com/office/drawing/2014/main" id="{D11F246E-DD1D-FFFD-B32F-D32A4B05A766}"/>
              </a:ext>
            </a:extLst>
          </p:cNvPr>
          <p:cNvSpPr txBox="1"/>
          <p:nvPr/>
        </p:nvSpPr>
        <p:spPr>
          <a:xfrm>
            <a:off x="609600" y="5486400"/>
            <a:ext cx="7810500" cy="646331"/>
          </a:xfrm>
          <a:prstGeom prst="rect">
            <a:avLst/>
          </a:prstGeom>
          <a:noFill/>
        </p:spPr>
        <p:txBody>
          <a:bodyPr wrap="square">
            <a:spAutoFit/>
          </a:bodyPr>
          <a:lstStyle/>
          <a:p>
            <a:pPr algn="l"/>
            <a:r>
              <a:rPr lang="en-US" altLang="ja-JP" sz="1800" dirty="0">
                <a:latin typeface="+mn-ea"/>
              </a:rPr>
              <a:t>*T</a:t>
            </a:r>
            <a:r>
              <a:rPr lang="en-US" altLang="ja-JP" sz="1800" b="0" i="0" u="none" strike="noStrike" baseline="0" dirty="0">
                <a:latin typeface="+mn-ea"/>
              </a:rPr>
              <a:t>he e</a:t>
            </a:r>
            <a:r>
              <a:rPr lang="en-US" altLang="ja-JP" sz="1800" dirty="0">
                <a:latin typeface="+mn-ea"/>
              </a:rPr>
              <a:t>ven</a:t>
            </a:r>
            <a:r>
              <a:rPr lang="en-US" altLang="ja-JP" sz="1800" b="0" i="0" u="none" strike="noStrike" baseline="0" dirty="0">
                <a:latin typeface="+mn-ea"/>
              </a:rPr>
              <a:t> indexed bits </a:t>
            </a:r>
            <a:r>
              <a:rPr lang="en-US" altLang="ja-JP" sz="1800" b="0" i="1" u="none" strike="noStrike" baseline="0" dirty="0">
                <a:latin typeface="+mn-ea"/>
              </a:rPr>
              <a:t>E</a:t>
            </a:r>
            <a:r>
              <a:rPr lang="en-US" altLang="ja-JP" sz="1800" b="0" i="0" u="none" strike="noStrike" baseline="-25000" dirty="0">
                <a:latin typeface="+mn-ea"/>
              </a:rPr>
              <a:t>2</a:t>
            </a:r>
            <a:r>
              <a:rPr lang="en-US" altLang="ja-JP" sz="1800" b="0" i="1" u="none" strike="noStrike" baseline="-25000" dirty="0">
                <a:latin typeface="+mn-ea"/>
              </a:rPr>
              <a:t>k</a:t>
            </a:r>
            <a:r>
              <a:rPr lang="en-US" altLang="ja-JP" sz="1800" b="0" i="0" u="none" strike="noStrike" baseline="0" dirty="0">
                <a:latin typeface="+mn-ea"/>
              </a:rPr>
              <a:t>, for </a:t>
            </a:r>
            <a:r>
              <a:rPr lang="en-US" altLang="ja-JP" sz="1800" b="0" i="1" u="none" strike="noStrike" baseline="0" dirty="0">
                <a:latin typeface="+mn-ea"/>
              </a:rPr>
              <a:t>k </a:t>
            </a:r>
            <a:r>
              <a:rPr lang="en-US" altLang="ja-JP" sz="1800" b="0" i="0" u="none" strike="noStrike" baseline="0" dirty="0">
                <a:latin typeface="+mn-ea"/>
              </a:rPr>
              <a:t>= 0, 1, …, shall be spread with </a:t>
            </a:r>
            <a:r>
              <a:rPr lang="en-US" altLang="ja-JP" sz="1800" b="0" u="none" strike="noStrike" baseline="0" dirty="0">
                <a:latin typeface="+mn-ea"/>
              </a:rPr>
              <a:t>(8,</a:t>
            </a:r>
            <a:r>
              <a:rPr lang="en-US" altLang="ja-JP" sz="1800" b="0" i="0" u="none" strike="noStrike" baseline="0" dirty="0">
                <a:latin typeface="+mn-ea"/>
              </a:rPr>
              <a:t>1)</a:t>
            </a:r>
            <a:r>
              <a:rPr lang="en-US" altLang="ja-JP" sz="1800" b="0" i="0" u="none" strike="noStrike" baseline="-25000" dirty="0">
                <a:latin typeface="+mn-ea"/>
              </a:rPr>
              <a:t>0</a:t>
            </a:r>
            <a:r>
              <a:rPr lang="en-US" altLang="ja-JP" sz="1800" b="0" i="0" u="none" strike="noStrike" baseline="0" dirty="0">
                <a:latin typeface="+mn-ea"/>
              </a:rPr>
              <a:t>-DSSS</a:t>
            </a:r>
          </a:p>
          <a:p>
            <a:pPr algn="l"/>
            <a:r>
              <a:rPr lang="en-US" altLang="ja-JP" sz="1800" b="0" i="0" u="none" strike="noStrike" baseline="0" dirty="0">
                <a:latin typeface="+mn-ea"/>
              </a:rPr>
              <a:t>  and the odd indexed bits, </a:t>
            </a:r>
            <a:r>
              <a:rPr lang="en-US" altLang="ja-JP" sz="1800" b="0" i="1" u="none" strike="noStrike" baseline="0" dirty="0">
                <a:latin typeface="+mn-ea"/>
              </a:rPr>
              <a:t>E</a:t>
            </a:r>
            <a:r>
              <a:rPr lang="en-US" altLang="ja-JP" sz="1800" b="0" i="0" u="none" strike="noStrike" baseline="-25000" dirty="0">
                <a:latin typeface="+mn-ea"/>
              </a:rPr>
              <a:t>2</a:t>
            </a:r>
            <a:r>
              <a:rPr lang="en-US" altLang="ja-JP" sz="1800" b="0" i="1" u="none" strike="noStrike" baseline="-25000" dirty="0">
                <a:latin typeface="+mn-ea"/>
              </a:rPr>
              <a:t>k </a:t>
            </a:r>
            <a:r>
              <a:rPr lang="en-US" altLang="ja-JP" sz="1800" b="0" i="0" u="none" strike="noStrike" baseline="-25000" dirty="0">
                <a:latin typeface="+mn-ea"/>
              </a:rPr>
              <a:t>+1</a:t>
            </a:r>
            <a:r>
              <a:rPr lang="en-US" altLang="ja-JP" sz="1800" b="0" i="0" u="none" strike="noStrike" baseline="0" dirty="0">
                <a:latin typeface="+mn-ea"/>
              </a:rPr>
              <a:t>, for </a:t>
            </a:r>
            <a:r>
              <a:rPr lang="en-US" altLang="ja-JP" sz="1800" b="0" i="1" u="none" strike="noStrike" baseline="0" dirty="0">
                <a:latin typeface="+mn-ea"/>
              </a:rPr>
              <a:t>k </a:t>
            </a:r>
            <a:r>
              <a:rPr lang="en-US" altLang="ja-JP" sz="1800" b="0" i="0" u="none" strike="noStrike" baseline="0" dirty="0">
                <a:latin typeface="+mn-ea"/>
              </a:rPr>
              <a:t>=0, 1, …, shall be spread with </a:t>
            </a:r>
            <a:r>
              <a:rPr lang="en-US" altLang="ja-JP" sz="1800" b="0" u="none" strike="noStrike" baseline="0" dirty="0">
                <a:latin typeface="+mn-ea"/>
              </a:rPr>
              <a:t>(</a:t>
            </a:r>
            <a:r>
              <a:rPr lang="en-US" altLang="ja-JP" sz="1800" dirty="0">
                <a:latin typeface="+mn-ea"/>
              </a:rPr>
              <a:t>8</a:t>
            </a:r>
            <a:r>
              <a:rPr lang="en-US" altLang="ja-JP" sz="1800" b="0" u="none" strike="noStrike" baseline="0" dirty="0">
                <a:latin typeface="+mn-ea"/>
              </a:rPr>
              <a:t>,</a:t>
            </a:r>
            <a:r>
              <a:rPr lang="en-US" altLang="ja-JP" sz="1800" b="0" i="0" u="none" strike="noStrike" baseline="0" dirty="0">
                <a:latin typeface="+mn-ea"/>
              </a:rPr>
              <a:t> 1)</a:t>
            </a:r>
            <a:r>
              <a:rPr lang="en-US" altLang="ja-JP" sz="1800" b="0" i="0" u="none" strike="noStrike" baseline="-25000" dirty="0">
                <a:latin typeface="+mn-ea"/>
              </a:rPr>
              <a:t>1</a:t>
            </a:r>
            <a:r>
              <a:rPr lang="en-US" altLang="ja-JP" sz="1800" b="0" i="0" u="none" strike="noStrike" baseline="0" dirty="0">
                <a:latin typeface="+mn-ea"/>
              </a:rPr>
              <a:t>-DSSS</a:t>
            </a:r>
            <a:endParaRPr lang="ja-JP" altLang="en-US" sz="1800" dirty="0">
              <a:latin typeface="+mn-ea"/>
            </a:endParaRPr>
          </a:p>
        </p:txBody>
      </p:sp>
    </p:spTree>
    <p:extLst>
      <p:ext uri="{BB962C8B-B14F-4D97-AF65-F5344CB8AC3E}">
        <p14:creationId xmlns:p14="http://schemas.microsoft.com/office/powerpoint/2010/main" val="37041513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27828</TotalTime>
  <Words>1649</Words>
  <Application>Microsoft Office PowerPoint</Application>
  <PresentationFormat>画面に合わせる (4:3)</PresentationFormat>
  <Paragraphs>253</Paragraphs>
  <Slides>21</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Arial 本文</vt:lpstr>
      <vt:lpstr>TimesNewRomanPSMT</vt:lpstr>
      <vt:lpstr>Arial</vt:lpstr>
      <vt:lpstr>Calibri</vt:lpstr>
      <vt:lpstr>Cambria Math</vt:lpstr>
      <vt:lpstr>Times New Roman</vt:lpstr>
      <vt:lpstr>Office Theme</vt:lpstr>
      <vt:lpstr>PowerPoint プレゼンテーション</vt:lpstr>
      <vt:lpstr>PowerPoint プレゼンテーション</vt:lpstr>
      <vt:lpstr>Contents</vt:lpstr>
      <vt:lpstr>A Glance at NB CCA for UWB Channel Access</vt:lpstr>
      <vt:lpstr>Consideration on NB PHY</vt:lpstr>
      <vt:lpstr>O-QPSK in Clause 21</vt:lpstr>
      <vt:lpstr>PPDU and SHR Formats</vt:lpstr>
      <vt:lpstr>Modulation Diagram</vt:lpstr>
      <vt:lpstr>Coding and Spreading Parameters</vt:lpstr>
      <vt:lpstr>Bit-to-Chip Mapping (1)</vt:lpstr>
      <vt:lpstr>Bit-to-Chip Mapping (2)</vt:lpstr>
      <vt:lpstr>Modulation Pulse Shape</vt:lpstr>
      <vt:lpstr>O-QPSK in NBA TFD </vt:lpstr>
      <vt:lpstr>NB CCA Operation (Transmitter)</vt:lpstr>
      <vt:lpstr>NB CCA Operation – continue (Transmitter)</vt:lpstr>
      <vt:lpstr>NB CCA Operation (Receiver)</vt:lpstr>
      <vt:lpstr>Discussion</vt:lpstr>
      <vt:lpstr>Backup Slides</vt:lpstr>
      <vt:lpstr>Simulation Results (1)</vt:lpstr>
      <vt:lpstr>Simulation Results (2)</vt:lpstr>
      <vt:lpstr>Proposed Text (highlighted in blue)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840</cp:revision>
  <cp:lastPrinted>1998-02-10T13:28:06Z</cp:lastPrinted>
  <dcterms:created xsi:type="dcterms:W3CDTF">2021-07-16T20:39:58Z</dcterms:created>
  <dcterms:modified xsi:type="dcterms:W3CDTF">2023-05-14T03:55:05Z</dcterms:modified>
</cp:coreProperties>
</file>