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9"/>
  </p:notesMasterIdLst>
  <p:handoutMasterIdLst>
    <p:handoutMasterId r:id="rId20"/>
  </p:handoutMasterIdLst>
  <p:sldIdLst>
    <p:sldId id="408" r:id="rId2"/>
    <p:sldId id="409" r:id="rId3"/>
    <p:sldId id="432" r:id="rId4"/>
    <p:sldId id="410" r:id="rId5"/>
    <p:sldId id="417" r:id="rId6"/>
    <p:sldId id="418" r:id="rId7"/>
    <p:sldId id="427" r:id="rId8"/>
    <p:sldId id="428" r:id="rId9"/>
    <p:sldId id="431" r:id="rId10"/>
    <p:sldId id="429" r:id="rId11"/>
    <p:sldId id="423" r:id="rId12"/>
    <p:sldId id="430" r:id="rId13"/>
    <p:sldId id="424" r:id="rId14"/>
    <p:sldId id="433" r:id="rId15"/>
    <p:sldId id="434" r:id="rId16"/>
    <p:sldId id="435" r:id="rId17"/>
    <p:sldId id="425"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3"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5" autoAdjust="0"/>
    <p:restoredTop sz="88563" autoAdjust="0"/>
  </p:normalViewPr>
  <p:slideViewPr>
    <p:cSldViewPr>
      <p:cViewPr varScale="1">
        <p:scale>
          <a:sx n="67" d="100"/>
          <a:sy n="67" d="100"/>
        </p:scale>
        <p:origin x="1032"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1226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a:t>Xiaohui</a:t>
            </a:r>
            <a:r>
              <a:rPr lang="en-US" altLang="en-US" dirty="0"/>
              <a:t>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a:t>Bin Qian, Chenchen Liu, Huawei</a:t>
            </a:r>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Xiaohui Peng, Huawei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Xiaohui Peng, Huawei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Xiaohui Peng, Huawei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a:t>Bin Qian, Chenchen Liu, Huawei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Xiaohui Peng, Huawei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a:t>May 2023</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Bin Qian,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IEEE 15-</a:t>
            </a:r>
            <a:r>
              <a:rPr lang="en-US" altLang="zh-CN" sz="1400" b="1" baseline="0" dirty="0"/>
              <a:t>23</a:t>
            </a:r>
            <a:r>
              <a:rPr lang="en-US" altLang="en-US" sz="1400" b="1" baseline="0" dirty="0"/>
              <a:t>-0239-</a:t>
            </a:r>
            <a:r>
              <a:rPr lang="en-US" altLang="zh-CN" sz="1400" b="1" baseline="0" dirty="0"/>
              <a:t>01</a:t>
            </a:r>
            <a:r>
              <a:rPr lang="en-US" altLang="en-US" sz="1400" b="1" baseline="0" dirty="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95536" y="908720"/>
            <a:ext cx="8424936"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a:latin typeface="+mj-lt"/>
              </a:rPr>
              <a:t>Submission Title: Considerations on CIR scaling and quantization</a:t>
            </a:r>
          </a:p>
          <a:p>
            <a:pPr algn="just" eaLnBrk="1" hangingPunct="1">
              <a:spcBef>
                <a:spcPct val="0"/>
              </a:spcBef>
              <a:buClrTx/>
              <a:buFontTx/>
              <a:buNone/>
              <a:defRPr/>
            </a:pPr>
            <a:r>
              <a:rPr lang="en-US" altLang="en-US" sz="1600" b="1" dirty="0">
                <a:latin typeface="+mj-lt"/>
              </a:rPr>
              <a:t>Source:</a:t>
            </a:r>
            <a:r>
              <a:rPr lang="en-US" altLang="en-US" sz="1600" dirty="0">
                <a:latin typeface="+mj-lt"/>
              </a:rPr>
              <a:t> 	Bin Qian</a:t>
            </a:r>
            <a:r>
              <a:rPr lang="en-US" altLang="zh-CN" sz="1600" dirty="0">
                <a:latin typeface="+mj-lt"/>
              </a:rPr>
              <a:t>, </a:t>
            </a:r>
            <a:r>
              <a:rPr lang="en-US" altLang="en-US" sz="1600" dirty="0">
                <a:latin typeface="+mj-lt"/>
              </a:rPr>
              <a:t>Chenchen Liu</a:t>
            </a:r>
            <a:r>
              <a:rPr lang="en-US" altLang="zh-CN" sz="1600" dirty="0">
                <a:latin typeface="+mj-lt"/>
              </a:rPr>
              <a:t>, Rojan Chitrakar, </a:t>
            </a:r>
            <a:r>
              <a:rPr lang="en-US" altLang="zh-CN" sz="1600" dirty="0" err="1">
                <a:latin typeface="+mj-lt"/>
              </a:rPr>
              <a:t>Xiaohui</a:t>
            </a:r>
            <a:r>
              <a:rPr lang="en-US" altLang="zh-CN" sz="1600" dirty="0">
                <a:latin typeface="+mj-lt"/>
              </a:rPr>
              <a:t> Peng, </a:t>
            </a:r>
            <a:r>
              <a:rPr lang="en-US" altLang="en-US" sz="1600" dirty="0">
                <a:latin typeface="+mj-lt"/>
              </a:rPr>
              <a:t>Lei Huang, David </a:t>
            </a:r>
            <a:r>
              <a:rPr lang="en-US" altLang="en-US" sz="1600" dirty="0" err="1">
                <a:latin typeface="+mj-lt"/>
              </a:rPr>
              <a:t>Xun</a:t>
            </a:r>
            <a:r>
              <a:rPr lang="en-US" altLang="en-US" sz="1600" dirty="0">
                <a:latin typeface="+mj-lt"/>
              </a:rPr>
              <a:t> Yang (Huawei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[qianbin14@huawei.com]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a:solidFill>
                  <a:schemeClr val="tx1"/>
                </a:solidFill>
                <a:latin typeface="+mj-lt"/>
                <a:cs typeface="Times New Roman" panose="02020603050405020304" pitchFamily="18" charset="0"/>
              </a:rPr>
              <a:t>[UWB, sensing, CIR</a:t>
            </a:r>
            <a:r>
              <a:rPr lang="en-US" altLang="en-US" sz="1600" dirty="0">
                <a:solidFill>
                  <a:schemeClr val="tx2"/>
                </a:solidFill>
                <a:latin typeface="+mj-lt"/>
                <a:cs typeface="Times New Roman" panose="02020603050405020304" pitchFamily="18" charset="0"/>
              </a:rPr>
              <a:t>]</a:t>
            </a: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2476133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10</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a:t>Illustrative Example: Adaptive Power-of-two Scaling</a:t>
            </a:r>
            <a:endParaRPr lang="zh-CN" altLang="en-US" sz="2600" dirty="0"/>
          </a:p>
        </p:txBody>
      </p:sp>
      <p:sp>
        <p:nvSpPr>
          <p:cNvPr id="12" name="文本框 11"/>
          <p:cNvSpPr txBox="1"/>
          <p:nvPr/>
        </p:nvSpPr>
        <p:spPr>
          <a:xfrm>
            <a:off x="1691680" y="1340768"/>
            <a:ext cx="1645940" cy="276999"/>
          </a:xfrm>
          <a:prstGeom prst="rect">
            <a:avLst/>
          </a:prstGeom>
          <a:noFill/>
        </p:spPr>
        <p:txBody>
          <a:bodyPr wrap="square" rtlCol="0">
            <a:spAutoFit/>
          </a:bodyPr>
          <a:lstStyle/>
          <a:p>
            <a:r>
              <a:rPr lang="en-US" altLang="zh-CN" dirty="0"/>
              <a:t>I-component</a:t>
            </a:r>
            <a:endParaRPr lang="zh-CN" altLang="en-US" dirty="0"/>
          </a:p>
        </p:txBody>
      </p:sp>
      <p:sp>
        <p:nvSpPr>
          <p:cNvPr id="13" name="文本框 12"/>
          <p:cNvSpPr txBox="1"/>
          <p:nvPr/>
        </p:nvSpPr>
        <p:spPr>
          <a:xfrm>
            <a:off x="6225530" y="1351801"/>
            <a:ext cx="1645940" cy="276999"/>
          </a:xfrm>
          <a:prstGeom prst="rect">
            <a:avLst/>
          </a:prstGeom>
          <a:noFill/>
        </p:spPr>
        <p:txBody>
          <a:bodyPr wrap="square" rtlCol="0">
            <a:spAutoFit/>
          </a:bodyPr>
          <a:lstStyle/>
          <a:p>
            <a:r>
              <a:rPr lang="en-US" altLang="zh-CN" dirty="0"/>
              <a:t>Q-component</a:t>
            </a:r>
            <a:endParaRPr lang="zh-CN" altLang="en-US" dirty="0"/>
          </a:p>
        </p:txBody>
      </p:sp>
      <mc:AlternateContent xmlns:mc="http://schemas.openxmlformats.org/markup-compatibility/2006" xmlns:a14="http://schemas.microsoft.com/office/drawing/2010/main">
        <mc:Choice Requires="a14">
          <p:sp>
            <p:nvSpPr>
              <p:cNvPr id="15" name="内容占位符 2"/>
              <p:cNvSpPr>
                <a:spLocks noGrp="1"/>
              </p:cNvSpPr>
              <p:nvPr>
                <p:ph idx="1"/>
              </p:nvPr>
            </p:nvSpPr>
            <p:spPr>
              <a:xfrm>
                <a:off x="685800" y="4725144"/>
                <a:ext cx="7772400" cy="1972319"/>
              </a:xfrm>
            </p:spPr>
            <p:txBody>
              <a:bodyPr/>
              <a:lstStyle/>
              <a:p>
                <a:pPr algn="just">
                  <a:lnSpc>
                    <a:spcPct val="140000"/>
                  </a:lnSpc>
                  <a:buFont typeface="Wingdings" panose="05000000000000000000" pitchFamily="2" charset="2"/>
                  <a:buChar char="n"/>
                </a:pPr>
                <a:r>
                  <a:rPr lang="en-US" altLang="zh-CN" sz="1400" dirty="0">
                    <a:latin typeface="+mj-lt"/>
                  </a:rPr>
                  <a:t>Assumption</a:t>
                </a:r>
              </a:p>
              <a:p>
                <a:pPr lvl="1" algn="just">
                  <a:lnSpc>
                    <a:spcPct val="140000"/>
                  </a:lnSpc>
                  <a:buFont typeface="Wingdings" panose="05000000000000000000" pitchFamily="2" charset="2"/>
                  <a:buChar char="Ø"/>
                </a:pPr>
                <a:r>
                  <a:rPr lang="en-US" altLang="zh-CN" sz="1400" dirty="0">
                    <a:latin typeface="+mj-lt"/>
                  </a:rPr>
                  <a:t>The internal processing bit-width is 16 bits per I/Q-component</a:t>
                </a:r>
              </a:p>
              <a:p>
                <a:pPr lvl="1" algn="just">
                  <a:lnSpc>
                    <a:spcPct val="140000"/>
                  </a:lnSpc>
                  <a:buFont typeface="Wingdings" panose="05000000000000000000" pitchFamily="2" charset="2"/>
                  <a:buChar char="Ø"/>
                </a:pPr>
                <a14:m>
                  <m:oMath xmlns:m="http://schemas.openxmlformats.org/officeDocument/2006/math">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h</m:t>
                        </m:r>
                      </m:e>
                      <m:sub>
                        <m:r>
                          <a:rPr lang="en-US" altLang="zh-CN" sz="1400">
                            <a:latin typeface="Cambria Math" panose="02040503050406030204" pitchFamily="18" charset="0"/>
                          </a:rPr>
                          <m:t>𝑅</m:t>
                        </m:r>
                      </m:sub>
                    </m:sSub>
                    <m:d>
                      <m:dPr>
                        <m:ctrlPr>
                          <a:rPr lang="en-US" altLang="zh-CN" sz="1400" i="1">
                            <a:latin typeface="Cambria Math" panose="02040503050406030204" pitchFamily="18" charset="0"/>
                          </a:rPr>
                        </m:ctrlPr>
                      </m:dPr>
                      <m:e>
                        <m:r>
                          <a:rPr lang="en-US" altLang="zh-CN" sz="1400">
                            <a:latin typeface="Cambria Math" panose="02040503050406030204" pitchFamily="18" charset="0"/>
                          </a:rPr>
                          <m:t>𝑘</m:t>
                        </m:r>
                      </m:e>
                    </m:d>
                    <m:r>
                      <a:rPr lang="en-US" altLang="zh-CN" sz="1400">
                        <a:latin typeface="Cambria Math" panose="02040503050406030204" pitchFamily="18" charset="0"/>
                      </a:rPr>
                      <m:t>=</m:t>
                    </m:r>
                    <m:r>
                      <a:rPr lang="en-US" altLang="zh-CN" sz="1400" b="0" i="0" smtClean="0">
                        <a:latin typeface="Cambria Math" panose="02040503050406030204" pitchFamily="18" charset="0"/>
                      </a:rPr>
                      <m:t>941</m:t>
                    </m:r>
                    <m:r>
                      <a:rPr lang="en-US" altLang="zh-CN" sz="1400">
                        <a:latin typeface="Cambria Math" panose="02040503050406030204" pitchFamily="18" charset="0"/>
                      </a:rPr>
                      <m:t>,</m:t>
                    </m:r>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h</m:t>
                        </m:r>
                      </m:e>
                      <m:sub>
                        <m:r>
                          <a:rPr lang="en-US" altLang="zh-CN" sz="1400">
                            <a:latin typeface="Cambria Math" panose="02040503050406030204" pitchFamily="18" charset="0"/>
                          </a:rPr>
                          <m:t>𝐼</m:t>
                        </m:r>
                      </m:sub>
                    </m:sSub>
                    <m:d>
                      <m:dPr>
                        <m:ctrlPr>
                          <a:rPr lang="en-US" altLang="zh-CN" sz="1400" i="1">
                            <a:latin typeface="Cambria Math" panose="02040503050406030204" pitchFamily="18" charset="0"/>
                          </a:rPr>
                        </m:ctrlPr>
                      </m:dPr>
                      <m:e>
                        <m:r>
                          <a:rPr lang="en-US" altLang="zh-CN" sz="1400">
                            <a:latin typeface="Cambria Math" panose="02040503050406030204" pitchFamily="18" charset="0"/>
                          </a:rPr>
                          <m:t>𝑘</m:t>
                        </m:r>
                      </m:e>
                    </m:d>
                    <m:r>
                      <a:rPr lang="en-US" altLang="zh-CN" sz="1400">
                        <a:latin typeface="Cambria Math" panose="02040503050406030204" pitchFamily="18" charset="0"/>
                      </a:rPr>
                      <m:t>=</m:t>
                    </m:r>
                    <m:r>
                      <a:rPr lang="en-US" altLang="zh-CN" sz="1400" b="0" i="0" smtClean="0">
                        <a:latin typeface="Cambria Math" panose="02040503050406030204" pitchFamily="18" charset="0"/>
                      </a:rPr>
                      <m:t>391</m:t>
                    </m:r>
                  </m:oMath>
                </a14:m>
                <a:endParaRPr lang="en-US" altLang="zh-CN" sz="1400" dirty="0">
                  <a:latin typeface="+mj-lt"/>
                </a:endParaRPr>
              </a:p>
              <a:p>
                <a:pPr algn="just">
                  <a:lnSpc>
                    <a:spcPct val="140000"/>
                  </a:lnSpc>
                  <a:buFont typeface="Wingdings" panose="05000000000000000000" pitchFamily="2" charset="2"/>
                  <a:buChar char="n"/>
                </a:pPr>
                <a:r>
                  <a:rPr lang="en-US" altLang="zh-CN" sz="1400" dirty="0">
                    <a:latin typeface="+mj-lt"/>
                  </a:rPr>
                  <a:t>Quantized I/Q data </a:t>
                </a:r>
                <a14:m>
                  <m:oMath xmlns:m="http://schemas.openxmlformats.org/officeDocument/2006/math">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h</m:t>
                        </m:r>
                      </m:e>
                      <m:sub>
                        <m:r>
                          <a:rPr lang="en-US" altLang="zh-CN" sz="1400">
                            <a:latin typeface="Cambria Math" panose="02040503050406030204" pitchFamily="18" charset="0"/>
                          </a:rPr>
                          <m:t>𝑅</m:t>
                        </m:r>
                        <m:r>
                          <a:rPr lang="en-US" altLang="zh-CN" sz="1400">
                            <a:latin typeface="Cambria Math" panose="02040503050406030204" pitchFamily="18" charset="0"/>
                          </a:rPr>
                          <m:t>,</m:t>
                        </m:r>
                        <m:r>
                          <a:rPr lang="en-US" altLang="zh-CN" sz="1400">
                            <a:latin typeface="Cambria Math" panose="02040503050406030204" pitchFamily="18" charset="0"/>
                          </a:rPr>
                          <m:t>𝑞</m:t>
                        </m:r>
                      </m:sub>
                    </m:sSub>
                    <m:d>
                      <m:dPr>
                        <m:ctrlPr>
                          <a:rPr lang="en-US" altLang="zh-CN" sz="1400" i="1">
                            <a:latin typeface="Cambria Math" panose="02040503050406030204" pitchFamily="18" charset="0"/>
                          </a:rPr>
                        </m:ctrlPr>
                      </m:dPr>
                      <m:e>
                        <m:r>
                          <a:rPr lang="en-US" altLang="zh-CN" sz="1400">
                            <a:latin typeface="Cambria Math" panose="02040503050406030204" pitchFamily="18" charset="0"/>
                          </a:rPr>
                          <m:t>𝑘</m:t>
                        </m:r>
                      </m:e>
                    </m:d>
                    <m:r>
                      <a:rPr lang="en-US" altLang="zh-CN" sz="1400">
                        <a:latin typeface="Cambria Math" panose="02040503050406030204" pitchFamily="18" charset="0"/>
                      </a:rPr>
                      <m:t>=29∙</m:t>
                    </m:r>
                    <m:sSup>
                      <m:sSupPr>
                        <m:ctrlPr>
                          <a:rPr lang="en-US" altLang="zh-CN" sz="1400" i="1">
                            <a:latin typeface="Cambria Math" panose="02040503050406030204" pitchFamily="18" charset="0"/>
                          </a:rPr>
                        </m:ctrlPr>
                      </m:sSupPr>
                      <m:e>
                        <m:r>
                          <a:rPr lang="en-US" altLang="zh-CN" sz="1400">
                            <a:latin typeface="Cambria Math" panose="02040503050406030204" pitchFamily="18" charset="0"/>
                          </a:rPr>
                          <m:t>2</m:t>
                        </m:r>
                      </m:e>
                      <m:sup>
                        <m:r>
                          <a:rPr lang="en-US" altLang="zh-CN" sz="1400" b="0" i="0" smtClean="0">
                            <a:latin typeface="Cambria Math" panose="02040503050406030204" pitchFamily="18" charset="0"/>
                          </a:rPr>
                          <m:t>5</m:t>
                        </m:r>
                      </m:sup>
                    </m:sSup>
                    <m:r>
                      <a:rPr lang="en-US" altLang="zh-CN" sz="1400">
                        <a:latin typeface="Cambria Math" panose="02040503050406030204" pitchFamily="18" charset="0"/>
                      </a:rPr>
                      <m:t>=</m:t>
                    </m:r>
                    <m:r>
                      <a:rPr lang="en-US" altLang="zh-CN" sz="1400" b="0" i="0" smtClean="0">
                        <a:latin typeface="Cambria Math" panose="02040503050406030204" pitchFamily="18" charset="0"/>
                      </a:rPr>
                      <m:t>92</m:t>
                    </m:r>
                    <m:r>
                      <a:rPr lang="en-US" altLang="zh-CN" sz="1400">
                        <a:latin typeface="Cambria Math" panose="02040503050406030204" pitchFamily="18" charset="0"/>
                      </a:rPr>
                      <m:t>8,</m:t>
                    </m:r>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h</m:t>
                        </m:r>
                      </m:e>
                      <m:sub>
                        <m:r>
                          <a:rPr lang="en-US" altLang="zh-CN" sz="1400">
                            <a:latin typeface="Cambria Math" panose="02040503050406030204" pitchFamily="18" charset="0"/>
                          </a:rPr>
                          <m:t>𝐼</m:t>
                        </m:r>
                        <m:r>
                          <a:rPr lang="en-US" altLang="zh-CN" sz="1400">
                            <a:latin typeface="Cambria Math" panose="02040503050406030204" pitchFamily="18" charset="0"/>
                          </a:rPr>
                          <m:t>,</m:t>
                        </m:r>
                        <m:r>
                          <a:rPr lang="en-US" altLang="zh-CN" sz="1400">
                            <a:latin typeface="Cambria Math" panose="02040503050406030204" pitchFamily="18" charset="0"/>
                          </a:rPr>
                          <m:t>𝑞</m:t>
                        </m:r>
                      </m:sub>
                    </m:sSub>
                    <m:d>
                      <m:dPr>
                        <m:ctrlPr>
                          <a:rPr lang="en-US" altLang="zh-CN" sz="1400" i="1">
                            <a:latin typeface="Cambria Math" panose="02040503050406030204" pitchFamily="18" charset="0"/>
                          </a:rPr>
                        </m:ctrlPr>
                      </m:dPr>
                      <m:e>
                        <m:r>
                          <a:rPr lang="en-US" altLang="zh-CN" sz="1400">
                            <a:latin typeface="Cambria Math" panose="02040503050406030204" pitchFamily="18" charset="0"/>
                          </a:rPr>
                          <m:t>𝑘</m:t>
                        </m:r>
                      </m:e>
                    </m:d>
                    <m:r>
                      <a:rPr lang="en-US" altLang="zh-CN" sz="1400">
                        <a:latin typeface="Cambria Math" panose="02040503050406030204" pitchFamily="18" charset="0"/>
                      </a:rPr>
                      <m:t>=12∙</m:t>
                    </m:r>
                    <m:sSup>
                      <m:sSupPr>
                        <m:ctrlPr>
                          <a:rPr lang="en-US" altLang="zh-CN" sz="1400" i="1">
                            <a:latin typeface="Cambria Math" panose="02040503050406030204" pitchFamily="18" charset="0"/>
                          </a:rPr>
                        </m:ctrlPr>
                      </m:sSupPr>
                      <m:e>
                        <m:r>
                          <a:rPr lang="en-US" altLang="zh-CN" sz="1400">
                            <a:latin typeface="Cambria Math" panose="02040503050406030204" pitchFamily="18" charset="0"/>
                          </a:rPr>
                          <m:t>2</m:t>
                        </m:r>
                      </m:e>
                      <m:sup>
                        <m:r>
                          <a:rPr lang="en-US" altLang="zh-CN" sz="1400" b="0" i="0" smtClean="0">
                            <a:latin typeface="Cambria Math" panose="02040503050406030204" pitchFamily="18" charset="0"/>
                          </a:rPr>
                          <m:t>5</m:t>
                        </m:r>
                      </m:sup>
                    </m:sSup>
                    <m:r>
                      <a:rPr lang="en-US" altLang="zh-CN" sz="1400">
                        <a:latin typeface="Cambria Math" panose="02040503050406030204" pitchFamily="18" charset="0"/>
                      </a:rPr>
                      <m:t>=</m:t>
                    </m:r>
                    <m:r>
                      <a:rPr lang="en-US" altLang="zh-CN" sz="1400" b="0" i="0" smtClean="0">
                        <a:latin typeface="Cambria Math" panose="02040503050406030204" pitchFamily="18" charset="0"/>
                      </a:rPr>
                      <m:t>384</m:t>
                    </m:r>
                  </m:oMath>
                </a14:m>
                <a:endParaRPr lang="en-US" altLang="zh-CN" sz="1400" dirty="0"/>
              </a:p>
              <a:p>
                <a:pPr algn="just">
                  <a:lnSpc>
                    <a:spcPct val="140000"/>
                  </a:lnSpc>
                  <a:buFont typeface="Wingdings" panose="05000000000000000000" pitchFamily="2" charset="2"/>
                  <a:buChar char="n"/>
                </a:pPr>
                <a:r>
                  <a:rPr lang="en-US" altLang="zh-CN" sz="1400" dirty="0">
                    <a:latin typeface="+mj-lt"/>
                  </a:rPr>
                  <a:t>Total number of bits per CIR tap is 16</a:t>
                </a:r>
              </a:p>
            </p:txBody>
          </p:sp>
        </mc:Choice>
        <mc:Fallback xmlns="">
          <p:sp>
            <p:nvSpPr>
              <p:cNvPr id="15" name="内容占位符 2"/>
              <p:cNvSpPr>
                <a:spLocks noGrp="1" noRot="1" noChangeAspect="1" noMove="1" noResize="1" noEditPoints="1" noAdjustHandles="1" noChangeArrowheads="1" noChangeShapeType="1" noTextEdit="1"/>
              </p:cNvSpPr>
              <p:nvPr>
                <p:ph idx="1"/>
              </p:nvPr>
            </p:nvSpPr>
            <p:spPr>
              <a:xfrm>
                <a:off x="685800" y="4725144"/>
                <a:ext cx="7772400" cy="1972319"/>
              </a:xfrm>
              <a:blipFill rotWithShape="0">
                <a:blip r:embed="rId2"/>
                <a:stretch>
                  <a:fillRect l="-157"/>
                </a:stretch>
              </a:blipFill>
            </p:spPr>
            <p:txBody>
              <a:bodyPr/>
              <a:lstStyle/>
              <a:p>
                <a:r>
                  <a:rPr lang="zh-CN" altLang="en-US">
                    <a:noFill/>
                  </a:rPr>
                  <a:t> </a:t>
                </a:r>
              </a:p>
            </p:txBody>
          </p:sp>
        </mc:Fallback>
      </mc:AlternateContent>
      <p:pic>
        <p:nvPicPr>
          <p:cNvPr id="2" name="图片 1"/>
          <p:cNvPicPr>
            <a:picLocks noChangeAspect="1"/>
          </p:cNvPicPr>
          <p:nvPr/>
        </p:nvPicPr>
        <p:blipFill>
          <a:blip r:embed="rId3"/>
          <a:stretch>
            <a:fillRect/>
          </a:stretch>
        </p:blipFill>
        <p:spPr>
          <a:xfrm>
            <a:off x="0" y="1575600"/>
            <a:ext cx="9144000" cy="3221552"/>
          </a:xfrm>
          <a:prstGeom prst="rect">
            <a:avLst/>
          </a:prstGeom>
        </p:spPr>
      </p:pic>
    </p:spTree>
    <p:extLst>
      <p:ext uri="{BB962C8B-B14F-4D97-AF65-F5344CB8AC3E}">
        <p14:creationId xmlns:p14="http://schemas.microsoft.com/office/powerpoint/2010/main" val="1701297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11</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a:t>CIR Tap 16-bit Simulations</a:t>
            </a:r>
            <a:endParaRPr lang="zh-CN" altLang="en-US" sz="2600" dirty="0"/>
          </a:p>
        </p:txBody>
      </p:sp>
      <p:sp>
        <p:nvSpPr>
          <p:cNvPr id="8" name="内容占位符 2"/>
          <p:cNvSpPr>
            <a:spLocks noGrp="1"/>
          </p:cNvSpPr>
          <p:nvPr>
            <p:ph idx="1"/>
          </p:nvPr>
        </p:nvSpPr>
        <p:spPr>
          <a:xfrm>
            <a:off x="719336" y="1556792"/>
            <a:ext cx="7772400" cy="1368152"/>
          </a:xfrm>
        </p:spPr>
        <p:txBody>
          <a:bodyPr/>
          <a:lstStyle/>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p:txBody>
      </p:sp>
      <mc:AlternateContent xmlns:mc="http://schemas.openxmlformats.org/markup-compatibility/2006" xmlns:a14="http://schemas.microsoft.com/office/drawing/2010/main">
        <mc:Choice Requires="a14">
          <p:sp>
            <p:nvSpPr>
              <p:cNvPr id="12" name="内容占位符 2"/>
              <p:cNvSpPr txBox="1">
                <a:spLocks/>
              </p:cNvSpPr>
              <p:nvPr/>
            </p:nvSpPr>
            <p:spPr bwMode="auto">
              <a:xfrm>
                <a:off x="719336" y="4941168"/>
                <a:ext cx="7772400" cy="153424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400" kern="0" dirty="0">
                    <a:latin typeface="+mj-lt"/>
                  </a:rPr>
                  <a:t>We set </a:t>
                </a:r>
                <a14:m>
                  <m:oMath xmlns:m="http://schemas.openxmlformats.org/officeDocument/2006/math">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r>
                          <a:rPr lang="en-US" altLang="zh-CN" sz="1400" kern="0">
                            <a:latin typeface="Cambria Math" panose="02040503050406030204" pitchFamily="18" charset="0"/>
                          </a:rPr>
                          <m:t>𝑏</m:t>
                        </m:r>
                      </m:sub>
                    </m:sSub>
                    <m:r>
                      <a:rPr lang="en-US" altLang="zh-CN" sz="1400" kern="0">
                        <a:latin typeface="Cambria Math" panose="02040503050406030204" pitchFamily="18" charset="0"/>
                      </a:rPr>
                      <m:t>=8 </m:t>
                    </m:r>
                    <m:r>
                      <m:rPr>
                        <m:sty m:val="p"/>
                      </m:rPr>
                      <a:rPr lang="en-US" altLang="zh-CN" sz="1400" kern="0">
                        <a:latin typeface="Cambria Math" panose="02040503050406030204" pitchFamily="18" charset="0"/>
                      </a:rPr>
                      <m:t>bits</m:t>
                    </m:r>
                  </m:oMath>
                </a14:m>
                <a:r>
                  <a:rPr lang="en-US" altLang="zh-CN" sz="1400" kern="0" dirty="0">
                    <a:latin typeface="+mj-lt"/>
                  </a:rPr>
                  <a:t> in [3], and </a:t>
                </a:r>
                <a14:m>
                  <m:oMath xmlns:m="http://schemas.openxmlformats.org/officeDocument/2006/math">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𝑀</m:t>
                            </m:r>
                          </m:e>
                          <m:sub>
                            <m:r>
                              <a:rPr lang="en-US" altLang="zh-CN" sz="1400" kern="0">
                                <a:latin typeface="Cambria Math" panose="02040503050406030204" pitchFamily="18" charset="0"/>
                              </a:rPr>
                              <m:t>𝑅</m:t>
                            </m:r>
                          </m:sub>
                        </m:sSub>
                      </m:sub>
                    </m:sSub>
                    <m:r>
                      <a:rPr lang="en-US" altLang="zh-CN" sz="1400" kern="0">
                        <a:latin typeface="Cambria Math" panose="02040503050406030204" pitchFamily="18" charset="0"/>
                      </a:rPr>
                      <m:t>=</m:t>
                    </m:r>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𝑀</m:t>
                            </m:r>
                          </m:e>
                          <m:sub>
                            <m:r>
                              <a:rPr lang="en-US" altLang="zh-CN" sz="1400" kern="0">
                                <a:latin typeface="Cambria Math" panose="02040503050406030204" pitchFamily="18" charset="0"/>
                              </a:rPr>
                              <m:t>𝐼</m:t>
                            </m:r>
                          </m:sub>
                        </m:sSub>
                      </m:sub>
                    </m:sSub>
                    <m:r>
                      <a:rPr lang="en-US" altLang="zh-CN" sz="1400" kern="0">
                        <a:latin typeface="Cambria Math" panose="02040503050406030204" pitchFamily="18" charset="0"/>
                      </a:rPr>
                      <m:t>=6 </m:t>
                    </m:r>
                    <m:r>
                      <m:rPr>
                        <m:sty m:val="p"/>
                      </m:rPr>
                      <a:rPr lang="en-US" altLang="zh-CN" sz="1400" kern="0">
                        <a:latin typeface="Cambria Math" panose="02040503050406030204" pitchFamily="18" charset="0"/>
                      </a:rPr>
                      <m:t>bits</m:t>
                    </m:r>
                    <m:r>
                      <a:rPr lang="en-US" altLang="zh-CN" sz="1400" kern="0">
                        <a:latin typeface="Cambria Math" panose="02040503050406030204" pitchFamily="18" charset="0"/>
                      </a:rPr>
                      <m:t>,</m:t>
                    </m:r>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r>
                          <a:rPr lang="en-US" altLang="zh-CN" sz="1400" kern="0">
                            <a:latin typeface="Cambria Math" panose="02040503050406030204" pitchFamily="18" charset="0"/>
                          </a:rPr>
                          <m:t>𝐸</m:t>
                        </m:r>
                      </m:sub>
                    </m:sSub>
                    <m:r>
                      <a:rPr lang="en-US" altLang="zh-CN" sz="1400" kern="0">
                        <a:latin typeface="Cambria Math" panose="02040503050406030204" pitchFamily="18" charset="0"/>
                      </a:rPr>
                      <m:t>=4 </m:t>
                    </m:r>
                    <m:r>
                      <m:rPr>
                        <m:sty m:val="p"/>
                      </m:rPr>
                      <a:rPr lang="en-US" altLang="zh-CN" sz="1400" kern="0">
                        <a:latin typeface="Cambria Math" panose="02040503050406030204" pitchFamily="18" charset="0"/>
                      </a:rPr>
                      <m:t>bits</m:t>
                    </m:r>
                  </m:oMath>
                </a14:m>
                <a:r>
                  <a:rPr lang="en-US" altLang="zh-CN" sz="1400" kern="0" dirty="0">
                    <a:latin typeface="+mj-lt"/>
                  </a:rPr>
                  <a:t> in the proposed method.</a:t>
                </a:r>
              </a:p>
              <a:p>
                <a:pPr lvl="1" algn="just">
                  <a:lnSpc>
                    <a:spcPct val="140000"/>
                  </a:lnSpc>
                  <a:buFont typeface="Wingdings" panose="05000000000000000000" pitchFamily="2" charset="2"/>
                  <a:buChar char="Ø"/>
                </a:pPr>
                <a:r>
                  <a:rPr lang="en-US" altLang="zh-CN" sz="1400" kern="0" dirty="0">
                    <a:latin typeface="+mj-lt"/>
                  </a:rPr>
                  <a:t>The overall overhead for both methods is same</a:t>
                </a:r>
              </a:p>
              <a:p>
                <a:pPr algn="just">
                  <a:lnSpc>
                    <a:spcPct val="140000"/>
                  </a:lnSpc>
                  <a:buFont typeface="Wingdings" panose="05000000000000000000" pitchFamily="2" charset="2"/>
                  <a:buChar char="n"/>
                </a:pPr>
                <a:r>
                  <a:rPr lang="en-US" altLang="zh-CN" sz="1400" kern="0" dirty="0">
                    <a:latin typeface="+mj-lt"/>
                  </a:rPr>
                  <a:t>The probabilities that the SQNR of the adaptive power-of-two scaling, real-value scaling, and power-of-two scaling is larger than 35dB are 0.55, 0.3, and 0.18, respectively</a:t>
                </a:r>
                <a:endParaRPr lang="zh-CN" altLang="en-US" sz="1400" kern="0" dirty="0">
                  <a:latin typeface="+mj-lt"/>
                </a:endParaRPr>
              </a:p>
              <a:p>
                <a:pPr algn="just">
                  <a:lnSpc>
                    <a:spcPct val="140000"/>
                  </a:lnSpc>
                  <a:buFont typeface="Wingdings" panose="05000000000000000000" pitchFamily="2" charset="2"/>
                  <a:buChar char="n"/>
                </a:pPr>
                <a:endParaRPr lang="en-US" altLang="zh-CN" sz="1800" kern="0" dirty="0">
                  <a:latin typeface="+mj-lt"/>
                </a:endParaRPr>
              </a:p>
            </p:txBody>
          </p:sp>
        </mc:Choice>
        <mc:Fallback xmlns="">
          <p:sp>
            <p:nvSpPr>
              <p:cNvPr id="12" name="内容占位符 2"/>
              <p:cNvSpPr txBox="1">
                <a:spLocks noRot="1" noChangeAspect="1" noMove="1" noResize="1" noEditPoints="1" noAdjustHandles="1" noChangeArrowheads="1" noChangeShapeType="1" noTextEdit="1"/>
              </p:cNvSpPr>
              <p:nvPr/>
            </p:nvSpPr>
            <p:spPr bwMode="auto">
              <a:xfrm>
                <a:off x="719336" y="4941168"/>
                <a:ext cx="7772400" cy="1534245"/>
              </a:xfrm>
              <a:prstGeom prst="rect">
                <a:avLst/>
              </a:prstGeom>
              <a:blipFill rotWithShape="0">
                <a:blip r:embed="rId2"/>
                <a:stretch>
                  <a:fillRect l="-78" r="-23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内容占位符 2">
                <a:extLst>
                  <a:ext uri="{FF2B5EF4-FFF2-40B4-BE49-F238E27FC236}">
                    <a16:creationId xmlns:a16="http://schemas.microsoft.com/office/drawing/2014/main" id="{F7775A31-C35C-433D-9CFD-A0F8E4B84239}"/>
                  </a:ext>
                </a:extLst>
              </p:cNvPr>
              <p:cNvSpPr txBox="1">
                <a:spLocks/>
              </p:cNvSpPr>
              <p:nvPr/>
            </p:nvSpPr>
            <p:spPr bwMode="auto">
              <a:xfrm>
                <a:off x="5230629" y="2657508"/>
                <a:ext cx="3898677" cy="127847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40000"/>
                  </a:lnSpc>
                  <a:buNone/>
                </a:pPr>
                <a:r>
                  <a:rPr lang="en-US" altLang="zh-CN" sz="1600" kern="0" dirty="0">
                    <a:latin typeface="+mj-lt"/>
                  </a:rPr>
                  <a:t>CCDF is complementary cumulative distribution function, which is defined as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𝑓</m:t>
                        </m:r>
                      </m:e>
                      <m:sub>
                        <m:r>
                          <a:rPr lang="en-US" altLang="zh-CN" sz="1600" i="1">
                            <a:latin typeface="Cambria Math" panose="02040503050406030204" pitchFamily="18" charset="0"/>
                          </a:rPr>
                          <m:t>𝑋</m:t>
                        </m:r>
                      </m:sub>
                    </m:sSub>
                    <m:d>
                      <m:dPr>
                        <m:ctrlPr>
                          <a:rPr lang="en-US" altLang="zh-CN" sz="1600" i="1">
                            <a:latin typeface="Cambria Math" panose="02040503050406030204" pitchFamily="18" charset="0"/>
                          </a:rPr>
                        </m:ctrlPr>
                      </m:dPr>
                      <m:e>
                        <m:r>
                          <a:rPr lang="en-US" altLang="zh-CN" sz="1600" i="1">
                            <a:latin typeface="Cambria Math" panose="02040503050406030204" pitchFamily="18" charset="0"/>
                          </a:rPr>
                          <m:t>𝑥</m:t>
                        </m:r>
                      </m:e>
                    </m:d>
                    <m:r>
                      <a:rPr lang="en-US" altLang="zh-CN" sz="1600" i="1">
                        <a:latin typeface="Cambria Math" panose="02040503050406030204" pitchFamily="18" charset="0"/>
                      </a:rPr>
                      <m:t>=</m:t>
                    </m:r>
                    <m:r>
                      <m:rPr>
                        <m:sty m:val="p"/>
                      </m:rPr>
                      <a:rPr lang="en-US" altLang="zh-CN" sz="1600">
                        <a:latin typeface="Cambria Math" panose="02040503050406030204" pitchFamily="18" charset="0"/>
                      </a:rPr>
                      <m:t>Pr</m:t>
                    </m:r>
                    <m:d>
                      <m:dPr>
                        <m:ctrlPr>
                          <a:rPr lang="en-US" altLang="zh-CN" sz="1600" i="1">
                            <a:latin typeface="Cambria Math" panose="02040503050406030204" pitchFamily="18" charset="0"/>
                          </a:rPr>
                        </m:ctrlPr>
                      </m:dPr>
                      <m:e>
                        <m:r>
                          <a:rPr lang="en-US" altLang="zh-CN" sz="1600" i="1">
                            <a:latin typeface="Cambria Math" panose="02040503050406030204" pitchFamily="18" charset="0"/>
                          </a:rPr>
                          <m:t>𝑋</m:t>
                        </m:r>
                        <m:r>
                          <a:rPr lang="en-US" altLang="zh-CN" sz="1600" i="1">
                            <a:latin typeface="Cambria Math" panose="02040503050406030204" pitchFamily="18" charset="0"/>
                            <a:ea typeface="Cambria Math" panose="02040503050406030204" pitchFamily="18" charset="0"/>
                          </a:rPr>
                          <m:t>&gt;</m:t>
                        </m:r>
                        <m:r>
                          <a:rPr lang="en-US" altLang="zh-CN" sz="1600" i="1">
                            <a:latin typeface="Cambria Math" panose="02040503050406030204" pitchFamily="18" charset="0"/>
                            <a:ea typeface="Cambria Math" panose="02040503050406030204" pitchFamily="18" charset="0"/>
                          </a:rPr>
                          <m:t>𝑥</m:t>
                        </m:r>
                      </m:e>
                    </m:d>
                  </m:oMath>
                </a14:m>
                <a:endParaRPr lang="en-US" altLang="zh-CN" sz="1600" kern="0" dirty="0">
                  <a:latin typeface="+mj-lt"/>
                </a:endParaRPr>
              </a:p>
            </p:txBody>
          </p:sp>
        </mc:Choice>
        <mc:Fallback xmlns="">
          <p:sp>
            <p:nvSpPr>
              <p:cNvPr id="15" name="内容占位符 2">
                <a:extLst>
                  <a:ext uri="{FF2B5EF4-FFF2-40B4-BE49-F238E27FC236}">
                    <a16:creationId xmlns:a16="http://schemas.microsoft.com/office/drawing/2014/main" xmlns:a14="http://schemas.microsoft.com/office/drawing/2010/main" xmlns="" id="{F7775A31-C35C-433D-9CFD-A0F8E4B84239}"/>
                  </a:ext>
                </a:extLst>
              </p:cNvPr>
              <p:cNvSpPr txBox="1">
                <a:spLocks noRot="1" noChangeAspect="1" noMove="1" noResize="1" noEditPoints="1" noAdjustHandles="1" noChangeArrowheads="1" noChangeShapeType="1" noTextEdit="1"/>
              </p:cNvSpPr>
              <p:nvPr/>
            </p:nvSpPr>
            <p:spPr bwMode="auto">
              <a:xfrm>
                <a:off x="5230629" y="2657508"/>
                <a:ext cx="3898677" cy="1278475"/>
              </a:xfrm>
              <a:prstGeom prst="rect">
                <a:avLst/>
              </a:prstGeom>
              <a:blipFill rotWithShape="0">
                <a:blip r:embed="rId3"/>
                <a:stretch>
                  <a:fillRect l="-781" r="-78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pic>
        <p:nvPicPr>
          <p:cNvPr id="3" name="图片 2"/>
          <p:cNvPicPr>
            <a:picLocks noChangeAspect="1"/>
          </p:cNvPicPr>
          <p:nvPr/>
        </p:nvPicPr>
        <p:blipFill>
          <a:blip r:embed="rId4"/>
          <a:stretch>
            <a:fillRect/>
          </a:stretch>
        </p:blipFill>
        <p:spPr>
          <a:xfrm>
            <a:off x="380355" y="1216218"/>
            <a:ext cx="4551685" cy="3724950"/>
          </a:xfrm>
          <a:prstGeom prst="rect">
            <a:avLst/>
          </a:prstGeom>
        </p:spPr>
      </p:pic>
    </p:spTree>
    <p:extLst>
      <p:ext uri="{BB962C8B-B14F-4D97-AF65-F5344CB8AC3E}">
        <p14:creationId xmlns:p14="http://schemas.microsoft.com/office/powerpoint/2010/main" val="595935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12</a:t>
            </a:fld>
            <a:endParaRPr lang="en-US" altLang="en-US" dirty="0"/>
          </a:p>
        </p:txBody>
      </p:sp>
      <p:sp>
        <p:nvSpPr>
          <p:cNvPr id="7" name="标题 1"/>
          <p:cNvSpPr>
            <a:spLocks noGrp="1"/>
          </p:cNvSpPr>
          <p:nvPr>
            <p:ph type="title"/>
          </p:nvPr>
        </p:nvSpPr>
        <p:spPr>
          <a:xfrm>
            <a:off x="685800" y="489992"/>
            <a:ext cx="7772400" cy="1066800"/>
          </a:xfrm>
        </p:spPr>
        <p:txBody>
          <a:bodyPr/>
          <a:lstStyle/>
          <a:p>
            <a:r>
              <a:rPr lang="en-US" altLang="zh-CN" sz="2600" dirty="0"/>
              <a:t>CIR Tap 20-bit Simulations</a:t>
            </a:r>
            <a:endParaRPr lang="zh-CN" altLang="en-US" sz="2600" dirty="0"/>
          </a:p>
        </p:txBody>
      </p:sp>
      <p:sp>
        <p:nvSpPr>
          <p:cNvPr id="8" name="内容占位符 2"/>
          <p:cNvSpPr>
            <a:spLocks noGrp="1"/>
          </p:cNvSpPr>
          <p:nvPr>
            <p:ph idx="1"/>
          </p:nvPr>
        </p:nvSpPr>
        <p:spPr>
          <a:xfrm>
            <a:off x="719336" y="1556792"/>
            <a:ext cx="7772400" cy="1368152"/>
          </a:xfrm>
        </p:spPr>
        <p:txBody>
          <a:bodyPr/>
          <a:lstStyle/>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p:txBody>
      </p:sp>
      <mc:AlternateContent xmlns:mc="http://schemas.openxmlformats.org/markup-compatibility/2006">
        <mc:Choice xmlns:a14="http://schemas.microsoft.com/office/drawing/2010/main" Requires="a14">
          <p:sp>
            <p:nvSpPr>
              <p:cNvPr id="12" name="内容占位符 2"/>
              <p:cNvSpPr txBox="1">
                <a:spLocks/>
              </p:cNvSpPr>
              <p:nvPr/>
            </p:nvSpPr>
            <p:spPr bwMode="auto">
              <a:xfrm>
                <a:off x="719336" y="5013176"/>
                <a:ext cx="7772400" cy="138025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400" kern="0" dirty="0">
                    <a:latin typeface="+mj-lt"/>
                  </a:rPr>
                  <a:t>We set </a:t>
                </a:r>
                <a14:m>
                  <m:oMath xmlns:m="http://schemas.openxmlformats.org/officeDocument/2006/math">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r>
                          <a:rPr lang="en-US" altLang="zh-CN" sz="1400" kern="0">
                            <a:latin typeface="Cambria Math" panose="02040503050406030204" pitchFamily="18" charset="0"/>
                          </a:rPr>
                          <m:t>𝑏</m:t>
                        </m:r>
                      </m:sub>
                    </m:sSub>
                    <m:r>
                      <a:rPr lang="en-US" altLang="zh-CN" sz="1400" kern="0">
                        <a:latin typeface="Cambria Math" panose="02040503050406030204" pitchFamily="18" charset="0"/>
                      </a:rPr>
                      <m:t>=10 </m:t>
                    </m:r>
                    <m:r>
                      <m:rPr>
                        <m:sty m:val="p"/>
                      </m:rPr>
                      <a:rPr lang="en-US" altLang="zh-CN" sz="1400" kern="0">
                        <a:latin typeface="Cambria Math" panose="02040503050406030204" pitchFamily="18" charset="0"/>
                      </a:rPr>
                      <m:t>bits</m:t>
                    </m:r>
                  </m:oMath>
                </a14:m>
                <a:r>
                  <a:rPr lang="en-US" altLang="zh-CN" sz="1400" kern="0" dirty="0">
                    <a:latin typeface="+mj-lt"/>
                  </a:rPr>
                  <a:t> in [3], and </a:t>
                </a:r>
                <a14:m>
                  <m:oMath xmlns:m="http://schemas.openxmlformats.org/officeDocument/2006/math">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𝑀</m:t>
                            </m:r>
                          </m:e>
                          <m:sub>
                            <m:r>
                              <a:rPr lang="en-US" altLang="zh-CN" sz="1400" kern="0">
                                <a:latin typeface="Cambria Math" panose="02040503050406030204" pitchFamily="18" charset="0"/>
                              </a:rPr>
                              <m:t>𝑅</m:t>
                            </m:r>
                          </m:sub>
                        </m:sSub>
                      </m:sub>
                    </m:sSub>
                    <m:r>
                      <a:rPr lang="en-US" altLang="zh-CN" sz="1400" kern="0">
                        <a:latin typeface="Cambria Math" panose="02040503050406030204" pitchFamily="18" charset="0"/>
                      </a:rPr>
                      <m:t>=</m:t>
                    </m:r>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𝑀</m:t>
                            </m:r>
                          </m:e>
                          <m:sub>
                            <m:r>
                              <a:rPr lang="en-US" altLang="zh-CN" sz="1400" kern="0">
                                <a:latin typeface="Cambria Math" panose="02040503050406030204" pitchFamily="18" charset="0"/>
                              </a:rPr>
                              <m:t>𝐼</m:t>
                            </m:r>
                          </m:sub>
                        </m:sSub>
                      </m:sub>
                    </m:sSub>
                    <m:r>
                      <a:rPr lang="en-US" altLang="zh-CN" sz="1400" kern="0">
                        <a:latin typeface="Cambria Math" panose="02040503050406030204" pitchFamily="18" charset="0"/>
                      </a:rPr>
                      <m:t>=</m:t>
                    </m:r>
                    <m:r>
                      <a:rPr lang="en-US" altLang="zh-CN" sz="1400" b="0" i="0" kern="0" smtClean="0">
                        <a:latin typeface="Cambria Math" panose="02040503050406030204" pitchFamily="18" charset="0"/>
                      </a:rPr>
                      <m:t>8</m:t>
                    </m:r>
                    <m:r>
                      <a:rPr lang="en-US" altLang="zh-CN" sz="1400" kern="0">
                        <a:latin typeface="Cambria Math" panose="02040503050406030204" pitchFamily="18" charset="0"/>
                      </a:rPr>
                      <m:t> </m:t>
                    </m:r>
                    <m:r>
                      <m:rPr>
                        <m:sty m:val="p"/>
                      </m:rPr>
                      <a:rPr lang="en-US" altLang="zh-CN" sz="1400" kern="0">
                        <a:latin typeface="Cambria Math" panose="02040503050406030204" pitchFamily="18" charset="0"/>
                      </a:rPr>
                      <m:t>bits</m:t>
                    </m:r>
                    <m:r>
                      <a:rPr lang="en-US" altLang="zh-CN" sz="1400" kern="0">
                        <a:latin typeface="Cambria Math" panose="02040503050406030204" pitchFamily="18" charset="0"/>
                      </a:rPr>
                      <m:t>,</m:t>
                    </m:r>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r>
                          <a:rPr lang="en-US" altLang="zh-CN" sz="1400" kern="0">
                            <a:latin typeface="Cambria Math" panose="02040503050406030204" pitchFamily="18" charset="0"/>
                          </a:rPr>
                          <m:t>𝐸</m:t>
                        </m:r>
                      </m:sub>
                    </m:sSub>
                    <m:r>
                      <a:rPr lang="en-US" altLang="zh-CN" sz="1400" kern="0">
                        <a:latin typeface="Cambria Math" panose="02040503050406030204" pitchFamily="18" charset="0"/>
                      </a:rPr>
                      <m:t>=4 </m:t>
                    </m:r>
                    <m:r>
                      <m:rPr>
                        <m:sty m:val="p"/>
                      </m:rPr>
                      <a:rPr lang="en-US" altLang="zh-CN" sz="1400" kern="0">
                        <a:latin typeface="Cambria Math" panose="02040503050406030204" pitchFamily="18" charset="0"/>
                      </a:rPr>
                      <m:t>bits</m:t>
                    </m:r>
                  </m:oMath>
                </a14:m>
                <a:r>
                  <a:rPr lang="en-US" altLang="zh-CN" sz="1400" kern="0" dirty="0">
                    <a:latin typeface="+mj-lt"/>
                  </a:rPr>
                  <a:t> in the proposed method</a:t>
                </a:r>
              </a:p>
              <a:p>
                <a:pPr lvl="1" algn="just">
                  <a:lnSpc>
                    <a:spcPct val="140000"/>
                  </a:lnSpc>
                  <a:buFont typeface="Wingdings" panose="05000000000000000000" pitchFamily="2" charset="2"/>
                  <a:buChar char="Ø"/>
                </a:pPr>
                <a:r>
                  <a:rPr lang="en-US" altLang="zh-CN" sz="1400" kern="0" dirty="0">
                    <a:latin typeface="+mj-lt"/>
                  </a:rPr>
                  <a:t>The overall overhead for both methods is same</a:t>
                </a:r>
              </a:p>
              <a:p>
                <a:pPr algn="just">
                  <a:lnSpc>
                    <a:spcPct val="140000"/>
                  </a:lnSpc>
                  <a:buFont typeface="Wingdings" panose="05000000000000000000" pitchFamily="2" charset="2"/>
                  <a:buChar char="n"/>
                </a:pPr>
                <a:r>
                  <a:rPr lang="en-US" altLang="zh-CN" sz="1400" kern="0" dirty="0">
                    <a:latin typeface="+mj-lt"/>
                  </a:rPr>
                  <a:t>The probabilities that the SQNR of the adaptive power-of-two scaling, real-value scaling, and power-of-two scaling is larger than 35dB are 1, 0.83, and 0.65, respectively</a:t>
                </a:r>
                <a:endParaRPr lang="zh-CN" altLang="en-US" sz="1400" kern="0" dirty="0">
                  <a:latin typeface="+mj-lt"/>
                </a:endParaRPr>
              </a:p>
              <a:p>
                <a:pPr algn="just">
                  <a:lnSpc>
                    <a:spcPct val="140000"/>
                  </a:lnSpc>
                  <a:buFont typeface="Wingdings" panose="05000000000000000000" pitchFamily="2" charset="2"/>
                  <a:buChar char="n"/>
                </a:pPr>
                <a:endParaRPr lang="en-US" altLang="zh-CN" sz="1800" kern="0" dirty="0">
                  <a:latin typeface="+mj-lt"/>
                </a:endParaRPr>
              </a:p>
            </p:txBody>
          </p:sp>
        </mc:Choice>
        <mc:Fallback>
          <p:sp>
            <p:nvSpPr>
              <p:cNvPr id="12" name="内容占位符 2"/>
              <p:cNvSpPr txBox="1">
                <a:spLocks noRot="1" noChangeAspect="1" noMove="1" noResize="1" noEditPoints="1" noAdjustHandles="1" noChangeArrowheads="1" noChangeShapeType="1" noTextEdit="1"/>
              </p:cNvSpPr>
              <p:nvPr/>
            </p:nvSpPr>
            <p:spPr bwMode="auto">
              <a:xfrm>
                <a:off x="719336" y="5013176"/>
                <a:ext cx="7772400" cy="1380255"/>
              </a:xfrm>
              <a:prstGeom prst="rect">
                <a:avLst/>
              </a:prstGeom>
              <a:blipFill>
                <a:blip r:embed="rId2"/>
                <a:stretch>
                  <a:fillRect l="-78" r="-235" b="-352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5" name="内容占位符 2">
                <a:extLst>
                  <a:ext uri="{FF2B5EF4-FFF2-40B4-BE49-F238E27FC236}">
                    <a16:creationId xmlns:a16="http://schemas.microsoft.com/office/drawing/2014/main" id="{F7775A31-C35C-433D-9CFD-A0F8E4B84239}"/>
                  </a:ext>
                </a:extLst>
              </p:cNvPr>
              <p:cNvSpPr txBox="1">
                <a:spLocks/>
              </p:cNvSpPr>
              <p:nvPr/>
            </p:nvSpPr>
            <p:spPr bwMode="auto">
              <a:xfrm>
                <a:off x="5230629" y="2657508"/>
                <a:ext cx="3898677" cy="1278475"/>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40000"/>
                  </a:lnSpc>
                  <a:buNone/>
                </a:pPr>
                <a:r>
                  <a:rPr lang="en-US" altLang="zh-CN" sz="1600" kern="0" dirty="0">
                    <a:latin typeface="+mj-lt"/>
                  </a:rPr>
                  <a:t>CCDF is complementary cumulative distribution function, which is defined as </a:t>
                </a:r>
                <a14:m>
                  <m:oMath xmlns:m="http://schemas.openxmlformats.org/officeDocument/2006/math">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𝑓</m:t>
                        </m:r>
                      </m:e>
                      <m:sub>
                        <m:r>
                          <a:rPr lang="en-US" altLang="zh-CN" sz="1600" i="1">
                            <a:latin typeface="Cambria Math" panose="02040503050406030204" pitchFamily="18" charset="0"/>
                          </a:rPr>
                          <m:t>𝑋</m:t>
                        </m:r>
                      </m:sub>
                    </m:sSub>
                    <m:d>
                      <m:dPr>
                        <m:ctrlPr>
                          <a:rPr lang="en-US" altLang="zh-CN" sz="1600" i="1">
                            <a:latin typeface="Cambria Math" panose="02040503050406030204" pitchFamily="18" charset="0"/>
                          </a:rPr>
                        </m:ctrlPr>
                      </m:dPr>
                      <m:e>
                        <m:r>
                          <a:rPr lang="en-US" altLang="zh-CN" sz="1600" i="1">
                            <a:latin typeface="Cambria Math" panose="02040503050406030204" pitchFamily="18" charset="0"/>
                          </a:rPr>
                          <m:t>𝑥</m:t>
                        </m:r>
                      </m:e>
                    </m:d>
                    <m:r>
                      <a:rPr lang="en-US" altLang="zh-CN" sz="1600" i="1">
                        <a:latin typeface="Cambria Math" panose="02040503050406030204" pitchFamily="18" charset="0"/>
                      </a:rPr>
                      <m:t>=</m:t>
                    </m:r>
                    <m:r>
                      <m:rPr>
                        <m:sty m:val="p"/>
                      </m:rPr>
                      <a:rPr lang="en-US" altLang="zh-CN" sz="1600">
                        <a:latin typeface="Cambria Math" panose="02040503050406030204" pitchFamily="18" charset="0"/>
                      </a:rPr>
                      <m:t>Pr</m:t>
                    </m:r>
                    <m:d>
                      <m:dPr>
                        <m:ctrlPr>
                          <a:rPr lang="en-US" altLang="zh-CN" sz="1600" i="1">
                            <a:latin typeface="Cambria Math" panose="02040503050406030204" pitchFamily="18" charset="0"/>
                          </a:rPr>
                        </m:ctrlPr>
                      </m:dPr>
                      <m:e>
                        <m:r>
                          <a:rPr lang="en-US" altLang="zh-CN" sz="1600" i="1">
                            <a:latin typeface="Cambria Math" panose="02040503050406030204" pitchFamily="18" charset="0"/>
                          </a:rPr>
                          <m:t>𝑋</m:t>
                        </m:r>
                        <m:r>
                          <a:rPr lang="en-US" altLang="zh-CN" sz="1600" i="1">
                            <a:latin typeface="Cambria Math" panose="02040503050406030204" pitchFamily="18" charset="0"/>
                            <a:ea typeface="Cambria Math" panose="02040503050406030204" pitchFamily="18" charset="0"/>
                          </a:rPr>
                          <m:t>&gt;</m:t>
                        </m:r>
                        <m:r>
                          <a:rPr lang="en-US" altLang="zh-CN" sz="1600" i="1">
                            <a:latin typeface="Cambria Math" panose="02040503050406030204" pitchFamily="18" charset="0"/>
                            <a:ea typeface="Cambria Math" panose="02040503050406030204" pitchFamily="18" charset="0"/>
                          </a:rPr>
                          <m:t>𝑥</m:t>
                        </m:r>
                      </m:e>
                    </m:d>
                  </m:oMath>
                </a14:m>
                <a:endParaRPr lang="en-US" altLang="zh-CN" sz="1600" kern="0" dirty="0">
                  <a:latin typeface="+mj-lt"/>
                </a:endParaRPr>
              </a:p>
            </p:txBody>
          </p:sp>
        </mc:Choice>
        <mc:Fallback xmlns="">
          <p:sp>
            <p:nvSpPr>
              <p:cNvPr id="15" name="内容占位符 2">
                <a:extLst>
                  <a:ext uri="{FF2B5EF4-FFF2-40B4-BE49-F238E27FC236}">
                    <a16:creationId xmlns:a16="http://schemas.microsoft.com/office/drawing/2014/main" xmlns:a14="http://schemas.microsoft.com/office/drawing/2010/main" xmlns="" id="{F7775A31-C35C-433D-9CFD-A0F8E4B84239}"/>
                  </a:ext>
                </a:extLst>
              </p:cNvPr>
              <p:cNvSpPr txBox="1">
                <a:spLocks noRot="1" noChangeAspect="1" noMove="1" noResize="1" noEditPoints="1" noAdjustHandles="1" noChangeArrowheads="1" noChangeShapeType="1" noTextEdit="1"/>
              </p:cNvSpPr>
              <p:nvPr/>
            </p:nvSpPr>
            <p:spPr bwMode="auto">
              <a:xfrm>
                <a:off x="5230629" y="2657508"/>
                <a:ext cx="3898677" cy="1278475"/>
              </a:xfrm>
              <a:prstGeom prst="rect">
                <a:avLst/>
              </a:prstGeom>
              <a:blipFill rotWithShape="0">
                <a:blip r:embed="rId3"/>
                <a:stretch>
                  <a:fillRect l="-781" r="-78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pic>
        <p:nvPicPr>
          <p:cNvPr id="3" name="图片 2"/>
          <p:cNvPicPr>
            <a:picLocks noChangeAspect="1"/>
          </p:cNvPicPr>
          <p:nvPr/>
        </p:nvPicPr>
        <p:blipFill>
          <a:blip r:embed="rId4"/>
          <a:stretch>
            <a:fillRect/>
          </a:stretch>
        </p:blipFill>
        <p:spPr>
          <a:xfrm>
            <a:off x="395536" y="1268760"/>
            <a:ext cx="4676775" cy="3848100"/>
          </a:xfrm>
          <a:prstGeom prst="rect">
            <a:avLst/>
          </a:prstGeom>
        </p:spPr>
      </p:pic>
    </p:spTree>
    <p:extLst>
      <p:ext uri="{BB962C8B-B14F-4D97-AF65-F5344CB8AC3E}">
        <p14:creationId xmlns:p14="http://schemas.microsoft.com/office/powerpoint/2010/main" val="3493454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13</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Summary</a:t>
            </a:r>
            <a:endParaRPr lang="zh-CN" altLang="en-US" sz="2600" dirty="0"/>
          </a:p>
        </p:txBody>
      </p:sp>
      <p:sp>
        <p:nvSpPr>
          <p:cNvPr id="8" name="内容占位符 2"/>
          <p:cNvSpPr>
            <a:spLocks noGrp="1"/>
          </p:cNvSpPr>
          <p:nvPr>
            <p:ph idx="1"/>
          </p:nvPr>
        </p:nvSpPr>
        <p:spPr>
          <a:xfrm>
            <a:off x="719336" y="1628800"/>
            <a:ext cx="7772400" cy="3888432"/>
          </a:xfrm>
        </p:spPr>
        <p:txBody>
          <a:bodyPr/>
          <a:lstStyle/>
          <a:p>
            <a:pPr algn="just">
              <a:lnSpc>
                <a:spcPct val="140000"/>
              </a:lnSpc>
              <a:buFont typeface="Wingdings" panose="05000000000000000000" pitchFamily="2" charset="2"/>
              <a:buChar char="n"/>
            </a:pPr>
            <a:r>
              <a:rPr lang="en-US" altLang="zh-CN" sz="1800" dirty="0">
                <a:latin typeface="+mj-lt"/>
              </a:rPr>
              <a:t>Compared with the method in [3], our proposed method has better performance in terms of SQNR. </a:t>
            </a:r>
          </a:p>
          <a:p>
            <a:pPr lvl="1" algn="just">
              <a:lnSpc>
                <a:spcPct val="140000"/>
              </a:lnSpc>
              <a:buFont typeface="Wingdings" panose="05000000000000000000" pitchFamily="2" charset="2"/>
              <a:buChar char="Ø"/>
            </a:pPr>
            <a:r>
              <a:rPr lang="en-US" altLang="zh-CN" sz="1400" dirty="0">
                <a:latin typeface="+mj-lt"/>
              </a:rPr>
              <a:t>All the multiplications and divisions could be converted to left or right bit shifts</a:t>
            </a:r>
          </a:p>
          <a:p>
            <a:pPr lvl="1" algn="just">
              <a:lnSpc>
                <a:spcPct val="140000"/>
              </a:lnSpc>
              <a:buFont typeface="Wingdings" panose="05000000000000000000" pitchFamily="2" charset="2"/>
              <a:buChar char="Ø"/>
            </a:pPr>
            <a:r>
              <a:rPr lang="en-US" altLang="zh-CN" sz="1400" dirty="0">
                <a:latin typeface="+mj-lt"/>
              </a:rPr>
              <a:t>Both methods have the same complexity and overhead</a:t>
            </a:r>
          </a:p>
          <a:p>
            <a:pPr algn="just">
              <a:lnSpc>
                <a:spcPct val="140000"/>
              </a:lnSpc>
              <a:buFont typeface="Wingdings" panose="05000000000000000000" pitchFamily="2" charset="2"/>
              <a:buChar char="n"/>
            </a:pPr>
            <a:r>
              <a:rPr lang="en-US" altLang="zh-CN" sz="1800" dirty="0">
                <a:latin typeface="+mj-lt"/>
              </a:rPr>
              <a:t>The proposed CIR reporting method is recommended to be included in the sensing TFD</a:t>
            </a:r>
          </a:p>
        </p:txBody>
      </p:sp>
    </p:spTree>
    <p:extLst>
      <p:ext uri="{BB962C8B-B14F-4D97-AF65-F5344CB8AC3E}">
        <p14:creationId xmlns:p14="http://schemas.microsoft.com/office/powerpoint/2010/main" val="372534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14</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Appendix</a:t>
            </a:r>
            <a:endParaRPr lang="zh-CN" altLang="en-US" dirty="0"/>
          </a:p>
        </p:txBody>
      </p:sp>
    </p:spTree>
    <p:extLst>
      <p:ext uri="{BB962C8B-B14F-4D97-AF65-F5344CB8AC3E}">
        <p14:creationId xmlns:p14="http://schemas.microsoft.com/office/powerpoint/2010/main" val="3748646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15</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a:t>CIR Tap 16-bit Simulations</a:t>
            </a:r>
            <a:endParaRPr lang="zh-CN" altLang="en-US" sz="2600" dirty="0"/>
          </a:p>
        </p:txBody>
      </p:sp>
      <p:sp>
        <p:nvSpPr>
          <p:cNvPr id="8" name="内容占位符 2"/>
          <p:cNvSpPr>
            <a:spLocks noGrp="1"/>
          </p:cNvSpPr>
          <p:nvPr>
            <p:ph idx="1"/>
          </p:nvPr>
        </p:nvSpPr>
        <p:spPr>
          <a:xfrm>
            <a:off x="719336" y="1556792"/>
            <a:ext cx="7772400" cy="1368152"/>
          </a:xfrm>
        </p:spPr>
        <p:txBody>
          <a:bodyPr/>
          <a:lstStyle/>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p:txBody>
      </p:sp>
      <mc:AlternateContent xmlns:mc="http://schemas.openxmlformats.org/markup-compatibility/2006" xmlns:a14="http://schemas.microsoft.com/office/drawing/2010/main">
        <mc:Choice Requires="a14">
          <p:sp>
            <p:nvSpPr>
              <p:cNvPr id="12" name="内容占位符 2"/>
              <p:cNvSpPr txBox="1">
                <a:spLocks/>
              </p:cNvSpPr>
              <p:nvPr/>
            </p:nvSpPr>
            <p:spPr bwMode="auto">
              <a:xfrm>
                <a:off x="719336" y="5135115"/>
                <a:ext cx="7772400" cy="958181"/>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400" kern="0" dirty="0">
                    <a:latin typeface="+mj-lt"/>
                  </a:rPr>
                  <a:t>We set </a:t>
                </a:r>
                <a14:m>
                  <m:oMath xmlns:m="http://schemas.openxmlformats.org/officeDocument/2006/math">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r>
                          <a:rPr lang="en-US" altLang="zh-CN" sz="1400" kern="0">
                            <a:latin typeface="Cambria Math" panose="02040503050406030204" pitchFamily="18" charset="0"/>
                          </a:rPr>
                          <m:t>𝑏</m:t>
                        </m:r>
                      </m:sub>
                    </m:sSub>
                    <m:r>
                      <a:rPr lang="en-US" altLang="zh-CN" sz="1400" kern="0">
                        <a:latin typeface="Cambria Math" panose="02040503050406030204" pitchFamily="18" charset="0"/>
                      </a:rPr>
                      <m:t>=8 </m:t>
                    </m:r>
                    <m:r>
                      <m:rPr>
                        <m:sty m:val="p"/>
                      </m:rPr>
                      <a:rPr lang="en-US" altLang="zh-CN" sz="1400" kern="0">
                        <a:latin typeface="Cambria Math" panose="02040503050406030204" pitchFamily="18" charset="0"/>
                      </a:rPr>
                      <m:t>bits</m:t>
                    </m:r>
                  </m:oMath>
                </a14:m>
                <a:r>
                  <a:rPr lang="en-US" altLang="zh-CN" sz="1400" kern="0" dirty="0">
                    <a:latin typeface="+mj-lt"/>
                  </a:rPr>
                  <a:t> in [3], and </a:t>
                </a:r>
                <a14:m>
                  <m:oMath xmlns:m="http://schemas.openxmlformats.org/officeDocument/2006/math">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𝑀</m:t>
                            </m:r>
                          </m:e>
                          <m:sub>
                            <m:r>
                              <a:rPr lang="en-US" altLang="zh-CN" sz="1400" kern="0">
                                <a:latin typeface="Cambria Math" panose="02040503050406030204" pitchFamily="18" charset="0"/>
                              </a:rPr>
                              <m:t>𝑅</m:t>
                            </m:r>
                          </m:sub>
                        </m:sSub>
                      </m:sub>
                    </m:sSub>
                    <m:r>
                      <a:rPr lang="en-US" altLang="zh-CN" sz="1400" kern="0">
                        <a:latin typeface="Cambria Math" panose="02040503050406030204" pitchFamily="18" charset="0"/>
                      </a:rPr>
                      <m:t>=</m:t>
                    </m:r>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𝑀</m:t>
                            </m:r>
                          </m:e>
                          <m:sub>
                            <m:r>
                              <a:rPr lang="en-US" altLang="zh-CN" sz="1400" kern="0">
                                <a:latin typeface="Cambria Math" panose="02040503050406030204" pitchFamily="18" charset="0"/>
                              </a:rPr>
                              <m:t>𝐼</m:t>
                            </m:r>
                          </m:sub>
                        </m:sSub>
                      </m:sub>
                    </m:sSub>
                    <m:r>
                      <a:rPr lang="en-US" altLang="zh-CN" sz="1400" kern="0">
                        <a:latin typeface="Cambria Math" panose="02040503050406030204" pitchFamily="18" charset="0"/>
                      </a:rPr>
                      <m:t>=6 </m:t>
                    </m:r>
                    <m:r>
                      <m:rPr>
                        <m:sty m:val="p"/>
                      </m:rPr>
                      <a:rPr lang="en-US" altLang="zh-CN" sz="1400" kern="0">
                        <a:latin typeface="Cambria Math" panose="02040503050406030204" pitchFamily="18" charset="0"/>
                      </a:rPr>
                      <m:t>bits</m:t>
                    </m:r>
                    <m:r>
                      <a:rPr lang="en-US" altLang="zh-CN" sz="1400" kern="0">
                        <a:latin typeface="Cambria Math" panose="02040503050406030204" pitchFamily="18" charset="0"/>
                      </a:rPr>
                      <m:t>,</m:t>
                    </m:r>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r>
                          <a:rPr lang="en-US" altLang="zh-CN" sz="1400" kern="0">
                            <a:latin typeface="Cambria Math" panose="02040503050406030204" pitchFamily="18" charset="0"/>
                          </a:rPr>
                          <m:t>𝐸</m:t>
                        </m:r>
                      </m:sub>
                    </m:sSub>
                    <m:r>
                      <a:rPr lang="en-US" altLang="zh-CN" sz="1400" kern="0">
                        <a:latin typeface="Cambria Math" panose="02040503050406030204" pitchFamily="18" charset="0"/>
                      </a:rPr>
                      <m:t>=4 </m:t>
                    </m:r>
                    <m:r>
                      <m:rPr>
                        <m:sty m:val="p"/>
                      </m:rPr>
                      <a:rPr lang="en-US" altLang="zh-CN" sz="1400" kern="0">
                        <a:latin typeface="Cambria Math" panose="02040503050406030204" pitchFamily="18" charset="0"/>
                      </a:rPr>
                      <m:t>bits</m:t>
                    </m:r>
                  </m:oMath>
                </a14:m>
                <a:r>
                  <a:rPr lang="en-US" altLang="zh-CN" sz="1400" kern="0" dirty="0">
                    <a:latin typeface="+mj-lt"/>
                  </a:rPr>
                  <a:t> in the proposed method.</a:t>
                </a:r>
              </a:p>
              <a:p>
                <a:pPr lvl="1" algn="just">
                  <a:lnSpc>
                    <a:spcPct val="140000"/>
                  </a:lnSpc>
                  <a:buFont typeface="Wingdings" panose="05000000000000000000" pitchFamily="2" charset="2"/>
                  <a:buChar char="Ø"/>
                </a:pPr>
                <a:r>
                  <a:rPr lang="en-US" altLang="zh-CN" sz="1400" kern="0" dirty="0">
                    <a:latin typeface="+mj-lt"/>
                  </a:rPr>
                  <a:t>The overall overhead for both methods is same</a:t>
                </a:r>
              </a:p>
              <a:p>
                <a:pPr algn="just">
                  <a:lnSpc>
                    <a:spcPct val="140000"/>
                  </a:lnSpc>
                  <a:buFont typeface="Wingdings" panose="05000000000000000000" pitchFamily="2" charset="2"/>
                  <a:buChar char="n"/>
                </a:pPr>
                <a:endParaRPr lang="en-US" altLang="zh-CN" sz="1800" kern="0" dirty="0">
                  <a:latin typeface="+mj-lt"/>
                </a:endParaRPr>
              </a:p>
            </p:txBody>
          </p:sp>
        </mc:Choice>
        <mc:Fallback xmlns="">
          <p:sp>
            <p:nvSpPr>
              <p:cNvPr id="12" name="内容占位符 2"/>
              <p:cNvSpPr txBox="1">
                <a:spLocks noRot="1" noChangeAspect="1" noMove="1" noResize="1" noEditPoints="1" noAdjustHandles="1" noChangeArrowheads="1" noChangeShapeType="1" noTextEdit="1"/>
              </p:cNvSpPr>
              <p:nvPr/>
            </p:nvSpPr>
            <p:spPr bwMode="auto">
              <a:xfrm>
                <a:off x="719336" y="5135115"/>
                <a:ext cx="7772400" cy="958181"/>
              </a:xfrm>
              <a:prstGeom prst="rect">
                <a:avLst/>
              </a:prstGeom>
              <a:blipFill rotWithShape="0">
                <a:blip r:embed="rId2"/>
                <a:stretch>
                  <a:fillRect l="-78"/>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pic>
        <p:nvPicPr>
          <p:cNvPr id="9" name="图片 8"/>
          <p:cNvPicPr>
            <a:picLocks noChangeAspect="1"/>
          </p:cNvPicPr>
          <p:nvPr/>
        </p:nvPicPr>
        <p:blipFill>
          <a:blip r:embed="rId3"/>
          <a:stretch>
            <a:fillRect/>
          </a:stretch>
        </p:blipFill>
        <p:spPr>
          <a:xfrm>
            <a:off x="2123728" y="1278642"/>
            <a:ext cx="4657725" cy="3781425"/>
          </a:xfrm>
          <a:prstGeom prst="rect">
            <a:avLst/>
          </a:prstGeom>
        </p:spPr>
      </p:pic>
    </p:spTree>
    <p:extLst>
      <p:ext uri="{BB962C8B-B14F-4D97-AF65-F5344CB8AC3E}">
        <p14:creationId xmlns:p14="http://schemas.microsoft.com/office/powerpoint/2010/main" val="4014514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16</a:t>
            </a:fld>
            <a:endParaRPr lang="en-US" altLang="en-US" dirty="0"/>
          </a:p>
        </p:txBody>
      </p:sp>
      <p:sp>
        <p:nvSpPr>
          <p:cNvPr id="7" name="标题 1"/>
          <p:cNvSpPr>
            <a:spLocks noGrp="1"/>
          </p:cNvSpPr>
          <p:nvPr>
            <p:ph type="title"/>
          </p:nvPr>
        </p:nvSpPr>
        <p:spPr>
          <a:xfrm>
            <a:off x="685800" y="489992"/>
            <a:ext cx="7772400" cy="1066800"/>
          </a:xfrm>
        </p:spPr>
        <p:txBody>
          <a:bodyPr/>
          <a:lstStyle/>
          <a:p>
            <a:r>
              <a:rPr lang="en-US" altLang="zh-CN" sz="2600" dirty="0"/>
              <a:t>CIR Tap 20-bit Simulations</a:t>
            </a:r>
            <a:endParaRPr lang="zh-CN" altLang="en-US" sz="2600" dirty="0"/>
          </a:p>
        </p:txBody>
      </p:sp>
      <p:sp>
        <p:nvSpPr>
          <p:cNvPr id="8" name="内容占位符 2"/>
          <p:cNvSpPr>
            <a:spLocks noGrp="1"/>
          </p:cNvSpPr>
          <p:nvPr>
            <p:ph idx="1"/>
          </p:nvPr>
        </p:nvSpPr>
        <p:spPr>
          <a:xfrm>
            <a:off x="719336" y="1556792"/>
            <a:ext cx="7772400" cy="1368152"/>
          </a:xfrm>
        </p:spPr>
        <p:txBody>
          <a:bodyPr/>
          <a:lstStyle/>
          <a:p>
            <a:pPr algn="just">
              <a:lnSpc>
                <a:spcPct val="140000"/>
              </a:lnSpc>
              <a:buFont typeface="Wingdings" panose="05000000000000000000" pitchFamily="2" charset="2"/>
              <a:buChar char="n"/>
            </a:pPr>
            <a:endParaRPr lang="en-US" altLang="zh-CN" sz="1800" dirty="0">
              <a:latin typeface="+mj-lt"/>
            </a:endParaRPr>
          </a:p>
          <a:p>
            <a:pPr algn="just">
              <a:lnSpc>
                <a:spcPct val="140000"/>
              </a:lnSpc>
              <a:buFont typeface="Wingdings" panose="05000000000000000000" pitchFamily="2" charset="2"/>
              <a:buChar char="n"/>
            </a:pPr>
            <a:endParaRPr lang="en-US" altLang="zh-CN" sz="1800" dirty="0">
              <a:latin typeface="+mj-lt"/>
            </a:endParaRPr>
          </a:p>
        </p:txBody>
      </p:sp>
      <mc:AlternateContent xmlns:mc="http://schemas.openxmlformats.org/markup-compatibility/2006">
        <mc:Choice xmlns:a14="http://schemas.microsoft.com/office/drawing/2010/main" Requires="a14">
          <p:sp>
            <p:nvSpPr>
              <p:cNvPr id="12" name="内容占位符 2"/>
              <p:cNvSpPr txBox="1">
                <a:spLocks/>
              </p:cNvSpPr>
              <p:nvPr/>
            </p:nvSpPr>
            <p:spPr bwMode="auto">
              <a:xfrm>
                <a:off x="719336" y="5301208"/>
                <a:ext cx="7772400" cy="76919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400" kern="0" dirty="0">
                    <a:latin typeface="+mj-lt"/>
                  </a:rPr>
                  <a:t>We set </a:t>
                </a:r>
                <a14:m>
                  <m:oMath xmlns:m="http://schemas.openxmlformats.org/officeDocument/2006/math">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r>
                          <a:rPr lang="en-US" altLang="zh-CN" sz="1400" kern="0">
                            <a:latin typeface="Cambria Math" panose="02040503050406030204" pitchFamily="18" charset="0"/>
                          </a:rPr>
                          <m:t>𝑏</m:t>
                        </m:r>
                      </m:sub>
                    </m:sSub>
                    <m:r>
                      <a:rPr lang="en-US" altLang="zh-CN" sz="1400" kern="0">
                        <a:latin typeface="Cambria Math" panose="02040503050406030204" pitchFamily="18" charset="0"/>
                      </a:rPr>
                      <m:t>=10 </m:t>
                    </m:r>
                    <m:r>
                      <m:rPr>
                        <m:sty m:val="p"/>
                      </m:rPr>
                      <a:rPr lang="en-US" altLang="zh-CN" sz="1400" kern="0">
                        <a:latin typeface="Cambria Math" panose="02040503050406030204" pitchFamily="18" charset="0"/>
                      </a:rPr>
                      <m:t>bits</m:t>
                    </m:r>
                  </m:oMath>
                </a14:m>
                <a:r>
                  <a:rPr lang="en-US" altLang="zh-CN" sz="1400" kern="0" dirty="0">
                    <a:latin typeface="+mj-lt"/>
                  </a:rPr>
                  <a:t> in [3], and </a:t>
                </a:r>
                <a14:m>
                  <m:oMath xmlns:m="http://schemas.openxmlformats.org/officeDocument/2006/math">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𝑀</m:t>
                            </m:r>
                          </m:e>
                          <m:sub>
                            <m:r>
                              <a:rPr lang="en-US" altLang="zh-CN" sz="1400" kern="0">
                                <a:latin typeface="Cambria Math" panose="02040503050406030204" pitchFamily="18" charset="0"/>
                              </a:rPr>
                              <m:t>𝑅</m:t>
                            </m:r>
                          </m:sub>
                        </m:sSub>
                      </m:sub>
                    </m:sSub>
                    <m:r>
                      <a:rPr lang="en-US" altLang="zh-CN" sz="1400" kern="0">
                        <a:latin typeface="Cambria Math" panose="02040503050406030204" pitchFamily="18" charset="0"/>
                      </a:rPr>
                      <m:t>=</m:t>
                    </m:r>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𝑀</m:t>
                            </m:r>
                          </m:e>
                          <m:sub>
                            <m:r>
                              <a:rPr lang="en-US" altLang="zh-CN" sz="1400" kern="0">
                                <a:latin typeface="Cambria Math" panose="02040503050406030204" pitchFamily="18" charset="0"/>
                              </a:rPr>
                              <m:t>𝐼</m:t>
                            </m:r>
                          </m:sub>
                        </m:sSub>
                      </m:sub>
                    </m:sSub>
                    <m:r>
                      <a:rPr lang="en-US" altLang="zh-CN" sz="1400" kern="0">
                        <a:latin typeface="Cambria Math" panose="02040503050406030204" pitchFamily="18" charset="0"/>
                      </a:rPr>
                      <m:t>=</m:t>
                    </m:r>
                    <m:r>
                      <a:rPr lang="en-US" altLang="zh-CN" sz="1400" b="0" i="0" kern="0" smtClean="0">
                        <a:latin typeface="Cambria Math" panose="02040503050406030204" pitchFamily="18" charset="0"/>
                      </a:rPr>
                      <m:t>8</m:t>
                    </m:r>
                    <m:r>
                      <a:rPr lang="en-US" altLang="zh-CN" sz="1400" kern="0">
                        <a:latin typeface="Cambria Math" panose="02040503050406030204" pitchFamily="18" charset="0"/>
                      </a:rPr>
                      <m:t> </m:t>
                    </m:r>
                    <m:r>
                      <m:rPr>
                        <m:sty m:val="p"/>
                      </m:rPr>
                      <a:rPr lang="en-US" altLang="zh-CN" sz="1400" kern="0">
                        <a:latin typeface="Cambria Math" panose="02040503050406030204" pitchFamily="18" charset="0"/>
                      </a:rPr>
                      <m:t>bits</m:t>
                    </m:r>
                    <m:r>
                      <a:rPr lang="en-US" altLang="zh-CN" sz="1400" kern="0">
                        <a:latin typeface="Cambria Math" panose="02040503050406030204" pitchFamily="18" charset="0"/>
                      </a:rPr>
                      <m:t>,</m:t>
                    </m:r>
                    <m:sSub>
                      <m:sSubPr>
                        <m:ctrlPr>
                          <a:rPr lang="en-US" altLang="zh-CN" sz="1400" i="1" kern="0">
                            <a:latin typeface="Cambria Math" panose="02040503050406030204" pitchFamily="18" charset="0"/>
                          </a:rPr>
                        </m:ctrlPr>
                      </m:sSubPr>
                      <m:e>
                        <m:r>
                          <a:rPr lang="en-US" altLang="zh-CN" sz="1400" kern="0">
                            <a:latin typeface="Cambria Math" panose="02040503050406030204" pitchFamily="18" charset="0"/>
                          </a:rPr>
                          <m:t>𝑁</m:t>
                        </m:r>
                      </m:e>
                      <m:sub>
                        <m:r>
                          <a:rPr lang="en-US" altLang="zh-CN" sz="1400" kern="0">
                            <a:latin typeface="Cambria Math" panose="02040503050406030204" pitchFamily="18" charset="0"/>
                          </a:rPr>
                          <m:t>𝐸</m:t>
                        </m:r>
                      </m:sub>
                    </m:sSub>
                    <m:r>
                      <a:rPr lang="en-US" altLang="zh-CN" sz="1400" kern="0">
                        <a:latin typeface="Cambria Math" panose="02040503050406030204" pitchFamily="18" charset="0"/>
                      </a:rPr>
                      <m:t>=4 </m:t>
                    </m:r>
                    <m:r>
                      <m:rPr>
                        <m:sty m:val="p"/>
                      </m:rPr>
                      <a:rPr lang="en-US" altLang="zh-CN" sz="1400" kern="0">
                        <a:latin typeface="Cambria Math" panose="02040503050406030204" pitchFamily="18" charset="0"/>
                      </a:rPr>
                      <m:t>bits</m:t>
                    </m:r>
                  </m:oMath>
                </a14:m>
                <a:r>
                  <a:rPr lang="en-US" altLang="zh-CN" sz="1400" kern="0" dirty="0">
                    <a:latin typeface="+mj-lt"/>
                  </a:rPr>
                  <a:t> in the proposed method</a:t>
                </a:r>
              </a:p>
              <a:p>
                <a:pPr lvl="1" algn="just">
                  <a:lnSpc>
                    <a:spcPct val="140000"/>
                  </a:lnSpc>
                  <a:buFont typeface="Wingdings" panose="05000000000000000000" pitchFamily="2" charset="2"/>
                  <a:buChar char="Ø"/>
                </a:pPr>
                <a:r>
                  <a:rPr lang="en-US" altLang="zh-CN" sz="1400" kern="0" dirty="0">
                    <a:latin typeface="+mj-lt"/>
                  </a:rPr>
                  <a:t>The overall overhead for both methods is same</a:t>
                </a:r>
              </a:p>
              <a:p>
                <a:pPr algn="just">
                  <a:lnSpc>
                    <a:spcPct val="140000"/>
                  </a:lnSpc>
                  <a:buFont typeface="Wingdings" panose="05000000000000000000" pitchFamily="2" charset="2"/>
                  <a:buChar char="n"/>
                </a:pPr>
                <a:endParaRPr lang="en-US" altLang="zh-CN" sz="1800" kern="0" dirty="0">
                  <a:latin typeface="+mj-lt"/>
                </a:endParaRPr>
              </a:p>
            </p:txBody>
          </p:sp>
        </mc:Choice>
        <mc:Fallback>
          <p:sp>
            <p:nvSpPr>
              <p:cNvPr id="12" name="内容占位符 2"/>
              <p:cNvSpPr txBox="1">
                <a:spLocks noRot="1" noChangeAspect="1" noMove="1" noResize="1" noEditPoints="1" noAdjustHandles="1" noChangeArrowheads="1" noChangeShapeType="1" noTextEdit="1"/>
              </p:cNvSpPr>
              <p:nvPr/>
            </p:nvSpPr>
            <p:spPr bwMode="auto">
              <a:xfrm>
                <a:off x="719336" y="5301208"/>
                <a:ext cx="7772400" cy="769194"/>
              </a:xfrm>
              <a:prstGeom prst="rect">
                <a:avLst/>
              </a:prstGeom>
              <a:blipFill>
                <a:blip r:embed="rId2"/>
                <a:stretch>
                  <a:fillRect l="-78" b="-238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pic>
        <p:nvPicPr>
          <p:cNvPr id="3" name="图片 2"/>
          <p:cNvPicPr>
            <a:picLocks noChangeAspect="1"/>
          </p:cNvPicPr>
          <p:nvPr/>
        </p:nvPicPr>
        <p:blipFill>
          <a:blip r:embed="rId3"/>
          <a:stretch>
            <a:fillRect/>
          </a:stretch>
        </p:blipFill>
        <p:spPr>
          <a:xfrm>
            <a:off x="2051720" y="1412776"/>
            <a:ext cx="4695825" cy="3800475"/>
          </a:xfrm>
          <a:prstGeom prst="rect">
            <a:avLst/>
          </a:prstGeom>
        </p:spPr>
      </p:pic>
    </p:spTree>
    <p:extLst>
      <p:ext uri="{BB962C8B-B14F-4D97-AF65-F5344CB8AC3E}">
        <p14:creationId xmlns:p14="http://schemas.microsoft.com/office/powerpoint/2010/main" val="960741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17</a:t>
            </a:fld>
            <a:endParaRPr lang="en-US" altLang="en-US" dirty="0"/>
          </a:p>
        </p:txBody>
      </p:sp>
      <p:sp>
        <p:nvSpPr>
          <p:cNvPr id="7" name="标题 1"/>
          <p:cNvSpPr>
            <a:spLocks noGrp="1"/>
          </p:cNvSpPr>
          <p:nvPr>
            <p:ph type="title"/>
          </p:nvPr>
        </p:nvSpPr>
        <p:spPr>
          <a:xfrm>
            <a:off x="723900" y="2708920"/>
            <a:ext cx="7772400" cy="1066800"/>
          </a:xfrm>
        </p:spPr>
        <p:txBody>
          <a:bodyPr/>
          <a:lstStyle/>
          <a:p>
            <a:r>
              <a:rPr lang="en-US" altLang="zh-CN" dirty="0"/>
              <a:t>Thank You</a:t>
            </a:r>
            <a:endParaRPr lang="zh-CN" altLang="en-US" dirty="0"/>
          </a:p>
        </p:txBody>
      </p:sp>
    </p:spTree>
    <p:extLst>
      <p:ext uri="{BB962C8B-B14F-4D97-AF65-F5344CB8AC3E}">
        <p14:creationId xmlns:p14="http://schemas.microsoft.com/office/powerpoint/2010/main" val="1633715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3144589763"/>
              </p:ext>
            </p:extLst>
          </p:nvPr>
        </p:nvGraphicFramePr>
        <p:xfrm>
          <a:off x="467544" y="908720"/>
          <a:ext cx="8280920" cy="5104615"/>
        </p:xfrm>
        <a:graphic>
          <a:graphicData uri="http://schemas.openxmlformats.org/drawingml/2006/table">
            <a:tbl>
              <a:tblPr firstRow="1" bandRow="1">
                <a:tableStyleId>{5940675A-B579-460E-94D1-54222C63F5DA}</a:tableStyleId>
              </a:tblPr>
              <a:tblGrid>
                <a:gridCol w="3911557">
                  <a:extLst>
                    <a:ext uri="{9D8B030D-6E8A-4147-A177-3AD203B41FA5}">
                      <a16:colId xmlns:a16="http://schemas.microsoft.com/office/drawing/2014/main" val="1745747388"/>
                    </a:ext>
                  </a:extLst>
                </a:gridCol>
                <a:gridCol w="4369363">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kern="1200" dirty="0">
                          <a:solidFill>
                            <a:schemeClr val="tx1"/>
                          </a:solidFill>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Enhanced native discovery and connection setup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altLang="zh-CN" sz="1200" dirty="0">
                          <a:effectLst/>
                          <a:latin typeface="Times New Roman" panose="02020603050405020304" pitchFamily="18" charset="0"/>
                          <a:ea typeface="Calibri" panose="020F0502020204030204" pitchFamily="34" charset="0"/>
                          <a:cs typeface="Times New Roman" panose="02020603050405020304" pitchFamily="18" charset="0"/>
                        </a:rPr>
                        <a:t>Adaptive</a:t>
                      </a:r>
                      <a:r>
                        <a:rPr lang="en-US" altLang="zh-CN" sz="1200" baseline="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CIR scaling and quantization to reach a</a:t>
                      </a:r>
                      <a:r>
                        <a:rPr lang="en-US" sz="1200" baseline="0" dirty="0">
                          <a:effectLst/>
                          <a:latin typeface="Times New Roman" panose="02020603050405020304" pitchFamily="18" charset="0"/>
                          <a:ea typeface="Calibri" panose="020F0502020204030204" pitchFamily="34" charset="0"/>
                          <a:cs typeface="Times New Roman" panose="02020603050405020304" pitchFamily="18" charset="0"/>
                        </a:rPr>
                        <a:t> better performance in terms of SQNR</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Infrastructure synchronization mechanisms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00568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lnSpc>
                <a:spcPct val="160000"/>
              </a:lnSpc>
              <a:buNone/>
            </a:pPr>
            <a:r>
              <a:rPr lang="en-US" altLang="zh-CN" sz="1800" dirty="0">
                <a:latin typeface="+mj-lt"/>
                <a:cs typeface="Times New Roman" panose="02020603050405020304" pitchFamily="18" charset="0"/>
              </a:rPr>
              <a:t>[1] IEEE 802.15-23-0079-01-04ab-latest-consensus-on-uwb-sensing-for-802.15.4ab</a:t>
            </a:r>
          </a:p>
          <a:p>
            <a:pPr marL="0" indent="0">
              <a:lnSpc>
                <a:spcPct val="160000"/>
              </a:lnSpc>
              <a:buNone/>
            </a:pPr>
            <a:r>
              <a:rPr lang="en-US" altLang="zh-CN" sz="1800" dirty="0">
                <a:latin typeface="+mj-lt"/>
                <a:cs typeface="Times New Roman" panose="02020603050405020304" pitchFamily="18" charset="0"/>
              </a:rPr>
              <a:t>[2] IEEE 802.15-23-0120-00-04ab-cir-report-size</a:t>
            </a:r>
          </a:p>
          <a:p>
            <a:pPr marL="0" indent="0">
              <a:lnSpc>
                <a:spcPct val="160000"/>
              </a:lnSpc>
              <a:buNone/>
            </a:pPr>
            <a:r>
              <a:rPr lang="en-US" altLang="zh-CN" sz="1800" dirty="0">
                <a:latin typeface="+mj-lt"/>
                <a:cs typeface="Times New Roman" panose="02020603050405020304" pitchFamily="18" charset="0"/>
              </a:rPr>
              <a:t>[3] IEEE 802.15-23-0121-00-04ab-cir-scaling-and-quantization</a:t>
            </a:r>
            <a:endParaRPr lang="zh-CN" altLang="en-US" sz="1800" dirty="0">
              <a:latin typeface="+mj-lt"/>
              <a:cs typeface="Times New Roman" panose="02020603050405020304" pitchFamily="18" charset="0"/>
            </a:endParaRPr>
          </a:p>
          <a:p>
            <a:endParaRPr lang="zh-CN" altLang="en-US" dirty="0"/>
          </a:p>
        </p:txBody>
      </p:sp>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3</a:t>
            </a:fld>
            <a:endParaRPr lang="en-US" altLang="en-US" dirty="0"/>
          </a:p>
        </p:txBody>
      </p:sp>
    </p:spTree>
    <p:extLst>
      <p:ext uri="{BB962C8B-B14F-4D97-AF65-F5344CB8AC3E}">
        <p14:creationId xmlns:p14="http://schemas.microsoft.com/office/powerpoint/2010/main" val="897753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4</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Recap</a:t>
            </a:r>
            <a:endParaRPr lang="zh-CN" altLang="en-US" sz="2600" dirty="0"/>
          </a:p>
        </p:txBody>
      </p:sp>
      <p:sp>
        <p:nvSpPr>
          <p:cNvPr id="8" name="内容占位符 2"/>
          <p:cNvSpPr>
            <a:spLocks noGrp="1"/>
          </p:cNvSpPr>
          <p:nvPr>
            <p:ph idx="1"/>
          </p:nvPr>
        </p:nvSpPr>
        <p:spPr>
          <a:xfrm>
            <a:off x="719336" y="1484784"/>
            <a:ext cx="7772400" cy="4824121"/>
          </a:xfrm>
        </p:spPr>
        <p:txBody>
          <a:bodyPr/>
          <a:lstStyle/>
          <a:p>
            <a:pPr algn="just">
              <a:lnSpc>
                <a:spcPct val="160000"/>
              </a:lnSpc>
              <a:buFont typeface="Wingdings" panose="05000000000000000000" pitchFamily="2" charset="2"/>
              <a:buChar char="n"/>
            </a:pPr>
            <a:r>
              <a:rPr lang="en-US" altLang="zh-CN" sz="1800" dirty="0">
                <a:latin typeface="+mj-lt"/>
              </a:rPr>
              <a:t>In [1], the group agreed that encoding signed I/Q values each with 16 bits is mandatory, and other bit-width values could be optional</a:t>
            </a:r>
          </a:p>
          <a:p>
            <a:pPr algn="just">
              <a:lnSpc>
                <a:spcPct val="160000"/>
              </a:lnSpc>
              <a:buFont typeface="Wingdings" panose="05000000000000000000" pitchFamily="2" charset="2"/>
              <a:buChar char="n"/>
            </a:pPr>
            <a:r>
              <a:rPr lang="en-US" altLang="zh-CN" sz="1800" dirty="0">
                <a:latin typeface="+mj-lt"/>
              </a:rPr>
              <a:t>In [2], it is shown that the CIR report size could be as large as thousands bytes, which leads to a transmission duration of several milliseconds. </a:t>
            </a:r>
          </a:p>
          <a:p>
            <a:pPr algn="just">
              <a:lnSpc>
                <a:spcPct val="160000"/>
              </a:lnSpc>
              <a:buFont typeface="Wingdings" panose="05000000000000000000" pitchFamily="2" charset="2"/>
              <a:buChar char="n"/>
            </a:pPr>
            <a:r>
              <a:rPr lang="en-US" altLang="zh-CN" sz="1800" dirty="0">
                <a:latin typeface="+mj-lt"/>
              </a:rPr>
              <a:t>To reduce the overhead of CIR report, [3] proposed a power-of-two scaling and quantization method of the I/Q values in the CIR report</a:t>
            </a:r>
          </a:p>
          <a:p>
            <a:pPr lvl="1" algn="just">
              <a:lnSpc>
                <a:spcPct val="160000"/>
              </a:lnSpc>
              <a:buFont typeface="Wingdings" panose="05000000000000000000" pitchFamily="2" charset="2"/>
              <a:buChar char="Ø"/>
            </a:pPr>
            <a:r>
              <a:rPr lang="en-US" altLang="zh-CN" sz="1600" dirty="0">
                <a:latin typeface="+mj-lt"/>
              </a:rPr>
              <a:t>The proposed method followed the idea of CSI scaling and quantization in 11bf</a:t>
            </a:r>
          </a:p>
          <a:p>
            <a:pPr algn="just">
              <a:lnSpc>
                <a:spcPct val="160000"/>
              </a:lnSpc>
              <a:buFont typeface="Wingdings" panose="05000000000000000000" pitchFamily="2" charset="2"/>
              <a:buChar char="n"/>
            </a:pPr>
            <a:r>
              <a:rPr lang="en-US" altLang="zh-CN" sz="1800" dirty="0">
                <a:latin typeface="+mj-lt"/>
              </a:rPr>
              <a:t>One concern is that the CSI is in the frequency domain while the CIR is in the time domain. Whether the scaling and quantization method in 11bf could be directly applied to UWB needs more investigation</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Tree>
    <p:extLst>
      <p:ext uri="{BB962C8B-B14F-4D97-AF65-F5344CB8AC3E}">
        <p14:creationId xmlns:p14="http://schemas.microsoft.com/office/powerpoint/2010/main" val="142367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5</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Real Data Testing</a:t>
            </a:r>
            <a:endParaRPr lang="zh-CN" altLang="en-US" sz="2600" dirty="0"/>
          </a:p>
        </p:txBody>
      </p:sp>
      <p:sp>
        <p:nvSpPr>
          <p:cNvPr id="8" name="内容占位符 2"/>
          <p:cNvSpPr>
            <a:spLocks noGrp="1"/>
          </p:cNvSpPr>
          <p:nvPr>
            <p:ph idx="1"/>
          </p:nvPr>
        </p:nvSpPr>
        <p:spPr>
          <a:xfrm>
            <a:off x="719336" y="1340768"/>
            <a:ext cx="7772400" cy="1224136"/>
          </a:xfrm>
        </p:spPr>
        <p:txBody>
          <a:bodyPr/>
          <a:lstStyle/>
          <a:p>
            <a:pPr algn="just">
              <a:lnSpc>
                <a:spcPct val="140000"/>
              </a:lnSpc>
              <a:buFont typeface="Wingdings" panose="05000000000000000000" pitchFamily="2" charset="2"/>
              <a:buChar char="n"/>
            </a:pPr>
            <a:r>
              <a:rPr lang="en-US" altLang="zh-CN" sz="1800" dirty="0">
                <a:latin typeface="+mj-lt"/>
              </a:rPr>
              <a:t>Indoor environment</a:t>
            </a:r>
          </a:p>
          <a:p>
            <a:pPr lvl="1" algn="just">
              <a:lnSpc>
                <a:spcPct val="140000"/>
              </a:lnSpc>
              <a:buFont typeface="Wingdings" panose="05000000000000000000" pitchFamily="2" charset="2"/>
              <a:buChar char="Ø"/>
            </a:pPr>
            <a:r>
              <a:rPr lang="en-US" altLang="zh-CN" sz="1600" dirty="0">
                <a:latin typeface="+mj-lt"/>
              </a:rPr>
              <a:t>The distance between the sensing initiator and the sensing responder is about 5m. A person is walking towards the sensing responder</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pic>
        <p:nvPicPr>
          <p:cNvPr id="2" name="图片 1"/>
          <p:cNvPicPr>
            <a:picLocks noChangeAspect="1"/>
          </p:cNvPicPr>
          <p:nvPr/>
        </p:nvPicPr>
        <p:blipFill>
          <a:blip r:embed="rId2"/>
          <a:stretch>
            <a:fillRect/>
          </a:stretch>
        </p:blipFill>
        <p:spPr>
          <a:xfrm>
            <a:off x="2664035" y="2564904"/>
            <a:ext cx="3361905" cy="1980952"/>
          </a:xfrm>
          <a:prstGeom prst="rect">
            <a:avLst/>
          </a:prstGeom>
        </p:spPr>
      </p:pic>
      <p:sp>
        <p:nvSpPr>
          <p:cNvPr id="10" name="内容占位符 2"/>
          <p:cNvSpPr txBox="1">
            <a:spLocks/>
          </p:cNvSpPr>
          <p:nvPr/>
        </p:nvSpPr>
        <p:spPr bwMode="auto">
          <a:xfrm>
            <a:off x="719336" y="4653136"/>
            <a:ext cx="7772400" cy="17133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800" kern="0" dirty="0">
                <a:latin typeface="+mj-lt"/>
              </a:rPr>
              <a:t>Both the CIR data and CSI data are collected</a:t>
            </a:r>
          </a:p>
          <a:p>
            <a:pPr lvl="1" algn="just">
              <a:lnSpc>
                <a:spcPct val="140000"/>
              </a:lnSpc>
              <a:buFont typeface="Wingdings" panose="05000000000000000000" pitchFamily="2" charset="2"/>
              <a:buChar char="Ø"/>
            </a:pPr>
            <a:r>
              <a:rPr lang="en-US" altLang="zh-CN" sz="1600" kern="0" dirty="0">
                <a:latin typeface="+mj-lt"/>
              </a:rPr>
              <a:t>The sampling rate of CIR data is 1GHz. 14 sensing packets are tested with bitmap length 64. The time offset from the reference tap is 3 taps.</a:t>
            </a:r>
          </a:p>
          <a:p>
            <a:pPr lvl="1" algn="just">
              <a:lnSpc>
                <a:spcPct val="140000"/>
              </a:lnSpc>
              <a:buFont typeface="Wingdings" panose="05000000000000000000" pitchFamily="2" charset="2"/>
              <a:buChar char="Ø"/>
            </a:pPr>
            <a:r>
              <a:rPr lang="en-US" altLang="zh-CN" sz="1600" kern="0" dirty="0">
                <a:latin typeface="+mj-lt"/>
              </a:rPr>
              <a:t>The CSI data is 20MHz with 52 effective subcarriers. 18 OFDM symbols are tested.</a:t>
            </a:r>
          </a:p>
          <a:p>
            <a:pPr lvl="1">
              <a:lnSpc>
                <a:spcPct val="140000"/>
              </a:lnSpc>
              <a:buFont typeface="Wingdings" panose="05000000000000000000" pitchFamily="2" charset="2"/>
              <a:buChar char="Ø"/>
            </a:pPr>
            <a:endParaRPr lang="en-US" altLang="zh-CN" sz="1000" kern="0" dirty="0">
              <a:latin typeface="+mj-lt"/>
            </a:endParaRPr>
          </a:p>
          <a:p>
            <a:pPr>
              <a:lnSpc>
                <a:spcPct val="140000"/>
              </a:lnSpc>
              <a:buFont typeface="Wingdings" panose="05000000000000000000" pitchFamily="2" charset="2"/>
              <a:buChar char="n"/>
            </a:pPr>
            <a:endParaRPr lang="en-US" altLang="zh-CN" sz="1800" kern="0" dirty="0">
              <a:latin typeface="+mj-lt"/>
            </a:endParaRPr>
          </a:p>
          <a:p>
            <a:pPr>
              <a:lnSpc>
                <a:spcPct val="140000"/>
              </a:lnSpc>
              <a:buFont typeface="Wingdings" panose="05000000000000000000" pitchFamily="2" charset="2"/>
              <a:buChar char="n"/>
            </a:pPr>
            <a:endParaRPr lang="en-US" altLang="zh-CN" sz="1800" kern="0" dirty="0">
              <a:latin typeface="+mj-lt"/>
            </a:endParaRPr>
          </a:p>
        </p:txBody>
      </p:sp>
    </p:spTree>
    <p:extLst>
      <p:ext uri="{BB962C8B-B14F-4D97-AF65-F5344CB8AC3E}">
        <p14:creationId xmlns:p14="http://schemas.microsoft.com/office/powerpoint/2010/main" val="72248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6</a:t>
            </a:fld>
            <a:endParaRPr lang="en-US" altLang="en-US" dirty="0"/>
          </a:p>
        </p:txBody>
      </p:sp>
      <p:sp>
        <p:nvSpPr>
          <p:cNvPr id="7" name="标题 1"/>
          <p:cNvSpPr>
            <a:spLocks noGrp="1"/>
          </p:cNvSpPr>
          <p:nvPr>
            <p:ph type="title"/>
          </p:nvPr>
        </p:nvSpPr>
        <p:spPr>
          <a:xfrm>
            <a:off x="685800" y="628701"/>
            <a:ext cx="7772400" cy="1066800"/>
          </a:xfrm>
        </p:spPr>
        <p:txBody>
          <a:bodyPr/>
          <a:lstStyle/>
          <a:p>
            <a:r>
              <a:rPr lang="en-US" altLang="zh-CN" sz="2600" dirty="0"/>
              <a:t>Real Data Histogram</a:t>
            </a:r>
            <a:endParaRPr lang="zh-CN" altLang="en-US" sz="2600" dirty="0"/>
          </a:p>
        </p:txBody>
      </p:sp>
      <p:sp>
        <p:nvSpPr>
          <p:cNvPr id="8" name="内容占位符 2"/>
          <p:cNvSpPr>
            <a:spLocks noGrp="1"/>
          </p:cNvSpPr>
          <p:nvPr>
            <p:ph idx="1"/>
          </p:nvPr>
        </p:nvSpPr>
        <p:spPr>
          <a:xfrm>
            <a:off x="719336" y="1340768"/>
            <a:ext cx="7772400" cy="1224136"/>
          </a:xfrm>
        </p:spPr>
        <p:txBody>
          <a:bodyPr/>
          <a:lstStyle/>
          <a:p>
            <a:pPr algn="just">
              <a:lnSpc>
                <a:spcPct val="140000"/>
              </a:lnSpc>
              <a:buFont typeface="Wingdings" panose="05000000000000000000" pitchFamily="2" charset="2"/>
              <a:buChar char="n"/>
            </a:pPr>
            <a:r>
              <a:rPr lang="en-US" altLang="zh-CN" sz="1800" dirty="0">
                <a:latin typeface="+mj-lt"/>
              </a:rPr>
              <a:t>The Histogram of absolute I/Q values of CIR and CSI are analyzed</a:t>
            </a:r>
          </a:p>
          <a:p>
            <a:pPr>
              <a:lnSpc>
                <a:spcPct val="140000"/>
              </a:lnSpc>
              <a:buFont typeface="Wingdings" panose="05000000000000000000" pitchFamily="2" charset="2"/>
              <a:buChar char="n"/>
            </a:pPr>
            <a:endParaRPr lang="en-US" altLang="zh-CN" sz="1800" dirty="0">
              <a:latin typeface="+mj-lt"/>
            </a:endParaRPr>
          </a:p>
          <a:p>
            <a:pPr>
              <a:lnSpc>
                <a:spcPct val="140000"/>
              </a:lnSpc>
              <a:buFont typeface="Wingdings" panose="05000000000000000000" pitchFamily="2" charset="2"/>
              <a:buChar char="n"/>
            </a:pPr>
            <a:endParaRPr lang="en-US" altLang="zh-CN" sz="1800" dirty="0">
              <a:latin typeface="+mj-lt"/>
            </a:endParaRPr>
          </a:p>
        </p:txBody>
      </p:sp>
      <p:sp>
        <p:nvSpPr>
          <p:cNvPr id="10" name="内容占位符 2"/>
          <p:cNvSpPr txBox="1">
            <a:spLocks/>
          </p:cNvSpPr>
          <p:nvPr/>
        </p:nvSpPr>
        <p:spPr bwMode="auto">
          <a:xfrm>
            <a:off x="719336" y="4365104"/>
            <a:ext cx="7772400" cy="2045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800" kern="0" dirty="0">
                <a:latin typeface="+mj-lt"/>
              </a:rPr>
              <a:t>The energy of the CIR data is dominated by limited paths. The energy of most paths is weak</a:t>
            </a:r>
          </a:p>
          <a:p>
            <a:pPr algn="just">
              <a:lnSpc>
                <a:spcPct val="140000"/>
              </a:lnSpc>
              <a:buFont typeface="Wingdings" panose="05000000000000000000" pitchFamily="2" charset="2"/>
              <a:buChar char="n"/>
            </a:pPr>
            <a:r>
              <a:rPr lang="en-US" altLang="zh-CN" sz="1800" kern="0" dirty="0">
                <a:latin typeface="+mj-lt"/>
              </a:rPr>
              <a:t>The energy of the CSI data is distributed more evenly </a:t>
            </a:r>
          </a:p>
          <a:p>
            <a:pPr algn="just">
              <a:lnSpc>
                <a:spcPct val="140000"/>
              </a:lnSpc>
              <a:buFont typeface="Wingdings" panose="05000000000000000000" pitchFamily="2" charset="2"/>
              <a:buChar char="n"/>
            </a:pPr>
            <a:r>
              <a:rPr lang="en-US" altLang="zh-CN" sz="1800" kern="0" dirty="0">
                <a:latin typeface="+mj-lt"/>
              </a:rPr>
              <a:t>The different distribution of CIR and CSI may lead to scaling and quantization performance loss </a:t>
            </a:r>
          </a:p>
          <a:p>
            <a:pPr lvl="1">
              <a:lnSpc>
                <a:spcPct val="140000"/>
              </a:lnSpc>
              <a:buFont typeface="Wingdings" panose="05000000000000000000" pitchFamily="2" charset="2"/>
              <a:buChar char="Ø"/>
            </a:pPr>
            <a:endParaRPr lang="en-US" altLang="zh-CN" sz="1000" kern="0" dirty="0">
              <a:latin typeface="+mj-lt"/>
            </a:endParaRPr>
          </a:p>
          <a:p>
            <a:pPr>
              <a:lnSpc>
                <a:spcPct val="140000"/>
              </a:lnSpc>
              <a:buFont typeface="Wingdings" panose="05000000000000000000" pitchFamily="2" charset="2"/>
              <a:buChar char="n"/>
            </a:pPr>
            <a:endParaRPr lang="en-US" altLang="zh-CN" sz="1800" kern="0" dirty="0">
              <a:latin typeface="+mj-lt"/>
            </a:endParaRPr>
          </a:p>
          <a:p>
            <a:pPr>
              <a:lnSpc>
                <a:spcPct val="140000"/>
              </a:lnSpc>
              <a:buFont typeface="Wingdings" panose="05000000000000000000" pitchFamily="2" charset="2"/>
              <a:buChar char="n"/>
            </a:pPr>
            <a:endParaRPr lang="en-US" altLang="zh-CN" sz="1800" kern="0" dirty="0">
              <a:latin typeface="+mj-lt"/>
            </a:endParaRPr>
          </a:p>
        </p:txBody>
      </p:sp>
      <p:pic>
        <p:nvPicPr>
          <p:cNvPr id="3" name="图片 2"/>
          <p:cNvPicPr>
            <a:picLocks noChangeAspect="1"/>
          </p:cNvPicPr>
          <p:nvPr/>
        </p:nvPicPr>
        <p:blipFill>
          <a:blip r:embed="rId2"/>
          <a:stretch>
            <a:fillRect/>
          </a:stretch>
        </p:blipFill>
        <p:spPr>
          <a:xfrm>
            <a:off x="899592" y="1844824"/>
            <a:ext cx="3096344" cy="2475834"/>
          </a:xfrm>
          <a:prstGeom prst="rect">
            <a:avLst/>
          </a:prstGeom>
        </p:spPr>
      </p:pic>
      <p:pic>
        <p:nvPicPr>
          <p:cNvPr id="2" name="图片 1"/>
          <p:cNvPicPr>
            <a:picLocks noChangeAspect="1"/>
          </p:cNvPicPr>
          <p:nvPr/>
        </p:nvPicPr>
        <p:blipFill>
          <a:blip r:embed="rId3"/>
          <a:stretch>
            <a:fillRect/>
          </a:stretch>
        </p:blipFill>
        <p:spPr>
          <a:xfrm>
            <a:off x="4499992" y="1907245"/>
            <a:ext cx="3134816" cy="2491617"/>
          </a:xfrm>
          <a:prstGeom prst="rect">
            <a:avLst/>
          </a:prstGeom>
        </p:spPr>
      </p:pic>
    </p:spTree>
    <p:extLst>
      <p:ext uri="{BB962C8B-B14F-4D97-AF65-F5344CB8AC3E}">
        <p14:creationId xmlns:p14="http://schemas.microsoft.com/office/powerpoint/2010/main" val="2834838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7</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a:t>Adaptive Power-of-Two Scaling and Quantization</a:t>
            </a:r>
            <a:endParaRPr lang="zh-CN" altLang="en-US" sz="2600"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23900" y="1340768"/>
                <a:ext cx="7772400" cy="4464496"/>
              </a:xfrm>
            </p:spPr>
            <p:txBody>
              <a:bodyPr/>
              <a:lstStyle/>
              <a:p>
                <a:pPr algn="just">
                  <a:lnSpc>
                    <a:spcPct val="160000"/>
                  </a:lnSpc>
                  <a:buFont typeface="Wingdings" panose="05000000000000000000" pitchFamily="2" charset="2"/>
                  <a:buChar char="n"/>
                </a:pPr>
                <a:r>
                  <a:rPr lang="en-US" altLang="zh-CN" sz="1600" dirty="0">
                    <a:latin typeface="+mj-lt"/>
                  </a:rPr>
                  <a:t>The proposed method takes into account the property that the energy of the CIR data is dominated by limited paths</a:t>
                </a:r>
              </a:p>
              <a:p>
                <a:pPr algn="just">
                  <a:lnSpc>
                    <a:spcPct val="160000"/>
                  </a:lnSpc>
                  <a:buFont typeface="Wingdings" panose="05000000000000000000" pitchFamily="2" charset="2"/>
                  <a:buChar char="n"/>
                </a:pPr>
                <a:r>
                  <a:rPr lang="en-US" altLang="zh-CN" sz="1600" dirty="0">
                    <a:latin typeface="+mj-lt"/>
                  </a:rPr>
                  <a:t>The proposed method</a:t>
                </a:r>
              </a:p>
              <a:p>
                <a:pPr lvl="1" algn="just">
                  <a:lnSpc>
                    <a:spcPct val="160000"/>
                  </a:lnSpc>
                  <a:buFont typeface="Wingdings" panose="05000000000000000000" pitchFamily="2" charset="2"/>
                  <a:buChar char="Ø"/>
                </a:pPr>
                <a:r>
                  <a:rPr lang="en-US" altLang="zh-CN" sz="1500" dirty="0">
                    <a:latin typeface="+mj-lt"/>
                  </a:rPr>
                  <a:t>Let</a:t>
                </a:r>
                <a:r>
                  <a:rPr lang="en-US" altLang="zh-CN" sz="1500" dirty="0"/>
                  <a:t> </a:t>
                </a:r>
                <a14:m>
                  <m:oMath xmlns:m="http://schemas.openxmlformats.org/officeDocument/2006/math">
                    <m:r>
                      <a:rPr lang="en-US" altLang="zh-CN" sz="1500">
                        <a:latin typeface="Cambria Math" panose="02040503050406030204" pitchFamily="18" charset="0"/>
                      </a:rPr>
                      <m:t>h</m:t>
                    </m:r>
                    <m:d>
                      <m:dPr>
                        <m:ctrlPr>
                          <a:rPr lang="en-US" altLang="zh-CN" sz="1500" i="1">
                            <a:latin typeface="Cambria Math" panose="02040503050406030204" pitchFamily="18" charset="0"/>
                          </a:rPr>
                        </m:ctrlPr>
                      </m:dPr>
                      <m:e>
                        <m:r>
                          <a:rPr lang="en-US" altLang="zh-CN" sz="1500">
                            <a:latin typeface="Cambria Math" panose="02040503050406030204" pitchFamily="18" charset="0"/>
                          </a:rPr>
                          <m:t>𝑘</m:t>
                        </m:r>
                      </m:e>
                    </m:d>
                    <m:r>
                      <a:rPr lang="en-US" altLang="zh-CN" sz="1500" b="0" i="0" smtClean="0">
                        <a:latin typeface="Cambria Math" panose="02040503050406030204" pitchFamily="18" charset="0"/>
                      </a:rPr>
                      <m:t>=</m:t>
                    </m:r>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h</m:t>
                        </m:r>
                      </m:e>
                      <m:sub>
                        <m:r>
                          <a:rPr lang="en-US" altLang="zh-CN" sz="1500" i="1">
                            <a:latin typeface="Cambria Math" panose="02040503050406030204" pitchFamily="18" charset="0"/>
                          </a:rPr>
                          <m:t>𝑅</m:t>
                        </m:r>
                      </m:sub>
                    </m:sSub>
                    <m:d>
                      <m:dPr>
                        <m:ctrlPr>
                          <a:rPr lang="en-US" altLang="zh-CN" sz="1500" i="1">
                            <a:latin typeface="Cambria Math" panose="02040503050406030204" pitchFamily="18" charset="0"/>
                          </a:rPr>
                        </m:ctrlPr>
                      </m:dPr>
                      <m:e>
                        <m:r>
                          <a:rPr lang="en-US" altLang="zh-CN" sz="1500" i="1">
                            <a:latin typeface="Cambria Math" panose="02040503050406030204" pitchFamily="18" charset="0"/>
                          </a:rPr>
                          <m:t>𝑘</m:t>
                        </m:r>
                      </m:e>
                    </m:d>
                    <m:r>
                      <a:rPr lang="en-US" altLang="zh-CN" sz="1500" b="0" i="0" smtClean="0">
                        <a:latin typeface="Cambria Math" panose="02040503050406030204" pitchFamily="18" charset="0"/>
                      </a:rPr>
                      <m:t>+</m:t>
                    </m:r>
                    <m:r>
                      <a:rPr lang="en-US" altLang="zh-CN" sz="1500" b="0" i="1" smtClean="0">
                        <a:latin typeface="Cambria Math" panose="02040503050406030204" pitchFamily="18" charset="0"/>
                      </a:rPr>
                      <m:t>𝑗</m:t>
                    </m:r>
                    <m:r>
                      <a:rPr lang="en-US" altLang="zh-CN" sz="1500" b="0" i="1" smtClean="0">
                        <a:latin typeface="Cambria Math" panose="02040503050406030204" pitchFamily="18" charset="0"/>
                        <a:ea typeface="Cambria Math" panose="02040503050406030204" pitchFamily="18" charset="0"/>
                      </a:rPr>
                      <m:t>∙</m:t>
                    </m:r>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h</m:t>
                        </m:r>
                      </m:e>
                      <m:sub>
                        <m:r>
                          <a:rPr lang="en-US" altLang="zh-CN" sz="1500" i="1">
                            <a:latin typeface="Cambria Math" panose="02040503050406030204" pitchFamily="18" charset="0"/>
                          </a:rPr>
                          <m:t>𝐼</m:t>
                        </m:r>
                      </m:sub>
                    </m:sSub>
                    <m:d>
                      <m:dPr>
                        <m:ctrlPr>
                          <a:rPr lang="en-US" altLang="zh-CN" sz="1500" i="1">
                            <a:latin typeface="Cambria Math" panose="02040503050406030204" pitchFamily="18" charset="0"/>
                          </a:rPr>
                        </m:ctrlPr>
                      </m:dPr>
                      <m:e>
                        <m:r>
                          <a:rPr lang="en-US" altLang="zh-CN" sz="1500" i="1">
                            <a:latin typeface="Cambria Math" panose="02040503050406030204" pitchFamily="18" charset="0"/>
                          </a:rPr>
                          <m:t>𝑘</m:t>
                        </m:r>
                      </m:e>
                    </m:d>
                    <m:r>
                      <a:rPr lang="en-US" altLang="zh-CN" sz="1500">
                        <a:latin typeface="Cambria Math" panose="02040503050406030204" pitchFamily="18" charset="0"/>
                      </a:rPr>
                      <m:t>, </m:t>
                    </m:r>
                    <m:r>
                      <a:rPr lang="en-US" altLang="zh-CN" sz="1500">
                        <a:latin typeface="Cambria Math" panose="02040503050406030204" pitchFamily="18" charset="0"/>
                      </a:rPr>
                      <m:t>𝑘</m:t>
                    </m:r>
                    <m:r>
                      <a:rPr lang="en-US" altLang="zh-CN" sz="1500">
                        <a:latin typeface="Cambria Math" panose="02040503050406030204" pitchFamily="18" charset="0"/>
                      </a:rPr>
                      <m:t>=1,2,…</m:t>
                    </m:r>
                    <m:r>
                      <a:rPr lang="en-US" altLang="zh-CN" sz="1500">
                        <a:latin typeface="Cambria Math" panose="02040503050406030204" pitchFamily="18" charset="0"/>
                      </a:rPr>
                      <m:t>𝐾</m:t>
                    </m:r>
                  </m:oMath>
                </a14:m>
                <a:r>
                  <a:rPr lang="en-US" altLang="zh-CN" sz="1500" dirty="0">
                    <a:latin typeface="+mj-lt"/>
                  </a:rPr>
                  <a:t> denote the CIR values, where </a:t>
                </a:r>
                <a14:m>
                  <m:oMath xmlns:m="http://schemas.openxmlformats.org/officeDocument/2006/math">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h</m:t>
                        </m:r>
                      </m:e>
                      <m:sub>
                        <m:r>
                          <a:rPr lang="en-US" altLang="zh-CN" sz="1500" i="1">
                            <a:latin typeface="Cambria Math" panose="02040503050406030204" pitchFamily="18" charset="0"/>
                          </a:rPr>
                          <m:t>𝑅</m:t>
                        </m:r>
                      </m:sub>
                    </m:sSub>
                    <m:d>
                      <m:dPr>
                        <m:ctrlPr>
                          <a:rPr lang="en-US" altLang="zh-CN" sz="1500" i="1">
                            <a:latin typeface="Cambria Math" panose="02040503050406030204" pitchFamily="18" charset="0"/>
                          </a:rPr>
                        </m:ctrlPr>
                      </m:dPr>
                      <m:e>
                        <m:r>
                          <a:rPr lang="en-US" altLang="zh-CN" sz="1500" i="1">
                            <a:latin typeface="Cambria Math" panose="02040503050406030204" pitchFamily="18" charset="0"/>
                          </a:rPr>
                          <m:t>𝑘</m:t>
                        </m:r>
                      </m:e>
                    </m:d>
                  </m:oMath>
                </a14:m>
                <a:r>
                  <a:rPr lang="en-US" altLang="zh-CN" sz="1500" dirty="0">
                    <a:latin typeface="+mj-lt"/>
                  </a:rPr>
                  <a:t> and </a:t>
                </a:r>
                <a14:m>
                  <m:oMath xmlns:m="http://schemas.openxmlformats.org/officeDocument/2006/math">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h</m:t>
                        </m:r>
                      </m:e>
                      <m:sub>
                        <m:r>
                          <a:rPr lang="en-US" altLang="zh-CN" sz="1500" b="0" i="1" smtClean="0">
                            <a:latin typeface="Cambria Math" panose="02040503050406030204" pitchFamily="18" charset="0"/>
                          </a:rPr>
                          <m:t>𝐼</m:t>
                        </m:r>
                      </m:sub>
                    </m:sSub>
                    <m:d>
                      <m:dPr>
                        <m:ctrlPr>
                          <a:rPr lang="en-US" altLang="zh-CN" sz="1500" i="1">
                            <a:latin typeface="Cambria Math" panose="02040503050406030204" pitchFamily="18" charset="0"/>
                          </a:rPr>
                        </m:ctrlPr>
                      </m:dPr>
                      <m:e>
                        <m:r>
                          <a:rPr lang="en-US" altLang="zh-CN" sz="1500" i="1">
                            <a:latin typeface="Cambria Math" panose="02040503050406030204" pitchFamily="18" charset="0"/>
                          </a:rPr>
                          <m:t>𝑘</m:t>
                        </m:r>
                      </m:e>
                    </m:d>
                  </m:oMath>
                </a14:m>
                <a:r>
                  <a:rPr lang="en-US" altLang="zh-CN" sz="1500" dirty="0">
                    <a:latin typeface="+mj-lt"/>
                  </a:rPr>
                  <a:t> are the real component and imaginary component of the CIR values, respectively.</a:t>
                </a:r>
              </a:p>
              <a:p>
                <a:pPr lvl="1" algn="just">
                  <a:lnSpc>
                    <a:spcPct val="160000"/>
                  </a:lnSpc>
                  <a:buFont typeface="Wingdings" panose="05000000000000000000" pitchFamily="2" charset="2"/>
                  <a:buChar char="Ø"/>
                </a:pPr>
                <a:r>
                  <a:rPr lang="en-US" altLang="zh-CN" sz="1500" dirty="0">
                    <a:latin typeface="+mj-lt"/>
                  </a:rPr>
                  <a:t>Each </a:t>
                </a:r>
                <a14:m>
                  <m:oMath xmlns:m="http://schemas.openxmlformats.org/officeDocument/2006/math">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h</m:t>
                        </m:r>
                      </m:e>
                      <m:sub>
                        <m:r>
                          <a:rPr lang="en-US" altLang="zh-CN" sz="1500" i="1">
                            <a:latin typeface="Cambria Math" panose="02040503050406030204" pitchFamily="18" charset="0"/>
                          </a:rPr>
                          <m:t>𝑅</m:t>
                        </m:r>
                      </m:sub>
                    </m:sSub>
                    <m:d>
                      <m:dPr>
                        <m:ctrlPr>
                          <a:rPr lang="en-US" altLang="zh-CN" sz="1500" i="1">
                            <a:latin typeface="Cambria Math" panose="02040503050406030204" pitchFamily="18" charset="0"/>
                          </a:rPr>
                        </m:ctrlPr>
                      </m:dPr>
                      <m:e>
                        <m:r>
                          <a:rPr lang="en-US" altLang="zh-CN" sz="1500" i="1">
                            <a:latin typeface="Cambria Math" panose="02040503050406030204" pitchFamily="18" charset="0"/>
                          </a:rPr>
                          <m:t>𝑘</m:t>
                        </m:r>
                      </m:e>
                    </m:d>
                  </m:oMath>
                </a14:m>
                <a:r>
                  <a:rPr lang="en-US" altLang="zh-CN" sz="1500" dirty="0"/>
                  <a:t> </a:t>
                </a:r>
                <a:r>
                  <a:rPr lang="en-US" altLang="zh-CN" sz="1500" dirty="0">
                    <a:latin typeface="+mj-lt"/>
                  </a:rPr>
                  <a:t>and </a:t>
                </a:r>
                <a14:m>
                  <m:oMath xmlns:m="http://schemas.openxmlformats.org/officeDocument/2006/math">
                    <m:sSub>
                      <m:sSubPr>
                        <m:ctrlPr>
                          <a:rPr lang="en-US" altLang="zh-CN" sz="1500" i="1">
                            <a:latin typeface="Cambria Math" panose="02040503050406030204" pitchFamily="18" charset="0"/>
                          </a:rPr>
                        </m:ctrlPr>
                      </m:sSubPr>
                      <m:e>
                        <m:r>
                          <a:rPr lang="en-US" altLang="zh-CN" sz="1500">
                            <a:latin typeface="Cambria Math" panose="02040503050406030204" pitchFamily="18" charset="0"/>
                          </a:rPr>
                          <m:t>h</m:t>
                        </m:r>
                      </m:e>
                      <m:sub>
                        <m:r>
                          <a:rPr lang="en-US" altLang="zh-CN" sz="1500">
                            <a:latin typeface="Cambria Math" panose="02040503050406030204" pitchFamily="18" charset="0"/>
                          </a:rPr>
                          <m:t>𝐼</m:t>
                        </m:r>
                      </m:sub>
                    </m:sSub>
                    <m:d>
                      <m:dPr>
                        <m:ctrlPr>
                          <a:rPr lang="en-US" altLang="zh-CN" sz="1500" i="1">
                            <a:latin typeface="Cambria Math" panose="02040503050406030204" pitchFamily="18" charset="0"/>
                          </a:rPr>
                        </m:ctrlPr>
                      </m:dPr>
                      <m:e>
                        <m:r>
                          <a:rPr lang="en-US" altLang="zh-CN" sz="1500">
                            <a:latin typeface="Cambria Math" panose="02040503050406030204" pitchFamily="18" charset="0"/>
                          </a:rPr>
                          <m:t>𝑘</m:t>
                        </m:r>
                      </m:e>
                    </m:d>
                  </m:oMath>
                </a14:m>
                <a:r>
                  <a:rPr lang="en-US" altLang="zh-CN" sz="1500" dirty="0">
                    <a:latin typeface="+mj-lt"/>
                  </a:rPr>
                  <a:t> could be quantized as </a:t>
                </a:r>
              </a:p>
              <a:p>
                <a:pPr marL="0" indent="0" algn="just">
                  <a:lnSpc>
                    <a:spcPct val="180000"/>
                  </a:lnSpc>
                  <a:buNone/>
                </a:pPr>
                <a:endParaRPr lang="en-US" altLang="zh-CN" sz="1800" dirty="0"/>
              </a:p>
              <a:p>
                <a:pPr algn="just">
                  <a:lnSpc>
                    <a:spcPct val="140000"/>
                  </a:lnSpc>
                  <a:buFont typeface="Wingdings" panose="05000000000000000000" pitchFamily="2" charset="2"/>
                  <a:buChar char="n"/>
                </a:pPr>
                <a:endParaRPr lang="en-US" altLang="zh-CN" sz="18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23900" y="1340768"/>
                <a:ext cx="7772400" cy="4464496"/>
              </a:xfrm>
              <a:blipFill rotWithShape="0">
                <a:blip r:embed="rId2"/>
                <a:stretch>
                  <a:fillRect l="-314" r="-39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 name="文本框 1">
                <a:extLst>
                  <a:ext uri="{FF2B5EF4-FFF2-40B4-BE49-F238E27FC236}">
                    <a16:creationId xmlns:a16="http://schemas.microsoft.com/office/drawing/2014/main" id="{0948A646-3577-4D6F-9077-BE1FEE82AEF3}"/>
                  </a:ext>
                </a:extLst>
              </p:cNvPr>
              <p:cNvSpPr txBox="1"/>
              <p:nvPr/>
            </p:nvSpPr>
            <p:spPr>
              <a:xfrm>
                <a:off x="970943" y="4608531"/>
                <a:ext cx="7808540" cy="1556773"/>
              </a:xfrm>
              <a:prstGeom prst="rect">
                <a:avLst/>
              </a:prstGeom>
              <a:noFill/>
            </p:spPr>
            <p:txBody>
              <a:bodyPr wrap="square" rtlCol="0">
                <a:spAutoFit/>
              </a:bodyPr>
              <a:lstStyle/>
              <a:p>
                <a:pPr lvl="1">
                  <a:lnSpc>
                    <a:spcPct val="160000"/>
                  </a:lnSpc>
                </a:pPr>
                <a:r>
                  <a:rPr lang="en-US" altLang="zh-CN" sz="1500" dirty="0"/>
                  <a:t> </a:t>
                </a:r>
                <a:r>
                  <a:rPr lang="en-US" altLang="zh-CN" sz="1500" dirty="0">
                    <a:latin typeface="+mj-lt"/>
                  </a:rPr>
                  <a:t>where </a:t>
                </a:r>
                <a14:m>
                  <m:oMath xmlns:m="http://schemas.openxmlformats.org/officeDocument/2006/math">
                    <m:sSub>
                      <m:sSubPr>
                        <m:ctrlPr>
                          <a:rPr lang="en-US" altLang="zh-CN" sz="1500" i="1">
                            <a:latin typeface="Cambria Math" panose="02040503050406030204" pitchFamily="18" charset="0"/>
                          </a:rPr>
                        </m:ctrlPr>
                      </m:sSubPr>
                      <m:e>
                        <m:r>
                          <a:rPr lang="en-US" altLang="zh-CN" sz="1500">
                            <a:latin typeface="Cambria Math" panose="02040503050406030204" pitchFamily="18" charset="0"/>
                          </a:rPr>
                          <m:t>𝑀</m:t>
                        </m:r>
                      </m:e>
                      <m:sub>
                        <m:sSub>
                          <m:sSubPr>
                            <m:ctrlPr>
                              <a:rPr lang="en-US" altLang="zh-CN" sz="1500" i="1">
                                <a:latin typeface="Cambria Math" panose="02040503050406030204" pitchFamily="18" charset="0"/>
                              </a:rPr>
                            </m:ctrlPr>
                          </m:sSubPr>
                          <m:e>
                            <m:r>
                              <a:rPr lang="en-US" altLang="zh-CN" sz="1500">
                                <a:latin typeface="Cambria Math" panose="02040503050406030204" pitchFamily="18" charset="0"/>
                              </a:rPr>
                              <m:t>𝑅</m:t>
                            </m:r>
                          </m:e>
                          <m:sub>
                            <m:r>
                              <a:rPr lang="en-US" altLang="zh-CN" sz="1500">
                                <a:latin typeface="Cambria Math" panose="02040503050406030204" pitchFamily="18" charset="0"/>
                              </a:rPr>
                              <m:t>𝑘</m:t>
                            </m:r>
                          </m:sub>
                        </m:sSub>
                      </m:sub>
                    </m:sSub>
                  </m:oMath>
                </a14:m>
                <a:r>
                  <a:rPr lang="en-US" altLang="zh-CN" sz="1500" dirty="0">
                    <a:latin typeface="+mj-lt"/>
                  </a:rPr>
                  <a:t> and </a:t>
                </a:r>
                <a14:m>
                  <m:oMath xmlns:m="http://schemas.openxmlformats.org/officeDocument/2006/math">
                    <m:sSub>
                      <m:sSubPr>
                        <m:ctrlPr>
                          <a:rPr lang="en-US" altLang="zh-CN" sz="1500" i="1">
                            <a:latin typeface="Cambria Math" panose="02040503050406030204" pitchFamily="18" charset="0"/>
                          </a:rPr>
                        </m:ctrlPr>
                      </m:sSubPr>
                      <m:e>
                        <m:r>
                          <a:rPr lang="en-US" altLang="zh-CN" sz="1500">
                            <a:latin typeface="Cambria Math" panose="02040503050406030204" pitchFamily="18" charset="0"/>
                          </a:rPr>
                          <m:t>𝑀</m:t>
                        </m:r>
                      </m:e>
                      <m:sub>
                        <m:sSub>
                          <m:sSubPr>
                            <m:ctrlPr>
                              <a:rPr lang="en-US" altLang="zh-CN" sz="1500" i="1">
                                <a:latin typeface="Cambria Math" panose="02040503050406030204" pitchFamily="18" charset="0"/>
                              </a:rPr>
                            </m:ctrlPr>
                          </m:sSubPr>
                          <m:e>
                            <m:r>
                              <a:rPr lang="en-US" altLang="zh-CN" sz="1500">
                                <a:latin typeface="Cambria Math" panose="02040503050406030204" pitchFamily="18" charset="0"/>
                              </a:rPr>
                              <m:t>𝐼</m:t>
                            </m:r>
                          </m:e>
                          <m:sub>
                            <m:r>
                              <a:rPr lang="en-US" altLang="zh-CN" sz="1500">
                                <a:latin typeface="Cambria Math" panose="02040503050406030204" pitchFamily="18" charset="0"/>
                              </a:rPr>
                              <m:t>𝑘</m:t>
                            </m:r>
                          </m:sub>
                        </m:sSub>
                      </m:sub>
                    </m:sSub>
                  </m:oMath>
                </a14:m>
                <a:r>
                  <a:rPr lang="en-US" altLang="zh-CN" sz="1500" dirty="0">
                    <a:latin typeface="+mj-lt"/>
                  </a:rPr>
                  <a:t> are the mantissas, and </a:t>
                </a:r>
                <a14:m>
                  <m:oMath xmlns:m="http://schemas.openxmlformats.org/officeDocument/2006/math">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𝐸</m:t>
                        </m:r>
                      </m:e>
                      <m:sub>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𝑅</m:t>
                            </m:r>
                          </m:e>
                          <m:sub>
                            <m:r>
                              <a:rPr lang="en-US" altLang="zh-CN" sz="1500" i="1">
                                <a:latin typeface="Cambria Math" panose="02040503050406030204" pitchFamily="18" charset="0"/>
                              </a:rPr>
                              <m:t>𝑘</m:t>
                            </m:r>
                          </m:sub>
                        </m:sSub>
                      </m:sub>
                    </m:sSub>
                  </m:oMath>
                </a14:m>
                <a:r>
                  <a:rPr lang="en-US" altLang="zh-CN" sz="1500" dirty="0">
                    <a:latin typeface="+mj-lt"/>
                  </a:rPr>
                  <a:t>and </a:t>
                </a:r>
                <a14:m>
                  <m:oMath xmlns:m="http://schemas.openxmlformats.org/officeDocument/2006/math">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𝐸</m:t>
                        </m:r>
                      </m:e>
                      <m:sub>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𝐼</m:t>
                            </m:r>
                          </m:e>
                          <m:sub>
                            <m:r>
                              <a:rPr lang="en-US" altLang="zh-CN" sz="1500" i="1">
                                <a:latin typeface="Cambria Math" panose="02040503050406030204" pitchFamily="18" charset="0"/>
                              </a:rPr>
                              <m:t>𝑘</m:t>
                            </m:r>
                          </m:sub>
                        </m:sSub>
                      </m:sub>
                    </m:sSub>
                  </m:oMath>
                </a14:m>
                <a:r>
                  <a:rPr lang="en-US" altLang="zh-CN" sz="1500" dirty="0">
                    <a:latin typeface="+mj-lt"/>
                  </a:rPr>
                  <a:t> are the exponents</a:t>
                </a:r>
              </a:p>
              <a:p>
                <a:pPr marL="742950" lvl="1" indent="-285750">
                  <a:lnSpc>
                    <a:spcPct val="160000"/>
                  </a:lnSpc>
                  <a:buFont typeface="Arial" panose="020B0604020202020204" pitchFamily="34" charset="0"/>
                  <a:buChar char="•"/>
                </a:pPr>
                <a:r>
                  <a:rPr lang="en-US" altLang="zh-CN" sz="1500" dirty="0">
                    <a:latin typeface="+mj-lt"/>
                  </a:rPr>
                  <a:t>The mantissa consists of the significant digits of </a:t>
                </a:r>
                <a14:m>
                  <m:oMath xmlns:m="http://schemas.openxmlformats.org/officeDocument/2006/math">
                    <m:sSub>
                      <m:sSubPr>
                        <m:ctrlPr>
                          <a:rPr lang="en-US" altLang="zh-CN" sz="1500" i="1">
                            <a:latin typeface="Cambria Math" panose="02040503050406030204" pitchFamily="18" charset="0"/>
                          </a:rPr>
                        </m:ctrlPr>
                      </m:sSubPr>
                      <m:e>
                        <m:r>
                          <a:rPr lang="en-US" altLang="zh-CN" sz="1500">
                            <a:latin typeface="Cambria Math" panose="02040503050406030204" pitchFamily="18" charset="0"/>
                          </a:rPr>
                          <m:t>h</m:t>
                        </m:r>
                      </m:e>
                      <m:sub>
                        <m:r>
                          <a:rPr lang="en-US" altLang="zh-CN" sz="1500">
                            <a:latin typeface="Cambria Math" panose="02040503050406030204" pitchFamily="18" charset="0"/>
                          </a:rPr>
                          <m:t>𝑅</m:t>
                        </m:r>
                      </m:sub>
                    </m:sSub>
                    <m:d>
                      <m:dPr>
                        <m:ctrlPr>
                          <a:rPr lang="en-US" altLang="zh-CN" sz="1500" i="1">
                            <a:latin typeface="Cambria Math" panose="02040503050406030204" pitchFamily="18" charset="0"/>
                          </a:rPr>
                        </m:ctrlPr>
                      </m:dPr>
                      <m:e>
                        <m:r>
                          <a:rPr lang="en-US" altLang="zh-CN" sz="1500">
                            <a:latin typeface="Cambria Math" panose="02040503050406030204" pitchFamily="18" charset="0"/>
                          </a:rPr>
                          <m:t>𝑘</m:t>
                        </m:r>
                      </m:e>
                    </m:d>
                  </m:oMath>
                </a14:m>
                <a:r>
                  <a:rPr lang="en-US" altLang="zh-CN" sz="1500" dirty="0">
                    <a:latin typeface="+mj-lt"/>
                  </a:rPr>
                  <a:t> and </a:t>
                </a:r>
                <a14:m>
                  <m:oMath xmlns:m="http://schemas.openxmlformats.org/officeDocument/2006/math">
                    <m:sSub>
                      <m:sSubPr>
                        <m:ctrlPr>
                          <a:rPr lang="en-US" altLang="zh-CN" sz="1500" i="1">
                            <a:latin typeface="Cambria Math" panose="02040503050406030204" pitchFamily="18" charset="0"/>
                          </a:rPr>
                        </m:ctrlPr>
                      </m:sSubPr>
                      <m:e>
                        <m:r>
                          <a:rPr lang="en-US" altLang="zh-CN" sz="1500">
                            <a:latin typeface="Cambria Math" panose="02040503050406030204" pitchFamily="18" charset="0"/>
                          </a:rPr>
                          <m:t>h</m:t>
                        </m:r>
                      </m:e>
                      <m:sub>
                        <m:r>
                          <a:rPr lang="en-US" altLang="zh-CN" sz="1500">
                            <a:latin typeface="Cambria Math" panose="02040503050406030204" pitchFamily="18" charset="0"/>
                          </a:rPr>
                          <m:t>𝐼</m:t>
                        </m:r>
                      </m:sub>
                    </m:sSub>
                    <m:d>
                      <m:dPr>
                        <m:ctrlPr>
                          <a:rPr lang="en-US" altLang="zh-CN" sz="1500" i="1">
                            <a:latin typeface="Cambria Math" panose="02040503050406030204" pitchFamily="18" charset="0"/>
                          </a:rPr>
                        </m:ctrlPr>
                      </m:dPr>
                      <m:e>
                        <m:r>
                          <a:rPr lang="en-US" altLang="zh-CN" sz="1500">
                            <a:latin typeface="Cambria Math" panose="02040503050406030204" pitchFamily="18" charset="0"/>
                          </a:rPr>
                          <m:t>𝑘</m:t>
                        </m:r>
                      </m:e>
                    </m:d>
                  </m:oMath>
                </a14:m>
                <a:r>
                  <a:rPr lang="en-US" altLang="zh-CN" sz="1500" dirty="0">
                    <a:latin typeface="+mj-lt"/>
                  </a:rPr>
                  <a:t> </a:t>
                </a:r>
              </a:p>
              <a:p>
                <a:pPr marL="742950" lvl="1" indent="-285750">
                  <a:lnSpc>
                    <a:spcPct val="160000"/>
                  </a:lnSpc>
                  <a:buFont typeface="Arial" panose="020B0604020202020204" pitchFamily="34" charset="0"/>
                  <a:buChar char="•"/>
                </a:pPr>
                <a:r>
                  <a:rPr lang="en-US" altLang="zh-CN" sz="1500" dirty="0"/>
                  <a:t>The exponent is 0 when the leftmost bit is taken as mantissa, and exponent value is incremented by 1 for each right shift of the mantissa</a:t>
                </a:r>
              </a:p>
            </p:txBody>
          </p:sp>
        </mc:Choice>
        <mc:Fallback xmlns="">
          <p:sp>
            <p:nvSpPr>
              <p:cNvPr id="2" name="文本框 1">
                <a:extLst>
                  <a:ext uri="{FF2B5EF4-FFF2-40B4-BE49-F238E27FC236}">
                    <a16:creationId xmlns:a16="http://schemas.microsoft.com/office/drawing/2014/main" xmlns="" xmlns:a14="http://schemas.microsoft.com/office/drawing/2010/main" id="{0948A646-3577-4D6F-9077-BE1FEE82AEF3}"/>
                  </a:ext>
                </a:extLst>
              </p:cNvPr>
              <p:cNvSpPr txBox="1">
                <a:spLocks noRot="1" noChangeAspect="1" noMove="1" noResize="1" noEditPoints="1" noAdjustHandles="1" noChangeArrowheads="1" noChangeShapeType="1" noTextEdit="1"/>
              </p:cNvSpPr>
              <p:nvPr/>
            </p:nvSpPr>
            <p:spPr>
              <a:xfrm>
                <a:off x="970943" y="4608531"/>
                <a:ext cx="7808540" cy="1556773"/>
              </a:xfrm>
              <a:prstGeom prst="rect">
                <a:avLst/>
              </a:prstGeom>
              <a:blipFill rotWithShape="0">
                <a:blip r:embed="rId3"/>
                <a:stretch>
                  <a:fillRect b="-3529"/>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4D885494-F122-409F-8ED6-6929BC9707A7}"/>
                  </a:ext>
                </a:extLst>
              </p:cNvPr>
              <p:cNvSpPr txBox="1"/>
              <p:nvPr/>
            </p:nvSpPr>
            <p:spPr>
              <a:xfrm>
                <a:off x="2231740" y="3823870"/>
                <a:ext cx="4680520" cy="82926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altLang="zh-CN" sz="1500" i="1" smtClean="0">
                              <a:latin typeface="Cambria Math" panose="02040503050406030204" pitchFamily="18" charset="0"/>
                            </a:rPr>
                          </m:ctrlPr>
                        </m:dPr>
                        <m:e>
                          <m:eqArr>
                            <m:eqArrPr>
                              <m:ctrlPr>
                                <a:rPr lang="en-US" altLang="zh-CN" sz="1500" i="1">
                                  <a:latin typeface="Cambria Math" panose="02040503050406030204" pitchFamily="18" charset="0"/>
                                </a:rPr>
                              </m:ctrlPr>
                            </m:eqArrPr>
                            <m:e>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h</m:t>
                                  </m:r>
                                </m:e>
                                <m:sub>
                                  <m:r>
                                    <a:rPr lang="en-US" altLang="zh-CN" sz="1500" i="1">
                                      <a:latin typeface="Cambria Math" panose="02040503050406030204" pitchFamily="18" charset="0"/>
                                    </a:rPr>
                                    <m:t>𝑅</m:t>
                                  </m:r>
                                </m:sub>
                              </m:sSub>
                              <m:d>
                                <m:dPr>
                                  <m:ctrlPr>
                                    <a:rPr lang="en-US" altLang="zh-CN" sz="1500" i="1">
                                      <a:latin typeface="Cambria Math" panose="02040503050406030204" pitchFamily="18" charset="0"/>
                                    </a:rPr>
                                  </m:ctrlPr>
                                </m:dPr>
                                <m:e>
                                  <m:r>
                                    <a:rPr lang="en-US" altLang="zh-CN" sz="1500" i="1">
                                      <a:latin typeface="Cambria Math" panose="02040503050406030204" pitchFamily="18" charset="0"/>
                                    </a:rPr>
                                    <m:t>𝑘</m:t>
                                  </m:r>
                                </m:e>
                              </m:d>
                              <m:r>
                                <a:rPr lang="en-US" altLang="zh-CN" sz="1500" i="1">
                                  <a:latin typeface="Cambria Math" panose="02040503050406030204" pitchFamily="18" charset="0"/>
                                </a:rPr>
                                <m:t>=</m:t>
                              </m:r>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𝑀</m:t>
                                  </m:r>
                                </m:e>
                                <m:sub>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𝑅</m:t>
                                      </m:r>
                                    </m:e>
                                    <m:sub>
                                      <m:r>
                                        <a:rPr lang="en-US" altLang="zh-CN" sz="1500" i="1">
                                          <a:latin typeface="Cambria Math" panose="02040503050406030204" pitchFamily="18" charset="0"/>
                                        </a:rPr>
                                        <m:t>𝑘</m:t>
                                      </m:r>
                                    </m:sub>
                                  </m:sSub>
                                </m:sub>
                              </m:sSub>
                              <m:r>
                                <a:rPr lang="en-US" altLang="zh-CN" sz="1500" i="1">
                                  <a:latin typeface="Cambria Math" panose="02040503050406030204" pitchFamily="18" charset="0"/>
                                  <a:ea typeface="Cambria Math" panose="02040503050406030204" pitchFamily="18" charset="0"/>
                                </a:rPr>
                                <m:t>∙</m:t>
                              </m:r>
                              <m:sSup>
                                <m:sSupPr>
                                  <m:ctrlPr>
                                    <a:rPr lang="en-US" altLang="zh-CN" sz="1500" i="1">
                                      <a:latin typeface="Cambria Math" panose="02040503050406030204" pitchFamily="18" charset="0"/>
                                      <a:ea typeface="Cambria Math" panose="02040503050406030204" pitchFamily="18" charset="0"/>
                                    </a:rPr>
                                  </m:ctrlPr>
                                </m:sSupPr>
                                <m:e>
                                  <m:r>
                                    <a:rPr lang="en-US" altLang="zh-CN" sz="1500" i="1">
                                      <a:latin typeface="Cambria Math" panose="02040503050406030204" pitchFamily="18" charset="0"/>
                                      <a:ea typeface="Cambria Math" panose="02040503050406030204" pitchFamily="18" charset="0"/>
                                    </a:rPr>
                                    <m:t>2</m:t>
                                  </m:r>
                                </m:e>
                                <m:sup>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𝐸</m:t>
                                      </m:r>
                                    </m:e>
                                    <m:sub>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𝑅</m:t>
                                          </m:r>
                                        </m:e>
                                        <m:sub>
                                          <m:r>
                                            <a:rPr lang="en-US" altLang="zh-CN" sz="1500" i="1">
                                              <a:latin typeface="Cambria Math" panose="02040503050406030204" pitchFamily="18" charset="0"/>
                                            </a:rPr>
                                            <m:t>𝑘</m:t>
                                          </m:r>
                                        </m:sub>
                                      </m:sSub>
                                    </m:sub>
                                  </m:sSub>
                                </m:sup>
                              </m:sSup>
                            </m:e>
                            <m:e>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h</m:t>
                                  </m:r>
                                </m:e>
                                <m:sub>
                                  <m:r>
                                    <a:rPr lang="en-US" altLang="zh-CN" sz="1500" i="1">
                                      <a:latin typeface="Cambria Math" panose="02040503050406030204" pitchFamily="18" charset="0"/>
                                    </a:rPr>
                                    <m:t>𝐼</m:t>
                                  </m:r>
                                </m:sub>
                              </m:sSub>
                              <m:d>
                                <m:dPr>
                                  <m:ctrlPr>
                                    <a:rPr lang="en-US" altLang="zh-CN" sz="1500" i="1">
                                      <a:latin typeface="Cambria Math" panose="02040503050406030204" pitchFamily="18" charset="0"/>
                                    </a:rPr>
                                  </m:ctrlPr>
                                </m:dPr>
                                <m:e>
                                  <m:r>
                                    <a:rPr lang="en-US" altLang="zh-CN" sz="1500" i="1">
                                      <a:latin typeface="Cambria Math" panose="02040503050406030204" pitchFamily="18" charset="0"/>
                                    </a:rPr>
                                    <m:t>𝑘</m:t>
                                  </m:r>
                                </m:e>
                              </m:d>
                              <m:r>
                                <a:rPr lang="en-US" altLang="zh-CN" sz="1500" i="1">
                                  <a:latin typeface="Cambria Math" panose="02040503050406030204" pitchFamily="18" charset="0"/>
                                </a:rPr>
                                <m:t>=</m:t>
                              </m:r>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𝑀</m:t>
                                  </m:r>
                                </m:e>
                                <m:sub>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𝐼</m:t>
                                      </m:r>
                                    </m:e>
                                    <m:sub>
                                      <m:r>
                                        <a:rPr lang="en-US" altLang="zh-CN" sz="1500" i="1">
                                          <a:latin typeface="Cambria Math" panose="02040503050406030204" pitchFamily="18" charset="0"/>
                                        </a:rPr>
                                        <m:t>𝑘</m:t>
                                      </m:r>
                                    </m:sub>
                                  </m:sSub>
                                </m:sub>
                              </m:sSub>
                              <m:r>
                                <a:rPr lang="en-US" altLang="zh-CN" sz="1500" i="1">
                                  <a:latin typeface="Cambria Math" panose="02040503050406030204" pitchFamily="18" charset="0"/>
                                  <a:ea typeface="Cambria Math" panose="02040503050406030204" pitchFamily="18" charset="0"/>
                                </a:rPr>
                                <m:t>∙</m:t>
                              </m:r>
                              <m:sSup>
                                <m:sSupPr>
                                  <m:ctrlPr>
                                    <a:rPr lang="en-US" altLang="zh-CN" sz="1500" i="1">
                                      <a:latin typeface="Cambria Math" panose="02040503050406030204" pitchFamily="18" charset="0"/>
                                      <a:ea typeface="Cambria Math" panose="02040503050406030204" pitchFamily="18" charset="0"/>
                                    </a:rPr>
                                  </m:ctrlPr>
                                </m:sSupPr>
                                <m:e>
                                  <m:r>
                                    <a:rPr lang="en-US" altLang="zh-CN" sz="1500" i="1">
                                      <a:latin typeface="Cambria Math" panose="02040503050406030204" pitchFamily="18" charset="0"/>
                                      <a:ea typeface="Cambria Math" panose="02040503050406030204" pitchFamily="18" charset="0"/>
                                    </a:rPr>
                                    <m:t>2</m:t>
                                  </m:r>
                                </m:e>
                                <m:sup>
                                  <m:sSub>
                                    <m:sSubPr>
                                      <m:ctrlPr>
                                        <a:rPr lang="en-US" altLang="zh-CN" sz="1500" i="1">
                                          <a:latin typeface="Cambria Math" panose="02040503050406030204" pitchFamily="18" charset="0"/>
                                        </a:rPr>
                                      </m:ctrlPr>
                                    </m:sSubPr>
                                    <m:e>
                                      <m:r>
                                        <a:rPr lang="en-US" altLang="zh-CN" sz="1500" i="1">
                                          <a:latin typeface="Cambria Math" panose="02040503050406030204" pitchFamily="18" charset="0"/>
                                        </a:rPr>
                                        <m:t>𝐸</m:t>
                                      </m:r>
                                    </m:e>
                                    <m:sub>
                                      <m:sSub>
                                        <m:sSubPr>
                                          <m:ctrlPr>
                                            <a:rPr lang="en-US" altLang="zh-CN" sz="1500" i="1">
                                              <a:latin typeface="Cambria Math" panose="02040503050406030204" pitchFamily="18" charset="0"/>
                                            </a:rPr>
                                          </m:ctrlPr>
                                        </m:sSubPr>
                                        <m:e>
                                          <m:r>
                                            <a:rPr lang="en-US" altLang="zh-CN" sz="1500" b="0" i="1" smtClean="0">
                                              <a:latin typeface="Cambria Math" panose="02040503050406030204" pitchFamily="18" charset="0"/>
                                            </a:rPr>
                                            <m:t>𝐼</m:t>
                                          </m:r>
                                        </m:e>
                                        <m:sub>
                                          <m:r>
                                            <a:rPr lang="en-US" altLang="zh-CN" sz="1500" i="1">
                                              <a:latin typeface="Cambria Math" panose="02040503050406030204" pitchFamily="18" charset="0"/>
                                            </a:rPr>
                                            <m:t>𝑘</m:t>
                                          </m:r>
                                        </m:sub>
                                      </m:sSub>
                                    </m:sub>
                                  </m:sSub>
                                </m:sup>
                              </m:sSup>
                            </m:e>
                          </m:eqArr>
                        </m:e>
                      </m:d>
                    </m:oMath>
                  </m:oMathPara>
                </a14:m>
                <a:endParaRPr lang="zh-CN" altLang="en-US" sz="1500" dirty="0"/>
              </a:p>
            </p:txBody>
          </p:sp>
        </mc:Choice>
        <mc:Fallback xmlns="">
          <p:sp>
            <p:nvSpPr>
              <p:cNvPr id="3" name="文本框 2">
                <a:extLst>
                  <a:ext uri="{FF2B5EF4-FFF2-40B4-BE49-F238E27FC236}">
                    <a16:creationId xmlns:a16="http://schemas.microsoft.com/office/drawing/2014/main" xmlns="" xmlns:a14="http://schemas.microsoft.com/office/drawing/2010/main" id="{4D885494-F122-409F-8ED6-6929BC9707A7}"/>
                  </a:ext>
                </a:extLst>
              </p:cNvPr>
              <p:cNvSpPr txBox="1">
                <a:spLocks noRot="1" noChangeAspect="1" noMove="1" noResize="1" noEditPoints="1" noAdjustHandles="1" noChangeArrowheads="1" noChangeShapeType="1" noTextEdit="1"/>
              </p:cNvSpPr>
              <p:nvPr/>
            </p:nvSpPr>
            <p:spPr>
              <a:xfrm>
                <a:off x="2231740" y="3823870"/>
                <a:ext cx="4680520" cy="829266"/>
              </a:xfrm>
              <a:prstGeom prst="rect">
                <a:avLst/>
              </a:prstGeom>
              <a:blipFill rotWithShape="0">
                <a:blip r:embed="rId4"/>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696814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8</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a:t>Adaptive Power-of-Two Scaling and Quantization (cont.)</a:t>
            </a:r>
            <a:endParaRPr lang="zh-CN" altLang="en-US" sz="2600" dirty="0"/>
          </a:p>
        </p:txBody>
      </p:sp>
      <mc:AlternateContent xmlns:mc="http://schemas.openxmlformats.org/markup-compatibility/2006" xmlns:a14="http://schemas.microsoft.com/office/drawing/2010/main">
        <mc:Choice Requires="a14">
          <p:sp>
            <p:nvSpPr>
              <p:cNvPr id="8" name="内容占位符 2"/>
              <p:cNvSpPr>
                <a:spLocks noGrp="1"/>
              </p:cNvSpPr>
              <p:nvPr>
                <p:ph idx="1"/>
              </p:nvPr>
            </p:nvSpPr>
            <p:spPr>
              <a:xfrm>
                <a:off x="723900" y="1484784"/>
                <a:ext cx="7772400" cy="1584176"/>
              </a:xfrm>
            </p:spPr>
            <p:txBody>
              <a:bodyPr/>
              <a:lstStyle/>
              <a:p>
                <a:pPr algn="just">
                  <a:lnSpc>
                    <a:spcPct val="160000"/>
                  </a:lnSpc>
                  <a:buFont typeface="Wingdings" panose="05000000000000000000" pitchFamily="2" charset="2"/>
                  <a:buChar char="n"/>
                </a:pP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h</m:t>
                        </m:r>
                      </m:e>
                      <m:sub>
                        <m:r>
                          <a:rPr lang="en-US" altLang="zh-CN" sz="1800">
                            <a:latin typeface="Cambria Math" panose="02040503050406030204" pitchFamily="18" charset="0"/>
                          </a:rPr>
                          <m:t>𝑅</m:t>
                        </m:r>
                      </m:sub>
                    </m:sSub>
                    <m:d>
                      <m:dPr>
                        <m:ctrlPr>
                          <a:rPr lang="en-US" altLang="zh-CN" sz="1800" i="1">
                            <a:latin typeface="Cambria Math" panose="02040503050406030204" pitchFamily="18" charset="0"/>
                          </a:rPr>
                        </m:ctrlPr>
                      </m:dPr>
                      <m:e>
                        <m:r>
                          <a:rPr lang="en-US" altLang="zh-CN" sz="1800">
                            <a:latin typeface="Cambria Math" panose="02040503050406030204" pitchFamily="18" charset="0"/>
                          </a:rPr>
                          <m:t>𝑘</m:t>
                        </m:r>
                      </m:e>
                    </m:d>
                  </m:oMath>
                </a14:m>
                <a:r>
                  <a:rPr lang="en-US" altLang="zh-CN" sz="1800" dirty="0">
                    <a:latin typeface="+mj-lt"/>
                  </a:rPr>
                  <a:t> and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h</m:t>
                        </m:r>
                      </m:e>
                      <m:sub>
                        <m:r>
                          <a:rPr lang="en-US" altLang="zh-CN" sz="1800">
                            <a:latin typeface="Cambria Math" panose="02040503050406030204" pitchFamily="18" charset="0"/>
                          </a:rPr>
                          <m:t>𝐼</m:t>
                        </m:r>
                      </m:sub>
                    </m:sSub>
                    <m:d>
                      <m:dPr>
                        <m:ctrlPr>
                          <a:rPr lang="en-US" altLang="zh-CN" sz="1800" i="1">
                            <a:latin typeface="Cambria Math" panose="02040503050406030204" pitchFamily="18" charset="0"/>
                          </a:rPr>
                        </m:ctrlPr>
                      </m:dPr>
                      <m:e>
                        <m:r>
                          <a:rPr lang="en-US" altLang="zh-CN" sz="1800">
                            <a:latin typeface="Cambria Math" panose="02040503050406030204" pitchFamily="18" charset="0"/>
                          </a:rPr>
                          <m:t>𝑘</m:t>
                        </m:r>
                      </m:e>
                    </m:d>
                  </m:oMath>
                </a14:m>
                <a:r>
                  <a:rPr lang="zh-CN" altLang="en-US" sz="1800" dirty="0">
                    <a:latin typeface="+mj-lt"/>
                  </a:rPr>
                  <a:t> </a:t>
                </a:r>
                <a:r>
                  <a:rPr lang="en-US" altLang="zh-CN" sz="1800" dirty="0">
                    <a:latin typeface="+mj-lt"/>
                  </a:rPr>
                  <a:t>could use the common exponent, i.e.,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𝐸</m:t>
                        </m:r>
                      </m:e>
                      <m:sub>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𝑅</m:t>
                            </m:r>
                          </m:e>
                          <m:sub>
                            <m:r>
                              <a:rPr lang="en-US" altLang="zh-CN" sz="1800">
                                <a:latin typeface="Cambria Math" panose="02040503050406030204" pitchFamily="18" charset="0"/>
                              </a:rPr>
                              <m:t>𝑘</m:t>
                            </m:r>
                          </m:sub>
                        </m:sSub>
                      </m:sub>
                    </m:sSub>
                    <m:r>
                      <a:rPr lang="en-US" altLang="zh-CN" sz="1800">
                        <a:latin typeface="Cambria Math" panose="02040503050406030204" pitchFamily="18" charset="0"/>
                      </a:rPr>
                      <m:t>=</m:t>
                    </m:r>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𝐸</m:t>
                        </m:r>
                      </m:e>
                      <m:sub>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𝐼</m:t>
                            </m:r>
                          </m:e>
                          <m:sub>
                            <m:r>
                              <a:rPr lang="en-US" altLang="zh-CN" sz="1800">
                                <a:latin typeface="Cambria Math" panose="02040503050406030204" pitchFamily="18" charset="0"/>
                              </a:rPr>
                              <m:t>𝑘</m:t>
                            </m:r>
                          </m:sub>
                        </m:sSub>
                      </m:sub>
                    </m:sSub>
                    <m:r>
                      <a:rPr lang="en-US" altLang="zh-CN" sz="1800">
                        <a:latin typeface="Cambria Math" panose="02040503050406030204" pitchFamily="18" charset="0"/>
                      </a:rPr>
                      <m:t>= </m:t>
                    </m:r>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𝐸</m:t>
                        </m:r>
                      </m:e>
                      <m:sub>
                        <m:r>
                          <a:rPr lang="en-US" altLang="zh-CN" sz="1800">
                            <a:latin typeface="Cambria Math" panose="02040503050406030204" pitchFamily="18" charset="0"/>
                          </a:rPr>
                          <m:t>𝑘</m:t>
                        </m:r>
                      </m:sub>
                    </m:sSub>
                  </m:oMath>
                </a14:m>
                <a:r>
                  <a:rPr lang="en-US" altLang="zh-CN" sz="1800" dirty="0">
                    <a:latin typeface="+mj-lt"/>
                  </a:rPr>
                  <a:t>, which could be determined by the maximum absolute value of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h</m:t>
                        </m:r>
                      </m:e>
                      <m:sub>
                        <m:r>
                          <a:rPr lang="en-US" altLang="zh-CN" sz="1800">
                            <a:latin typeface="Cambria Math" panose="02040503050406030204" pitchFamily="18" charset="0"/>
                          </a:rPr>
                          <m:t>𝑅</m:t>
                        </m:r>
                      </m:sub>
                    </m:sSub>
                    <m:d>
                      <m:dPr>
                        <m:ctrlPr>
                          <a:rPr lang="en-US" altLang="zh-CN" sz="1800" i="1">
                            <a:latin typeface="Cambria Math" panose="02040503050406030204" pitchFamily="18" charset="0"/>
                          </a:rPr>
                        </m:ctrlPr>
                      </m:dPr>
                      <m:e>
                        <m:r>
                          <a:rPr lang="en-US" altLang="zh-CN" sz="1800">
                            <a:latin typeface="Cambria Math" panose="02040503050406030204" pitchFamily="18" charset="0"/>
                          </a:rPr>
                          <m:t>𝑘</m:t>
                        </m:r>
                      </m:e>
                    </m:d>
                  </m:oMath>
                </a14:m>
                <a:r>
                  <a:rPr lang="en-US" altLang="zh-CN" sz="1800" dirty="0">
                    <a:latin typeface="+mj-lt"/>
                  </a:rPr>
                  <a:t> and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h</m:t>
                        </m:r>
                      </m:e>
                      <m:sub>
                        <m:r>
                          <a:rPr lang="en-US" altLang="zh-CN" sz="1800">
                            <a:latin typeface="Cambria Math" panose="02040503050406030204" pitchFamily="18" charset="0"/>
                          </a:rPr>
                          <m:t>𝐼</m:t>
                        </m:r>
                      </m:sub>
                    </m:sSub>
                    <m:d>
                      <m:dPr>
                        <m:ctrlPr>
                          <a:rPr lang="en-US" altLang="zh-CN" sz="1800" i="1">
                            <a:latin typeface="Cambria Math" panose="02040503050406030204" pitchFamily="18" charset="0"/>
                          </a:rPr>
                        </m:ctrlPr>
                      </m:dPr>
                      <m:e>
                        <m:r>
                          <a:rPr lang="en-US" altLang="zh-CN" sz="1800">
                            <a:latin typeface="Cambria Math" panose="02040503050406030204" pitchFamily="18" charset="0"/>
                          </a:rPr>
                          <m:t>𝑘</m:t>
                        </m:r>
                      </m:e>
                    </m:d>
                  </m:oMath>
                </a14:m>
                <a:r>
                  <a:rPr lang="en-US" altLang="zh-CN" sz="1800" dirty="0">
                    <a:latin typeface="+mj-lt"/>
                  </a:rPr>
                  <a:t> </a:t>
                </a:r>
              </a:p>
              <a:p>
                <a:pPr algn="just">
                  <a:lnSpc>
                    <a:spcPct val="160000"/>
                  </a:lnSpc>
                  <a:buFont typeface="Wingdings" panose="05000000000000000000" pitchFamily="2" charset="2"/>
                  <a:buChar char="n"/>
                </a:pPr>
                <a:r>
                  <a:rPr lang="en-US" altLang="zh-CN" sz="1800" dirty="0">
                    <a:latin typeface="+mj-lt"/>
                  </a:rPr>
                  <a:t>Assume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𝑁</m:t>
                        </m:r>
                      </m:e>
                      <m:sub>
                        <m:sSub>
                          <m:sSubPr>
                            <m:ctrlPr>
                              <a:rPr lang="en-US" altLang="zh-CN" sz="1800" i="1" smtClean="0">
                                <a:latin typeface="Cambria Math" panose="02040503050406030204" pitchFamily="18" charset="0"/>
                              </a:rPr>
                            </m:ctrlPr>
                          </m:sSubPr>
                          <m:e>
                            <m:r>
                              <a:rPr lang="en-US" altLang="zh-CN" sz="1800" b="0" i="1" smtClean="0">
                                <a:latin typeface="Cambria Math" panose="02040503050406030204" pitchFamily="18" charset="0"/>
                              </a:rPr>
                              <m:t>𝑀</m:t>
                            </m:r>
                          </m:e>
                          <m:sub>
                            <m:r>
                              <a:rPr lang="en-US" altLang="zh-CN" sz="1800" b="0" i="1" smtClean="0">
                                <a:latin typeface="Cambria Math" panose="02040503050406030204" pitchFamily="18" charset="0"/>
                              </a:rPr>
                              <m:t>𝑅</m:t>
                            </m:r>
                          </m:sub>
                        </m:sSub>
                      </m:sub>
                    </m:sSub>
                  </m:oMath>
                </a14:m>
                <a:r>
                  <a:rPr lang="en-US" altLang="zh-CN" sz="1800" dirty="0">
                    <a:latin typeface="+mj-lt"/>
                  </a:rPr>
                  <a:t> and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𝑁</m:t>
                        </m:r>
                      </m:e>
                      <m:sub>
                        <m:sSub>
                          <m:sSubPr>
                            <m:ctrlPr>
                              <a:rPr lang="en-US" altLang="zh-CN" sz="1800" i="1">
                                <a:latin typeface="Cambria Math" panose="02040503050406030204" pitchFamily="18" charset="0"/>
                              </a:rPr>
                            </m:ctrlPr>
                          </m:sSubPr>
                          <m:e>
                            <m:r>
                              <a:rPr lang="en-US" altLang="zh-CN" sz="1800" i="1">
                                <a:latin typeface="Cambria Math" panose="02040503050406030204" pitchFamily="18" charset="0"/>
                              </a:rPr>
                              <m:t>𝑀</m:t>
                            </m:r>
                          </m:e>
                          <m:sub>
                            <m:r>
                              <a:rPr lang="en-US" altLang="zh-CN" sz="1800" b="0" i="1" smtClean="0">
                                <a:latin typeface="Cambria Math" panose="02040503050406030204" pitchFamily="18" charset="0"/>
                              </a:rPr>
                              <m:t>𝐼</m:t>
                            </m:r>
                          </m:sub>
                        </m:sSub>
                      </m:sub>
                    </m:sSub>
                  </m:oMath>
                </a14:m>
                <a:r>
                  <a:rPr lang="en-US" altLang="zh-CN" sz="1800" dirty="0">
                    <a:latin typeface="+mj-lt"/>
                  </a:rPr>
                  <a:t> bits are used for mantissas,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𝑁</m:t>
                        </m:r>
                      </m:e>
                      <m:sub>
                        <m:r>
                          <a:rPr lang="en-US" altLang="zh-CN" sz="1800" b="0" i="1" smtClean="0">
                            <a:latin typeface="Cambria Math" panose="02040503050406030204" pitchFamily="18" charset="0"/>
                          </a:rPr>
                          <m:t>𝐸</m:t>
                        </m:r>
                      </m:sub>
                    </m:sSub>
                  </m:oMath>
                </a14:m>
                <a:r>
                  <a:rPr lang="zh-CN" altLang="en-US" sz="1800" dirty="0">
                    <a:latin typeface="+mj-lt"/>
                  </a:rPr>
                  <a:t> </a:t>
                </a:r>
                <a:r>
                  <a:rPr lang="en-US" altLang="zh-CN" sz="1800" dirty="0">
                    <a:latin typeface="+mj-lt"/>
                  </a:rPr>
                  <a:t>bits are used for the common exponent, the number of bits per CIR tap is</a:t>
                </a:r>
              </a:p>
              <a:p>
                <a:pPr algn="just">
                  <a:lnSpc>
                    <a:spcPct val="140000"/>
                  </a:lnSpc>
                  <a:buFont typeface="Wingdings" panose="05000000000000000000" pitchFamily="2" charset="2"/>
                  <a:buChar char="n"/>
                </a:pPr>
                <a:endParaRPr lang="en-US" altLang="zh-CN" sz="1800" dirty="0">
                  <a:latin typeface="+mj-lt"/>
                </a:endParaRPr>
              </a:p>
            </p:txBody>
          </p:sp>
        </mc:Choice>
        <mc:Fallback xmlns="">
          <p:sp>
            <p:nvSpPr>
              <p:cNvPr id="8" name="内容占位符 2"/>
              <p:cNvSpPr>
                <a:spLocks noGrp="1" noRot="1" noChangeAspect="1" noMove="1" noResize="1" noEditPoints="1" noAdjustHandles="1" noChangeArrowheads="1" noChangeShapeType="1" noTextEdit="1"/>
              </p:cNvSpPr>
              <p:nvPr>
                <p:ph idx="1"/>
              </p:nvPr>
            </p:nvSpPr>
            <p:spPr>
              <a:xfrm>
                <a:off x="723900" y="1484784"/>
                <a:ext cx="7772400" cy="1584176"/>
              </a:xfrm>
              <a:blipFill rotWithShape="0">
                <a:blip r:embed="rId2"/>
                <a:stretch>
                  <a:fillRect l="-549" r="-627" b="-56371"/>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文本框 2">
                <a:extLst>
                  <a:ext uri="{FF2B5EF4-FFF2-40B4-BE49-F238E27FC236}">
                    <a16:creationId xmlns:a16="http://schemas.microsoft.com/office/drawing/2014/main" id="{F5A6CC1D-8997-4C62-B50B-D4357DA1BA31}"/>
                  </a:ext>
                </a:extLst>
              </p:cNvPr>
              <p:cNvSpPr txBox="1"/>
              <p:nvPr/>
            </p:nvSpPr>
            <p:spPr>
              <a:xfrm>
                <a:off x="3707904" y="3979695"/>
                <a:ext cx="2736304" cy="393121"/>
              </a:xfrm>
              <a:prstGeom prst="rect">
                <a:avLst/>
              </a:prstGeom>
              <a:noFill/>
            </p:spPr>
            <p:txBody>
              <a:bodyPr wrap="square" rtlCol="0">
                <a:spAutoFit/>
              </a:bodyPr>
              <a:lstStyle/>
              <a:p>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𝑁</m:t>
                        </m:r>
                      </m:e>
                      <m:sub>
                        <m:sSub>
                          <m:sSubPr>
                            <m:ctrlPr>
                              <a:rPr lang="en-US" altLang="zh-CN" sz="1800" i="1">
                                <a:latin typeface="Cambria Math" panose="02040503050406030204" pitchFamily="18" charset="0"/>
                              </a:rPr>
                            </m:ctrlPr>
                          </m:sSubPr>
                          <m:e>
                            <m:r>
                              <a:rPr lang="en-US" altLang="zh-CN" sz="1800" i="1">
                                <a:latin typeface="Cambria Math" panose="02040503050406030204" pitchFamily="18" charset="0"/>
                              </a:rPr>
                              <m:t>𝑀</m:t>
                            </m:r>
                          </m:e>
                          <m:sub>
                            <m:r>
                              <a:rPr lang="en-US" altLang="zh-CN" sz="1800" i="1">
                                <a:latin typeface="Cambria Math" panose="02040503050406030204" pitchFamily="18" charset="0"/>
                              </a:rPr>
                              <m:t>𝑅</m:t>
                            </m:r>
                          </m:sub>
                        </m:sSub>
                      </m:sub>
                    </m:sSub>
                  </m:oMath>
                </a14:m>
                <a:r>
                  <a:rPr lang="en-US" altLang="zh-CN" sz="1800" dirty="0"/>
                  <a:t>+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𝑁</m:t>
                        </m:r>
                      </m:e>
                      <m:sub>
                        <m:sSub>
                          <m:sSubPr>
                            <m:ctrlPr>
                              <a:rPr lang="en-US" altLang="zh-CN" sz="1800" i="1">
                                <a:latin typeface="Cambria Math" panose="02040503050406030204" pitchFamily="18" charset="0"/>
                              </a:rPr>
                            </m:ctrlPr>
                          </m:sSubPr>
                          <m:e>
                            <m:r>
                              <a:rPr lang="en-US" altLang="zh-CN" sz="1800" i="1">
                                <a:latin typeface="Cambria Math" panose="02040503050406030204" pitchFamily="18" charset="0"/>
                              </a:rPr>
                              <m:t>𝑀</m:t>
                            </m:r>
                          </m:e>
                          <m:sub>
                            <m:r>
                              <a:rPr lang="en-US" altLang="zh-CN" sz="1800" i="1">
                                <a:latin typeface="Cambria Math" panose="02040503050406030204" pitchFamily="18" charset="0"/>
                              </a:rPr>
                              <m:t>𝐼</m:t>
                            </m:r>
                          </m:sub>
                        </m:sSub>
                      </m:sub>
                    </m:sSub>
                  </m:oMath>
                </a14:m>
                <a:r>
                  <a:rPr lang="en-US" altLang="zh-CN" sz="1800" dirty="0"/>
                  <a:t>+ </a:t>
                </a:r>
                <a14:m>
                  <m:oMath xmlns:m="http://schemas.openxmlformats.org/officeDocument/2006/math">
                    <m:sSub>
                      <m:sSubPr>
                        <m:ctrlPr>
                          <a:rPr lang="en-US" altLang="zh-CN" sz="1800" i="1">
                            <a:latin typeface="Cambria Math" panose="02040503050406030204" pitchFamily="18" charset="0"/>
                          </a:rPr>
                        </m:ctrlPr>
                      </m:sSubPr>
                      <m:e>
                        <m:r>
                          <a:rPr lang="en-US" altLang="zh-CN" sz="1800">
                            <a:latin typeface="Cambria Math" panose="02040503050406030204" pitchFamily="18" charset="0"/>
                          </a:rPr>
                          <m:t>𝑁</m:t>
                        </m:r>
                      </m:e>
                      <m:sub>
                        <m:r>
                          <a:rPr lang="en-US" altLang="zh-CN" sz="1800" i="1">
                            <a:latin typeface="Cambria Math" panose="02040503050406030204" pitchFamily="18" charset="0"/>
                          </a:rPr>
                          <m:t>𝐸</m:t>
                        </m:r>
                      </m:sub>
                    </m:sSub>
                  </m:oMath>
                </a14:m>
                <a:r>
                  <a:rPr lang="en-US" altLang="zh-CN" sz="1800" dirty="0"/>
                  <a:t> </a:t>
                </a:r>
                <a:endParaRPr lang="zh-CN" altLang="en-US" sz="1800" dirty="0"/>
              </a:p>
            </p:txBody>
          </p:sp>
        </mc:Choice>
        <mc:Fallback xmlns="">
          <p:sp>
            <p:nvSpPr>
              <p:cNvPr id="3" name="文本框 2">
                <a:extLst>
                  <a:ext uri="{FF2B5EF4-FFF2-40B4-BE49-F238E27FC236}">
                    <a16:creationId xmlns="" xmlns:a16="http://schemas.microsoft.com/office/drawing/2014/main" xmlns:a14="http://schemas.microsoft.com/office/drawing/2010/main" id="{F5A6CC1D-8997-4C62-B50B-D4357DA1BA31}"/>
                  </a:ext>
                </a:extLst>
              </p:cNvPr>
              <p:cNvSpPr txBox="1">
                <a:spLocks noRot="1" noChangeAspect="1" noMove="1" noResize="1" noEditPoints="1" noAdjustHandles="1" noChangeArrowheads="1" noChangeShapeType="1" noTextEdit="1"/>
              </p:cNvSpPr>
              <p:nvPr/>
            </p:nvSpPr>
            <p:spPr>
              <a:xfrm>
                <a:off x="3707904" y="3979695"/>
                <a:ext cx="2736304" cy="393121"/>
              </a:xfrm>
              <a:prstGeom prst="rect">
                <a:avLst/>
              </a:prstGeom>
              <a:blipFill rotWithShape="0">
                <a:blip r:embed="rId3"/>
                <a:stretch>
                  <a:fillRect t="-9375" b="-1875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内容占位符 2">
                <a:extLst>
                  <a:ext uri="{FF2B5EF4-FFF2-40B4-BE49-F238E27FC236}">
                    <a16:creationId xmlns:a16="http://schemas.microsoft.com/office/drawing/2014/main" id="{68F57A31-D5A0-45B6-BF71-0D184834D818}"/>
                  </a:ext>
                </a:extLst>
              </p:cNvPr>
              <p:cNvSpPr txBox="1">
                <a:spLocks/>
              </p:cNvSpPr>
              <p:nvPr/>
            </p:nvSpPr>
            <p:spPr bwMode="auto">
              <a:xfrm>
                <a:off x="723900" y="4221088"/>
                <a:ext cx="7772400" cy="238216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800" kern="0" dirty="0">
                    <a:latin typeface="+mj-lt"/>
                  </a:rPr>
                  <a:t>Example</a:t>
                </a:r>
              </a:p>
              <a:p>
                <a:pPr lvl="1" algn="just">
                  <a:lnSpc>
                    <a:spcPct val="160000"/>
                  </a:lnSpc>
                  <a:buFont typeface="Wingdings" panose="05000000000000000000" pitchFamily="2" charset="2"/>
                  <a:buChar char="Ø"/>
                </a:pPr>
                <a14:m>
                  <m:oMath xmlns:m="http://schemas.openxmlformats.org/officeDocument/2006/math">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𝑀</m:t>
                            </m:r>
                          </m:e>
                          <m:sub>
                            <m:r>
                              <a:rPr lang="en-US" altLang="zh-CN" sz="1600" i="1">
                                <a:latin typeface="Cambria Math" panose="02040503050406030204" pitchFamily="18" charset="0"/>
                              </a:rPr>
                              <m:t>𝑅</m:t>
                            </m:r>
                          </m:sub>
                        </m:sSub>
                      </m:sub>
                    </m:sSub>
                    <m:r>
                      <a:rPr lang="en-US" altLang="zh-CN" sz="1600" b="0" i="1" smtClean="0">
                        <a:latin typeface="Cambria Math" panose="02040503050406030204" pitchFamily="18" charset="0"/>
                      </a:rPr>
                      <m:t>=</m:t>
                    </m:r>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sSub>
                          <m:sSubPr>
                            <m:ctrlPr>
                              <a:rPr lang="en-US" altLang="zh-CN" sz="1600" i="1">
                                <a:latin typeface="Cambria Math" panose="02040503050406030204" pitchFamily="18" charset="0"/>
                              </a:rPr>
                            </m:ctrlPr>
                          </m:sSubPr>
                          <m:e>
                            <m:r>
                              <a:rPr lang="en-US" altLang="zh-CN" sz="1600" i="1">
                                <a:latin typeface="Cambria Math" panose="02040503050406030204" pitchFamily="18" charset="0"/>
                              </a:rPr>
                              <m:t>𝑀</m:t>
                            </m:r>
                          </m:e>
                          <m:sub>
                            <m:r>
                              <a:rPr lang="en-US" altLang="zh-CN" sz="1600" b="0" i="1" smtClean="0">
                                <a:latin typeface="Cambria Math" panose="02040503050406030204" pitchFamily="18" charset="0"/>
                              </a:rPr>
                              <m:t>𝐼</m:t>
                            </m:r>
                          </m:sub>
                        </m:sSub>
                      </m:sub>
                    </m:sSub>
                    <m:r>
                      <a:rPr lang="en-US" altLang="zh-CN" sz="1600" b="0" i="1" smtClean="0">
                        <a:latin typeface="Cambria Math" panose="02040503050406030204" pitchFamily="18" charset="0"/>
                      </a:rPr>
                      <m:t>=6 </m:t>
                    </m:r>
                    <m:r>
                      <m:rPr>
                        <m:sty m:val="p"/>
                      </m:rPr>
                      <a:rPr lang="en-US" altLang="zh-CN" sz="1600" b="0" i="0" smtClean="0">
                        <a:latin typeface="Cambria Math" panose="02040503050406030204" pitchFamily="18" charset="0"/>
                      </a:rPr>
                      <m:t>bits</m:t>
                    </m:r>
                    <m:r>
                      <a:rPr lang="en-US" altLang="zh-CN" sz="1600" b="0" i="1" smtClean="0">
                        <a:latin typeface="Cambria Math" panose="02040503050406030204" pitchFamily="18" charset="0"/>
                      </a:rPr>
                      <m:t>,</m:t>
                    </m:r>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r>
                          <a:rPr lang="en-US" altLang="zh-CN" sz="1600" i="1">
                            <a:latin typeface="Cambria Math" panose="02040503050406030204" pitchFamily="18" charset="0"/>
                          </a:rPr>
                          <m:t>𝐸</m:t>
                        </m:r>
                      </m:sub>
                    </m:sSub>
                    <m:r>
                      <a:rPr lang="en-US" altLang="zh-CN" sz="1600" b="0" i="1" smtClean="0">
                        <a:latin typeface="Cambria Math" panose="02040503050406030204" pitchFamily="18" charset="0"/>
                      </a:rPr>
                      <m:t>=4 </m:t>
                    </m:r>
                    <m:r>
                      <m:rPr>
                        <m:sty m:val="p"/>
                      </m:rPr>
                      <a:rPr lang="en-US" altLang="zh-CN" sz="1600" b="0" i="0" smtClean="0">
                        <a:latin typeface="Cambria Math" panose="02040503050406030204" pitchFamily="18" charset="0"/>
                      </a:rPr>
                      <m:t>bits</m:t>
                    </m:r>
                  </m:oMath>
                </a14:m>
                <a:r>
                  <a:rPr lang="en-US" altLang="zh-CN" sz="1600" b="0" dirty="0">
                    <a:latin typeface="+mj-lt"/>
                  </a:rPr>
                  <a:t>, the number of bits per CIR tap is 16</a:t>
                </a:r>
              </a:p>
              <a:p>
                <a:pPr lvl="1" algn="just">
                  <a:lnSpc>
                    <a:spcPct val="160000"/>
                  </a:lnSpc>
                  <a:buFont typeface="Wingdings" panose="05000000000000000000" pitchFamily="2" charset="2"/>
                  <a:buChar char="Ø"/>
                </a:pPr>
                <a14:m>
                  <m:oMath xmlns:m="http://schemas.openxmlformats.org/officeDocument/2006/math">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𝑀</m:t>
                            </m:r>
                          </m:e>
                          <m:sub>
                            <m:r>
                              <a:rPr lang="en-US" altLang="zh-CN" sz="1600">
                                <a:latin typeface="Cambria Math" panose="02040503050406030204" pitchFamily="18" charset="0"/>
                              </a:rPr>
                              <m:t>𝑅</m:t>
                            </m:r>
                          </m:sub>
                        </m:sSub>
                      </m:sub>
                    </m:sSub>
                    <m:r>
                      <a:rPr lang="en-US" altLang="zh-CN" sz="1600">
                        <a:latin typeface="Cambria Math" panose="02040503050406030204" pitchFamily="18" charset="0"/>
                      </a:rPr>
                      <m:t>=</m:t>
                    </m:r>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𝑀</m:t>
                            </m:r>
                          </m:e>
                          <m:sub>
                            <m:r>
                              <a:rPr lang="en-US" altLang="zh-CN" sz="1600">
                                <a:latin typeface="Cambria Math" panose="02040503050406030204" pitchFamily="18" charset="0"/>
                              </a:rPr>
                              <m:t>𝐼</m:t>
                            </m:r>
                          </m:sub>
                        </m:sSub>
                      </m:sub>
                    </m:sSub>
                    <m:r>
                      <a:rPr lang="en-US" altLang="zh-CN" sz="1600">
                        <a:latin typeface="Cambria Math" panose="02040503050406030204" pitchFamily="18" charset="0"/>
                      </a:rPr>
                      <m:t>=8 </m:t>
                    </m:r>
                    <m:r>
                      <m:rPr>
                        <m:sty m:val="p"/>
                      </m:rPr>
                      <a:rPr lang="en-US" altLang="zh-CN" sz="1600">
                        <a:latin typeface="Cambria Math" panose="02040503050406030204" pitchFamily="18" charset="0"/>
                      </a:rPr>
                      <m:t>bits</m:t>
                    </m:r>
                    <m:r>
                      <a:rPr lang="en-US" altLang="zh-CN" sz="1600">
                        <a:latin typeface="Cambria Math" panose="02040503050406030204" pitchFamily="18" charset="0"/>
                      </a:rPr>
                      <m:t>,</m:t>
                    </m:r>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r>
                          <a:rPr lang="en-US" altLang="zh-CN" sz="1600">
                            <a:latin typeface="Cambria Math" panose="02040503050406030204" pitchFamily="18" charset="0"/>
                          </a:rPr>
                          <m:t>𝐸</m:t>
                        </m:r>
                      </m:sub>
                    </m:sSub>
                    <m:r>
                      <a:rPr lang="en-US" altLang="zh-CN" sz="1600">
                        <a:latin typeface="Cambria Math" panose="02040503050406030204" pitchFamily="18" charset="0"/>
                      </a:rPr>
                      <m:t>=4 </m:t>
                    </m:r>
                    <m:r>
                      <m:rPr>
                        <m:sty m:val="p"/>
                      </m:rPr>
                      <a:rPr lang="en-US" altLang="zh-CN" sz="1600">
                        <a:latin typeface="Cambria Math" panose="02040503050406030204" pitchFamily="18" charset="0"/>
                      </a:rPr>
                      <m:t>bits</m:t>
                    </m:r>
                  </m:oMath>
                </a14:m>
                <a:r>
                  <a:rPr lang="en-US" altLang="zh-CN" sz="1600" dirty="0">
                    <a:latin typeface="+mj-lt"/>
                  </a:rPr>
                  <a:t>, the number of bits per CIR tap is 20</a:t>
                </a:r>
              </a:p>
              <a:p>
                <a:pPr lvl="1" algn="just">
                  <a:lnSpc>
                    <a:spcPct val="160000"/>
                  </a:lnSpc>
                  <a:buFont typeface="Wingdings" panose="05000000000000000000" pitchFamily="2" charset="2"/>
                  <a:buChar char="Ø"/>
                </a:pPr>
                <a14:m>
                  <m:oMath xmlns:m="http://schemas.openxmlformats.org/officeDocument/2006/math">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𝑀</m:t>
                            </m:r>
                          </m:e>
                          <m:sub>
                            <m:r>
                              <a:rPr lang="en-US" altLang="zh-CN" sz="1600">
                                <a:latin typeface="Cambria Math" panose="02040503050406030204" pitchFamily="18" charset="0"/>
                              </a:rPr>
                              <m:t>𝑅</m:t>
                            </m:r>
                          </m:sub>
                        </m:sSub>
                      </m:sub>
                    </m:sSub>
                    <m:r>
                      <a:rPr lang="en-US" altLang="zh-CN" sz="1600">
                        <a:latin typeface="Cambria Math" panose="02040503050406030204" pitchFamily="18" charset="0"/>
                      </a:rPr>
                      <m:t>=</m:t>
                    </m:r>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𝑀</m:t>
                            </m:r>
                          </m:e>
                          <m:sub>
                            <m:r>
                              <a:rPr lang="en-US" altLang="zh-CN" sz="1600">
                                <a:latin typeface="Cambria Math" panose="02040503050406030204" pitchFamily="18" charset="0"/>
                              </a:rPr>
                              <m:t>𝐼</m:t>
                            </m:r>
                          </m:sub>
                        </m:sSub>
                      </m:sub>
                    </m:sSub>
                    <m:r>
                      <a:rPr lang="en-US" altLang="zh-CN" sz="1600">
                        <a:latin typeface="Cambria Math" panose="02040503050406030204" pitchFamily="18" charset="0"/>
                      </a:rPr>
                      <m:t>=14 </m:t>
                    </m:r>
                    <m:r>
                      <m:rPr>
                        <m:sty m:val="p"/>
                      </m:rPr>
                      <a:rPr lang="en-US" altLang="zh-CN" sz="1600">
                        <a:latin typeface="Cambria Math" panose="02040503050406030204" pitchFamily="18" charset="0"/>
                      </a:rPr>
                      <m:t>bits</m:t>
                    </m:r>
                    <m:r>
                      <a:rPr lang="en-US" altLang="zh-CN" sz="1600">
                        <a:latin typeface="Cambria Math" panose="02040503050406030204" pitchFamily="18" charset="0"/>
                      </a:rPr>
                      <m:t>,</m:t>
                    </m:r>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𝑁</m:t>
                        </m:r>
                      </m:e>
                      <m:sub>
                        <m:r>
                          <a:rPr lang="en-US" altLang="zh-CN" sz="1600">
                            <a:latin typeface="Cambria Math" panose="02040503050406030204" pitchFamily="18" charset="0"/>
                          </a:rPr>
                          <m:t>𝐸</m:t>
                        </m:r>
                      </m:sub>
                    </m:sSub>
                    <m:r>
                      <a:rPr lang="en-US" altLang="zh-CN" sz="1600">
                        <a:latin typeface="Cambria Math" panose="02040503050406030204" pitchFamily="18" charset="0"/>
                      </a:rPr>
                      <m:t>=4 </m:t>
                    </m:r>
                    <m:r>
                      <m:rPr>
                        <m:sty m:val="p"/>
                      </m:rPr>
                      <a:rPr lang="en-US" altLang="zh-CN" sz="1600">
                        <a:latin typeface="Cambria Math" panose="02040503050406030204" pitchFamily="18" charset="0"/>
                      </a:rPr>
                      <m:t>bits</m:t>
                    </m:r>
                  </m:oMath>
                </a14:m>
                <a:r>
                  <a:rPr lang="en-US" altLang="zh-CN" sz="1600" dirty="0">
                    <a:latin typeface="+mj-lt"/>
                  </a:rPr>
                  <a:t>, the number of bits per CIR tap is 32</a:t>
                </a:r>
              </a:p>
              <a:p>
                <a:pPr algn="just">
                  <a:lnSpc>
                    <a:spcPct val="140000"/>
                  </a:lnSpc>
                  <a:buFont typeface="Wingdings" panose="05000000000000000000" pitchFamily="2" charset="2"/>
                  <a:buChar char="n"/>
                </a:pPr>
                <a:endParaRPr lang="en-US" altLang="zh-CN" sz="1800" kern="0" dirty="0">
                  <a:latin typeface="+mj-lt"/>
                </a:endParaRPr>
              </a:p>
            </p:txBody>
          </p:sp>
        </mc:Choice>
        <mc:Fallback xmlns="">
          <p:sp>
            <p:nvSpPr>
              <p:cNvPr id="9" name="内容占位符 2">
                <a:extLst>
                  <a:ext uri="{FF2B5EF4-FFF2-40B4-BE49-F238E27FC236}">
                    <a16:creationId xmlns="" xmlns:a16="http://schemas.microsoft.com/office/drawing/2014/main" xmlns:a14="http://schemas.microsoft.com/office/drawing/2010/main" id="{68F57A31-D5A0-45B6-BF71-0D184834D818}"/>
                  </a:ext>
                </a:extLst>
              </p:cNvPr>
              <p:cNvSpPr txBox="1">
                <a:spLocks noRot="1" noChangeAspect="1" noMove="1" noResize="1" noEditPoints="1" noAdjustHandles="1" noChangeArrowheads="1" noChangeShapeType="1" noTextEdit="1"/>
              </p:cNvSpPr>
              <p:nvPr/>
            </p:nvSpPr>
            <p:spPr bwMode="auto">
              <a:xfrm>
                <a:off x="723900" y="4221088"/>
                <a:ext cx="7772400" cy="2382163"/>
              </a:xfrm>
              <a:prstGeom prst="rect">
                <a:avLst/>
              </a:prstGeom>
              <a:blipFill rotWithShape="0">
                <a:blip r:embed="rId4"/>
                <a:stretch>
                  <a:fillRect l="-549"/>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p:spTree>
    <p:extLst>
      <p:ext uri="{BB962C8B-B14F-4D97-AF65-F5344CB8AC3E}">
        <p14:creationId xmlns:p14="http://schemas.microsoft.com/office/powerpoint/2010/main" val="2450854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r>
              <a:rPr lang="en-US" altLang="zh-CN" dirty="0"/>
              <a:t>May 2023</a:t>
            </a:r>
            <a:endParaRPr lang="en-US" altLang="en-US" dirty="0"/>
          </a:p>
        </p:txBody>
      </p:sp>
      <p:sp>
        <p:nvSpPr>
          <p:cNvPr id="5" name="页脚占位符 4"/>
          <p:cNvSpPr>
            <a:spLocks noGrp="1"/>
          </p:cNvSpPr>
          <p:nvPr>
            <p:ph type="ftr" sz="quarter" idx="11"/>
          </p:nvPr>
        </p:nvSpPr>
        <p:spPr/>
        <p:txBody>
          <a:bodyPr/>
          <a:lstStyle/>
          <a:p>
            <a:r>
              <a:rPr lang="en-US" altLang="en-US" dirty="0"/>
              <a:t>Bin Qian, Huawei</a:t>
            </a:r>
          </a:p>
        </p:txBody>
      </p:sp>
      <p:sp>
        <p:nvSpPr>
          <p:cNvPr id="6" name="灯片编号占位符 5"/>
          <p:cNvSpPr>
            <a:spLocks noGrp="1"/>
          </p:cNvSpPr>
          <p:nvPr>
            <p:ph type="sldNum" sz="quarter" idx="12"/>
          </p:nvPr>
        </p:nvSpPr>
        <p:spPr/>
        <p:txBody>
          <a:bodyPr/>
          <a:lstStyle/>
          <a:p>
            <a:r>
              <a:rPr lang="en-US" altLang="en-US"/>
              <a:t>Slide </a:t>
            </a:r>
            <a:fld id="{7FFA85FD-E192-4C2D-9860-28C59D48001D}" type="slidenum">
              <a:rPr lang="en-US" altLang="en-US" smtClean="0"/>
              <a:pPr/>
              <a:t>9</a:t>
            </a:fld>
            <a:endParaRPr lang="en-US" altLang="en-US" dirty="0"/>
          </a:p>
        </p:txBody>
      </p:sp>
      <p:sp>
        <p:nvSpPr>
          <p:cNvPr id="7" name="标题 1"/>
          <p:cNvSpPr>
            <a:spLocks noGrp="1"/>
          </p:cNvSpPr>
          <p:nvPr>
            <p:ph type="title"/>
          </p:nvPr>
        </p:nvSpPr>
        <p:spPr>
          <a:xfrm>
            <a:off x="685800" y="476672"/>
            <a:ext cx="7772400" cy="1066800"/>
          </a:xfrm>
        </p:spPr>
        <p:txBody>
          <a:bodyPr/>
          <a:lstStyle/>
          <a:p>
            <a:r>
              <a:rPr lang="en-US" altLang="zh-CN" sz="2600" dirty="0"/>
              <a:t>Illustrative Example: Power-of-two Scaling in [3]</a:t>
            </a:r>
            <a:endParaRPr lang="zh-CN" altLang="en-US" sz="2600" dirty="0"/>
          </a:p>
        </p:txBody>
      </p:sp>
      <p:sp>
        <p:nvSpPr>
          <p:cNvPr id="12" name="文本框 11"/>
          <p:cNvSpPr txBox="1"/>
          <p:nvPr/>
        </p:nvSpPr>
        <p:spPr>
          <a:xfrm>
            <a:off x="1691680" y="1484784"/>
            <a:ext cx="1645940" cy="276999"/>
          </a:xfrm>
          <a:prstGeom prst="rect">
            <a:avLst/>
          </a:prstGeom>
          <a:noFill/>
        </p:spPr>
        <p:txBody>
          <a:bodyPr wrap="square" rtlCol="0">
            <a:spAutoFit/>
          </a:bodyPr>
          <a:lstStyle/>
          <a:p>
            <a:r>
              <a:rPr lang="en-US" altLang="zh-CN" dirty="0"/>
              <a:t>I-component</a:t>
            </a:r>
            <a:endParaRPr lang="zh-CN" altLang="en-US" dirty="0"/>
          </a:p>
        </p:txBody>
      </p:sp>
      <p:sp>
        <p:nvSpPr>
          <p:cNvPr id="13" name="文本框 12"/>
          <p:cNvSpPr txBox="1"/>
          <p:nvPr/>
        </p:nvSpPr>
        <p:spPr>
          <a:xfrm>
            <a:off x="6225530" y="1537688"/>
            <a:ext cx="1645940" cy="276999"/>
          </a:xfrm>
          <a:prstGeom prst="rect">
            <a:avLst/>
          </a:prstGeom>
          <a:noFill/>
        </p:spPr>
        <p:txBody>
          <a:bodyPr wrap="square" rtlCol="0">
            <a:spAutoFit/>
          </a:bodyPr>
          <a:lstStyle/>
          <a:p>
            <a:r>
              <a:rPr lang="en-US" altLang="zh-CN" dirty="0"/>
              <a:t>Q-component</a:t>
            </a:r>
            <a:endParaRPr lang="zh-CN" altLang="en-US" dirty="0"/>
          </a:p>
        </p:txBody>
      </p:sp>
      <mc:AlternateContent xmlns:mc="http://schemas.openxmlformats.org/markup-compatibility/2006" xmlns:a14="http://schemas.microsoft.com/office/drawing/2010/main">
        <mc:Choice Requires="a14">
          <p:sp>
            <p:nvSpPr>
              <p:cNvPr id="15" name="内容占位符 2"/>
              <p:cNvSpPr>
                <a:spLocks noGrp="1"/>
              </p:cNvSpPr>
              <p:nvPr>
                <p:ph idx="1"/>
              </p:nvPr>
            </p:nvSpPr>
            <p:spPr>
              <a:xfrm>
                <a:off x="539552" y="3573016"/>
                <a:ext cx="7772400" cy="2808312"/>
              </a:xfrm>
            </p:spPr>
            <p:txBody>
              <a:bodyPr/>
              <a:lstStyle/>
              <a:p>
                <a:pPr algn="just">
                  <a:lnSpc>
                    <a:spcPct val="180000"/>
                  </a:lnSpc>
                  <a:buFont typeface="Wingdings" panose="05000000000000000000" pitchFamily="2" charset="2"/>
                  <a:buChar char="n"/>
                </a:pPr>
                <a:r>
                  <a:rPr lang="en-US" altLang="zh-CN" sz="1600" dirty="0">
                    <a:latin typeface="+mj-lt"/>
                  </a:rPr>
                  <a:t>Assumption</a:t>
                </a:r>
              </a:p>
              <a:p>
                <a:pPr lvl="1" algn="just">
                  <a:lnSpc>
                    <a:spcPct val="180000"/>
                  </a:lnSpc>
                  <a:buFont typeface="Wingdings" panose="05000000000000000000" pitchFamily="2" charset="2"/>
                  <a:buChar char="Ø"/>
                </a:pPr>
                <a:r>
                  <a:rPr lang="en-US" altLang="zh-CN" sz="1400" dirty="0">
                    <a:latin typeface="+mj-lt"/>
                  </a:rPr>
                  <a:t>The internal processing bit-width is 16 bits</a:t>
                </a:r>
              </a:p>
              <a:p>
                <a:pPr lvl="1" algn="just">
                  <a:lnSpc>
                    <a:spcPct val="180000"/>
                  </a:lnSpc>
                  <a:buFont typeface="Wingdings" panose="05000000000000000000" pitchFamily="2" charset="2"/>
                  <a:buChar char="Ø"/>
                </a:pPr>
                <a:r>
                  <a:rPr lang="en-US" altLang="zh-CN" sz="1400" dirty="0">
                    <a:latin typeface="+mj-lt"/>
                  </a:rPr>
                  <a:t>The scaling factor is </a:t>
                </a:r>
                <a14:m>
                  <m:oMath xmlns:m="http://schemas.openxmlformats.org/officeDocument/2006/math">
                    <m:sSup>
                      <m:sSupPr>
                        <m:ctrlPr>
                          <a:rPr lang="en-US" altLang="zh-CN" sz="1400" i="1" smtClean="0">
                            <a:latin typeface="Cambria Math" panose="02040503050406030204" pitchFamily="18" charset="0"/>
                          </a:rPr>
                        </m:ctrlPr>
                      </m:sSupPr>
                      <m:e>
                        <m:r>
                          <a:rPr lang="en-US" altLang="zh-CN" sz="1400" b="0" i="1" smtClean="0">
                            <a:latin typeface="Cambria Math" panose="02040503050406030204" pitchFamily="18" charset="0"/>
                          </a:rPr>
                          <m:t>2</m:t>
                        </m:r>
                      </m:e>
                      <m:sup>
                        <m:r>
                          <a:rPr lang="en-US" altLang="zh-CN" sz="1400" b="0" i="1" smtClean="0">
                            <a:latin typeface="Cambria Math" panose="02040503050406030204" pitchFamily="18" charset="0"/>
                          </a:rPr>
                          <m:t>6</m:t>
                        </m:r>
                      </m:sup>
                    </m:sSup>
                  </m:oMath>
                </a14:m>
                <a:r>
                  <a:rPr lang="en-US" altLang="zh-CN" sz="1400" dirty="0">
                    <a:latin typeface="+mj-lt"/>
                  </a:rPr>
                  <a:t>, i.e., the 6 rightmost bits will be removed</a:t>
                </a:r>
              </a:p>
              <a:p>
                <a:pPr lvl="1" algn="just">
                  <a:lnSpc>
                    <a:spcPct val="180000"/>
                  </a:lnSpc>
                  <a:buFont typeface="Wingdings" panose="05000000000000000000" pitchFamily="2" charset="2"/>
                  <a:buChar char="Ø"/>
                </a:pPr>
                <a14:m>
                  <m:oMath xmlns:m="http://schemas.openxmlformats.org/officeDocument/2006/math">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h</m:t>
                        </m:r>
                      </m:e>
                      <m:sub>
                        <m:r>
                          <a:rPr lang="en-US" altLang="zh-CN" sz="1400">
                            <a:latin typeface="Cambria Math" panose="02040503050406030204" pitchFamily="18" charset="0"/>
                          </a:rPr>
                          <m:t>𝑅</m:t>
                        </m:r>
                      </m:sub>
                    </m:sSub>
                    <m:d>
                      <m:dPr>
                        <m:ctrlPr>
                          <a:rPr lang="en-US" altLang="zh-CN" sz="1400" i="1">
                            <a:latin typeface="Cambria Math" panose="02040503050406030204" pitchFamily="18" charset="0"/>
                          </a:rPr>
                        </m:ctrlPr>
                      </m:dPr>
                      <m:e>
                        <m:r>
                          <a:rPr lang="en-US" altLang="zh-CN" sz="1400">
                            <a:latin typeface="Cambria Math" panose="02040503050406030204" pitchFamily="18" charset="0"/>
                          </a:rPr>
                          <m:t>𝑘</m:t>
                        </m:r>
                      </m:e>
                    </m:d>
                    <m:r>
                      <a:rPr lang="en-US" altLang="zh-CN" sz="1400">
                        <a:latin typeface="Cambria Math" panose="02040503050406030204" pitchFamily="18" charset="0"/>
                      </a:rPr>
                      <m:t>=</m:t>
                    </m:r>
                    <m:r>
                      <a:rPr lang="en-US" altLang="zh-CN" sz="1400" b="0" i="0" smtClean="0">
                        <a:latin typeface="Cambria Math" panose="02040503050406030204" pitchFamily="18" charset="0"/>
                      </a:rPr>
                      <m:t>941</m:t>
                    </m:r>
                    <m:r>
                      <a:rPr lang="en-US" altLang="zh-CN" sz="1400">
                        <a:latin typeface="Cambria Math" panose="02040503050406030204" pitchFamily="18" charset="0"/>
                      </a:rPr>
                      <m:t>,</m:t>
                    </m:r>
                    <m:sSub>
                      <m:sSubPr>
                        <m:ctrlPr>
                          <a:rPr lang="en-US" altLang="zh-CN" sz="1400" i="1">
                            <a:latin typeface="Cambria Math" panose="02040503050406030204" pitchFamily="18" charset="0"/>
                          </a:rPr>
                        </m:ctrlPr>
                      </m:sSubPr>
                      <m:e>
                        <m:r>
                          <a:rPr lang="en-US" altLang="zh-CN" sz="1400">
                            <a:latin typeface="Cambria Math" panose="02040503050406030204" pitchFamily="18" charset="0"/>
                          </a:rPr>
                          <m:t>h</m:t>
                        </m:r>
                      </m:e>
                      <m:sub>
                        <m:r>
                          <a:rPr lang="en-US" altLang="zh-CN" sz="1400">
                            <a:latin typeface="Cambria Math" panose="02040503050406030204" pitchFamily="18" charset="0"/>
                          </a:rPr>
                          <m:t>𝐼</m:t>
                        </m:r>
                      </m:sub>
                    </m:sSub>
                    <m:d>
                      <m:dPr>
                        <m:ctrlPr>
                          <a:rPr lang="en-US" altLang="zh-CN" sz="1400" i="1">
                            <a:latin typeface="Cambria Math" panose="02040503050406030204" pitchFamily="18" charset="0"/>
                          </a:rPr>
                        </m:ctrlPr>
                      </m:dPr>
                      <m:e>
                        <m:r>
                          <a:rPr lang="en-US" altLang="zh-CN" sz="1400">
                            <a:latin typeface="Cambria Math" panose="02040503050406030204" pitchFamily="18" charset="0"/>
                          </a:rPr>
                          <m:t>𝑘</m:t>
                        </m:r>
                      </m:e>
                    </m:d>
                    <m:r>
                      <a:rPr lang="en-US" altLang="zh-CN" sz="1400">
                        <a:latin typeface="Cambria Math" panose="02040503050406030204" pitchFamily="18" charset="0"/>
                      </a:rPr>
                      <m:t>=</m:t>
                    </m:r>
                    <m:r>
                      <a:rPr lang="en-US" altLang="zh-CN" sz="1400" b="0" i="0" smtClean="0">
                        <a:latin typeface="Cambria Math" panose="02040503050406030204" pitchFamily="18" charset="0"/>
                      </a:rPr>
                      <m:t>391</m:t>
                    </m:r>
                  </m:oMath>
                </a14:m>
                <a:endParaRPr lang="en-US" altLang="zh-CN" sz="1400" dirty="0">
                  <a:latin typeface="+mj-lt"/>
                </a:endParaRPr>
              </a:p>
              <a:p>
                <a:pPr algn="just">
                  <a:lnSpc>
                    <a:spcPct val="180000"/>
                  </a:lnSpc>
                  <a:buFont typeface="Wingdings" panose="05000000000000000000" pitchFamily="2" charset="2"/>
                  <a:buChar char="n"/>
                </a:pPr>
                <a:r>
                  <a:rPr lang="en-US" altLang="zh-CN" sz="1600" dirty="0">
                    <a:latin typeface="+mj-lt"/>
                  </a:rPr>
                  <a:t>Quantized I/Q data </a:t>
                </a:r>
                <a14:m>
                  <m:oMath xmlns:m="http://schemas.openxmlformats.org/officeDocument/2006/math">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h</m:t>
                        </m:r>
                      </m:e>
                      <m:sub>
                        <m:r>
                          <a:rPr lang="en-US" altLang="zh-CN" sz="1600">
                            <a:latin typeface="Cambria Math" panose="02040503050406030204" pitchFamily="18" charset="0"/>
                          </a:rPr>
                          <m:t>𝑅</m:t>
                        </m:r>
                        <m:r>
                          <a:rPr lang="en-US" altLang="zh-CN" sz="1600">
                            <a:latin typeface="Cambria Math" panose="02040503050406030204" pitchFamily="18" charset="0"/>
                          </a:rPr>
                          <m:t>,</m:t>
                        </m:r>
                        <m:r>
                          <a:rPr lang="en-US" altLang="zh-CN" sz="1600">
                            <a:latin typeface="Cambria Math" panose="02040503050406030204" pitchFamily="18" charset="0"/>
                          </a:rPr>
                          <m:t>𝑞</m:t>
                        </m:r>
                      </m:sub>
                    </m:sSub>
                    <m:d>
                      <m:dPr>
                        <m:ctrlPr>
                          <a:rPr lang="en-US" altLang="zh-CN" sz="1600" i="1">
                            <a:latin typeface="Cambria Math" panose="02040503050406030204" pitchFamily="18" charset="0"/>
                          </a:rPr>
                        </m:ctrlPr>
                      </m:dPr>
                      <m:e>
                        <m:r>
                          <a:rPr lang="en-US" altLang="zh-CN" sz="1600">
                            <a:latin typeface="Cambria Math" panose="02040503050406030204" pitchFamily="18" charset="0"/>
                          </a:rPr>
                          <m:t>𝑘</m:t>
                        </m:r>
                      </m:e>
                    </m:d>
                    <m:r>
                      <a:rPr lang="en-US" altLang="zh-CN" sz="1600">
                        <a:latin typeface="Cambria Math" panose="02040503050406030204" pitchFamily="18" charset="0"/>
                      </a:rPr>
                      <m:t>=</m:t>
                    </m:r>
                    <m:r>
                      <a:rPr lang="en-US" altLang="zh-CN" sz="1600" b="0" i="0" smtClean="0">
                        <a:latin typeface="Cambria Math" panose="02040503050406030204" pitchFamily="18" charset="0"/>
                      </a:rPr>
                      <m:t>15</m:t>
                    </m:r>
                    <m:r>
                      <a:rPr lang="en-US" altLang="zh-CN" sz="1600">
                        <a:latin typeface="Cambria Math" panose="02040503050406030204" pitchFamily="18" charset="0"/>
                      </a:rPr>
                      <m:t>∙</m:t>
                    </m:r>
                    <m:sSup>
                      <m:sSupPr>
                        <m:ctrlPr>
                          <a:rPr lang="en-US" altLang="zh-CN" sz="1600" i="1">
                            <a:latin typeface="Cambria Math" panose="02040503050406030204" pitchFamily="18" charset="0"/>
                          </a:rPr>
                        </m:ctrlPr>
                      </m:sSupPr>
                      <m:e>
                        <m:r>
                          <a:rPr lang="en-US" altLang="zh-CN" sz="1600">
                            <a:latin typeface="Cambria Math" panose="02040503050406030204" pitchFamily="18" charset="0"/>
                          </a:rPr>
                          <m:t>2</m:t>
                        </m:r>
                      </m:e>
                      <m:sup>
                        <m:r>
                          <a:rPr lang="en-US" altLang="zh-CN" sz="1600" b="0" i="0" smtClean="0">
                            <a:latin typeface="Cambria Math" panose="02040503050406030204" pitchFamily="18" charset="0"/>
                          </a:rPr>
                          <m:t>6</m:t>
                        </m:r>
                      </m:sup>
                    </m:sSup>
                    <m:r>
                      <a:rPr lang="en-US" altLang="zh-CN" sz="1600">
                        <a:latin typeface="Cambria Math" panose="02040503050406030204" pitchFamily="18" charset="0"/>
                      </a:rPr>
                      <m:t>=</m:t>
                    </m:r>
                    <m:r>
                      <a:rPr lang="en-US" altLang="zh-CN" sz="1600" b="0" i="1" smtClean="0">
                        <a:latin typeface="Cambria Math" panose="02040503050406030204" pitchFamily="18" charset="0"/>
                      </a:rPr>
                      <m:t>960</m:t>
                    </m:r>
                    <m:r>
                      <a:rPr lang="en-US" altLang="zh-CN" sz="1600">
                        <a:latin typeface="Cambria Math" panose="02040503050406030204" pitchFamily="18" charset="0"/>
                      </a:rPr>
                      <m:t>,</m:t>
                    </m:r>
                    <m:sSub>
                      <m:sSubPr>
                        <m:ctrlPr>
                          <a:rPr lang="en-US" altLang="zh-CN" sz="1600" i="1">
                            <a:latin typeface="Cambria Math" panose="02040503050406030204" pitchFamily="18" charset="0"/>
                          </a:rPr>
                        </m:ctrlPr>
                      </m:sSubPr>
                      <m:e>
                        <m:r>
                          <a:rPr lang="en-US" altLang="zh-CN" sz="1600">
                            <a:latin typeface="Cambria Math" panose="02040503050406030204" pitchFamily="18" charset="0"/>
                          </a:rPr>
                          <m:t>h</m:t>
                        </m:r>
                      </m:e>
                      <m:sub>
                        <m:r>
                          <a:rPr lang="en-US" altLang="zh-CN" sz="1600">
                            <a:latin typeface="Cambria Math" panose="02040503050406030204" pitchFamily="18" charset="0"/>
                          </a:rPr>
                          <m:t>𝐼</m:t>
                        </m:r>
                        <m:r>
                          <a:rPr lang="en-US" altLang="zh-CN" sz="1600">
                            <a:latin typeface="Cambria Math" panose="02040503050406030204" pitchFamily="18" charset="0"/>
                          </a:rPr>
                          <m:t>,</m:t>
                        </m:r>
                        <m:r>
                          <a:rPr lang="en-US" altLang="zh-CN" sz="1600">
                            <a:latin typeface="Cambria Math" panose="02040503050406030204" pitchFamily="18" charset="0"/>
                          </a:rPr>
                          <m:t>𝑞</m:t>
                        </m:r>
                      </m:sub>
                    </m:sSub>
                    <m:d>
                      <m:dPr>
                        <m:ctrlPr>
                          <a:rPr lang="en-US" altLang="zh-CN" sz="1600" i="1">
                            <a:latin typeface="Cambria Math" panose="02040503050406030204" pitchFamily="18" charset="0"/>
                          </a:rPr>
                        </m:ctrlPr>
                      </m:dPr>
                      <m:e>
                        <m:r>
                          <a:rPr lang="en-US" altLang="zh-CN" sz="1600">
                            <a:latin typeface="Cambria Math" panose="02040503050406030204" pitchFamily="18" charset="0"/>
                          </a:rPr>
                          <m:t>𝑘</m:t>
                        </m:r>
                      </m:e>
                    </m:d>
                    <m:r>
                      <a:rPr lang="en-US" altLang="zh-CN" sz="1600">
                        <a:latin typeface="Cambria Math" panose="02040503050406030204" pitchFamily="18" charset="0"/>
                      </a:rPr>
                      <m:t>=</m:t>
                    </m:r>
                    <m:r>
                      <a:rPr lang="en-US" altLang="zh-CN" sz="1600" b="0" i="0" smtClean="0">
                        <a:latin typeface="Cambria Math" panose="02040503050406030204" pitchFamily="18" charset="0"/>
                      </a:rPr>
                      <m:t>6</m:t>
                    </m:r>
                    <m:r>
                      <a:rPr lang="en-US" altLang="zh-CN" sz="1600">
                        <a:latin typeface="Cambria Math" panose="02040503050406030204" pitchFamily="18" charset="0"/>
                      </a:rPr>
                      <m:t>∙</m:t>
                    </m:r>
                    <m:sSup>
                      <m:sSupPr>
                        <m:ctrlPr>
                          <a:rPr lang="en-US" altLang="zh-CN" sz="1600" i="1">
                            <a:latin typeface="Cambria Math" panose="02040503050406030204" pitchFamily="18" charset="0"/>
                          </a:rPr>
                        </m:ctrlPr>
                      </m:sSupPr>
                      <m:e>
                        <m:r>
                          <a:rPr lang="en-US" altLang="zh-CN" sz="1600">
                            <a:latin typeface="Cambria Math" panose="02040503050406030204" pitchFamily="18" charset="0"/>
                          </a:rPr>
                          <m:t>2</m:t>
                        </m:r>
                      </m:e>
                      <m:sup>
                        <m:r>
                          <a:rPr lang="en-US" altLang="zh-CN" sz="1600" b="0" i="0" smtClean="0">
                            <a:latin typeface="Cambria Math" panose="02040503050406030204" pitchFamily="18" charset="0"/>
                          </a:rPr>
                          <m:t>6</m:t>
                        </m:r>
                      </m:sup>
                    </m:sSup>
                    <m:r>
                      <a:rPr lang="en-US" altLang="zh-CN" sz="1600">
                        <a:latin typeface="Cambria Math" panose="02040503050406030204" pitchFamily="18" charset="0"/>
                      </a:rPr>
                      <m:t>=</m:t>
                    </m:r>
                    <m:r>
                      <a:rPr lang="en-US" altLang="zh-CN" sz="1600" b="0" i="0" smtClean="0">
                        <a:latin typeface="Cambria Math" panose="02040503050406030204" pitchFamily="18" charset="0"/>
                      </a:rPr>
                      <m:t>384</m:t>
                    </m:r>
                  </m:oMath>
                </a14:m>
                <a:endParaRPr lang="en-US" altLang="zh-CN" sz="1800" dirty="0"/>
              </a:p>
              <a:p>
                <a:pPr algn="just">
                  <a:lnSpc>
                    <a:spcPct val="180000"/>
                  </a:lnSpc>
                  <a:buFont typeface="Wingdings" panose="05000000000000000000" pitchFamily="2" charset="2"/>
                  <a:buChar char="n"/>
                </a:pPr>
                <a:r>
                  <a:rPr lang="en-US" altLang="zh-CN" sz="1600" dirty="0">
                    <a:latin typeface="+mj-lt"/>
                  </a:rPr>
                  <a:t>Total number of bits per CIR tap is 16</a:t>
                </a:r>
              </a:p>
            </p:txBody>
          </p:sp>
        </mc:Choice>
        <mc:Fallback xmlns="">
          <p:sp>
            <p:nvSpPr>
              <p:cNvPr id="15" name="内容占位符 2"/>
              <p:cNvSpPr>
                <a:spLocks noGrp="1" noRot="1" noChangeAspect="1" noMove="1" noResize="1" noEditPoints="1" noAdjustHandles="1" noChangeArrowheads="1" noChangeShapeType="1" noTextEdit="1"/>
              </p:cNvSpPr>
              <p:nvPr>
                <p:ph idx="1"/>
              </p:nvPr>
            </p:nvSpPr>
            <p:spPr>
              <a:xfrm>
                <a:off x="539552" y="3573016"/>
                <a:ext cx="7772400" cy="2808312"/>
              </a:xfrm>
              <a:blipFill rotWithShape="0">
                <a:blip r:embed="rId2"/>
                <a:stretch>
                  <a:fillRect l="-314" b="-1518"/>
                </a:stretch>
              </a:blipFill>
            </p:spPr>
            <p:txBody>
              <a:bodyPr/>
              <a:lstStyle/>
              <a:p>
                <a:r>
                  <a:rPr lang="zh-CN" altLang="en-US">
                    <a:noFill/>
                  </a:rPr>
                  <a:t> </a:t>
                </a:r>
              </a:p>
            </p:txBody>
          </p:sp>
        </mc:Fallback>
      </mc:AlternateContent>
      <p:pic>
        <p:nvPicPr>
          <p:cNvPr id="3" name="图片 2"/>
          <p:cNvPicPr>
            <a:picLocks noChangeAspect="1"/>
          </p:cNvPicPr>
          <p:nvPr/>
        </p:nvPicPr>
        <p:blipFill>
          <a:blip r:embed="rId3"/>
          <a:stretch>
            <a:fillRect/>
          </a:stretch>
        </p:blipFill>
        <p:spPr>
          <a:xfrm>
            <a:off x="0" y="1772816"/>
            <a:ext cx="9144000" cy="1415530"/>
          </a:xfrm>
          <a:prstGeom prst="rect">
            <a:avLst/>
          </a:prstGeom>
        </p:spPr>
      </p:pic>
    </p:spTree>
    <p:extLst>
      <p:ext uri="{BB962C8B-B14F-4D97-AF65-F5344CB8AC3E}">
        <p14:creationId xmlns:p14="http://schemas.microsoft.com/office/powerpoint/2010/main" val="1467845251"/>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1497</Words>
  <Application>Microsoft Office PowerPoint</Application>
  <PresentationFormat>全屏显示(4:3)</PresentationFormat>
  <Paragraphs>166</Paragraphs>
  <Slides>17</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 Unicode MS</vt:lpstr>
      <vt:lpstr>MS PGothic</vt:lpstr>
      <vt:lpstr>Arial</vt:lpstr>
      <vt:lpstr>Calibri</vt:lpstr>
      <vt:lpstr>Cambria Math</vt:lpstr>
      <vt:lpstr>Times New Roman</vt:lpstr>
      <vt:lpstr>Wingdings</vt:lpstr>
      <vt:lpstr>IEEE-P802_15</vt:lpstr>
      <vt:lpstr>PowerPoint 演示文稿</vt:lpstr>
      <vt:lpstr>PowerPoint 演示文稿</vt:lpstr>
      <vt:lpstr>Reference</vt:lpstr>
      <vt:lpstr>Recap</vt:lpstr>
      <vt:lpstr>Real Data Testing</vt:lpstr>
      <vt:lpstr>Real Data Histogram</vt:lpstr>
      <vt:lpstr>Adaptive Power-of-Two Scaling and Quantization</vt:lpstr>
      <vt:lpstr>Adaptive Power-of-Two Scaling and Quantization (cont.)</vt:lpstr>
      <vt:lpstr>Illustrative Example: Power-of-two Scaling in [3]</vt:lpstr>
      <vt:lpstr>Illustrative Example: Adaptive Power-of-two Scaling</vt:lpstr>
      <vt:lpstr>CIR Tap 16-bit Simulations</vt:lpstr>
      <vt:lpstr>CIR Tap 20-bit Simulations</vt:lpstr>
      <vt:lpstr>Summary</vt:lpstr>
      <vt:lpstr>Appendix</vt:lpstr>
      <vt:lpstr>CIR Tap 16-bit Simulations</vt:lpstr>
      <vt:lpstr>CIR Tap 20-bit Simulations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2023-05-15T14:01:32Z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(3)PPpFg06dMavnUpEQhvgG7XtNIgkAoYgpxG8VBCa9/n9OgJUXL0nktuC5dCOw4/AKHtBwCO74
qe8ZP/318tBCURYZHrgX2pzOl+CdFqawUfPoex3GGjd9q61Vzt3SSZ6XtvBl4lrKAsQEjtdE
SsOjY7HClKtXuVqG9PYSwfF88Idajn3ypRn5XnSSYdy43RFufMp+JWO2IsJxRVpGS0Yhc1jk
yqe1xfuOnc0QQpXSFA</vt:lpwstr>
  </property>
  <property fmtid="{D5CDD505-2E9C-101B-9397-08002B2CF9AE}" pid="3" name="_2015_ms_pID_7253431">
    <vt:lpwstr>HThE6gONlvmqz/8xyYO0ZlbqThlCnXPfNnt4rXAqhxfBNFpZR4j8sI
YoBU9qutLXu8g0wCi18Z/8BTCXe71UTKBAcAPMejw948rEqHwBuNn5UOqW65Jqhzt4f3FBaE
LW8aJpWsYg+QWUvCTWqu9NebziTYMTRJWU74lggJvsB0RXf9zxw2toxMNZcJ1NN6ziSWTpSE
/Ju4SJZRZEISKCzHib+7H2ZHHo3Zpx/IyRqT</vt:lpwstr>
  </property>
  <property fmtid="{D5CDD505-2E9C-101B-9397-08002B2CF9AE}" pid="4" name="_2015_ms_pID_7253432">
    <vt:lpwstr>+QriPJxanMoaK/4slFxk+uI=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