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1"/>
  </p:notesMasterIdLst>
  <p:handoutMasterIdLst>
    <p:handoutMasterId r:id="rId12"/>
  </p:handoutMasterIdLst>
  <p:sldIdLst>
    <p:sldId id="408" r:id="rId2"/>
    <p:sldId id="409" r:id="rId3"/>
    <p:sldId id="411" r:id="rId4"/>
    <p:sldId id="410" r:id="rId5"/>
    <p:sldId id="420" r:id="rId6"/>
    <p:sldId id="421" r:id="rId7"/>
    <p:sldId id="423" r:id="rId8"/>
    <p:sldId id="424" r:id="rId9"/>
    <p:sldId id="41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95156" autoAdjust="0"/>
  </p:normalViewPr>
  <p:slideViewPr>
    <p:cSldViewPr>
      <p:cViewPr varScale="1">
        <p:scale>
          <a:sx n="110" d="100"/>
          <a:sy n="110" d="100"/>
        </p:scale>
        <p:origin x="160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&lt;November 2021&gt;</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smtClean="0"/>
              <a:t>&lt;</a:t>
            </a:r>
            <a:r>
              <a:rPr lang="en-US" altLang="en-US" dirty="0" err="1" smtClean="0"/>
              <a:t>Xiaohui</a:t>
            </a:r>
            <a:r>
              <a:rPr lang="en-US" altLang="en-US" dirty="0" smtClean="0"/>
              <a:t> Peng&gt;, &lt;Huawei&gt;</a:t>
            </a:r>
            <a:endParaRPr lang="en-US" alt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xmlns=""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xmlns=""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xmlns=""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xmlns=""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xmlns=""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xmlns=""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6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smtClean="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smtClean="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Bin Qian, Chenchen Liu,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smtClean="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smtClean="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Bin Qian, Chenchen Liu, Huawei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smtClean="0"/>
              <a:t>March 2023</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Bin Qian, et. al,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t>doc.</a:t>
            </a:r>
            <a:r>
              <a:rPr lang="en-US" altLang="en-US" sz="1400" b="1" baseline="0" dirty="0" smtClean="0"/>
              <a:t> IEEE </a:t>
            </a:r>
            <a:r>
              <a:rPr lang="en-US" altLang="en-US" sz="1400" b="1" baseline="0" dirty="0" smtClean="0"/>
              <a:t>15-</a:t>
            </a:r>
            <a:r>
              <a:rPr lang="en-US" altLang="zh-CN" sz="1400" b="1" baseline="0" dirty="0" smtClean="0"/>
              <a:t>23</a:t>
            </a:r>
            <a:r>
              <a:rPr lang="en-US" altLang="en-US" sz="1400" b="1" baseline="0" dirty="0" smtClean="0"/>
              <a:t>-0240-</a:t>
            </a:r>
            <a:r>
              <a:rPr lang="en-US" altLang="zh-CN" sz="1400" b="1" baseline="0" dirty="0" smtClean="0"/>
              <a:t>00</a:t>
            </a:r>
            <a:r>
              <a:rPr lang="en-US" altLang="en-US" sz="1400" b="1" baseline="0" dirty="0" smtClean="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xmlns=""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a:t>
            </a:r>
            <a:r>
              <a:rPr lang="en-US" altLang="en-US" sz="1600" b="1" dirty="0" smtClean="0">
                <a:latin typeface="+mj-lt"/>
              </a:rPr>
              <a:t>Intra-packet frequency stitching considerations</a:t>
            </a:r>
          </a:p>
          <a:p>
            <a:pPr algn="just" eaLnBrk="1" hangingPunct="1">
              <a:spcBef>
                <a:spcPct val="0"/>
              </a:spcBef>
              <a:buClrTx/>
              <a:buFontTx/>
              <a:buNone/>
              <a:defRPr/>
            </a:pPr>
            <a:r>
              <a:rPr lang="en-US" altLang="en-US" sz="1600" b="1" dirty="0" smtClean="0">
                <a:latin typeface="+mj-lt"/>
              </a:rPr>
              <a:t>Source</a:t>
            </a:r>
            <a:r>
              <a:rPr lang="en-US" altLang="en-US" sz="1600" b="1" dirty="0">
                <a:latin typeface="+mj-lt"/>
              </a:rPr>
              <a:t>:</a:t>
            </a:r>
            <a:r>
              <a:rPr lang="en-US" altLang="en-US" sz="1600" dirty="0">
                <a:latin typeface="+mj-lt"/>
              </a:rPr>
              <a:t> 	Bin </a:t>
            </a:r>
            <a:r>
              <a:rPr lang="en-US" altLang="en-US" sz="1600" dirty="0" smtClean="0">
                <a:latin typeface="+mj-lt"/>
              </a:rPr>
              <a:t>Qian</a:t>
            </a:r>
            <a:r>
              <a:rPr lang="en-US" altLang="zh-CN" sz="1600" dirty="0" smtClean="0">
                <a:latin typeface="+mj-lt"/>
              </a:rPr>
              <a:t>, </a:t>
            </a:r>
            <a:r>
              <a:rPr lang="en-US" altLang="en-US" sz="1600" dirty="0">
                <a:latin typeface="+mj-lt"/>
              </a:rPr>
              <a:t>Chenchen Liu,</a:t>
            </a:r>
            <a:r>
              <a:rPr lang="en-US" altLang="zh-CN" sz="1600" dirty="0">
                <a:latin typeface="+mj-lt"/>
              </a:rPr>
              <a:t> </a:t>
            </a:r>
            <a:r>
              <a:rPr lang="en-US" altLang="zh-CN" sz="1600" dirty="0" err="1" smtClean="0">
                <a:latin typeface="+mj-lt"/>
              </a:rPr>
              <a:t>Xiaohui</a:t>
            </a:r>
            <a:r>
              <a:rPr lang="en-US" altLang="zh-CN" sz="1600" dirty="0" smtClean="0">
                <a:latin typeface="+mj-lt"/>
              </a:rPr>
              <a:t> Peng, </a:t>
            </a:r>
            <a:r>
              <a:rPr lang="en-US" altLang="en-US" sz="1600" dirty="0" smtClean="0">
                <a:latin typeface="+mj-lt"/>
              </a:rPr>
              <a:t>Lei Huang, </a:t>
            </a:r>
            <a:r>
              <a:rPr lang="en-US" altLang="en-US" sz="1600" dirty="0">
                <a:latin typeface="+mj-lt"/>
              </a:rPr>
              <a:t>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smtClean="0">
                <a:solidFill>
                  <a:schemeClr val="tx1"/>
                </a:solidFill>
                <a:latin typeface="+mj-lt"/>
                <a:cs typeface="Times New Roman" panose="02020603050405020304" pitchFamily="18" charset="0"/>
              </a:rPr>
              <a:t>[UWB, sensing, frequency stitching</a:t>
            </a:r>
            <a:r>
              <a:rPr lang="en-US" altLang="en-US" sz="1600" dirty="0" smtClean="0">
                <a:solidFill>
                  <a:schemeClr val="tx2"/>
                </a:solidFill>
                <a:latin typeface="+mj-lt"/>
                <a:cs typeface="Times New Roman" panose="02020603050405020304" pitchFamily="18" charset="0"/>
              </a:rPr>
              <a:t>]</a:t>
            </a:r>
            <a:endParaRPr lang="en-US" altLang="en-US" sz="1600" dirty="0">
              <a:solidFill>
                <a:schemeClr val="tx2"/>
              </a:solidFill>
              <a:latin typeface="+mj-lt"/>
              <a:cs typeface="Times New Roman" panose="02020603050405020304" pitchFamily="18" charset="0"/>
            </a:endParaRP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47613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a16="http://schemas.microsoft.com/office/drawing/2014/main" xmlns="" id="{E1963027-458B-4B5A-887A-DC0895FB5029}"/>
              </a:ext>
            </a:extLst>
          </p:cNvPr>
          <p:cNvGraphicFramePr>
            <a:graphicFrameLocks noGrp="1"/>
          </p:cNvGraphicFramePr>
          <p:nvPr>
            <p:extLst>
              <p:ext uri="{D42A27DB-BD31-4B8C-83A1-F6EECF244321}">
                <p14:modId xmlns:p14="http://schemas.microsoft.com/office/powerpoint/2010/main" val="2585186706"/>
              </p:ext>
            </p:extLst>
          </p:nvPr>
        </p:nvGraphicFramePr>
        <p:xfrm>
          <a:off x="467544" y="908720"/>
          <a:ext cx="8280920" cy="5197071"/>
        </p:xfrm>
        <a:graphic>
          <a:graphicData uri="http://schemas.openxmlformats.org/drawingml/2006/table">
            <a:tbl>
              <a:tblPr firstRow="1" bandRow="1">
                <a:tableStyleId>{5940675A-B579-460E-94D1-54222C63F5DA}</a:tableStyleId>
              </a:tblPr>
              <a:tblGrid>
                <a:gridCol w="3911557">
                  <a:extLst>
                    <a:ext uri="{9D8B030D-6E8A-4147-A177-3AD203B41FA5}">
                      <a16:colId xmlns:a16="http://schemas.microsoft.com/office/drawing/2014/main" xmlns="" val="1745747388"/>
                    </a:ext>
                  </a:extLst>
                </a:gridCol>
                <a:gridCol w="4369363">
                  <a:extLst>
                    <a:ext uri="{9D8B030D-6E8A-4147-A177-3AD203B41FA5}">
                      <a16:colId xmlns:a16="http://schemas.microsoft.com/office/drawing/2014/main" xmlns=""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5160170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233634715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12880846"/>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550120941"/>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22927470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40271940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77014046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13926360"/>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00655562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40993491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57165867"/>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Intra-packet frequency stitching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8912419"/>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57634401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86346622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9458668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541787244"/>
                  </a:ext>
                </a:extLst>
              </a:tr>
            </a:tbl>
          </a:graphicData>
        </a:graphic>
      </p:graphicFrame>
    </p:spTree>
    <p:extLst>
      <p:ext uri="{BB962C8B-B14F-4D97-AF65-F5344CB8AC3E}">
        <p14:creationId xmlns:p14="http://schemas.microsoft.com/office/powerpoint/2010/main" val="400568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May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3</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Reference</a:t>
            </a:r>
            <a:endParaRPr lang="zh-CN" altLang="en-US" sz="2600" dirty="0"/>
          </a:p>
        </p:txBody>
      </p:sp>
      <p:sp>
        <p:nvSpPr>
          <p:cNvPr id="8" name="内容占位符 2"/>
          <p:cNvSpPr>
            <a:spLocks noGrp="1"/>
          </p:cNvSpPr>
          <p:nvPr>
            <p:ph idx="1"/>
          </p:nvPr>
        </p:nvSpPr>
        <p:spPr>
          <a:xfrm>
            <a:off x="685800" y="1743512"/>
            <a:ext cx="7772400" cy="3888853"/>
          </a:xfrm>
        </p:spPr>
        <p:txBody>
          <a:bodyPr/>
          <a:lstStyle/>
          <a:p>
            <a:pPr marL="0" indent="0">
              <a:lnSpc>
                <a:spcPct val="140000"/>
              </a:lnSpc>
              <a:buNone/>
            </a:pPr>
            <a:r>
              <a:rPr lang="en-US" altLang="zh-CN" sz="1600" dirty="0" smtClean="0">
                <a:latin typeface="+mj-lt"/>
              </a:rPr>
              <a:t>[1] IEEE 802.15/22-061r0, “Sensing Continued”</a:t>
            </a:r>
          </a:p>
          <a:p>
            <a:pPr marL="0" indent="0">
              <a:lnSpc>
                <a:spcPct val="140000"/>
              </a:lnSpc>
              <a:buNone/>
            </a:pPr>
            <a:r>
              <a:rPr lang="en-US" altLang="zh-CN" sz="1600" dirty="0" smtClean="0">
                <a:latin typeface="+mj-lt"/>
              </a:rPr>
              <a:t>[2] IEEE 802.15/22-422r0, “UWB Sensing - Scheduling”</a:t>
            </a:r>
          </a:p>
          <a:p>
            <a:pPr marL="0" indent="0">
              <a:lnSpc>
                <a:spcPct val="140000"/>
              </a:lnSpc>
              <a:buNone/>
            </a:pPr>
            <a:r>
              <a:rPr lang="en-US" altLang="zh-CN" sz="1600" dirty="0" smtClean="0">
                <a:latin typeface="+mj-lt"/>
              </a:rPr>
              <a:t>[3] IEEE 802.15/23-178r0, “Frequency Stitching Considerations”</a:t>
            </a:r>
          </a:p>
          <a:p>
            <a:pPr marL="0" indent="0">
              <a:lnSpc>
                <a:spcPct val="140000"/>
              </a:lnSpc>
              <a:buNone/>
            </a:pPr>
            <a:r>
              <a:rPr lang="en-US" altLang="zh-CN" sz="1600" dirty="0" smtClean="0">
                <a:latin typeface="+mj-lt"/>
              </a:rPr>
              <a:t>[4] IEEE 802.15/23-079r1, “Latest Consensus on UWB Sensing for 802.15.4ab”</a:t>
            </a:r>
            <a:endParaRPr lang="en-US" altLang="zh-CN" sz="18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p:txBody>
      </p:sp>
    </p:spTree>
    <p:extLst>
      <p:ext uri="{BB962C8B-B14F-4D97-AF65-F5344CB8AC3E}">
        <p14:creationId xmlns:p14="http://schemas.microsoft.com/office/powerpoint/2010/main" val="498867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May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Recap: Intra-packet Frequency Stitching</a:t>
            </a:r>
            <a:endParaRPr lang="zh-CN" altLang="en-US" sz="2600" dirty="0"/>
          </a:p>
        </p:txBody>
      </p:sp>
      <p:sp>
        <p:nvSpPr>
          <p:cNvPr id="8" name="内容占位符 2"/>
          <p:cNvSpPr>
            <a:spLocks noGrp="1"/>
          </p:cNvSpPr>
          <p:nvPr>
            <p:ph idx="1"/>
          </p:nvPr>
        </p:nvSpPr>
        <p:spPr>
          <a:xfrm>
            <a:off x="719336" y="1484784"/>
            <a:ext cx="7772400" cy="4824121"/>
          </a:xfrm>
        </p:spPr>
        <p:txBody>
          <a:bodyPr/>
          <a:lstStyle/>
          <a:p>
            <a:pPr algn="just">
              <a:lnSpc>
                <a:spcPct val="160000"/>
              </a:lnSpc>
              <a:buFont typeface="Wingdings" panose="05000000000000000000" pitchFamily="2" charset="2"/>
              <a:buChar char="n"/>
            </a:pPr>
            <a:r>
              <a:rPr lang="en-US" altLang="zh-CN" sz="1800" dirty="0" smtClean="0">
                <a:latin typeface="+mj-lt"/>
              </a:rPr>
              <a:t>The frequency stitching is discussed in [1-3] </a:t>
            </a:r>
            <a:r>
              <a:rPr lang="en-US" altLang="zh-CN" sz="1800" dirty="0">
                <a:latin typeface="+mj-lt"/>
              </a:rPr>
              <a:t>to improve the effective bandwidth of sensing by </a:t>
            </a:r>
            <a:r>
              <a:rPr lang="en-US" altLang="zh-CN" sz="1800" dirty="0" smtClean="0">
                <a:latin typeface="+mj-lt"/>
              </a:rPr>
              <a:t>aggregating multiple </a:t>
            </a:r>
            <a:r>
              <a:rPr lang="en-US" altLang="zh-CN" sz="1800" dirty="0">
                <a:latin typeface="+mj-lt"/>
              </a:rPr>
              <a:t>frequency segments together.</a:t>
            </a:r>
          </a:p>
          <a:p>
            <a:pPr algn="just">
              <a:lnSpc>
                <a:spcPct val="160000"/>
              </a:lnSpc>
              <a:buFont typeface="Wingdings" panose="05000000000000000000" pitchFamily="2" charset="2"/>
              <a:buChar char="n"/>
            </a:pPr>
            <a:r>
              <a:rPr lang="en-US" altLang="zh-CN" sz="1800" dirty="0" smtClean="0">
                <a:latin typeface="+mj-lt"/>
              </a:rPr>
              <a:t>The time to obtain each measurement should be less than the coherent time of the channel. The coherent time is scenario dependent and ranges from several nanoseconds to several milliseconds.</a:t>
            </a:r>
          </a:p>
          <a:p>
            <a:pPr algn="just">
              <a:lnSpc>
                <a:spcPct val="160000"/>
              </a:lnSpc>
              <a:buFont typeface="Wingdings" panose="05000000000000000000" pitchFamily="2" charset="2"/>
              <a:buChar char="n"/>
            </a:pPr>
            <a:r>
              <a:rPr lang="en-US" altLang="zh-CN" sz="1800" dirty="0" smtClean="0">
                <a:latin typeface="+mj-lt"/>
              </a:rPr>
              <a:t>In [3], the intra-packet frequency stitching is introduced where different portions (e.g., SENS segments) of the packet are transmitted over different UWB channels.</a:t>
            </a:r>
          </a:p>
          <a:p>
            <a:pPr algn="just">
              <a:lnSpc>
                <a:spcPct val="160000"/>
              </a:lnSpc>
              <a:buFont typeface="Wingdings" panose="05000000000000000000" pitchFamily="2" charset="2"/>
              <a:buChar char="n"/>
            </a:pPr>
            <a:r>
              <a:rPr lang="en-US" altLang="zh-CN" sz="1800" dirty="0" smtClean="0">
                <a:latin typeface="+mj-lt"/>
              </a:rPr>
              <a:t>The intra-packet frequency stitching could have shorter total time span per measurement update.</a:t>
            </a:r>
          </a:p>
          <a:p>
            <a:pPr>
              <a:lnSpc>
                <a:spcPct val="140000"/>
              </a:lnSpc>
              <a:buFont typeface="Wingdings" panose="05000000000000000000" pitchFamily="2" charset="2"/>
              <a:buChar char="n"/>
            </a:pPr>
            <a:endParaRPr lang="en-US" altLang="zh-CN" sz="1800" dirty="0" smtClean="0">
              <a:latin typeface="+mj-lt"/>
            </a:endParaRPr>
          </a:p>
          <a:p>
            <a:pPr>
              <a:lnSpc>
                <a:spcPct val="140000"/>
              </a:lnSpc>
              <a:buFont typeface="Wingdings" panose="05000000000000000000" pitchFamily="2" charset="2"/>
              <a:buChar char="n"/>
            </a:pPr>
            <a:endParaRPr lang="en-US" altLang="zh-CN" sz="1800" dirty="0" smtClean="0">
              <a:latin typeface="+mj-lt"/>
            </a:endParaRPr>
          </a:p>
        </p:txBody>
      </p:sp>
    </p:spTree>
    <p:extLst>
      <p:ext uri="{BB962C8B-B14F-4D97-AF65-F5344CB8AC3E}">
        <p14:creationId xmlns:p14="http://schemas.microsoft.com/office/powerpoint/2010/main" val="1423673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May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Recap: Sensing Packet Structure</a:t>
            </a:r>
            <a:endParaRPr lang="zh-CN" altLang="en-US" sz="2600" dirty="0"/>
          </a:p>
        </p:txBody>
      </p:sp>
      <p:sp>
        <p:nvSpPr>
          <p:cNvPr id="8" name="内容占位符 2"/>
          <p:cNvSpPr>
            <a:spLocks noGrp="1"/>
          </p:cNvSpPr>
          <p:nvPr>
            <p:ph idx="1"/>
          </p:nvPr>
        </p:nvSpPr>
        <p:spPr>
          <a:xfrm>
            <a:off x="719336" y="1484784"/>
            <a:ext cx="7772400" cy="580685"/>
          </a:xfrm>
        </p:spPr>
        <p:txBody>
          <a:bodyPr/>
          <a:lstStyle/>
          <a:p>
            <a:pPr algn="just">
              <a:lnSpc>
                <a:spcPct val="160000"/>
              </a:lnSpc>
              <a:buFont typeface="Wingdings" panose="05000000000000000000" pitchFamily="2" charset="2"/>
              <a:buChar char="n"/>
            </a:pPr>
            <a:r>
              <a:rPr lang="en-US" altLang="zh-CN" sz="1800" dirty="0" smtClean="0">
                <a:latin typeface="+mj-lt"/>
              </a:rPr>
              <a:t>Sensing packet format [4] </a:t>
            </a:r>
          </a:p>
        </p:txBody>
      </p:sp>
      <p:pic>
        <p:nvPicPr>
          <p:cNvPr id="2" name="图片 1"/>
          <p:cNvPicPr>
            <a:picLocks noChangeAspect="1"/>
          </p:cNvPicPr>
          <p:nvPr/>
        </p:nvPicPr>
        <p:blipFill>
          <a:blip r:embed="rId2"/>
          <a:stretch>
            <a:fillRect/>
          </a:stretch>
        </p:blipFill>
        <p:spPr>
          <a:xfrm>
            <a:off x="1907704" y="2061300"/>
            <a:ext cx="4416189" cy="1474794"/>
          </a:xfrm>
          <a:prstGeom prst="rect">
            <a:avLst/>
          </a:prstGeom>
        </p:spPr>
      </p:pic>
      <p:sp>
        <p:nvSpPr>
          <p:cNvPr id="50" name="内容占位符 2"/>
          <p:cNvSpPr txBox="1">
            <a:spLocks/>
          </p:cNvSpPr>
          <p:nvPr/>
        </p:nvSpPr>
        <p:spPr bwMode="auto">
          <a:xfrm>
            <a:off x="719336" y="3610130"/>
            <a:ext cx="7772400" cy="1393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60000"/>
              </a:lnSpc>
              <a:buFont typeface="Wingdings" panose="05000000000000000000" pitchFamily="2" charset="2"/>
              <a:buChar char="n"/>
            </a:pPr>
            <a:r>
              <a:rPr lang="en-US" altLang="zh-CN" sz="1800" kern="0" dirty="0" smtClean="0">
                <a:latin typeface="+mj-lt"/>
              </a:rPr>
              <a:t>Sensing field could have 1 (mandatory), 2, 3, 4 (optional) segments</a:t>
            </a:r>
          </a:p>
          <a:p>
            <a:pPr algn="just">
              <a:lnSpc>
                <a:spcPct val="160000"/>
              </a:lnSpc>
              <a:buFont typeface="Wingdings" panose="05000000000000000000" pitchFamily="2" charset="2"/>
              <a:buChar char="n"/>
            </a:pPr>
            <a:r>
              <a:rPr lang="en-US" altLang="zh-CN" sz="1800" kern="0" dirty="0" smtClean="0">
                <a:latin typeface="+mj-lt"/>
              </a:rPr>
              <a:t>When multiple segments are used, gaps are included between segments. The duration of each gap interval is one SENS symbol.</a:t>
            </a:r>
          </a:p>
        </p:txBody>
      </p:sp>
      <p:pic>
        <p:nvPicPr>
          <p:cNvPr id="51" name="图片 50"/>
          <p:cNvPicPr>
            <a:picLocks noChangeAspect="1"/>
          </p:cNvPicPr>
          <p:nvPr/>
        </p:nvPicPr>
        <p:blipFill>
          <a:blip r:embed="rId3"/>
          <a:stretch>
            <a:fillRect/>
          </a:stretch>
        </p:blipFill>
        <p:spPr>
          <a:xfrm>
            <a:off x="1331640" y="5112117"/>
            <a:ext cx="6686241" cy="1043367"/>
          </a:xfrm>
          <a:prstGeom prst="rect">
            <a:avLst/>
          </a:prstGeom>
        </p:spPr>
      </p:pic>
    </p:spTree>
    <p:extLst>
      <p:ext uri="{BB962C8B-B14F-4D97-AF65-F5344CB8AC3E}">
        <p14:creationId xmlns:p14="http://schemas.microsoft.com/office/powerpoint/2010/main" val="408766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May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Problem</a:t>
            </a:r>
            <a:endParaRPr lang="zh-CN" altLang="en-US" sz="2600" dirty="0"/>
          </a:p>
        </p:txBody>
      </p:sp>
      <p:sp>
        <p:nvSpPr>
          <p:cNvPr id="8" name="内容占位符 2"/>
          <p:cNvSpPr>
            <a:spLocks noGrp="1"/>
          </p:cNvSpPr>
          <p:nvPr>
            <p:ph idx="1"/>
          </p:nvPr>
        </p:nvSpPr>
        <p:spPr>
          <a:xfrm>
            <a:off x="719336" y="1484784"/>
            <a:ext cx="7772400" cy="4248472"/>
          </a:xfrm>
        </p:spPr>
        <p:txBody>
          <a:bodyPr/>
          <a:lstStyle/>
          <a:p>
            <a:pPr algn="just">
              <a:lnSpc>
                <a:spcPct val="180000"/>
              </a:lnSpc>
              <a:buFont typeface="Wingdings" panose="05000000000000000000" pitchFamily="2" charset="2"/>
              <a:buChar char="n"/>
            </a:pPr>
            <a:r>
              <a:rPr lang="en-US" altLang="zh-CN" sz="1800" dirty="0" smtClean="0">
                <a:latin typeface="+mj-lt"/>
              </a:rPr>
              <a:t>Due to the hardware limitation, the frequency switch time spans from tens of microseconds to one hundred microseconds.</a:t>
            </a:r>
          </a:p>
          <a:p>
            <a:pPr algn="just">
              <a:lnSpc>
                <a:spcPct val="180000"/>
              </a:lnSpc>
              <a:buFont typeface="Wingdings" panose="05000000000000000000" pitchFamily="2" charset="2"/>
              <a:buChar char="n"/>
            </a:pPr>
            <a:r>
              <a:rPr lang="en-US" altLang="zh-CN" sz="1800" dirty="0" smtClean="0">
                <a:latin typeface="+mj-lt"/>
              </a:rPr>
              <a:t>The duration of the gap is about one microsecond, which is not long enough to support the frequency switch.</a:t>
            </a:r>
          </a:p>
          <a:p>
            <a:pPr algn="just">
              <a:lnSpc>
                <a:spcPct val="180000"/>
              </a:lnSpc>
              <a:buFont typeface="Wingdings" panose="05000000000000000000" pitchFamily="2" charset="2"/>
              <a:buChar char="n"/>
            </a:pPr>
            <a:r>
              <a:rPr lang="en-US" altLang="zh-CN" sz="1800" dirty="0" smtClean="0">
                <a:latin typeface="+mj-lt"/>
              </a:rPr>
              <a:t>Thus, to enable the intra-packet frequency stitching, the frequency switch time needs to be taken into account.</a:t>
            </a:r>
          </a:p>
          <a:p>
            <a:pPr algn="just">
              <a:lnSpc>
                <a:spcPct val="160000"/>
              </a:lnSpc>
              <a:buFont typeface="Wingdings" panose="05000000000000000000" pitchFamily="2" charset="2"/>
              <a:buChar char="n"/>
            </a:pPr>
            <a:endParaRPr lang="en-US" altLang="zh-CN" sz="1800" dirty="0" smtClean="0">
              <a:latin typeface="+mj-lt"/>
            </a:endParaRPr>
          </a:p>
        </p:txBody>
      </p:sp>
    </p:spTree>
    <p:extLst>
      <p:ext uri="{BB962C8B-B14F-4D97-AF65-F5344CB8AC3E}">
        <p14:creationId xmlns:p14="http://schemas.microsoft.com/office/powerpoint/2010/main" val="154408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May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Possible Solution</a:t>
            </a:r>
            <a:endParaRPr lang="zh-CN" altLang="en-US" sz="2600" dirty="0"/>
          </a:p>
        </p:txBody>
      </p:sp>
      <p:sp>
        <p:nvSpPr>
          <p:cNvPr id="8" name="内容占位符 2"/>
          <p:cNvSpPr>
            <a:spLocks noGrp="1"/>
          </p:cNvSpPr>
          <p:nvPr>
            <p:ph idx="1"/>
          </p:nvPr>
        </p:nvSpPr>
        <p:spPr>
          <a:xfrm>
            <a:off x="719336" y="1340768"/>
            <a:ext cx="7772400" cy="3240360"/>
          </a:xfrm>
        </p:spPr>
        <p:txBody>
          <a:bodyPr/>
          <a:lstStyle/>
          <a:p>
            <a:pPr algn="just">
              <a:lnSpc>
                <a:spcPct val="180000"/>
              </a:lnSpc>
              <a:buFont typeface="Wingdings" panose="05000000000000000000" pitchFamily="2" charset="2"/>
              <a:buChar char="n"/>
            </a:pPr>
            <a:r>
              <a:rPr lang="en-US" altLang="zh-CN" sz="1800" dirty="0" smtClean="0">
                <a:latin typeface="+mj-lt"/>
              </a:rPr>
              <a:t>According to the gap duration, the gap could be classified as the normal gap and the extended gap</a:t>
            </a:r>
            <a:endParaRPr lang="en-US" altLang="zh-CN" sz="1400" dirty="0" smtClean="0">
              <a:latin typeface="+mj-lt"/>
            </a:endParaRPr>
          </a:p>
          <a:p>
            <a:pPr lvl="1" algn="just">
              <a:lnSpc>
                <a:spcPct val="180000"/>
              </a:lnSpc>
              <a:buFont typeface="Wingdings" panose="05000000000000000000" pitchFamily="2" charset="2"/>
              <a:buChar char="Ø"/>
            </a:pPr>
            <a:r>
              <a:rPr lang="en-US" altLang="zh-CN" sz="1400" dirty="0" smtClean="0">
                <a:latin typeface="+mj-lt"/>
              </a:rPr>
              <a:t>When the intra-packet frequency stitching is disabled, the duration of each gap interval is one SENS symbol</a:t>
            </a:r>
          </a:p>
          <a:p>
            <a:pPr lvl="1" algn="just">
              <a:lnSpc>
                <a:spcPct val="180000"/>
              </a:lnSpc>
              <a:buFont typeface="Wingdings" panose="05000000000000000000" pitchFamily="2" charset="2"/>
              <a:buChar char="Ø"/>
            </a:pPr>
            <a:r>
              <a:rPr lang="en-US" altLang="zh-CN" sz="1400" dirty="0" smtClean="0">
                <a:latin typeface="+mj-lt"/>
              </a:rPr>
              <a:t>When the intra-packet frequency stitching is enabled, the duration of each gap is extended such that the frequency switch is performed</a:t>
            </a:r>
          </a:p>
          <a:p>
            <a:pPr>
              <a:lnSpc>
                <a:spcPct val="140000"/>
              </a:lnSpc>
              <a:buFont typeface="Wingdings" panose="05000000000000000000" pitchFamily="2" charset="2"/>
              <a:buChar char="n"/>
            </a:pPr>
            <a:endParaRPr lang="en-US" altLang="zh-CN" sz="1800" dirty="0" smtClean="0">
              <a:latin typeface="+mj-lt"/>
            </a:endParaRPr>
          </a:p>
        </p:txBody>
      </p:sp>
      <p:pic>
        <p:nvPicPr>
          <p:cNvPr id="2" name="图片 1"/>
          <p:cNvPicPr>
            <a:picLocks noChangeAspect="1"/>
          </p:cNvPicPr>
          <p:nvPr/>
        </p:nvPicPr>
        <p:blipFill>
          <a:blip r:embed="rId2"/>
          <a:stretch>
            <a:fillRect/>
          </a:stretch>
        </p:blipFill>
        <p:spPr>
          <a:xfrm>
            <a:off x="827584" y="4077072"/>
            <a:ext cx="7323809" cy="523810"/>
          </a:xfrm>
          <a:prstGeom prst="rect">
            <a:avLst/>
          </a:prstGeom>
        </p:spPr>
      </p:pic>
      <p:pic>
        <p:nvPicPr>
          <p:cNvPr id="10" name="图片 9"/>
          <p:cNvPicPr>
            <a:picLocks noChangeAspect="1"/>
          </p:cNvPicPr>
          <p:nvPr/>
        </p:nvPicPr>
        <p:blipFill>
          <a:blip r:embed="rId3"/>
          <a:stretch>
            <a:fillRect/>
          </a:stretch>
        </p:blipFill>
        <p:spPr>
          <a:xfrm>
            <a:off x="362679" y="4902144"/>
            <a:ext cx="8485714" cy="523810"/>
          </a:xfrm>
          <a:prstGeom prst="rect">
            <a:avLst/>
          </a:prstGeom>
        </p:spPr>
      </p:pic>
      <p:sp>
        <p:nvSpPr>
          <p:cNvPr id="11" name="文本框 10"/>
          <p:cNvSpPr txBox="1"/>
          <p:nvPr/>
        </p:nvSpPr>
        <p:spPr>
          <a:xfrm>
            <a:off x="3851920" y="4543159"/>
            <a:ext cx="2448272" cy="276999"/>
          </a:xfrm>
          <a:prstGeom prst="rect">
            <a:avLst/>
          </a:prstGeom>
          <a:noFill/>
        </p:spPr>
        <p:txBody>
          <a:bodyPr wrap="square" rtlCol="0">
            <a:spAutoFit/>
          </a:bodyPr>
          <a:lstStyle/>
          <a:p>
            <a:r>
              <a:rPr lang="en-US" altLang="zh-CN" dirty="0" smtClean="0"/>
              <a:t>Normal gap duration</a:t>
            </a:r>
            <a:endParaRPr lang="zh-CN" altLang="en-US" dirty="0"/>
          </a:p>
        </p:txBody>
      </p:sp>
      <p:sp>
        <p:nvSpPr>
          <p:cNvPr id="12" name="文本框 11"/>
          <p:cNvSpPr txBox="1"/>
          <p:nvPr/>
        </p:nvSpPr>
        <p:spPr>
          <a:xfrm>
            <a:off x="3851920" y="5422992"/>
            <a:ext cx="2448272" cy="276999"/>
          </a:xfrm>
          <a:prstGeom prst="rect">
            <a:avLst/>
          </a:prstGeom>
          <a:noFill/>
        </p:spPr>
        <p:txBody>
          <a:bodyPr wrap="square" rtlCol="0">
            <a:spAutoFit/>
          </a:bodyPr>
          <a:lstStyle/>
          <a:p>
            <a:r>
              <a:rPr lang="en-US" altLang="zh-CN" dirty="0" smtClean="0"/>
              <a:t>Extended gap duration</a:t>
            </a:r>
            <a:endParaRPr lang="zh-CN" altLang="en-US" dirty="0"/>
          </a:p>
        </p:txBody>
      </p:sp>
      <p:sp>
        <p:nvSpPr>
          <p:cNvPr id="13" name="内容占位符 2"/>
          <p:cNvSpPr txBox="1">
            <a:spLocks/>
          </p:cNvSpPr>
          <p:nvPr/>
        </p:nvSpPr>
        <p:spPr bwMode="auto">
          <a:xfrm>
            <a:off x="719336" y="5690661"/>
            <a:ext cx="7772400" cy="690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60000"/>
              </a:lnSpc>
              <a:buFont typeface="Wingdings" panose="05000000000000000000" pitchFamily="2" charset="2"/>
              <a:buChar char="n"/>
            </a:pPr>
            <a:r>
              <a:rPr lang="en-US" altLang="zh-CN" sz="1800" kern="0" dirty="0" smtClean="0">
                <a:latin typeface="+mj-lt"/>
              </a:rPr>
              <a:t>The duration of the sensing segment will not be changed</a:t>
            </a:r>
            <a:endParaRPr lang="en-US" altLang="zh-CN" sz="1400" kern="0" dirty="0" smtClean="0">
              <a:latin typeface="+mj-lt"/>
            </a:endParaRPr>
          </a:p>
        </p:txBody>
      </p:sp>
    </p:spTree>
    <p:extLst>
      <p:ext uri="{BB962C8B-B14F-4D97-AF65-F5344CB8AC3E}">
        <p14:creationId xmlns:p14="http://schemas.microsoft.com/office/powerpoint/2010/main" val="1085430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May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Summary</a:t>
            </a:r>
            <a:endParaRPr lang="zh-CN" altLang="en-US" sz="2600" dirty="0"/>
          </a:p>
        </p:txBody>
      </p:sp>
      <p:sp>
        <p:nvSpPr>
          <p:cNvPr id="8" name="内容占位符 2"/>
          <p:cNvSpPr>
            <a:spLocks noGrp="1"/>
          </p:cNvSpPr>
          <p:nvPr>
            <p:ph idx="1"/>
          </p:nvPr>
        </p:nvSpPr>
        <p:spPr>
          <a:xfrm>
            <a:off x="719336" y="1484784"/>
            <a:ext cx="7772400" cy="4248472"/>
          </a:xfrm>
        </p:spPr>
        <p:txBody>
          <a:bodyPr/>
          <a:lstStyle/>
          <a:p>
            <a:pPr algn="just">
              <a:lnSpc>
                <a:spcPct val="160000"/>
              </a:lnSpc>
              <a:buFont typeface="Wingdings" panose="05000000000000000000" pitchFamily="2" charset="2"/>
              <a:buChar char="n"/>
            </a:pPr>
            <a:r>
              <a:rPr lang="en-US" altLang="zh-CN" sz="1800" dirty="0" smtClean="0">
                <a:latin typeface="+mj-lt"/>
              </a:rPr>
              <a:t>To achieve intra-packet frequency stitching</a:t>
            </a:r>
            <a:r>
              <a:rPr lang="en-US" altLang="zh-CN" sz="1800" dirty="0">
                <a:latin typeface="+mj-lt"/>
              </a:rPr>
              <a:t>, the frequency switch time needs to be taken into </a:t>
            </a:r>
            <a:r>
              <a:rPr lang="en-US" altLang="zh-CN" sz="1800" dirty="0" smtClean="0">
                <a:latin typeface="+mj-lt"/>
              </a:rPr>
              <a:t>account</a:t>
            </a:r>
          </a:p>
          <a:p>
            <a:pPr algn="just">
              <a:lnSpc>
                <a:spcPct val="160000"/>
              </a:lnSpc>
              <a:buFont typeface="Wingdings" panose="05000000000000000000" pitchFamily="2" charset="2"/>
              <a:buChar char="n"/>
            </a:pPr>
            <a:r>
              <a:rPr lang="en-US" altLang="zh-CN" sz="1800" dirty="0" smtClean="0">
                <a:latin typeface="+mj-lt"/>
              </a:rPr>
              <a:t>The extended gap duration could be used when the intra-packet frequency is enabled</a:t>
            </a:r>
          </a:p>
          <a:p>
            <a:pPr algn="just">
              <a:lnSpc>
                <a:spcPct val="160000"/>
              </a:lnSpc>
              <a:buFont typeface="Wingdings" panose="05000000000000000000" pitchFamily="2" charset="2"/>
              <a:buChar char="n"/>
            </a:pPr>
            <a:endParaRPr lang="en-US" altLang="zh-CN" sz="1800" dirty="0">
              <a:latin typeface="+mj-lt"/>
            </a:endParaRPr>
          </a:p>
        </p:txBody>
      </p:sp>
    </p:spTree>
    <p:extLst>
      <p:ext uri="{BB962C8B-B14F-4D97-AF65-F5344CB8AC3E}">
        <p14:creationId xmlns:p14="http://schemas.microsoft.com/office/powerpoint/2010/main" val="4231048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May 2023</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smtClean="0"/>
              <a:t>Thank You</a:t>
            </a:r>
            <a:endParaRPr lang="zh-CN" altLang="en-US" dirty="0"/>
          </a:p>
        </p:txBody>
      </p:sp>
    </p:spTree>
    <p:extLst>
      <p:ext uri="{BB962C8B-B14F-4D97-AF65-F5344CB8AC3E}">
        <p14:creationId xmlns:p14="http://schemas.microsoft.com/office/powerpoint/2010/main" val="3558028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596</Words>
  <Application>Microsoft Office PowerPoint</Application>
  <PresentationFormat>全屏显示(4:3)</PresentationFormat>
  <Paragraphs>91</Paragraphs>
  <Slides>9</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vt:i4>
      </vt:variant>
    </vt:vector>
  </HeadingPairs>
  <TitlesOfParts>
    <vt:vector size="16" baseType="lpstr">
      <vt:lpstr>Arial Unicode MS</vt:lpstr>
      <vt:lpstr>MS PGothic</vt:lpstr>
      <vt:lpstr>Arial</vt:lpstr>
      <vt:lpstr>Calibri</vt:lpstr>
      <vt:lpstr>Times New Roman</vt:lpstr>
      <vt:lpstr>Wingdings</vt:lpstr>
      <vt:lpstr>IEEE-P802_15</vt:lpstr>
      <vt:lpstr>PowerPoint 演示文稿</vt:lpstr>
      <vt:lpstr>PowerPoint 演示文稿</vt:lpstr>
      <vt:lpstr>Reference</vt:lpstr>
      <vt:lpstr>Recap: Intra-packet Frequency Stitching</vt:lpstr>
      <vt:lpstr>Recap: Sensing Packet Structure</vt:lpstr>
      <vt:lpstr>Problem</vt:lpstr>
      <vt:lpstr>Possible Solution</vt:lpstr>
      <vt:lpstr>Summary</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2023-05-12T08:43:28Z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(3)P4Iea/usQlvbnx98rJ0EQ5WxOJFnLUjtdf0qIptJrqlZJFtY8VIIQzopwYl5muXqiXbp8cAO
0smPuE2XrashuGGB688OfxWRRNBcnyy0BOqv1MiBvO9c00JTJnJeGXU2uWow6nirGt9PDPJ6
vww73AI5K2LVUl6QQtDRAXF3wjvk56LOwSEHHIv71676uWcNnPgoaCik6dr2EV4uuZAihjK1
8HiKNDueNp44y2Oz44</vt:lpwstr>
  </property>
  <property fmtid="{D5CDD505-2E9C-101B-9397-08002B2CF9AE}" pid="3" name="_2015_ms_pID_7253431">
    <vt:lpwstr>xvUY9HrQkubjC8gWDDq5fLaYoRqwr+06zMjecOq5RWex+v0TPVjT6A
f4h3ONlXWZZTzepkgbQUn/6KZkoaqQA24hUTHyhkHKxcniYfcX0xo0b1cSRAnhh5q2CjZGuA
DAc7PJxWsQ+Z3AxhUBs8zgjUivxc9hlIu9NyTgTF9twkGR6F5GyAUwMA7Q4PAqcYMD9nmenj
zIyDePShPVZmVg4tQ/ygI+lkepSNUeZ4X4hQ</vt:lpwstr>
  </property>
  <property fmtid="{D5CDD505-2E9C-101B-9397-08002B2CF9AE}" pid="4" name="_2015_ms_pID_7253432">
    <vt:lpwstr>nw==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