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4" r:id="rId3"/>
    <p:sldId id="260" r:id="rId4"/>
    <p:sldId id="296" r:id="rId5"/>
    <p:sldId id="269" r:id="rId6"/>
    <p:sldId id="295" r:id="rId7"/>
    <p:sldId id="298" r:id="rId8"/>
    <p:sldId id="300" r:id="rId9"/>
    <p:sldId id="301" r:id="rId10"/>
    <p:sldId id="297" r:id="rId11"/>
    <p:sldId id="283" r:id="rId12"/>
    <p:sldId id="30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5"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33"/>
    <a:srgbClr val="CCECFF"/>
    <a:srgbClr val="99CCFF"/>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906" autoAdjust="0"/>
  </p:normalViewPr>
  <p:slideViewPr>
    <p:cSldViewPr>
      <p:cViewPr varScale="1">
        <p:scale>
          <a:sx n="80" d="100"/>
          <a:sy n="80" d="100"/>
        </p:scale>
        <p:origin x="1661" y="48"/>
      </p:cViewPr>
      <p:guideLst>
        <p:guide orient="horz" pos="2160"/>
        <p:guide pos="2880"/>
      </p:guideLst>
    </p:cSldViewPr>
  </p:slideViewPr>
  <p:notesTextViewPr>
    <p:cViewPr>
      <p:scale>
        <a:sx n="1" d="1"/>
        <a:sy n="1" d="1"/>
      </p:scale>
      <p:origin x="0" y="0"/>
    </p:cViewPr>
  </p:notesTextViewPr>
  <p:notesViewPr>
    <p:cSldViewPr>
      <p:cViewPr varScale="1">
        <p:scale>
          <a:sx n="81" d="100"/>
          <a:sy n="81" d="100"/>
        </p:scale>
        <p:origin x="31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F7DBC20-0BEE-428F-A76B-7DDEEF3E6206}" type="datetime1">
              <a:rPr lang="en-US" altLang="en-US" smtClean="0"/>
              <a:t>5/13/2023</a:t>
            </a:fld>
            <a:endParaRPr lang="en-US" altLang="en-US"/>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&lt;Aniruddh et al.&gt;, &lt;samsung&gt;</a:t>
            </a:r>
            <a:endParaRPr lang="en-US" altLang="en-US"/>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802.15-&lt;  &gt;</a:t>
            </a:r>
            <a:endParaRPr lang="en-US" altLang="en-US" dirty="0"/>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7/11/2022</a:t>
            </a:r>
            <a:endParaRPr lang="en-US" altLang="en-US" dirty="0"/>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smtClean="0"/>
              <a:t>&lt;Mingyu et al.&gt;, &lt;Samsung&gt;</a:t>
            </a:r>
            <a:endParaRPr lang="en-US" altLang="en-US" dirty="0"/>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hd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[1] 15-22-0282-00-04ab-the-advantages-of-uwb-wakeup</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1974327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[1] 15-22-0282-00-04ab-the-advantages-of-uwb-wakeup</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70913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 </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391629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 </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3743772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 </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1668608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 </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729410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r>
              <a:rPr lang="en-US" altLang="en-US" dirty="0" smtClean="0"/>
              <a:t> </a:t>
            </a:r>
            <a:endParaRPr lang="en-US" altLang="en-US" dirty="0"/>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152599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dirty="0" smtClean="0"/>
              <a:t>7/8/2022</a:t>
            </a:r>
            <a:endParaRPr lang="en-US" altLang="en-US" dirty="0"/>
          </a:p>
        </p:txBody>
      </p:sp>
      <p:sp>
        <p:nvSpPr>
          <p:cNvPr id="8" name="Footer Placeholder 7"/>
          <p:cNvSpPr>
            <a:spLocks noGrp="1"/>
          </p:cNvSpPr>
          <p:nvPr>
            <p:ph type="ftr" sz="quarter" idx="11"/>
          </p:nvPr>
        </p:nvSpPr>
        <p:spPr/>
        <p:txBody>
          <a:bodyPr/>
          <a:lstStyle/>
          <a:p>
            <a:r>
              <a:rPr lang="da-DK" altLang="en-US" dirty="0" smtClean="0"/>
              <a:t>Mingyu Lee(Samsung Electronics)</a:t>
            </a:r>
            <a:endParaRPr lang="en-US" altLang="en-US" dirty="0"/>
          </a:p>
        </p:txBody>
      </p:sp>
      <p:sp>
        <p:nvSpPr>
          <p:cNvPr id="9" name="Slide Number Placeholder 8"/>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fld id="{EF01AF7D-3B96-4BED-9AD0-4662C8DD2278}" type="datetime1">
              <a:rPr lang="en-US" altLang="en-US" smtClean="0"/>
              <a:t>5/13/2023</a:t>
            </a:fld>
            <a:endParaRPr lang="en-US" altLang="en-US"/>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fld id="{837AE85E-EEF0-4668-BFED-C9BAC0A70782}" type="datetime1">
              <a:rPr lang="en-US" altLang="en-US" smtClean="0"/>
              <a:t>5/13/2023</a:t>
            </a:fld>
            <a:endParaRPr lang="en-US" altLang="en-US"/>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smtClean="0"/>
              <a:t>Click to edit Master title style</a:t>
            </a:r>
            <a:endParaRPr lang="en-IN"/>
          </a:p>
        </p:txBody>
      </p:sp>
      <p:sp>
        <p:nvSpPr>
          <p:cNvPr id="11" name="Date Placeholder 10"/>
          <p:cNvSpPr>
            <a:spLocks noGrp="1"/>
          </p:cNvSpPr>
          <p:nvPr>
            <p:ph type="dt" sz="half" idx="10"/>
          </p:nvPr>
        </p:nvSpPr>
        <p:spPr>
          <a:xfrm>
            <a:off x="685800" y="394156"/>
            <a:ext cx="1600200" cy="215444"/>
          </a:xfrm>
        </p:spPr>
        <p:txBody>
          <a:bodyPr/>
          <a:lstStyle/>
          <a:p>
            <a:r>
              <a:rPr lang="en-US" altLang="en-US" dirty="0" smtClean="0"/>
              <a:t>7/8/2022</a:t>
            </a:r>
          </a:p>
        </p:txBody>
      </p:sp>
      <p:sp>
        <p:nvSpPr>
          <p:cNvPr id="12" name="Footer Placeholder 11"/>
          <p:cNvSpPr>
            <a:spLocks noGrp="1"/>
          </p:cNvSpPr>
          <p:nvPr>
            <p:ph type="ftr" sz="quarter" idx="11"/>
          </p:nvPr>
        </p:nvSpPr>
        <p:spPr/>
        <p:txBody>
          <a:bodyPr/>
          <a:lstStyle/>
          <a:p>
            <a:r>
              <a:rPr lang="da-DK" altLang="en-US" dirty="0" smtClean="0"/>
              <a:t>Mingyu Lee(Samsung Electronics)</a:t>
            </a:r>
            <a:endParaRPr lang="en-US" altLang="en-US" dirty="0"/>
          </a:p>
        </p:txBody>
      </p:sp>
      <p:sp>
        <p:nvSpPr>
          <p:cNvPr id="13" name="Slide Number Placeholder 12"/>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fld id="{EBF5460D-5DFC-4D59-833A-730F4A9E2585}" type="datetime1">
              <a:rPr lang="en-US" altLang="en-US" smtClean="0"/>
              <a:t>5/13/2023</a:t>
            </a:fld>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fld id="{741CAF98-D324-42D1-A79E-7AA6D9F7C6B4}" type="datetime1">
              <a:rPr lang="en-US" altLang="en-US" smtClean="0"/>
              <a:t>5/13/2023</a:t>
            </a:fld>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fld id="{128D3CA6-90C1-4F4F-8975-E1BF8C618C4C}" type="datetime1">
              <a:rPr lang="en-US" altLang="en-US" smtClean="0"/>
              <a:t>5/13/2023</a:t>
            </a:fld>
            <a:endParaRPr lang="en-US" altLang="en-US"/>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smtClean="0"/>
              <a:t>7/12/2022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da-DK" altLang="en-US" dirty="0" smtClean="0"/>
              <a:t>Mingyu Lee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smtClean="0"/>
              <a:t>7/8/2022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da-DK" altLang="en-US" dirty="0" smtClean="0"/>
              <a:t>Mingyu Lee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fld id="{D670BC41-F0FD-40D1-8158-B39382EE6CC7}" type="datetime1">
              <a:rPr lang="en-US" altLang="en-US" smtClean="0"/>
              <a:t>5/13/2023</a:t>
            </a:fld>
            <a:endParaRPr lang="en-US" altLang="en-US"/>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fld id="{3F3AD4C8-14BB-4D62-B227-CA329B1DD479}" type="datetime1">
              <a:rPr lang="en-US" altLang="en-US" smtClean="0"/>
              <a:t>5/13/2023</a:t>
            </a:fld>
            <a:endParaRPr lang="en-US" altLang="en-US"/>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7/8/2022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a-DK" altLang="en-US" dirty="0" smtClean="0"/>
              <a:t>Mingyu Lee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ko-KR" sz="1200" b="1" i="0" kern="1200" dirty="0" smtClean="0">
                <a:solidFill>
                  <a:schemeClr val="tx1"/>
                </a:solidFill>
                <a:effectLst/>
                <a:latin typeface="Times New Roman" panose="02020603050405020304" pitchFamily="18" charset="0"/>
                <a:ea typeface="+mn-ea"/>
                <a:cs typeface="+mn-cs"/>
              </a:rPr>
              <a:t> </a:t>
            </a:r>
            <a:r>
              <a:rPr lang="en-US" altLang="ko-KR" sz="1200" b="1" i="0" kern="1200" dirty="0" smtClean="0">
                <a:solidFill>
                  <a:schemeClr val="tx1"/>
                </a:solidFill>
                <a:effectLst/>
                <a:latin typeface="Times New Roman" panose="02020603050405020304" pitchFamily="18" charset="0"/>
                <a:ea typeface="+mn-ea"/>
                <a:cs typeface="+mn-cs"/>
              </a:rPr>
              <a:t>15-23-0243-00-04ab </a:t>
            </a:r>
            <a:r>
              <a:rPr lang="en-US" altLang="en-US" sz="1400" b="1" dirty="0" smtClean="0"/>
              <a:t>&gt;</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smtClean="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smtClean="0"/>
              <a:t>Slide </a:t>
            </a:r>
            <a:fld id="{E83CCBC5-88D4-8345-8D58-8C5C23A594C7}" type="slidenum">
              <a:rPr lang="en-US" altLang="en-US" smtClean="0"/>
              <a:pPr/>
              <a:t>1</a:t>
            </a:fld>
            <a:endParaRPr lang="en-US" altLang="en-US"/>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 UWB based NB Resource Allocation] </a:t>
            </a:r>
            <a:endParaRPr lang="en-US" altLang="en-US" sz="1600" dirty="0">
              <a:solidFill>
                <a:schemeClr val="tx2"/>
              </a:solidFill>
            </a:endParaRP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May 13, </a:t>
            </a:r>
            <a:r>
              <a:rPr lang="en-US" altLang="en-US" sz="1600" dirty="0" smtClean="0">
                <a:solidFill>
                  <a:schemeClr val="tx2"/>
                </a:solidFill>
              </a:rPr>
              <a:t>2023]</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[Mingyu Lee, </a:t>
            </a:r>
            <a:r>
              <a:rPr lang="en-US" altLang="en-US" sz="1600" dirty="0" err="1" smtClean="0">
                <a:solidFill>
                  <a:schemeClr val="tx2"/>
                </a:solidFill>
              </a:rPr>
              <a:t>Taeyoung</a:t>
            </a:r>
            <a:r>
              <a:rPr lang="en-US" altLang="en-US" sz="1600" dirty="0" smtClean="0">
                <a:solidFill>
                  <a:schemeClr val="tx2"/>
                </a:solidFill>
              </a:rPr>
              <a:t> Ha, </a:t>
            </a:r>
            <a:r>
              <a:rPr lang="en-IN" sz="1600" dirty="0" smtClean="0"/>
              <a:t> </a:t>
            </a:r>
            <a:r>
              <a:rPr lang="en-IN" sz="1600" dirty="0" err="1" smtClean="0"/>
              <a:t>Youngwan</a:t>
            </a:r>
            <a:r>
              <a:rPr lang="en-IN" sz="1600" dirty="0" smtClean="0"/>
              <a:t> So</a:t>
            </a:r>
            <a:r>
              <a:rPr lang="en-US" altLang="en-US" sz="1600" dirty="0" smtClean="0">
                <a:solidFill>
                  <a:schemeClr val="tx2"/>
                </a:solidFill>
              </a:rPr>
              <a:t>, </a:t>
            </a:r>
            <a:r>
              <a:rPr lang="en-US" altLang="en-US" sz="1600" dirty="0" err="1" smtClean="0">
                <a:solidFill>
                  <a:schemeClr val="tx2"/>
                </a:solidFill>
              </a:rPr>
              <a:t>Aniruddh</a:t>
            </a:r>
            <a:r>
              <a:rPr lang="en-US" altLang="en-US" sz="1600" dirty="0" smtClean="0">
                <a:solidFill>
                  <a:schemeClr val="tx2"/>
                </a:solidFill>
              </a:rPr>
              <a:t> </a:t>
            </a:r>
            <a:r>
              <a:rPr lang="en-US" altLang="en-US" sz="1600" dirty="0">
                <a:solidFill>
                  <a:schemeClr val="tx2"/>
                </a:solidFill>
              </a:rPr>
              <a:t>Rao </a:t>
            </a:r>
            <a:r>
              <a:rPr lang="en-US" altLang="en-US" sz="1600" dirty="0" smtClean="0">
                <a:solidFill>
                  <a:schemeClr val="tx2"/>
                </a:solidFill>
              </a:rPr>
              <a:t>Kabbinale, Clint Chaplin] </a:t>
            </a:r>
            <a:br>
              <a:rPr lang="en-US" altLang="en-US" sz="1600" dirty="0" smtClean="0">
                <a:solidFill>
                  <a:schemeClr val="tx2"/>
                </a:solidFill>
              </a:rPr>
            </a:br>
            <a:r>
              <a:rPr lang="en-US" altLang="en-US" sz="1600" dirty="0" smtClean="0">
                <a:solidFill>
                  <a:schemeClr val="tx2"/>
                </a:solidFill>
              </a:rPr>
              <a:t>              Company [Samsung Electronics]</a:t>
            </a:r>
            <a:endParaRPr lang="en-US" altLang="en-US" sz="1600" b="1" dirty="0" smtClean="0">
              <a:solidFill>
                <a:schemeClr val="tx2"/>
              </a:solidFill>
            </a:endParaRPr>
          </a:p>
          <a:p>
            <a:r>
              <a:rPr lang="en-US" altLang="en-US" sz="1600" b="1" dirty="0" smtClean="0">
                <a:solidFill>
                  <a:schemeClr val="tx2"/>
                </a:solidFill>
              </a:rPr>
              <a:t>Address</a:t>
            </a:r>
            <a:r>
              <a:rPr lang="en-US" altLang="en-US" sz="1600" dirty="0" smtClean="0">
                <a:solidFill>
                  <a:schemeClr val="tx2"/>
                </a:solidFill>
              </a:rPr>
              <a:t>: [34, </a:t>
            </a:r>
            <a:r>
              <a:rPr lang="en-US" altLang="en-US" sz="1600" dirty="0" err="1" smtClean="0">
                <a:solidFill>
                  <a:schemeClr val="tx2"/>
                </a:solidFill>
              </a:rPr>
              <a:t>Seongchon-gil</a:t>
            </a:r>
            <a:r>
              <a:rPr lang="en-US" altLang="en-US" sz="1600" dirty="0" smtClean="0">
                <a:solidFill>
                  <a:schemeClr val="tx2"/>
                </a:solidFill>
              </a:rPr>
              <a:t>, </a:t>
            </a:r>
            <a:r>
              <a:rPr lang="en-US" altLang="en-US" sz="1600" dirty="0" err="1" smtClean="0">
                <a:solidFill>
                  <a:schemeClr val="tx2"/>
                </a:solidFill>
              </a:rPr>
              <a:t>Seocho-gu</a:t>
            </a:r>
            <a:r>
              <a:rPr lang="en-US" altLang="en-US" sz="1600" dirty="0" smtClean="0">
                <a:solidFill>
                  <a:schemeClr val="tx2"/>
                </a:solidFill>
              </a:rPr>
              <a:t>, Seoul, Korea]</a:t>
            </a:r>
          </a:p>
          <a:p>
            <a:r>
              <a:rPr lang="en-US" altLang="en-US" sz="1600" b="1" dirty="0" smtClean="0">
                <a:solidFill>
                  <a:schemeClr val="tx2"/>
                </a:solidFill>
              </a:rPr>
              <a:t>E-Mail</a:t>
            </a:r>
            <a:r>
              <a:rPr lang="en-US" altLang="en-US" sz="1600" dirty="0" smtClean="0">
                <a:solidFill>
                  <a:schemeClr val="tx2"/>
                </a:solidFill>
              </a:rPr>
              <a:t>: [mg0218.lee@samsung.com]</a:t>
            </a:r>
          </a:p>
          <a:p>
            <a:pPr>
              <a:spcBef>
                <a:spcPts val="100"/>
              </a:spcBef>
              <a:spcAft>
                <a:spcPts val="100"/>
              </a:spcAft>
            </a:pPr>
            <a:r>
              <a:rPr lang="en-US" altLang="en-US" dirty="0" smtClean="0">
                <a:solidFill>
                  <a:schemeClr val="accent2"/>
                </a:solidFill>
              </a:rPr>
              <a:t>	</a:t>
            </a:r>
            <a:endParaRPr lang="en-US" altLang="en-US"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[Explain the need to offload UWB communications to NB, and propose an operation to support UWB ranging triggered NB]</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 ]</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
        <p:nvSpPr>
          <p:cNvPr id="3" name="Footer Placeholder 2"/>
          <p:cNvSpPr>
            <a:spLocks noGrp="1"/>
          </p:cNvSpPr>
          <p:nvPr>
            <p:ph type="ftr" sz="quarter" idx="11"/>
          </p:nvPr>
        </p:nvSpPr>
        <p:spPr/>
        <p:txBody>
          <a:bodyPr/>
          <a:lstStyle/>
          <a:p>
            <a:r>
              <a:rPr lang="da-DK" altLang="en-US" dirty="0" smtClean="0"/>
              <a:t>Mingyu Lee (Samsung Electronics)</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smtClean="0"/>
              <a:t>Conclusion</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smtClean="0"/>
          </a:p>
          <a:p>
            <a:pPr>
              <a:lnSpc>
                <a:spcPct val="110000"/>
              </a:lnSpc>
              <a:spcBef>
                <a:spcPts val="1500"/>
              </a:spcBef>
            </a:pPr>
            <a:endParaRPr lang="en-US" sz="1600" dirty="0" smtClean="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10</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7740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Congestion in UWB channel can be mitigated by offloading it to NB   </a:t>
            </a:r>
          </a:p>
          <a:p>
            <a:pPr>
              <a:spcBef>
                <a:spcPts val="1500"/>
              </a:spcBef>
            </a:pPr>
            <a:r>
              <a:rPr lang="en-US" altLang="ko-KR" sz="1400" dirty="0"/>
              <a:t>On-demand scheduling based NB resource usage is provided  </a:t>
            </a:r>
          </a:p>
          <a:p>
            <a:pPr lvl="1">
              <a:spcBef>
                <a:spcPts val="1500"/>
              </a:spcBef>
            </a:pPr>
            <a:r>
              <a:rPr lang="en-US" altLang="ko-KR" sz="1000" dirty="0"/>
              <a:t>In NB-MMS-UWB, strict rule and detailed role for NB are provided to maximize the </a:t>
            </a:r>
            <a:r>
              <a:rPr lang="en-US" altLang="ko-KR" sz="1000" dirty="0" smtClean="0"/>
              <a:t>performance </a:t>
            </a:r>
          </a:p>
          <a:p>
            <a:pPr lvl="1">
              <a:spcBef>
                <a:spcPts val="1500"/>
              </a:spcBef>
            </a:pPr>
            <a:r>
              <a:rPr lang="en-US" altLang="ko-KR" sz="1000" dirty="0" smtClean="0"/>
              <a:t>In this contribution, initiator may assign NB resources to responders freely regardless of the use of NB-MMS-UWB</a:t>
            </a:r>
            <a:endParaRPr lang="en-US" altLang="ko-KR" sz="1000" dirty="0"/>
          </a:p>
          <a:p>
            <a:pPr>
              <a:spcBef>
                <a:spcPts val="1500"/>
              </a:spcBef>
            </a:pPr>
            <a:r>
              <a:rPr lang="en-US" altLang="ko-KR" sz="1400" dirty="0"/>
              <a:t>In this contribution, UWB </a:t>
            </a:r>
            <a:r>
              <a:rPr lang="en-US" altLang="ko-KR" sz="1400" dirty="0" smtClean="0"/>
              <a:t>based </a:t>
            </a:r>
            <a:r>
              <a:rPr lang="en-US" altLang="ko-KR" sz="1400" dirty="0"/>
              <a:t>NB </a:t>
            </a:r>
            <a:r>
              <a:rPr lang="en-US" altLang="ko-KR" sz="1400" dirty="0" smtClean="0"/>
              <a:t>resource allocation is </a:t>
            </a:r>
            <a:r>
              <a:rPr lang="en-US" altLang="ko-KR" sz="1400" dirty="0"/>
              <a:t>considered</a:t>
            </a:r>
          </a:p>
          <a:p>
            <a:pPr lvl="1">
              <a:spcBef>
                <a:spcPts val="1500"/>
              </a:spcBef>
            </a:pPr>
            <a:r>
              <a:rPr lang="en-US" altLang="ko-KR" sz="1000" dirty="0"/>
              <a:t>NB is treated as data channel(s) which can offload data communications from UWB</a:t>
            </a:r>
          </a:p>
          <a:p>
            <a:pPr>
              <a:spcBef>
                <a:spcPts val="1500"/>
              </a:spcBef>
            </a:pPr>
            <a:r>
              <a:rPr lang="en-US" altLang="ko-KR" sz="1400" dirty="0"/>
              <a:t>Time resources </a:t>
            </a:r>
            <a:r>
              <a:rPr lang="en-US" altLang="ko-KR" sz="1400" dirty="0" smtClean="0"/>
              <a:t>saved </a:t>
            </a:r>
            <a:r>
              <a:rPr lang="en-US" altLang="ko-KR" sz="1400" dirty="0"/>
              <a:t>by NB offloading can be used to improve ranging frequency </a:t>
            </a:r>
            <a:br>
              <a:rPr lang="en-US" altLang="ko-KR" sz="1400" dirty="0"/>
            </a:br>
            <a:r>
              <a:rPr lang="en-US" altLang="ko-KR" sz="1400" dirty="0"/>
              <a:t>or system performance  </a:t>
            </a:r>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Tree>
    <p:extLst>
      <p:ext uri="{BB962C8B-B14F-4D97-AF65-F5344CB8AC3E}">
        <p14:creationId xmlns:p14="http://schemas.microsoft.com/office/powerpoint/2010/main" val="2404413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1" y="2971800"/>
            <a:ext cx="7772400" cy="1066800"/>
          </a:xfrm>
        </p:spPr>
        <p:txBody>
          <a:bodyPr/>
          <a:lstStyle/>
          <a:p>
            <a:r>
              <a:rPr lang="en-IN" dirty="0" smtClean="0"/>
              <a:t>Thank You</a:t>
            </a:r>
            <a:endParaRPr lang="en-IN" dirty="0"/>
          </a:p>
        </p:txBody>
      </p:sp>
      <p:sp>
        <p:nvSpPr>
          <p:cNvPr id="5" name="Slide Number Placeholder 4"/>
          <p:cNvSpPr>
            <a:spLocks noGrp="1"/>
          </p:cNvSpPr>
          <p:nvPr>
            <p:ph type="sldNum" sz="quarter" idx="12"/>
          </p:nvPr>
        </p:nvSpPr>
        <p:spPr>
          <a:xfrm>
            <a:off x="4344988" y="6475413"/>
            <a:ext cx="530225" cy="182562"/>
          </a:xfrm>
        </p:spPr>
        <p:txBody>
          <a:bodyPr/>
          <a:lstStyle/>
          <a:p>
            <a:r>
              <a:rPr lang="en-US" altLang="en-US" smtClean="0"/>
              <a:t>Slide </a:t>
            </a:r>
            <a:fld id="{402C19D2-AFCD-5441-8B74-E6F734CFFA69}" type="slidenum">
              <a:rPr lang="en-US" altLang="en-US" smtClean="0"/>
              <a:pPr/>
              <a:t>11</a:t>
            </a:fld>
            <a:endParaRPr lang="en-US" altLang="en-US"/>
          </a:p>
        </p:txBody>
      </p:sp>
      <p:sp>
        <p:nvSpPr>
          <p:cNvPr id="6" name="Footer Placeholder 5"/>
          <p:cNvSpPr>
            <a:spLocks noGrp="1"/>
          </p:cNvSpPr>
          <p:nvPr>
            <p:ph type="ftr" sz="quarter" idx="11"/>
          </p:nvPr>
        </p:nvSpPr>
        <p:spPr/>
        <p:txBody>
          <a:bodyPr/>
          <a:lstStyle/>
          <a:p>
            <a:r>
              <a:rPr lang="da-DK" altLang="en-US" dirty="0" smtClean="0"/>
              <a:t>Mingyu Lee(Samsung Electronics)</a:t>
            </a:r>
            <a:endParaRPr lang="en-US" altLang="en-US" dirty="0"/>
          </a:p>
        </p:txBody>
      </p:sp>
    </p:spTree>
    <p:extLst>
      <p:ext uri="{BB962C8B-B14F-4D97-AF65-F5344CB8AC3E}">
        <p14:creationId xmlns:p14="http://schemas.microsoft.com/office/powerpoint/2010/main" val="583313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200" dirty="0" smtClean="0"/>
              <a:t>[</a:t>
            </a:r>
            <a:r>
              <a:rPr lang="en-US" sz="1200" dirty="0"/>
              <a:t>1</a:t>
            </a:r>
            <a:r>
              <a:rPr lang="en-US" sz="1200" dirty="0" smtClean="0"/>
              <a:t>] </a:t>
            </a:r>
            <a:r>
              <a:rPr lang="en-US" sz="1200" dirty="0"/>
              <a:t>X. Luo (Apple Inc), F. Leong (NXP), M. Lee (Samsung Electronics), et al., “NBA-UWB Technical Framework Proposal”, 15-22-0262-01-04ab.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21889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a:xfrm>
            <a:off x="4344988" y="6475413"/>
            <a:ext cx="530225" cy="182562"/>
          </a:xfrm>
        </p:spPr>
        <p:txBody>
          <a:bodyPr/>
          <a:lstStyle/>
          <a:p>
            <a:r>
              <a:rPr lang="en-US" altLang="en-US" dirty="0"/>
              <a:t>Slide </a:t>
            </a:r>
            <a:fld id="{3E3DBFD7-C3B7-A740-8146-74DEC5825439}" type="slidenum">
              <a:rPr lang="en-US" altLang="en-US"/>
              <a:pPr/>
              <a:t>2</a:t>
            </a:fld>
            <a:endParaRPr lang="en-US" altLang="en-US" dirty="0"/>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476741487"/>
              </p:ext>
            </p:extLst>
          </p:nvPr>
        </p:nvGraphicFramePr>
        <p:xfrm>
          <a:off x="457200" y="1066800"/>
          <a:ext cx="8382000" cy="5032245"/>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dirty="0">
                          <a:effectLst/>
                          <a:latin typeface="+mn-lt"/>
                        </a:rPr>
                        <a:t>Interference mitigation techniques to support higher density and higher traffic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solidFill>
                            <a:schemeClr val="tx1"/>
                          </a:solidFill>
                          <a:effectLst/>
                          <a:latin typeface="+mn-lt"/>
                        </a:rPr>
                        <a:t>Offload</a:t>
                      </a:r>
                      <a:r>
                        <a:rPr lang="en-US" sz="1100" baseline="0" dirty="0" smtClean="0">
                          <a:solidFill>
                            <a:schemeClr val="tx1"/>
                          </a:solidFill>
                          <a:effectLst/>
                          <a:latin typeface="+mn-lt"/>
                        </a:rPr>
                        <a:t> UWB data communications to NB  </a:t>
                      </a:r>
                      <a:r>
                        <a:rPr lang="en-US" sz="1100" dirty="0" smtClean="0">
                          <a:solidFill>
                            <a:schemeClr val="tx1"/>
                          </a:solidFill>
                          <a:effectLst/>
                          <a:latin typeface="+mn-lt"/>
                        </a:rPr>
                        <a:t> </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dirty="0">
                          <a:effectLst/>
                          <a:latin typeface="+mn-lt"/>
                        </a:rPr>
                        <a:t>Other coexistence improvement</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aseline="0" dirty="0" smtClean="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solidFill>
                            <a:schemeClr val="tx1"/>
                          </a:solidFill>
                          <a:effectLst/>
                          <a:latin typeface="+mn-lt"/>
                        </a:rPr>
                        <a:t>Improved link budget and/or reduced air-time</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dirty="0">
                          <a:solidFill>
                            <a:schemeClr val="tx1"/>
                          </a:solidFill>
                          <a:effectLst/>
                          <a:latin typeface="+mn-lt"/>
                        </a:rPr>
                        <a:t>Additional channels and operating frequencies</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aseline="0" dirty="0" smtClean="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effectLst/>
                          <a:latin typeface="+mn-lt"/>
                          <a:ea typeface="Calibri" panose="020F0502020204030204" pitchFamily="34" charset="0"/>
                          <a:cs typeface="Times New Roman" panose="02020603050405020304" pitchFamily="18" charset="0"/>
                        </a:rPr>
                        <a:t>Support</a:t>
                      </a:r>
                      <a:r>
                        <a:rPr lang="en-US" sz="1100" baseline="0" dirty="0" smtClean="0">
                          <a:effectLst/>
                          <a:latin typeface="+mn-lt"/>
                          <a:ea typeface="Calibri" panose="020F0502020204030204" pitchFamily="34" charset="0"/>
                          <a:cs typeface="Times New Roman" panose="02020603050405020304" pitchFamily="18" charset="0"/>
                        </a:rPr>
                        <a:t> frequent UWB Ranging by offloading data communications to NB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latin typeface="+mn-lt"/>
                        </a:rPr>
                        <a:t>Enhanced native discovery and connection setup mechanisms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effectLst/>
                          <a:latin typeface="+mn-lt"/>
                          <a:ea typeface="Calibri" panose="020F0502020204030204" pitchFamily="34" charset="0"/>
                          <a:cs typeface="Times New Roman" panose="02020603050405020304" pitchFamily="18" charset="0"/>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latin typeface="+mn-lt"/>
                        </a:rPr>
                        <a:t>Sensing capabilities to support presence detection and environment mapping</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445518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19100" y="1905000"/>
            <a:ext cx="8496300" cy="4495800"/>
          </a:xfrm>
          <a:ln/>
        </p:spPr>
        <p:txBody>
          <a:bodyPr/>
          <a:lstStyle/>
          <a:p>
            <a:pPr>
              <a:lnSpc>
                <a:spcPct val="110000"/>
              </a:lnSpc>
              <a:spcBef>
                <a:spcPts val="1500"/>
              </a:spcBef>
              <a:buFont typeface="+mj-lt"/>
              <a:buAutoNum type="arabicPeriod"/>
            </a:pPr>
            <a:r>
              <a:rPr lang="en-US" sz="2000" dirty="0" smtClean="0"/>
              <a:t>Motivation  </a:t>
            </a:r>
          </a:p>
          <a:p>
            <a:pPr>
              <a:lnSpc>
                <a:spcPct val="110000"/>
              </a:lnSpc>
              <a:spcBef>
                <a:spcPts val="1500"/>
              </a:spcBef>
              <a:buFont typeface="+mj-lt"/>
              <a:buAutoNum type="arabicPeriod"/>
            </a:pPr>
            <a:r>
              <a:rPr lang="en-US" sz="2000" dirty="0" smtClean="0"/>
              <a:t>UWB based NB Resource Allocation   </a:t>
            </a:r>
            <a:endParaRPr lang="en-US" sz="2000" i="1" dirty="0">
              <a:solidFill>
                <a:schemeClr val="accent6"/>
              </a:solidFill>
            </a:endParaRPr>
          </a:p>
          <a:p>
            <a:pPr>
              <a:lnSpc>
                <a:spcPct val="110000"/>
              </a:lnSpc>
              <a:spcBef>
                <a:spcPts val="1500"/>
              </a:spcBef>
              <a:buFont typeface="+mj-lt"/>
              <a:buAutoNum type="arabicPeriod"/>
            </a:pPr>
            <a:r>
              <a:rPr lang="en-US" sz="2000" dirty="0"/>
              <a:t>Conclusions </a:t>
            </a:r>
            <a:r>
              <a:rPr lang="en-US" sz="2000" dirty="0" smtClean="0"/>
              <a:t> </a:t>
            </a:r>
            <a:endParaRPr lang="en-US" sz="2000" i="1"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3</a:t>
            </a:fld>
            <a:endParaRPr lang="en-US" altLang="en-US"/>
          </a:p>
        </p:txBody>
      </p:sp>
      <p:sp>
        <p:nvSpPr>
          <p:cNvPr id="3" name="Footer Placeholder 2"/>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2698448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Motivation (1/2)</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586216"/>
            <a:ext cx="8496300" cy="4712681"/>
          </a:xfrm>
          <a:ln/>
        </p:spPr>
        <p:txBody>
          <a:bodyPr/>
          <a:lstStyle/>
          <a:p>
            <a:pPr>
              <a:lnSpc>
                <a:spcPct val="110000"/>
              </a:lnSpc>
              <a:spcBef>
                <a:spcPts val="1500"/>
              </a:spcBef>
            </a:pPr>
            <a:r>
              <a:rPr lang="en-US" altLang="ko-KR" sz="1600" dirty="0"/>
              <a:t>Recently, UWB ranging based applications are being developed</a:t>
            </a:r>
          </a:p>
          <a:p>
            <a:pPr>
              <a:lnSpc>
                <a:spcPct val="110000"/>
              </a:lnSpc>
              <a:spcBef>
                <a:spcPts val="1500"/>
              </a:spcBef>
            </a:pPr>
            <a:r>
              <a:rPr lang="en-US" altLang="ko-KR" sz="1600" dirty="0"/>
              <a:t>As one of example, UWB payment system utilizes the UWB contention based ranging to select the nearest user among the users nearby  </a:t>
            </a:r>
          </a:p>
          <a:p>
            <a:pPr>
              <a:lnSpc>
                <a:spcPct val="110000"/>
              </a:lnSpc>
              <a:spcBef>
                <a:spcPts val="1500"/>
              </a:spcBef>
            </a:pPr>
            <a:r>
              <a:rPr lang="en-US" altLang="ko-KR" sz="1600" dirty="0"/>
              <a:t>The selected user can provide the payment information by using UWB data communications between the user device and the UWB payment system</a:t>
            </a:r>
          </a:p>
          <a:p>
            <a:pPr>
              <a:lnSpc>
                <a:spcPct val="110000"/>
              </a:lnSpc>
              <a:spcBef>
                <a:spcPts val="1500"/>
              </a:spcBef>
            </a:pPr>
            <a:r>
              <a:rPr lang="en-US" altLang="ko-KR" sz="1600" dirty="0"/>
              <a:t>However, since the devices perform ranging and data communication with each other on the same UWB channel, the UWB channel becomes more congested as the number of device increases  </a:t>
            </a:r>
          </a:p>
          <a:p>
            <a:pPr>
              <a:lnSpc>
                <a:spcPct val="110000"/>
              </a:lnSpc>
              <a:spcBef>
                <a:spcPts val="1500"/>
              </a:spcBef>
            </a:pPr>
            <a:r>
              <a:rPr lang="en-US" altLang="ko-KR" sz="1600" dirty="0"/>
              <a:t>Especially, time resources are very limited to support both UWB ranging and UWB data communication occur on the same UWB channel as the number of device increases  </a:t>
            </a:r>
          </a:p>
          <a:p>
            <a:pPr>
              <a:lnSpc>
                <a:spcPct val="110000"/>
              </a:lnSpc>
              <a:spcBef>
                <a:spcPts val="1500"/>
              </a:spcBef>
            </a:pPr>
            <a:endParaRPr lang="en-US" altLang="ko-KR" sz="1600" dirty="0"/>
          </a:p>
          <a:p>
            <a:pPr>
              <a:lnSpc>
                <a:spcPct val="110000"/>
              </a:lnSpc>
              <a:spcBef>
                <a:spcPts val="1500"/>
              </a:spcBef>
            </a:pPr>
            <a:endParaRPr lang="en-US" altLang="ko-KR" sz="16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4</a:t>
            </a:fld>
            <a:endParaRPr lang="en-US" altLang="en-US"/>
          </a:p>
        </p:txBody>
      </p:sp>
      <p:sp>
        <p:nvSpPr>
          <p:cNvPr id="2" name="Footer Placeholder 1"/>
          <p:cNvSpPr>
            <a:spLocks noGrp="1"/>
          </p:cNvSpPr>
          <p:nvPr>
            <p:ph type="ftr" sz="quarter" idx="11"/>
          </p:nvPr>
        </p:nvSpPr>
        <p:spPr/>
        <p:txBody>
          <a:bodyPr/>
          <a:lstStyle/>
          <a:p>
            <a:r>
              <a:rPr lang="da-DK" altLang="en-US" dirty="0"/>
              <a:t>Mingyu Lee (Samsung Electronics)</a:t>
            </a:r>
            <a:endParaRPr lang="en-US" altLang="en-US" dirty="0"/>
          </a:p>
        </p:txBody>
      </p:sp>
    </p:spTree>
    <p:extLst>
      <p:ext uri="{BB962C8B-B14F-4D97-AF65-F5344CB8AC3E}">
        <p14:creationId xmlns:p14="http://schemas.microsoft.com/office/powerpoint/2010/main" val="1179046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Motivation </a:t>
            </a:r>
            <a:r>
              <a:rPr lang="en-US" altLang="en-US" sz="3200" dirty="0" smtClean="0"/>
              <a:t>(2/2</a:t>
            </a:r>
            <a:r>
              <a:rPr lang="en-US" altLang="en-US" sz="3200" dirty="0" smtClean="0"/>
              <a:t>)</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586216"/>
            <a:ext cx="8496300" cy="4712681"/>
          </a:xfrm>
          <a:ln/>
        </p:spPr>
        <p:txBody>
          <a:bodyPr/>
          <a:lstStyle/>
          <a:p>
            <a:pPr>
              <a:lnSpc>
                <a:spcPct val="110000"/>
              </a:lnSpc>
              <a:spcBef>
                <a:spcPts val="1500"/>
              </a:spcBef>
            </a:pPr>
            <a:r>
              <a:rPr lang="en-US" altLang="ko-KR" sz="1600" dirty="0"/>
              <a:t>As one of UWB payment system, UWB gate application in subway can be provided  </a:t>
            </a:r>
          </a:p>
          <a:p>
            <a:pPr>
              <a:lnSpc>
                <a:spcPct val="110000"/>
              </a:lnSpc>
              <a:spcBef>
                <a:spcPts val="1500"/>
              </a:spcBef>
            </a:pPr>
            <a:r>
              <a:rPr lang="en-US" altLang="ko-KR" sz="1600" dirty="0"/>
              <a:t>Every gate has to find the nearest user by using UWB contention </a:t>
            </a:r>
            <a:r>
              <a:rPr lang="en-US" altLang="ko-KR" sz="1600" dirty="0" err="1"/>
              <a:t>baesd</a:t>
            </a:r>
            <a:r>
              <a:rPr lang="en-US" altLang="ko-KR" sz="1600" dirty="0"/>
              <a:t> ranging</a:t>
            </a:r>
          </a:p>
          <a:p>
            <a:pPr>
              <a:lnSpc>
                <a:spcPct val="110000"/>
              </a:lnSpc>
              <a:spcBef>
                <a:spcPts val="1500"/>
              </a:spcBef>
            </a:pPr>
            <a:r>
              <a:rPr lang="en-US" altLang="ko-KR" sz="1600" dirty="0"/>
              <a:t>A gate performs payment procedure for the selected user who is passing through</a:t>
            </a:r>
          </a:p>
          <a:p>
            <a:pPr>
              <a:lnSpc>
                <a:spcPct val="110000"/>
              </a:lnSpc>
              <a:spcBef>
                <a:spcPts val="1500"/>
              </a:spcBef>
            </a:pPr>
            <a:r>
              <a:rPr lang="en-US" altLang="ko-KR" sz="1600" dirty="0"/>
              <a:t>The gate may continue UWB ranging to track the user</a:t>
            </a:r>
          </a:p>
          <a:p>
            <a:pPr>
              <a:lnSpc>
                <a:spcPct val="110000"/>
              </a:lnSpc>
              <a:spcBef>
                <a:spcPts val="1500"/>
              </a:spcBef>
            </a:pPr>
            <a:r>
              <a:rPr lang="en-US" altLang="ko-KR" sz="1600" dirty="0"/>
              <a:t>To meet the delay requirement (e.g., 1 sec / user), UWB time resource may not be enough to support the large number of UWB gates</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a:t>Slide </a:t>
            </a:r>
            <a:fld id="{E1E8D913-928F-7A43-9A26-D9879E0302D2}" type="slidenum">
              <a:rPr lang="en-US" altLang="en-US" smtClean="0"/>
              <a:pPr/>
              <a:t>5</a:t>
            </a:fld>
            <a:endParaRPr lang="en-US" altLang="en-US"/>
          </a:p>
        </p:txBody>
      </p:sp>
      <p:sp>
        <p:nvSpPr>
          <p:cNvPr id="2" name="Footer Placeholder 1"/>
          <p:cNvSpPr>
            <a:spLocks noGrp="1"/>
          </p:cNvSpPr>
          <p:nvPr>
            <p:ph type="ftr" sz="quarter" idx="11"/>
          </p:nvPr>
        </p:nvSpPr>
        <p:spPr/>
        <p:txBody>
          <a:bodyPr/>
          <a:lstStyle/>
          <a:p>
            <a:r>
              <a:rPr lang="da-DK" altLang="en-US" dirty="0"/>
              <a:t>Mingyu Lee (Samsung Electronics)</a:t>
            </a:r>
            <a:endParaRPr lang="en-US" altLang="en-US" dirty="0"/>
          </a:p>
        </p:txBody>
      </p:sp>
      <p:grpSp>
        <p:nvGrpSpPr>
          <p:cNvPr id="107" name="그룹 106"/>
          <p:cNvGrpSpPr/>
          <p:nvPr/>
        </p:nvGrpSpPr>
        <p:grpSpPr>
          <a:xfrm>
            <a:off x="1405533" y="5023027"/>
            <a:ext cx="1125740" cy="1247749"/>
            <a:chOff x="1127204" y="3539108"/>
            <a:chExt cx="1217802" cy="1651970"/>
          </a:xfrm>
        </p:grpSpPr>
        <p:sp>
          <p:nvSpPr>
            <p:cNvPr id="108" name="직사각형 107"/>
            <p:cNvSpPr/>
            <p:nvPr/>
          </p:nvSpPr>
          <p:spPr>
            <a:xfrm>
              <a:off x="1130245"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109" name="직사각형 108"/>
            <p:cNvSpPr/>
            <p:nvPr/>
          </p:nvSpPr>
          <p:spPr>
            <a:xfrm>
              <a:off x="2127650"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110" name="타원 109"/>
            <p:cNvSpPr/>
            <p:nvPr/>
          </p:nvSpPr>
          <p:spPr>
            <a:xfrm>
              <a:off x="1316206" y="3699040"/>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11" name="현 110"/>
            <p:cNvSpPr/>
            <p:nvPr/>
          </p:nvSpPr>
          <p:spPr>
            <a:xfrm rot="5400000">
              <a:off x="1153192" y="3513120"/>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12" name="직선 화살표 연결선 111"/>
            <p:cNvCxnSpPr>
              <a:stCxn id="113" idx="0"/>
              <a:endCxn id="113" idx="1"/>
            </p:cNvCxnSpPr>
            <p:nvPr/>
          </p:nvCxnSpPr>
          <p:spPr>
            <a:xfrm flipH="1" flipV="1">
              <a:off x="1203579" y="3819802"/>
              <a:ext cx="502495" cy="362032"/>
            </a:xfrm>
            <a:prstGeom prst="straightConnector1">
              <a:avLst/>
            </a:prstGeom>
            <a:noFill/>
            <a:ln w="9525" cap="flat" cmpd="sng" algn="ctr">
              <a:solidFill>
                <a:srgbClr val="FF0000"/>
              </a:solidFill>
              <a:prstDash val="solid"/>
              <a:tailEnd type="triangle"/>
            </a:ln>
            <a:effectLst/>
          </p:spPr>
        </p:cxnSp>
        <p:sp>
          <p:nvSpPr>
            <p:cNvPr id="113" name="현 112"/>
            <p:cNvSpPr/>
            <p:nvPr/>
          </p:nvSpPr>
          <p:spPr>
            <a:xfrm rot="18020148">
              <a:off x="1296884" y="3721335"/>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14" name="직사각형 113"/>
                <p:cNvSpPr/>
                <p:nvPr/>
              </p:nvSpPr>
              <p:spPr>
                <a:xfrm>
                  <a:off x="1213913" y="4053372"/>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smtClean="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mc:Choice>
          <mc:Fallback xmlns="">
            <p:sp>
              <p:nvSpPr>
                <p:cNvPr id="38" name="직사각형 37"/>
                <p:cNvSpPr>
                  <a:spLocks noRot="1" noChangeAspect="1" noMove="1" noResize="1" noEditPoints="1" noAdjustHandles="1" noChangeArrowheads="1" noChangeShapeType="1" noTextEdit="1"/>
                </p:cNvSpPr>
                <p:nvPr/>
              </p:nvSpPr>
              <p:spPr>
                <a:xfrm>
                  <a:off x="1213913" y="4053372"/>
                  <a:ext cx="239615" cy="147433"/>
                </a:xfrm>
                <a:prstGeom prst="rect">
                  <a:avLst/>
                </a:prstGeom>
                <a:blipFill>
                  <a:blip r:embed="rId3"/>
                  <a:stretch>
                    <a:fillRect l="-19444" t="-27778" r="-30556" b="-72222"/>
                  </a:stretch>
                </a:blipFill>
              </p:spPr>
              <p:txBody>
                <a:bodyPr/>
                <a:lstStyle/>
                <a:p>
                  <a:r>
                    <a:rPr lang="ko-KR" altLang="en-US">
                      <a:noFill/>
                    </a:rPr>
                    <a:t> </a:t>
                  </a:r>
                </a:p>
              </p:txBody>
            </p:sp>
          </mc:Fallback>
        </mc:AlternateContent>
        <p:sp>
          <p:nvSpPr>
            <p:cNvPr id="115" name="타원 114"/>
            <p:cNvSpPr/>
            <p:nvPr/>
          </p:nvSpPr>
          <p:spPr>
            <a:xfrm>
              <a:off x="1649410" y="3636622"/>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16" name="타원 115"/>
            <p:cNvSpPr/>
            <p:nvPr/>
          </p:nvSpPr>
          <p:spPr>
            <a:xfrm>
              <a:off x="1505208" y="3871610"/>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17" name="타원 116"/>
            <p:cNvSpPr/>
            <p:nvPr/>
          </p:nvSpPr>
          <p:spPr>
            <a:xfrm>
              <a:off x="1934666" y="3726622"/>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18" name="타원 117"/>
            <p:cNvSpPr/>
            <p:nvPr/>
          </p:nvSpPr>
          <p:spPr>
            <a:xfrm>
              <a:off x="1811058" y="3915064"/>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grpSp>
      <p:sp>
        <p:nvSpPr>
          <p:cNvPr id="119" name="타원 118"/>
          <p:cNvSpPr/>
          <p:nvPr/>
        </p:nvSpPr>
        <p:spPr>
          <a:xfrm>
            <a:off x="1081985" y="4395918"/>
            <a:ext cx="166393" cy="135956"/>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20" name="직사각형 119"/>
          <p:cNvSpPr/>
          <p:nvPr/>
        </p:nvSpPr>
        <p:spPr>
          <a:xfrm>
            <a:off x="905661" y="4100130"/>
            <a:ext cx="6553200" cy="526692"/>
          </a:xfrm>
          <a:prstGeom prst="rect">
            <a:avLst/>
          </a:pr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21" name="직사각형 120"/>
          <p:cNvSpPr/>
          <p:nvPr/>
        </p:nvSpPr>
        <p:spPr>
          <a:xfrm>
            <a:off x="1330104" y="4365097"/>
            <a:ext cx="1110690"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Contending Devices</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22" name="타원 121"/>
          <p:cNvSpPr/>
          <p:nvPr/>
        </p:nvSpPr>
        <p:spPr>
          <a:xfrm>
            <a:off x="3543933" y="4178251"/>
            <a:ext cx="166393" cy="135956"/>
          </a:xfrm>
          <a:prstGeom prst="ellipse">
            <a:avLst/>
          </a:prstGeom>
          <a:solidFill>
            <a:srgbClr val="00B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23" name="직사각형 122"/>
          <p:cNvSpPr/>
          <p:nvPr/>
        </p:nvSpPr>
        <p:spPr>
          <a:xfrm>
            <a:off x="3740248" y="4147429"/>
            <a:ext cx="107564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Successful Devices </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24" name="직사각형 123"/>
          <p:cNvSpPr/>
          <p:nvPr/>
        </p:nvSpPr>
        <p:spPr>
          <a:xfrm>
            <a:off x="1696259" y="6205737"/>
            <a:ext cx="48939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smtClean="0">
                <a:ln>
                  <a:noFill/>
                </a:ln>
                <a:solidFill>
                  <a:srgbClr val="0000FF"/>
                </a:solidFill>
                <a:effectLst/>
                <a:uLnTx/>
                <a:uFillTx/>
                <a:latin typeface="맑은 고딕"/>
                <a:ea typeface="맑은 고딕" panose="020B0503020000020004" pitchFamily="50" charset="-127"/>
              </a:rPr>
              <a:t>Gate 1</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25" name="현 124"/>
          <p:cNvSpPr/>
          <p:nvPr/>
        </p:nvSpPr>
        <p:spPr>
          <a:xfrm rot="5400000">
            <a:off x="5322909" y="4243935"/>
            <a:ext cx="266070" cy="321386"/>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26" name="직사각형 125"/>
              <p:cNvSpPr/>
              <p:nvPr/>
            </p:nvSpPr>
            <p:spPr>
              <a:xfrm>
                <a:off x="5726788" y="4128193"/>
                <a:ext cx="1343278" cy="417588"/>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Access Zone with </a:t>
                </a: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smtClean="0">
                    <a:ln>
                      <a:noFill/>
                    </a:ln>
                    <a:solidFill>
                      <a:prstClr val="black"/>
                    </a:solidFill>
                    <a:effectLst/>
                    <a:uLnTx/>
                    <a:uFillTx/>
                    <a:ea typeface="맑은 고딕" panose="020B0503020000020004" pitchFamily="50" charset="-127"/>
                    <a:cs typeface="Times New Roman" pitchFamily="18" charset="0"/>
                  </a:rPr>
                  <a:t> = 1</a:t>
                </a:r>
              </a:p>
              <a:p>
                <a:pPr lvl="0" latinLnBrk="1">
                  <a:defRPr/>
                </a:pPr>
                <a:r>
                  <a:rPr lang="en-US" altLang="ko-KR" sz="800" kern="0" dirty="0" smtClean="0">
                    <a:solidFill>
                      <a:prstClr val="black"/>
                    </a:solidFill>
                    <a:latin typeface="맑은 고딕" panose="020B0503020000020004" pitchFamily="50" charset="-127"/>
                    <a:ea typeface="맑은 고딕" panose="020B0503020000020004" pitchFamily="50" charset="-127"/>
                    <a:cs typeface="Times New Roman" pitchFamily="18" charset="0"/>
                  </a:rPr>
                  <a:t>(</a:t>
                </a:r>
                <a14:m>
                  <m:oMath xmlns:m="http://schemas.openxmlformats.org/officeDocument/2006/math">
                    <m:r>
                      <a:rPr lang="en-US" altLang="ko-KR" sz="800" i="1" kern="0">
                        <a:solidFill>
                          <a:srgbClr val="0000FF"/>
                        </a:solidFill>
                        <a:latin typeface="Cambria Math" panose="02040503050406030204" pitchFamily="18" charset="0"/>
                        <a:cs typeface="Times New Roman" pitchFamily="18" charset="0"/>
                      </a:rPr>
                      <m:t>𝑑</m:t>
                    </m:r>
                    <m:r>
                      <a:rPr lang="en-US" altLang="ko-KR" sz="800" i="1" kern="0">
                        <a:solidFill>
                          <a:srgbClr val="0000FF"/>
                        </a:solidFill>
                        <a:latin typeface="Cambria Math" panose="02040503050406030204" pitchFamily="18" charset="0"/>
                        <a:cs typeface="Times New Roman" pitchFamily="18" charset="0"/>
                      </a:rPr>
                      <m:t> </m:t>
                    </m:r>
                  </m:oMath>
                </a14:m>
                <a:r>
                  <a:rPr lang="en-US" altLang="ko-KR" sz="800" kern="0" dirty="0" smtClean="0">
                    <a:solidFill>
                      <a:prstClr val="black"/>
                    </a:solidFill>
                    <a:latin typeface="맑은 고딕" panose="020B0503020000020004" pitchFamily="50" charset="-127"/>
                    <a:ea typeface="맑은 고딕" panose="020B0503020000020004" pitchFamily="50" charset="-127"/>
                    <a:cs typeface="Times New Roman" pitchFamily="18" charset="0"/>
                  </a:rPr>
                  <a:t>, distance from the </a:t>
                </a:r>
                <a:br>
                  <a:rPr lang="en-US" altLang="ko-KR" sz="800" kern="0" dirty="0" smtClean="0">
                    <a:solidFill>
                      <a:prstClr val="black"/>
                    </a:solidFill>
                    <a:latin typeface="맑은 고딕" panose="020B0503020000020004" pitchFamily="50" charset="-127"/>
                    <a:ea typeface="맑은 고딕" panose="020B0503020000020004" pitchFamily="50" charset="-127"/>
                    <a:cs typeface="Times New Roman" pitchFamily="18" charset="0"/>
                  </a:rPr>
                </a:br>
                <a:r>
                  <a:rPr lang="en-US" altLang="ko-KR" sz="800" kern="0" dirty="0" smtClean="0">
                    <a:solidFill>
                      <a:prstClr val="black"/>
                    </a:solidFill>
                    <a:latin typeface="맑은 고딕" panose="020B0503020000020004" pitchFamily="50" charset="-127"/>
                    <a:ea typeface="맑은 고딕" panose="020B0503020000020004" pitchFamily="50" charset="-127"/>
                    <a:cs typeface="Times New Roman" pitchFamily="18" charset="0"/>
                  </a:rPr>
                  <a:t>center of gate entrance)</a:t>
                </a:r>
                <a:r>
                  <a:rPr kumimoji="0" lang="en-US" altLang="ko-KR"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 </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mc:Choice>
        <mc:Fallback xmlns="">
          <p:sp>
            <p:nvSpPr>
              <p:cNvPr id="126" name="직사각형 125"/>
              <p:cNvSpPr>
                <a:spLocks noRot="1" noChangeAspect="1" noMove="1" noResize="1" noEditPoints="1" noAdjustHandles="1" noChangeArrowheads="1" noChangeShapeType="1" noTextEdit="1"/>
              </p:cNvSpPr>
              <p:nvPr/>
            </p:nvSpPr>
            <p:spPr>
              <a:xfrm>
                <a:off x="5726788" y="4128193"/>
                <a:ext cx="1343278" cy="417588"/>
              </a:xfrm>
              <a:prstGeom prst="rect">
                <a:avLst/>
              </a:prstGeom>
              <a:blipFill>
                <a:blip r:embed="rId4"/>
                <a:stretch>
                  <a:fillRect b="-11594"/>
                </a:stretch>
              </a:blipFill>
            </p:spPr>
            <p:txBody>
              <a:bodyPr/>
              <a:lstStyle/>
              <a:p>
                <a:r>
                  <a:rPr lang="ko-KR" altLang="en-US">
                    <a:noFill/>
                  </a:rPr>
                  <a:t> </a:t>
                </a:r>
              </a:p>
            </p:txBody>
          </p:sp>
        </mc:Fallback>
      </mc:AlternateContent>
      <p:grpSp>
        <p:nvGrpSpPr>
          <p:cNvPr id="127" name="그룹 126"/>
          <p:cNvGrpSpPr/>
          <p:nvPr/>
        </p:nvGrpSpPr>
        <p:grpSpPr>
          <a:xfrm>
            <a:off x="2540220" y="4941667"/>
            <a:ext cx="1125740" cy="1326572"/>
            <a:chOff x="3764955" y="3440153"/>
            <a:chExt cx="1217802" cy="1756328"/>
          </a:xfrm>
        </p:grpSpPr>
        <p:sp>
          <p:nvSpPr>
            <p:cNvPr id="128" name="직사각형 127"/>
            <p:cNvSpPr/>
            <p:nvPr/>
          </p:nvSpPr>
          <p:spPr>
            <a:xfrm>
              <a:off x="3767996" y="4154483"/>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129" name="직사각형 128"/>
            <p:cNvSpPr/>
            <p:nvPr/>
          </p:nvSpPr>
          <p:spPr>
            <a:xfrm>
              <a:off x="4765401" y="4154483"/>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130" name="타원 129"/>
            <p:cNvSpPr/>
            <p:nvPr/>
          </p:nvSpPr>
          <p:spPr>
            <a:xfrm>
              <a:off x="3953957" y="3704443"/>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31" name="현 130"/>
            <p:cNvSpPr/>
            <p:nvPr/>
          </p:nvSpPr>
          <p:spPr>
            <a:xfrm rot="5400000">
              <a:off x="3790943" y="3518523"/>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32" name="직선 화살표 연결선 131"/>
            <p:cNvCxnSpPr>
              <a:stCxn id="133" idx="0"/>
              <a:endCxn id="133" idx="1"/>
            </p:cNvCxnSpPr>
            <p:nvPr/>
          </p:nvCxnSpPr>
          <p:spPr>
            <a:xfrm flipH="1" flipV="1">
              <a:off x="3841331" y="3825206"/>
              <a:ext cx="502495" cy="362030"/>
            </a:xfrm>
            <a:prstGeom prst="straightConnector1">
              <a:avLst/>
            </a:prstGeom>
            <a:noFill/>
            <a:ln w="9525" cap="flat" cmpd="sng" algn="ctr">
              <a:solidFill>
                <a:srgbClr val="FF0000"/>
              </a:solidFill>
              <a:prstDash val="solid"/>
              <a:tailEnd type="triangle"/>
            </a:ln>
            <a:effectLst/>
          </p:spPr>
        </p:cxnSp>
        <p:sp>
          <p:nvSpPr>
            <p:cNvPr id="133" name="현 132"/>
            <p:cNvSpPr/>
            <p:nvPr/>
          </p:nvSpPr>
          <p:spPr>
            <a:xfrm rot="18020148">
              <a:off x="3934635" y="3726738"/>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34" name="직사각형 133"/>
                <p:cNvSpPr/>
                <p:nvPr/>
              </p:nvSpPr>
              <p:spPr>
                <a:xfrm>
                  <a:off x="3851664" y="4058774"/>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smtClean="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mc:Choice>
          <mc:Fallback xmlns="">
            <p:sp>
              <p:nvSpPr>
                <p:cNvPr id="58" name="직사각형 57"/>
                <p:cNvSpPr>
                  <a:spLocks noRot="1" noChangeAspect="1" noMove="1" noResize="1" noEditPoints="1" noAdjustHandles="1" noChangeArrowheads="1" noChangeShapeType="1" noTextEdit="1"/>
                </p:cNvSpPr>
                <p:nvPr/>
              </p:nvSpPr>
              <p:spPr>
                <a:xfrm>
                  <a:off x="3851664" y="4058774"/>
                  <a:ext cx="239615" cy="147433"/>
                </a:xfrm>
                <a:prstGeom prst="rect">
                  <a:avLst/>
                </a:prstGeom>
                <a:blipFill>
                  <a:blip r:embed="rId5"/>
                  <a:stretch>
                    <a:fillRect l="-19444" t="-33333" r="-30556" b="-66667"/>
                  </a:stretch>
                </a:blipFill>
              </p:spPr>
              <p:txBody>
                <a:bodyPr/>
                <a:lstStyle/>
                <a:p>
                  <a:r>
                    <a:rPr lang="ko-KR" altLang="en-US">
                      <a:noFill/>
                    </a:rPr>
                    <a:t> </a:t>
                  </a:r>
                </a:p>
              </p:txBody>
            </p:sp>
          </mc:Fallback>
        </mc:AlternateContent>
        <p:sp>
          <p:nvSpPr>
            <p:cNvPr id="135" name="타원 134"/>
            <p:cNvSpPr/>
            <p:nvPr/>
          </p:nvSpPr>
          <p:spPr>
            <a:xfrm>
              <a:off x="4287161" y="3642025"/>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36" name="타원 135"/>
            <p:cNvSpPr/>
            <p:nvPr/>
          </p:nvSpPr>
          <p:spPr>
            <a:xfrm>
              <a:off x="4142959" y="3877013"/>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37" name="타원 136"/>
            <p:cNvSpPr/>
            <p:nvPr/>
          </p:nvSpPr>
          <p:spPr>
            <a:xfrm>
              <a:off x="4466959" y="3928645"/>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38" name="타원 137"/>
            <p:cNvSpPr/>
            <p:nvPr/>
          </p:nvSpPr>
          <p:spPr>
            <a:xfrm>
              <a:off x="4272966" y="4298499"/>
              <a:ext cx="180000" cy="180000"/>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39" name="직선 화살표 연결선 138"/>
            <p:cNvCxnSpPr/>
            <p:nvPr/>
          </p:nvCxnSpPr>
          <p:spPr>
            <a:xfrm flipH="1">
              <a:off x="4359661" y="4478499"/>
              <a:ext cx="3305" cy="312655"/>
            </a:xfrm>
            <a:prstGeom prst="straightConnector1">
              <a:avLst/>
            </a:prstGeom>
            <a:noFill/>
            <a:ln w="9525" cap="flat" cmpd="sng" algn="ctr">
              <a:solidFill>
                <a:srgbClr val="F79646">
                  <a:lumMod val="75000"/>
                </a:srgbClr>
              </a:solidFill>
              <a:prstDash val="dash"/>
              <a:tailEnd type="triangle"/>
            </a:ln>
            <a:effectLst/>
          </p:spPr>
        </p:cxnSp>
        <p:sp>
          <p:nvSpPr>
            <p:cNvPr id="140" name="타원 139"/>
            <p:cNvSpPr/>
            <p:nvPr/>
          </p:nvSpPr>
          <p:spPr>
            <a:xfrm>
              <a:off x="4607627" y="3718039"/>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41" name="직선 화살표 연결선 140"/>
            <p:cNvCxnSpPr/>
            <p:nvPr/>
          </p:nvCxnSpPr>
          <p:spPr>
            <a:xfrm>
              <a:off x="4697627" y="3440153"/>
              <a:ext cx="0" cy="301243"/>
            </a:xfrm>
            <a:prstGeom prst="straightConnector1">
              <a:avLst/>
            </a:prstGeom>
            <a:noFill/>
            <a:ln w="9525" cap="flat" cmpd="sng" algn="ctr">
              <a:solidFill>
                <a:srgbClr val="0000FF"/>
              </a:solidFill>
              <a:prstDash val="dash"/>
              <a:tailEnd type="triangle"/>
            </a:ln>
            <a:effectLst/>
          </p:spPr>
        </p:cxnSp>
      </p:grpSp>
      <p:sp>
        <p:nvSpPr>
          <p:cNvPr id="142" name="직사각형 141"/>
          <p:cNvSpPr/>
          <p:nvPr/>
        </p:nvSpPr>
        <p:spPr>
          <a:xfrm>
            <a:off x="2814166" y="6205737"/>
            <a:ext cx="489392"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smtClean="0">
                <a:ln>
                  <a:noFill/>
                </a:ln>
                <a:solidFill>
                  <a:srgbClr val="0000FF"/>
                </a:solidFill>
                <a:effectLst/>
                <a:uLnTx/>
                <a:uFillTx/>
                <a:latin typeface="맑은 고딕"/>
                <a:ea typeface="맑은 고딕" panose="020B0503020000020004" pitchFamily="50" charset="-127"/>
              </a:rPr>
              <a:t>Gate 2</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43" name="직사각형 142"/>
          <p:cNvSpPr/>
          <p:nvPr/>
        </p:nvSpPr>
        <p:spPr>
          <a:xfrm>
            <a:off x="4452559" y="5616123"/>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grpSp>
        <p:nvGrpSpPr>
          <p:cNvPr id="144" name="그룹 143"/>
          <p:cNvGrpSpPr/>
          <p:nvPr/>
        </p:nvGrpSpPr>
        <p:grpSpPr>
          <a:xfrm>
            <a:off x="5719806" y="4986052"/>
            <a:ext cx="1125740" cy="1326572"/>
            <a:chOff x="6486578" y="3434750"/>
            <a:chExt cx="1217802" cy="1756328"/>
          </a:xfrm>
        </p:grpSpPr>
        <p:sp>
          <p:nvSpPr>
            <p:cNvPr id="145" name="직사각형 144"/>
            <p:cNvSpPr/>
            <p:nvPr/>
          </p:nvSpPr>
          <p:spPr>
            <a:xfrm>
              <a:off x="6489619"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146" name="직사각형 145"/>
            <p:cNvSpPr/>
            <p:nvPr/>
          </p:nvSpPr>
          <p:spPr>
            <a:xfrm>
              <a:off x="7487024" y="4149080"/>
              <a:ext cx="216024" cy="1041998"/>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Gate</a:t>
              </a:r>
              <a:endParaRPr kumimoji="0" lang="ko-KR" altLang="en-US" sz="10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147" name="타원 146"/>
            <p:cNvSpPr/>
            <p:nvPr/>
          </p:nvSpPr>
          <p:spPr>
            <a:xfrm>
              <a:off x="6675580" y="3699040"/>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48" name="현 147"/>
            <p:cNvSpPr/>
            <p:nvPr/>
          </p:nvSpPr>
          <p:spPr>
            <a:xfrm rot="5400000">
              <a:off x="6512566" y="3513120"/>
              <a:ext cx="1165826" cy="1217802"/>
            </a:xfrm>
            <a:prstGeom prst="chord">
              <a:avLst>
                <a:gd name="adj1" fmla="val 5257519"/>
                <a:gd name="adj2" fmla="val 16363456"/>
              </a:avLst>
            </a:prstGeom>
            <a:noFill/>
            <a:ln w="25400" cap="flat" cmpd="sng" algn="ctr">
              <a:solidFill>
                <a:srgbClr val="4F81BD">
                  <a:shade val="50000"/>
                </a:srgbClr>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49" name="직선 화살표 연결선 148"/>
            <p:cNvCxnSpPr>
              <a:stCxn id="150" idx="0"/>
              <a:endCxn id="150" idx="1"/>
            </p:cNvCxnSpPr>
            <p:nvPr/>
          </p:nvCxnSpPr>
          <p:spPr>
            <a:xfrm flipH="1" flipV="1">
              <a:off x="6562954" y="3819803"/>
              <a:ext cx="502495" cy="362030"/>
            </a:xfrm>
            <a:prstGeom prst="straightConnector1">
              <a:avLst/>
            </a:prstGeom>
            <a:noFill/>
            <a:ln w="9525" cap="flat" cmpd="sng" algn="ctr">
              <a:solidFill>
                <a:srgbClr val="FF0000"/>
              </a:solidFill>
              <a:prstDash val="solid"/>
              <a:tailEnd type="triangle"/>
            </a:ln>
            <a:effectLst/>
          </p:spPr>
        </p:cxnSp>
        <p:sp>
          <p:nvSpPr>
            <p:cNvPr id="150" name="현 149"/>
            <p:cNvSpPr/>
            <p:nvPr/>
          </p:nvSpPr>
          <p:spPr>
            <a:xfrm rot="18020148">
              <a:off x="6656258" y="3721335"/>
              <a:ext cx="302315" cy="586419"/>
            </a:xfrm>
            <a:prstGeom prst="chord">
              <a:avLst>
                <a:gd name="adj1" fmla="val 5254539"/>
                <a:gd name="adj2" fmla="val 16363456"/>
              </a:avLst>
            </a:prstGeom>
            <a:noFill/>
            <a:ln w="9525" cap="flat" cmpd="sng" algn="ctr">
              <a:solidFill>
                <a:srgbClr val="FF0000"/>
              </a:solidFill>
              <a:prstDash val="dash"/>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mc:AlternateContent xmlns:mc="http://schemas.openxmlformats.org/markup-compatibility/2006" xmlns:a14="http://schemas.microsoft.com/office/drawing/2010/main">
          <mc:Choice Requires="a14">
            <p:sp>
              <p:nvSpPr>
                <p:cNvPr id="151" name="직사각형 150"/>
                <p:cNvSpPr/>
                <p:nvPr/>
              </p:nvSpPr>
              <p:spPr>
                <a:xfrm>
                  <a:off x="6573287" y="4053371"/>
                  <a:ext cx="239615" cy="147433"/>
                </a:xfrm>
                <a:prstGeom prst="rect">
                  <a:avLst/>
                </a:prstGeom>
                <a:solidFill>
                  <a:sysClr val="window" lastClr="FFFFFF"/>
                </a:solidFill>
              </p:spPr>
              <p:txBody>
                <a:bodyPr wrap="none" lIns="0" tIns="0" rIns="0" bIns="0">
                  <a:spAutoFit/>
                </a:bodyPr>
                <a:lstStyle/>
                <a:p>
                  <a:pPr marL="0" marR="0" lvl="0" indent="0" defTabSz="914400" eaLnBrk="1" fontAlgn="auto" latinLnBrk="1" hangingPunct="1">
                    <a:lnSpc>
                      <a:spcPct val="100000"/>
                    </a:lnSpc>
                    <a:spcBef>
                      <a:spcPts val="0"/>
                    </a:spcBef>
                    <a:spcAft>
                      <a:spcPts val="0"/>
                    </a:spcAft>
                    <a:buClrTx/>
                    <a:buSzTx/>
                    <a:buFontTx/>
                    <a:buNone/>
                    <a:tabLst/>
                    <a:defRPr/>
                  </a:pPr>
                  <a14:m>
                    <m:oMath xmlns:m="http://schemas.openxmlformats.org/officeDocument/2006/math">
                      <m:r>
                        <a:rPr kumimoji="0" lang="en-US" altLang="ko-KR" sz="800" b="0" i="1" u="none" strike="noStrike" kern="0" cap="none" spc="0" normalizeH="0" baseline="0" noProof="0" smtClean="0">
                          <a:ln>
                            <a:noFill/>
                          </a:ln>
                          <a:solidFill>
                            <a:srgbClr val="0000FF"/>
                          </a:solidFill>
                          <a:effectLst/>
                          <a:uLnTx/>
                          <a:uFillTx/>
                          <a:latin typeface="Cambria Math" panose="02040503050406030204" pitchFamily="18" charset="0"/>
                          <a:cs typeface="Times New Roman" pitchFamily="18" charset="0"/>
                        </a:rPr>
                        <m:t>𝑑</m:t>
                      </m:r>
                    </m:oMath>
                  </a14:m>
                  <a:r>
                    <a:rPr kumimoji="0" lang="en-US" altLang="ko-KR" sz="800" b="0" i="0" u="none" strike="noStrike" kern="0" cap="none" spc="0" normalizeH="0" baseline="0" noProof="0" dirty="0" smtClean="0">
                      <a:ln>
                        <a:noFill/>
                      </a:ln>
                      <a:solidFill>
                        <a:prstClr val="black"/>
                      </a:solidFill>
                      <a:effectLst/>
                      <a:uLnTx/>
                      <a:uFillTx/>
                      <a:ea typeface="맑은 고딕" panose="020B0503020000020004" pitchFamily="50" charset="-127"/>
                      <a:cs typeface="Times New Roman" pitchFamily="18" charset="0"/>
                    </a:rPr>
                    <a:t> = 1</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mc:Choice>
          <mc:Fallback xmlns="">
            <p:sp>
              <p:nvSpPr>
                <p:cNvPr id="75" name="직사각형 74"/>
                <p:cNvSpPr>
                  <a:spLocks noRot="1" noChangeAspect="1" noMove="1" noResize="1" noEditPoints="1" noAdjustHandles="1" noChangeArrowheads="1" noChangeShapeType="1" noTextEdit="1"/>
                </p:cNvSpPr>
                <p:nvPr/>
              </p:nvSpPr>
              <p:spPr>
                <a:xfrm>
                  <a:off x="6573287" y="4053371"/>
                  <a:ext cx="239615" cy="147433"/>
                </a:xfrm>
                <a:prstGeom prst="rect">
                  <a:avLst/>
                </a:prstGeom>
                <a:blipFill>
                  <a:blip r:embed="rId6"/>
                  <a:stretch>
                    <a:fillRect l="-16216" t="-27778" r="-29730" b="-72222"/>
                  </a:stretch>
                </a:blipFill>
              </p:spPr>
              <p:txBody>
                <a:bodyPr/>
                <a:lstStyle/>
                <a:p>
                  <a:r>
                    <a:rPr lang="ko-KR" altLang="en-US">
                      <a:noFill/>
                    </a:rPr>
                    <a:t> </a:t>
                  </a:r>
                </a:p>
              </p:txBody>
            </p:sp>
          </mc:Fallback>
        </mc:AlternateContent>
        <p:sp>
          <p:nvSpPr>
            <p:cNvPr id="152" name="타원 151"/>
            <p:cNvSpPr/>
            <p:nvPr/>
          </p:nvSpPr>
          <p:spPr>
            <a:xfrm>
              <a:off x="7008784" y="3636622"/>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53" name="타원 152"/>
            <p:cNvSpPr/>
            <p:nvPr/>
          </p:nvSpPr>
          <p:spPr>
            <a:xfrm>
              <a:off x="6864582" y="3871610"/>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54" name="타원 153"/>
            <p:cNvSpPr/>
            <p:nvPr/>
          </p:nvSpPr>
          <p:spPr>
            <a:xfrm>
              <a:off x="7188582" y="3923242"/>
              <a:ext cx="180000" cy="180000"/>
            </a:xfrm>
            <a:prstGeom prst="ellipse">
              <a:avLst/>
            </a:prstGeom>
            <a:solidFill>
              <a:srgbClr val="92D050"/>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55" name="타원 154"/>
            <p:cNvSpPr/>
            <p:nvPr/>
          </p:nvSpPr>
          <p:spPr>
            <a:xfrm>
              <a:off x="6994589" y="4293096"/>
              <a:ext cx="180000" cy="180000"/>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56" name="직선 화살표 연결선 155"/>
            <p:cNvCxnSpPr/>
            <p:nvPr/>
          </p:nvCxnSpPr>
          <p:spPr>
            <a:xfrm flipH="1">
              <a:off x="7081284" y="4473096"/>
              <a:ext cx="3305" cy="312655"/>
            </a:xfrm>
            <a:prstGeom prst="straightConnector1">
              <a:avLst/>
            </a:prstGeom>
            <a:noFill/>
            <a:ln w="9525" cap="flat" cmpd="sng" algn="ctr">
              <a:solidFill>
                <a:srgbClr val="F79646">
                  <a:lumMod val="75000"/>
                </a:srgbClr>
              </a:solidFill>
              <a:prstDash val="dash"/>
              <a:tailEnd type="triangle"/>
            </a:ln>
            <a:effectLst/>
          </p:spPr>
        </p:cxnSp>
        <p:sp>
          <p:nvSpPr>
            <p:cNvPr id="157" name="타원 156"/>
            <p:cNvSpPr/>
            <p:nvPr/>
          </p:nvSpPr>
          <p:spPr>
            <a:xfrm>
              <a:off x="7329250" y="3712636"/>
              <a:ext cx="180000" cy="180000"/>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cxnSp>
          <p:nvCxnSpPr>
            <p:cNvPr id="158" name="직선 화살표 연결선 157"/>
            <p:cNvCxnSpPr/>
            <p:nvPr/>
          </p:nvCxnSpPr>
          <p:spPr>
            <a:xfrm>
              <a:off x="7419250" y="3434750"/>
              <a:ext cx="0" cy="301243"/>
            </a:xfrm>
            <a:prstGeom prst="straightConnector1">
              <a:avLst/>
            </a:prstGeom>
            <a:noFill/>
            <a:ln w="9525" cap="flat" cmpd="sng" algn="ctr">
              <a:solidFill>
                <a:srgbClr val="0000FF"/>
              </a:solidFill>
              <a:prstDash val="dash"/>
              <a:tailEnd type="triangle"/>
            </a:ln>
            <a:effectLst/>
          </p:spPr>
        </p:cxnSp>
      </p:grpSp>
      <p:sp>
        <p:nvSpPr>
          <p:cNvPr id="159" name="직사각형 158"/>
          <p:cNvSpPr/>
          <p:nvPr/>
        </p:nvSpPr>
        <p:spPr>
          <a:xfrm>
            <a:off x="6038474" y="6223647"/>
            <a:ext cx="511695"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1" u="none" strike="noStrike" kern="0" cap="none" spc="0" normalizeH="0" baseline="0" noProof="0" dirty="0" smtClean="0">
                <a:ln>
                  <a:noFill/>
                </a:ln>
                <a:solidFill>
                  <a:srgbClr val="0000FF"/>
                </a:solidFill>
                <a:effectLst/>
                <a:uLnTx/>
                <a:uFillTx/>
                <a:latin typeface="맑은 고딕"/>
                <a:ea typeface="맑은 고딕" panose="020B0503020000020004" pitchFamily="50" charset="-127"/>
              </a:rPr>
              <a:t>Gate N</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60" name="타원 159"/>
          <p:cNvSpPr/>
          <p:nvPr/>
        </p:nvSpPr>
        <p:spPr>
          <a:xfrm>
            <a:off x="1101070" y="4786137"/>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1" name="타원 160"/>
          <p:cNvSpPr/>
          <p:nvPr/>
        </p:nvSpPr>
        <p:spPr>
          <a:xfrm>
            <a:off x="1343627" y="4926613"/>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2" name="타원 161"/>
          <p:cNvSpPr/>
          <p:nvPr/>
        </p:nvSpPr>
        <p:spPr>
          <a:xfrm>
            <a:off x="1601540" y="4731067"/>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3" name="타원 162"/>
          <p:cNvSpPr/>
          <p:nvPr/>
        </p:nvSpPr>
        <p:spPr>
          <a:xfrm>
            <a:off x="1968918" y="4731067"/>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4" name="타원 163"/>
          <p:cNvSpPr/>
          <p:nvPr/>
        </p:nvSpPr>
        <p:spPr>
          <a:xfrm>
            <a:off x="2150724" y="4846273"/>
            <a:ext cx="166393" cy="135956"/>
          </a:xfrm>
          <a:prstGeom prst="ellipse">
            <a:avLst/>
          </a:prstGeom>
          <a:solidFill>
            <a:srgbClr val="F79646">
              <a:lumMod val="20000"/>
              <a:lumOff val="80000"/>
            </a:srgb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5" name="타원 164"/>
          <p:cNvSpPr/>
          <p:nvPr/>
        </p:nvSpPr>
        <p:spPr>
          <a:xfrm>
            <a:off x="2758609" y="4826401"/>
            <a:ext cx="166393" cy="135956"/>
          </a:xfrm>
          <a:prstGeom prst="ellipse">
            <a:avLst/>
          </a:prstGeom>
          <a:solidFill>
            <a:srgbClr val="F79646">
              <a:lumMod val="20000"/>
              <a:lumOff val="80000"/>
            </a:srgb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6" name="타원 165"/>
          <p:cNvSpPr/>
          <p:nvPr/>
        </p:nvSpPr>
        <p:spPr>
          <a:xfrm>
            <a:off x="2392430" y="4726838"/>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7" name="타원 166"/>
          <p:cNvSpPr/>
          <p:nvPr/>
        </p:nvSpPr>
        <p:spPr>
          <a:xfrm>
            <a:off x="2431036" y="4930434"/>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8" name="타원 167"/>
          <p:cNvSpPr/>
          <p:nvPr/>
        </p:nvSpPr>
        <p:spPr>
          <a:xfrm>
            <a:off x="3056327" y="4734889"/>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69" name="타원 168"/>
          <p:cNvSpPr/>
          <p:nvPr/>
        </p:nvSpPr>
        <p:spPr>
          <a:xfrm>
            <a:off x="3328079" y="4823352"/>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0" name="타원 169"/>
          <p:cNvSpPr/>
          <p:nvPr/>
        </p:nvSpPr>
        <p:spPr>
          <a:xfrm>
            <a:off x="3846018" y="4830222"/>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1" name="타원 170"/>
          <p:cNvSpPr/>
          <p:nvPr/>
        </p:nvSpPr>
        <p:spPr>
          <a:xfrm>
            <a:off x="3598605" y="4980273"/>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2" name="타원 171"/>
          <p:cNvSpPr/>
          <p:nvPr/>
        </p:nvSpPr>
        <p:spPr>
          <a:xfrm>
            <a:off x="5295251" y="4835336"/>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3" name="타원 172"/>
          <p:cNvSpPr/>
          <p:nvPr/>
        </p:nvSpPr>
        <p:spPr>
          <a:xfrm>
            <a:off x="5537808" y="4975813"/>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4" name="타원 173"/>
          <p:cNvSpPr/>
          <p:nvPr/>
        </p:nvSpPr>
        <p:spPr>
          <a:xfrm>
            <a:off x="5795721" y="4780267"/>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5" name="타원 174"/>
          <p:cNvSpPr/>
          <p:nvPr/>
        </p:nvSpPr>
        <p:spPr>
          <a:xfrm>
            <a:off x="6163100" y="4780267"/>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6" name="타원 175"/>
          <p:cNvSpPr/>
          <p:nvPr/>
        </p:nvSpPr>
        <p:spPr>
          <a:xfrm>
            <a:off x="6480231" y="4858725"/>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7" name="타원 176"/>
          <p:cNvSpPr/>
          <p:nvPr/>
        </p:nvSpPr>
        <p:spPr>
          <a:xfrm>
            <a:off x="6952791" y="4875600"/>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8" name="타원 177"/>
          <p:cNvSpPr/>
          <p:nvPr/>
        </p:nvSpPr>
        <p:spPr>
          <a:xfrm>
            <a:off x="6705378" y="5025652"/>
            <a:ext cx="166393" cy="135956"/>
          </a:xfrm>
          <a:prstGeom prst="ellipse">
            <a:avLst/>
          </a:prstGeom>
          <a:solidFill>
            <a:srgbClr val="F79646">
              <a:lumMod val="20000"/>
              <a:lumOff val="80000"/>
            </a:srgb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79" name="타원 178"/>
          <p:cNvSpPr/>
          <p:nvPr/>
        </p:nvSpPr>
        <p:spPr>
          <a:xfrm>
            <a:off x="1074888" y="4178251"/>
            <a:ext cx="166393" cy="135956"/>
          </a:xfrm>
          <a:prstGeom prst="ellipse">
            <a:avLst/>
          </a:prstGeom>
          <a:solidFill>
            <a:schemeClr val="accent1">
              <a:lumMod val="20000"/>
              <a:lumOff val="80000"/>
            </a:schemeClr>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80" name="직사각형 179"/>
          <p:cNvSpPr/>
          <p:nvPr/>
        </p:nvSpPr>
        <p:spPr>
          <a:xfrm>
            <a:off x="1329716" y="4147429"/>
            <a:ext cx="1752697"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Candidate Devices for Contention</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81" name="타원 180"/>
          <p:cNvSpPr/>
          <p:nvPr/>
        </p:nvSpPr>
        <p:spPr>
          <a:xfrm>
            <a:off x="3537910" y="4395918"/>
            <a:ext cx="166393" cy="135956"/>
          </a:xfrm>
          <a:prstGeom prst="ellipse">
            <a:avLst/>
          </a:prstGeom>
          <a:solidFill>
            <a:srgbClr val="F79646"/>
          </a:solidFill>
          <a:ln w="25400" cap="flat" cmpd="sng" algn="ctr">
            <a:noFill/>
            <a:prstDash val="solid"/>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smtClean="0">
              <a:ln>
                <a:noFill/>
              </a:ln>
              <a:solidFill>
                <a:prstClr val="white"/>
              </a:solidFill>
              <a:effectLst/>
              <a:uLnTx/>
              <a:uFillTx/>
              <a:latin typeface="맑은 고딕"/>
              <a:ea typeface="맑은 고딕" panose="020B0503020000020004" pitchFamily="50" charset="-127"/>
              <a:cs typeface="+mn-cs"/>
            </a:endParaRPr>
          </a:p>
        </p:txBody>
      </p:sp>
      <p:sp>
        <p:nvSpPr>
          <p:cNvPr id="182" name="직사각형 181"/>
          <p:cNvSpPr/>
          <p:nvPr/>
        </p:nvSpPr>
        <p:spPr>
          <a:xfrm>
            <a:off x="3745873" y="4365097"/>
            <a:ext cx="1027849" cy="194875"/>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Departing Devices</a:t>
            </a:r>
            <a:endParaRPr kumimoji="0" lang="ko-KR" altLang="en-US" sz="8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83" name="모서리가 둥근 직사각형 182"/>
          <p:cNvSpPr/>
          <p:nvPr/>
        </p:nvSpPr>
        <p:spPr bwMode="auto">
          <a:xfrm>
            <a:off x="5167451" y="4662091"/>
            <a:ext cx="2057400" cy="1799595"/>
          </a:xfrm>
          <a:prstGeom prst="roundRect">
            <a:avLst/>
          </a:prstGeom>
          <a:noFill/>
          <a:ln w="12700" cap="flat" cmpd="sng" algn="ctr">
            <a:solidFill>
              <a:srgbClr val="C0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4" name="설명선 1 183"/>
          <p:cNvSpPr/>
          <p:nvPr/>
        </p:nvSpPr>
        <p:spPr bwMode="auto">
          <a:xfrm>
            <a:off x="7467600" y="4810624"/>
            <a:ext cx="983909" cy="1195852"/>
          </a:xfrm>
          <a:prstGeom prst="borderCallout1">
            <a:avLst>
              <a:gd name="adj1" fmla="val 18750"/>
              <a:gd name="adj2" fmla="val -8333"/>
              <a:gd name="adj3" fmla="val 32155"/>
              <a:gd name="adj4" fmla="val -30140"/>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chemeClr val="tx1"/>
                </a:solidFill>
                <a:effectLst/>
              </a:rPr>
              <a:t>Each gate requires contention </a:t>
            </a:r>
            <a:r>
              <a:rPr lang="en-US" altLang="ko-KR" sz="800" dirty="0" smtClean="0"/>
              <a:t>based </a:t>
            </a:r>
            <a:r>
              <a:rPr kumimoji="0" lang="en-US" altLang="ko-KR" sz="800" b="0" i="0" u="none" strike="noStrike" cap="none" normalizeH="0" baseline="0" dirty="0" smtClean="0">
                <a:ln>
                  <a:noFill/>
                </a:ln>
                <a:solidFill>
                  <a:schemeClr val="tx1"/>
                </a:solidFill>
                <a:effectLst/>
              </a:rPr>
              <a:t>ranging and data communications by using non-overlapped</a:t>
            </a:r>
            <a:r>
              <a:rPr kumimoji="0" lang="en-US" altLang="ko-KR" sz="800" b="0" i="0" u="none" strike="noStrike" cap="none" normalizeH="0" dirty="0" smtClean="0">
                <a:ln>
                  <a:noFill/>
                </a:ln>
                <a:solidFill>
                  <a:schemeClr val="tx1"/>
                </a:solidFill>
                <a:effectLst/>
              </a:rPr>
              <a:t> time resource with other gates to minimize </a:t>
            </a:r>
            <a:r>
              <a:rPr lang="en-US" altLang="ko-KR" sz="800" dirty="0" smtClean="0"/>
              <a:t>interference</a:t>
            </a:r>
            <a:endParaRPr kumimoji="0" lang="ko-KR" altLang="en-US" sz="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48477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smtClean="0"/>
              <a:t>UWB </a:t>
            </a:r>
            <a:r>
              <a:rPr lang="en-US" altLang="ko-KR" sz="3200" dirty="0" smtClean="0"/>
              <a:t>based</a:t>
            </a:r>
            <a:r>
              <a:rPr lang="en-US" altLang="en-US" sz="3200" dirty="0" smtClean="0"/>
              <a:t> NB Resource Allocation</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smtClean="0"/>
          </a:p>
          <a:p>
            <a:pPr>
              <a:lnSpc>
                <a:spcPct val="110000"/>
              </a:lnSpc>
              <a:spcBef>
                <a:spcPts val="1500"/>
              </a:spcBef>
            </a:pPr>
            <a:endParaRPr lang="en-US" sz="1600" dirty="0" smtClean="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6</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can allocate NB channel/time to responders </a:t>
            </a:r>
          </a:p>
          <a:p>
            <a:pPr>
              <a:spcBef>
                <a:spcPts val="1500"/>
              </a:spcBef>
            </a:pPr>
            <a:r>
              <a:rPr lang="en-US" altLang="ko-KR" sz="1400" dirty="0"/>
              <a:t>The requirements / conditions may vary according the applications</a:t>
            </a:r>
          </a:p>
          <a:p>
            <a:pPr lvl="1">
              <a:spcBef>
                <a:spcPts val="1500"/>
              </a:spcBef>
            </a:pPr>
            <a:r>
              <a:rPr lang="en-US" altLang="ko-KR" sz="1000" dirty="0"/>
              <a:t>In UWB gate system, each gates may have their own NB channel(s) which can be allocated to the nearest user </a:t>
            </a:r>
            <a:br>
              <a:rPr lang="en-US" altLang="ko-KR" sz="1000" dirty="0"/>
            </a:br>
            <a:r>
              <a:rPr lang="en-US" altLang="ko-KR" sz="1000" dirty="0"/>
              <a:t>selected by using the UWB result </a:t>
            </a:r>
          </a:p>
          <a:p>
            <a:pPr lvl="1">
              <a:spcBef>
                <a:spcPts val="1500"/>
              </a:spcBef>
            </a:pPr>
            <a:r>
              <a:rPr lang="en-US" altLang="ko-KR" sz="1000" dirty="0"/>
              <a:t>Time resources saved by NB offloading can be used for more frequent ranging OR the increase of the number of gates   </a:t>
            </a:r>
          </a:p>
          <a:p>
            <a:pPr>
              <a:spcBef>
                <a:spcPts val="1500"/>
              </a:spcBef>
            </a:pPr>
            <a:r>
              <a:rPr lang="en-US" altLang="ko-KR" sz="1400" dirty="0"/>
              <a:t>A method for NB resource allocation is required (e.g., IE for NB Allocation )</a:t>
            </a:r>
          </a:p>
          <a:p>
            <a:pPr marL="0" indent="0">
              <a:buNone/>
            </a:pPr>
            <a:endParaRPr lang="en-US" altLang="ko-KR" sz="1600" dirty="0"/>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
        <p:nvSpPr>
          <p:cNvPr id="63" name="직사각형 62"/>
          <p:cNvSpPr/>
          <p:nvPr/>
        </p:nvSpPr>
        <p:spPr>
          <a:xfrm>
            <a:off x="-843793" y="5367464"/>
            <a:ext cx="344484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 </a:t>
            </a: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UWB Triggered NB]</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68" name="직사각형 67"/>
          <p:cNvSpPr/>
          <p:nvPr/>
        </p:nvSpPr>
        <p:spPr>
          <a:xfrm>
            <a:off x="1279000" y="6091579"/>
            <a:ext cx="1768236"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UWB</a:t>
            </a:r>
          </a:p>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(e.g., Gate 1 ~ </a:t>
            </a:r>
            <a:r>
              <a:rPr lang="en-US" altLang="ko-KR" sz="700" i="1" dirty="0" smtClean="0">
                <a:solidFill>
                  <a:prstClr val="black"/>
                </a:solidFill>
                <a:latin typeface="SamsungOneKoreanOTF 600" panose="020B0703030303020204" pitchFamily="34" charset="-127"/>
                <a:ea typeface="SamsungOneKoreanOTF 600" panose="020B0703030303020204" pitchFamily="34" charset="-127"/>
              </a:rPr>
              <a:t>N</a:t>
            </a: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69" name="직사각형 68"/>
          <p:cNvSpPr/>
          <p:nvPr/>
        </p:nvSpPr>
        <p:spPr>
          <a:xfrm>
            <a:off x="1464728" y="4927642"/>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smtClean="0">
                <a:solidFill>
                  <a:prstClr val="black"/>
                </a:solidFill>
                <a:latin typeface="SamsungOneKoreanOTF 600" panose="020B0703030303020204" pitchFamily="34" charset="-127"/>
                <a:ea typeface="SamsungOneKoreanOTF 600" panose="020B0703030303020204" pitchFamily="34" charset="-127"/>
              </a:rPr>
              <a:t>e.g</a:t>
            </a: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Gate 1)</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70" name="직사각형 69"/>
          <p:cNvSpPr/>
          <p:nvPr/>
        </p:nvSpPr>
        <p:spPr>
          <a:xfrm>
            <a:off x="1467959" y="5288482"/>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2</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a:t>
            </a: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2)</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71" name="직사각형 70"/>
          <p:cNvSpPr/>
          <p:nvPr/>
        </p:nvSpPr>
        <p:spPr>
          <a:xfrm>
            <a:off x="1452383" y="5702384"/>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smtClean="0">
                <a:solidFill>
                  <a:prstClr val="black"/>
                </a:solidFill>
                <a:latin typeface="SamsungOneKoreanOTF 600" panose="020B0703030303020204" pitchFamily="34" charset="-127"/>
                <a:ea typeface="SamsungOneKoreanOTF 600" panose="020B0703030303020204" pitchFamily="34" charset="-127"/>
              </a:rPr>
              <a:t>N</a:t>
            </a:r>
          </a:p>
          <a:p>
            <a:pPr algn="ctr" eaLnBrk="1" fontAlgn="auto" latinLnBrk="1" hangingPunct="1">
              <a:spcBef>
                <a:spcPts val="0"/>
              </a:spcBef>
              <a:spcAft>
                <a:spcPts val="0"/>
              </a:spcAft>
            </a:pPr>
            <a:r>
              <a:rPr lang="en-US" altLang="ko-KR" sz="700" dirty="0">
                <a:solidFill>
                  <a:prstClr val="black"/>
                </a:solidFill>
                <a:latin typeface="SamsungOneKoreanOTF 600" panose="020B0703030303020204" pitchFamily="34" charset="-127"/>
                <a:ea typeface="SamsungOneKoreanOTF 600" panose="020B0703030303020204" pitchFamily="34" charset="-127"/>
              </a:rPr>
              <a:t>(</a:t>
            </a:r>
            <a:r>
              <a:rPr lang="en-US" altLang="ko-KR" sz="700" dirty="0" err="1">
                <a:solidFill>
                  <a:prstClr val="black"/>
                </a:solidFill>
                <a:latin typeface="SamsungOneKoreanOTF 600" panose="020B0703030303020204" pitchFamily="34" charset="-127"/>
                <a:ea typeface="SamsungOneKoreanOTF 600" panose="020B0703030303020204" pitchFamily="34" charset="-127"/>
              </a:rPr>
              <a:t>e.g</a:t>
            </a:r>
            <a:r>
              <a:rPr lang="en-US" altLang="ko-KR" sz="700" dirty="0">
                <a:solidFill>
                  <a:prstClr val="black"/>
                </a:solidFill>
                <a:latin typeface="SamsungOneKoreanOTF 600" panose="020B0703030303020204" pitchFamily="34" charset="-127"/>
                <a:ea typeface="SamsungOneKoreanOTF 600" panose="020B0703030303020204" pitchFamily="34" charset="-127"/>
              </a:rPr>
              <a:t>,. Gate </a:t>
            </a:r>
            <a:r>
              <a:rPr lang="en-US" altLang="ko-KR" sz="700" i="1" dirty="0" smtClean="0">
                <a:solidFill>
                  <a:prstClr val="black"/>
                </a:solidFill>
                <a:latin typeface="SamsungOneKoreanOTF 600" panose="020B0703030303020204" pitchFamily="34" charset="-127"/>
                <a:ea typeface="SamsungOneKoreanOTF 600" panose="020B0703030303020204" pitchFamily="34" charset="-127"/>
              </a:rPr>
              <a:t>N</a:t>
            </a: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700" i="1" dirty="0">
              <a:solidFill>
                <a:prstClr val="black"/>
              </a:solidFill>
              <a:latin typeface="SamsungOneKoreanOTF 600" panose="020B0703030303020204" pitchFamily="34" charset="-127"/>
              <a:ea typeface="SamsungOneKoreanOTF 600" panose="020B0703030303020204" pitchFamily="34" charset="-127"/>
            </a:endParaRPr>
          </a:p>
        </p:txBody>
      </p:sp>
      <p:sp>
        <p:nvSpPr>
          <p:cNvPr id="72" name="직사각형 71"/>
          <p:cNvSpPr/>
          <p:nvPr/>
        </p:nvSpPr>
        <p:spPr>
          <a:xfrm rot="5400000">
            <a:off x="2078666" y="5532136"/>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80" name="직사각형 79"/>
          <p:cNvSpPr/>
          <p:nvPr/>
        </p:nvSpPr>
        <p:spPr>
          <a:xfrm>
            <a:off x="241234" y="3956241"/>
            <a:ext cx="1127312"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a:solidFill>
                  <a:prstClr val="black"/>
                </a:solidFill>
                <a:latin typeface="SamsungOneKoreanOTF 600" panose="020B0703030303020204" pitchFamily="34" charset="-127"/>
                <a:ea typeface="SamsungOneKoreanOTF 600" panose="020B0703030303020204" pitchFamily="34" charset="-127"/>
              </a:rPr>
              <a:t>[ </a:t>
            </a: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UWB only]</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101" name="직사각형 100"/>
          <p:cNvSpPr/>
          <p:nvPr/>
        </p:nvSpPr>
        <p:spPr>
          <a:xfrm>
            <a:off x="1615452" y="3983932"/>
            <a:ext cx="1178062" cy="415498"/>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a:t>
            </a:r>
            <a:r>
              <a:rPr lang="en-US" altLang="ko-KR" sz="700" dirty="0">
                <a:solidFill>
                  <a:prstClr val="black"/>
                </a:solidFill>
                <a:latin typeface="SamsungOneKoreanOTF 600" panose="020B0703030303020204" pitchFamily="34" charset="-127"/>
                <a:ea typeface="SamsungOneKoreanOTF 600" panose="020B0703030303020204" pitchFamily="34" charset="-127"/>
              </a:rPr>
              <a:t>UWB</a:t>
            </a:r>
            <a:br>
              <a:rPr lang="en-US" altLang="ko-KR" sz="700" dirty="0">
                <a:solidFill>
                  <a:prstClr val="black"/>
                </a:solidFill>
                <a:latin typeface="SamsungOneKoreanOTF 600" panose="020B0703030303020204" pitchFamily="34" charset="-127"/>
                <a:ea typeface="SamsungOneKoreanOTF 600" panose="020B0703030303020204" pitchFamily="34" charset="-127"/>
              </a:rPr>
            </a:br>
            <a:r>
              <a:rPr lang="en-US" altLang="ko-KR" sz="700" dirty="0">
                <a:solidFill>
                  <a:prstClr val="black"/>
                </a:solidFill>
                <a:latin typeface="SamsungOneKoreanOTF 600" panose="020B0703030303020204" pitchFamily="34" charset="-127"/>
                <a:ea typeface="SamsungOneKoreanOTF 600" panose="020B0703030303020204" pitchFamily="34" charset="-127"/>
              </a:rPr>
              <a:t>(e.g., Gate 1 ~ </a:t>
            </a:r>
            <a:r>
              <a:rPr lang="en-US" altLang="ko-KR" sz="700" i="1" dirty="0">
                <a:solidFill>
                  <a:prstClr val="black"/>
                </a:solidFill>
                <a:latin typeface="SamsungOneKoreanOTF 600" panose="020B0703030303020204" pitchFamily="34" charset="-127"/>
                <a:ea typeface="SamsungOneKoreanOTF 600" panose="020B0703030303020204" pitchFamily="34" charset="-127"/>
              </a:rPr>
              <a:t>N</a:t>
            </a:r>
            <a:r>
              <a:rPr lang="en-US" altLang="ko-KR" sz="700" dirty="0">
                <a:solidFill>
                  <a:prstClr val="black"/>
                </a:solidFill>
                <a:latin typeface="SamsungOneKoreanOTF 600" panose="020B0703030303020204" pitchFamily="34" charset="-127"/>
                <a:ea typeface="SamsungOneKoreanOTF 600" panose="020B0703030303020204" pitchFamily="34" charset="-127"/>
              </a:rPr>
              <a:t>)</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4" name="직선 연결선 13"/>
          <p:cNvCxnSpPr/>
          <p:nvPr/>
        </p:nvCxnSpPr>
        <p:spPr bwMode="auto">
          <a:xfrm>
            <a:off x="140183" y="4471037"/>
            <a:ext cx="8010312" cy="0"/>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직선 연결선 49"/>
          <p:cNvCxnSpPr/>
          <p:nvPr/>
        </p:nvCxnSpPr>
        <p:spPr bwMode="auto">
          <a:xfrm flipH="1">
            <a:off x="1600200" y="3728530"/>
            <a:ext cx="0" cy="2706516"/>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직선 연결선 53"/>
          <p:cNvCxnSpPr/>
          <p:nvPr/>
        </p:nvCxnSpPr>
        <p:spPr bwMode="auto">
          <a:xfrm flipH="1">
            <a:off x="2743200" y="3721100"/>
            <a:ext cx="0" cy="2706516"/>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직사각형 90"/>
          <p:cNvSpPr/>
          <p:nvPr/>
        </p:nvSpPr>
        <p:spPr>
          <a:xfrm>
            <a:off x="3773294" y="4993697"/>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2" name="직사각형 91"/>
          <p:cNvSpPr/>
          <p:nvPr/>
        </p:nvSpPr>
        <p:spPr>
          <a:xfrm>
            <a:off x="4258595" y="5308127"/>
            <a:ext cx="388620"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3" name="직사각형 92"/>
          <p:cNvSpPr/>
          <p:nvPr/>
        </p:nvSpPr>
        <p:spPr>
          <a:xfrm>
            <a:off x="4650548" y="5729835"/>
            <a:ext cx="359122"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94" name="직사각형 93"/>
          <p:cNvSpPr/>
          <p:nvPr/>
        </p:nvSpPr>
        <p:spPr>
          <a:xfrm rot="3110730">
            <a:off x="4669895" y="5465709"/>
            <a:ext cx="26788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95" name="구부러진 연결선 94"/>
          <p:cNvCxnSpPr>
            <a:stCxn id="103" idx="2"/>
            <a:endCxn id="91" idx="3"/>
          </p:cNvCxnSpPr>
          <p:nvPr/>
        </p:nvCxnSpPr>
        <p:spPr>
          <a:xfrm rot="5400000">
            <a:off x="3953827" y="4540114"/>
            <a:ext cx="808615" cy="308446"/>
          </a:xfrm>
          <a:prstGeom prst="curvedConnector2">
            <a:avLst/>
          </a:prstGeom>
          <a:noFill/>
          <a:ln w="6350" cap="flat" cmpd="sng" algn="ctr">
            <a:solidFill>
              <a:sysClr val="windowText" lastClr="000000">
                <a:lumMod val="75000"/>
                <a:lumOff val="25000"/>
              </a:sysClr>
            </a:solidFill>
            <a:prstDash val="dash"/>
            <a:miter lim="800000"/>
            <a:tailEnd type="triangle"/>
          </a:ln>
          <a:effectLst/>
        </p:spPr>
      </p:cxnSp>
      <p:cxnSp>
        <p:nvCxnSpPr>
          <p:cNvPr id="96" name="구부러진 연결선 95"/>
          <p:cNvCxnSpPr>
            <a:stCxn id="103" idx="2"/>
            <a:endCxn id="93" idx="3"/>
          </p:cNvCxnSpPr>
          <p:nvPr/>
        </p:nvCxnSpPr>
        <p:spPr>
          <a:xfrm rot="16200000" flipH="1">
            <a:off x="3988637" y="4813749"/>
            <a:ext cx="1544753" cy="497313"/>
          </a:xfrm>
          <a:prstGeom prst="curvedConnector4">
            <a:avLst>
              <a:gd name="adj1" fmla="val 18201"/>
              <a:gd name="adj2" fmla="val 226244"/>
            </a:avLst>
          </a:prstGeom>
          <a:noFill/>
          <a:ln w="6350" cap="flat" cmpd="sng" algn="ctr">
            <a:solidFill>
              <a:sysClr val="windowText" lastClr="000000">
                <a:lumMod val="75000"/>
                <a:lumOff val="25000"/>
              </a:sysClr>
            </a:solidFill>
            <a:prstDash val="dash"/>
            <a:miter lim="800000"/>
            <a:tailEnd type="triangle"/>
          </a:ln>
          <a:effectLst/>
        </p:spPr>
      </p:cxnSp>
      <p:cxnSp>
        <p:nvCxnSpPr>
          <p:cNvPr id="97" name="구부러진 연결선 96"/>
          <p:cNvCxnSpPr>
            <a:stCxn id="103" idx="2"/>
            <a:endCxn id="92" idx="3"/>
          </p:cNvCxnSpPr>
          <p:nvPr/>
        </p:nvCxnSpPr>
        <p:spPr>
          <a:xfrm rot="16200000" flipH="1">
            <a:off x="4018264" y="4784123"/>
            <a:ext cx="1123045" cy="134858"/>
          </a:xfrm>
          <a:prstGeom prst="curvedConnector4">
            <a:avLst>
              <a:gd name="adj1" fmla="val 45327"/>
              <a:gd name="adj2" fmla="val 426879"/>
            </a:avLst>
          </a:prstGeom>
          <a:noFill/>
          <a:ln w="6350" cap="flat" cmpd="sng" algn="ctr">
            <a:solidFill>
              <a:sysClr val="windowText" lastClr="000000">
                <a:lumMod val="75000"/>
                <a:lumOff val="25000"/>
              </a:sysClr>
            </a:solidFill>
            <a:prstDash val="dash"/>
            <a:miter lim="800000"/>
            <a:tailEnd type="triangle"/>
          </a:ln>
          <a:effectLst/>
        </p:spPr>
      </p:cxnSp>
      <p:grpSp>
        <p:nvGrpSpPr>
          <p:cNvPr id="98" name="그룹 97"/>
          <p:cNvGrpSpPr/>
          <p:nvPr/>
        </p:nvGrpSpPr>
        <p:grpSpPr>
          <a:xfrm>
            <a:off x="3012169" y="4083774"/>
            <a:ext cx="2245013" cy="206256"/>
            <a:chOff x="1710415" y="3151024"/>
            <a:chExt cx="2245013" cy="206256"/>
          </a:xfrm>
        </p:grpSpPr>
        <p:sp>
          <p:nvSpPr>
            <p:cNvPr id="99" name="직사각형 98"/>
            <p:cNvSpPr/>
            <p:nvPr/>
          </p:nvSpPr>
          <p:spPr>
            <a:xfrm>
              <a:off x="1710415" y="3151024"/>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03" name="직사각형 102"/>
            <p:cNvSpPr/>
            <p:nvPr/>
          </p:nvSpPr>
          <p:spPr>
            <a:xfrm>
              <a:off x="2465777" y="3151024"/>
              <a:ext cx="1489651" cy="206256"/>
            </a:xfrm>
            <a:prstGeom prst="rect">
              <a:avLst/>
            </a:prstGeom>
            <a:solidFill>
              <a:srgbClr val="FF9933"/>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06" name="직사각형 105"/>
          <p:cNvSpPr/>
          <p:nvPr/>
        </p:nvSpPr>
        <p:spPr>
          <a:xfrm>
            <a:off x="7479681" y="3999212"/>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sp>
        <p:nvSpPr>
          <p:cNvPr id="107" name="직사각형 106"/>
          <p:cNvSpPr/>
          <p:nvPr/>
        </p:nvSpPr>
        <p:spPr>
          <a:xfrm>
            <a:off x="3012169"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09" name="직사각형 108"/>
          <p:cNvSpPr/>
          <p:nvPr/>
        </p:nvSpPr>
        <p:spPr>
          <a:xfrm>
            <a:off x="3764223"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0" name="직사각형 109"/>
          <p:cNvSpPr/>
          <p:nvPr/>
        </p:nvSpPr>
        <p:spPr>
          <a:xfrm>
            <a:off x="4510703" y="6117503"/>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1" name="직사각형 110"/>
          <p:cNvSpPr/>
          <p:nvPr/>
        </p:nvSpPr>
        <p:spPr>
          <a:xfrm>
            <a:off x="5260213" y="6115059"/>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116" name="그룹 115"/>
          <p:cNvGrpSpPr/>
          <p:nvPr/>
        </p:nvGrpSpPr>
        <p:grpSpPr>
          <a:xfrm>
            <a:off x="5247301" y="4081535"/>
            <a:ext cx="2245013" cy="206256"/>
            <a:chOff x="1710415" y="3151024"/>
            <a:chExt cx="2245013" cy="206256"/>
          </a:xfrm>
        </p:grpSpPr>
        <p:sp>
          <p:nvSpPr>
            <p:cNvPr id="117" name="직사각형 116"/>
            <p:cNvSpPr/>
            <p:nvPr/>
          </p:nvSpPr>
          <p:spPr>
            <a:xfrm>
              <a:off x="1710415" y="3151024"/>
              <a:ext cx="746480" cy="206256"/>
            </a:xfrm>
            <a:prstGeom prst="rect">
              <a:avLst/>
            </a:prstGeom>
            <a:solidFill>
              <a:srgbClr val="00B050"/>
            </a:solidFill>
            <a:ln w="12700" cap="flat" cmpd="sng" algn="ctr">
              <a:solidFill>
                <a:srgbClr val="5B9BD5">
                  <a:shade val="50000"/>
                </a:srgbClr>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rPr>
                <a:t>Ranging</a:t>
              </a:r>
              <a:endParaRPr kumimoji="0" lang="ko-KR" altLang="en-US" sz="900" b="0" i="0" u="none" strike="noStrike" kern="0" cap="none" spc="0" normalizeH="0" baseline="0" noProof="0" dirty="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18" name="직사각형 117"/>
            <p:cNvSpPr/>
            <p:nvPr/>
          </p:nvSpPr>
          <p:spPr>
            <a:xfrm>
              <a:off x="2465777" y="3151024"/>
              <a:ext cx="1489651" cy="206256"/>
            </a:xfrm>
            <a:prstGeom prst="rect">
              <a:avLst/>
            </a:prstGeom>
            <a:solidFill>
              <a:srgbClr val="FF9933"/>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Data</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19" name="직사각형 118"/>
          <p:cNvSpPr/>
          <p:nvPr/>
        </p:nvSpPr>
        <p:spPr>
          <a:xfrm>
            <a:off x="6012767" y="6050433"/>
            <a:ext cx="484613" cy="236633"/>
          </a:xfrm>
          <a:prstGeom prst="rect">
            <a:avLst/>
          </a:prstGeom>
        </p:spPr>
        <p:txBody>
          <a:bodyPr wrap="non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1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rPr>
              <a:t>   … </a:t>
            </a:r>
            <a:endParaRPr kumimoji="0" lang="ko-KR" altLang="en-US" sz="11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endParaRPr>
          </a:p>
        </p:txBody>
      </p:sp>
      <p:cxnSp>
        <p:nvCxnSpPr>
          <p:cNvPr id="120" name="직선 화살표 연결선 119"/>
          <p:cNvCxnSpPr/>
          <p:nvPr/>
        </p:nvCxnSpPr>
        <p:spPr bwMode="auto">
          <a:xfrm>
            <a:off x="3012169" y="3999212"/>
            <a:ext cx="220892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직사각형 122"/>
          <p:cNvSpPr/>
          <p:nvPr/>
        </p:nvSpPr>
        <p:spPr>
          <a:xfrm>
            <a:off x="3860784" y="3682453"/>
            <a:ext cx="809837" cy="276999"/>
          </a:xfrm>
          <a:prstGeom prst="rect">
            <a:avLst/>
          </a:prstGeom>
        </p:spPr>
        <p:txBody>
          <a:bodyPr wrap="none">
            <a:spAutoFit/>
          </a:bodyPr>
          <a:lstStyle/>
          <a:p>
            <a:r>
              <a:rPr lang="en-US" altLang="ko-KR" dirty="0"/>
              <a:t>Block # </a:t>
            </a:r>
            <a:r>
              <a:rPr lang="en-US" altLang="ko-KR" i="1" dirty="0" smtClean="0"/>
              <a:t>N</a:t>
            </a:r>
            <a:endParaRPr lang="ko-KR" altLang="en-US" dirty="0"/>
          </a:p>
        </p:txBody>
      </p:sp>
      <p:cxnSp>
        <p:nvCxnSpPr>
          <p:cNvPr id="124" name="직선 화살표 연결선 123"/>
          <p:cNvCxnSpPr/>
          <p:nvPr/>
        </p:nvCxnSpPr>
        <p:spPr bwMode="auto">
          <a:xfrm>
            <a:off x="5247579" y="3999212"/>
            <a:ext cx="220892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직사각형 124"/>
          <p:cNvSpPr/>
          <p:nvPr/>
        </p:nvSpPr>
        <p:spPr>
          <a:xfrm>
            <a:off x="5859973" y="3679693"/>
            <a:ext cx="981359" cy="276999"/>
          </a:xfrm>
          <a:prstGeom prst="rect">
            <a:avLst/>
          </a:prstGeom>
        </p:spPr>
        <p:txBody>
          <a:bodyPr wrap="none">
            <a:spAutoFit/>
          </a:bodyPr>
          <a:lstStyle/>
          <a:p>
            <a:r>
              <a:rPr lang="en-US" altLang="ko-KR" dirty="0" smtClean="0"/>
              <a:t>Block # </a:t>
            </a:r>
            <a:r>
              <a:rPr lang="en-US" altLang="ko-KR" i="1" dirty="0" smtClean="0"/>
              <a:t>N</a:t>
            </a:r>
            <a:r>
              <a:rPr lang="en-US" altLang="ko-KR" dirty="0" smtClean="0"/>
              <a:t>+1</a:t>
            </a:r>
            <a:endParaRPr lang="ko-KR" altLang="en-US" dirty="0"/>
          </a:p>
        </p:txBody>
      </p:sp>
      <p:cxnSp>
        <p:nvCxnSpPr>
          <p:cNvPr id="126" name="꺾인 연결선 125"/>
          <p:cNvCxnSpPr>
            <a:endCxn id="91" idx="1"/>
          </p:cNvCxnSpPr>
          <p:nvPr/>
        </p:nvCxnSpPr>
        <p:spPr bwMode="auto">
          <a:xfrm rot="5400000" flipH="1" flipV="1">
            <a:off x="2998387" y="5340152"/>
            <a:ext cx="1016414" cy="533400"/>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꺾인 연결선 126"/>
          <p:cNvCxnSpPr>
            <a:stCxn id="107" idx="0"/>
            <a:endCxn id="92" idx="1"/>
          </p:cNvCxnSpPr>
          <p:nvPr/>
        </p:nvCxnSpPr>
        <p:spPr bwMode="auto">
          <a:xfrm rot="5400000" flipH="1" flipV="1">
            <a:off x="3469788" y="5328696"/>
            <a:ext cx="704428" cy="873186"/>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꺾인 연결선 127"/>
          <p:cNvCxnSpPr>
            <a:endCxn id="93" idx="1"/>
          </p:cNvCxnSpPr>
          <p:nvPr/>
        </p:nvCxnSpPr>
        <p:spPr bwMode="auto">
          <a:xfrm rot="5400000" flipH="1" flipV="1">
            <a:off x="3957560" y="5433727"/>
            <a:ext cx="291931" cy="1094045"/>
          </a:xfrm>
          <a:prstGeom prst="bentConnector2">
            <a:avLst/>
          </a:prstGeom>
          <a:solidFill>
            <a:schemeClr val="accent1"/>
          </a:solidFill>
          <a:ln w="635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타원 128"/>
          <p:cNvSpPr/>
          <p:nvPr/>
        </p:nvSpPr>
        <p:spPr bwMode="auto">
          <a:xfrm>
            <a:off x="4258595" y="4608812"/>
            <a:ext cx="1572099" cy="304800"/>
          </a:xfrm>
          <a:prstGeom prst="ellipse">
            <a:avLst/>
          </a:prstGeom>
          <a:noFill/>
          <a:ln w="12700" cap="flat" cmpd="sng" algn="ctr">
            <a:solidFill>
              <a:schemeClr val="accent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0" name="직사각형 129"/>
          <p:cNvSpPr/>
          <p:nvPr/>
        </p:nvSpPr>
        <p:spPr>
          <a:xfrm>
            <a:off x="5830438" y="4562363"/>
            <a:ext cx="966931" cy="369332"/>
          </a:xfrm>
          <a:prstGeom prst="rect">
            <a:avLst/>
          </a:prstGeom>
        </p:spPr>
        <p:txBody>
          <a:bodyPr wrap="none">
            <a:spAutoFit/>
          </a:bodyPr>
          <a:lstStyle/>
          <a:p>
            <a:r>
              <a:rPr lang="en-US" altLang="ko-KR" sz="900" dirty="0" smtClean="0">
                <a:solidFill>
                  <a:schemeClr val="accent2"/>
                </a:solidFill>
              </a:rPr>
              <a:t>Offloading </a:t>
            </a:r>
            <a:r>
              <a:rPr lang="en-US" altLang="ko-KR" sz="900" dirty="0">
                <a:solidFill>
                  <a:schemeClr val="accent2"/>
                </a:solidFill>
              </a:rPr>
              <a:t>D</a:t>
            </a:r>
            <a:r>
              <a:rPr lang="en-US" altLang="ko-KR" sz="900" dirty="0" smtClean="0">
                <a:solidFill>
                  <a:schemeClr val="accent2"/>
                </a:solidFill>
              </a:rPr>
              <a:t>ata </a:t>
            </a:r>
            <a:br>
              <a:rPr lang="en-US" altLang="ko-KR" sz="900" dirty="0" smtClean="0">
                <a:solidFill>
                  <a:schemeClr val="accent2"/>
                </a:solidFill>
              </a:rPr>
            </a:br>
            <a:r>
              <a:rPr lang="en-US" altLang="ko-KR" sz="900" dirty="0" smtClean="0">
                <a:solidFill>
                  <a:schemeClr val="accent2"/>
                </a:solidFill>
              </a:rPr>
              <a:t>Communications</a:t>
            </a:r>
            <a:endParaRPr lang="ko-KR" altLang="en-US" sz="900" dirty="0">
              <a:solidFill>
                <a:schemeClr val="accent2"/>
              </a:solidFill>
            </a:endParaRPr>
          </a:p>
        </p:txBody>
      </p:sp>
      <p:sp>
        <p:nvSpPr>
          <p:cNvPr id="131" name="타원 130"/>
          <p:cNvSpPr/>
          <p:nvPr/>
        </p:nvSpPr>
        <p:spPr bwMode="auto">
          <a:xfrm rot="4137099">
            <a:off x="3036506" y="5306884"/>
            <a:ext cx="1181804" cy="304800"/>
          </a:xfrm>
          <a:prstGeom prst="ellipse">
            <a:avLst/>
          </a:prstGeom>
          <a:noFill/>
          <a:ln w="12700" cap="flat" cmpd="sng" algn="ctr">
            <a:solidFill>
              <a:srgbClr val="C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2" name="직사각형 131"/>
          <p:cNvSpPr/>
          <p:nvPr/>
        </p:nvSpPr>
        <p:spPr>
          <a:xfrm>
            <a:off x="2800541" y="4513918"/>
            <a:ext cx="1293944" cy="369332"/>
          </a:xfrm>
          <a:prstGeom prst="rect">
            <a:avLst/>
          </a:prstGeom>
        </p:spPr>
        <p:txBody>
          <a:bodyPr wrap="none">
            <a:spAutoFit/>
          </a:bodyPr>
          <a:lstStyle/>
          <a:p>
            <a:r>
              <a:rPr lang="en-US" altLang="ko-KR" sz="900" dirty="0" smtClean="0">
                <a:solidFill>
                  <a:srgbClr val="C00000"/>
                </a:solidFill>
              </a:rPr>
              <a:t>Ranging result based</a:t>
            </a:r>
          </a:p>
          <a:p>
            <a:r>
              <a:rPr lang="en-US" altLang="ko-KR" sz="900" dirty="0" smtClean="0">
                <a:solidFill>
                  <a:srgbClr val="C00000"/>
                </a:solidFill>
              </a:rPr>
              <a:t>NB resource allocations</a:t>
            </a:r>
            <a:endParaRPr lang="ko-KR" altLang="en-US" sz="900" dirty="0">
              <a:solidFill>
                <a:srgbClr val="C00000"/>
              </a:solidFill>
            </a:endParaRPr>
          </a:p>
        </p:txBody>
      </p:sp>
    </p:spTree>
    <p:extLst>
      <p:ext uri="{BB962C8B-B14F-4D97-AF65-F5344CB8AC3E}">
        <p14:creationId xmlns:p14="http://schemas.microsoft.com/office/powerpoint/2010/main" val="1135220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a:t>IE </a:t>
            </a:r>
            <a:r>
              <a:rPr lang="en-US" altLang="en-US" sz="3200" smtClean="0"/>
              <a:t>for UWB </a:t>
            </a:r>
            <a:r>
              <a:rPr lang="en-US" altLang="ko-KR" sz="3200" dirty="0"/>
              <a:t>based</a:t>
            </a:r>
            <a:r>
              <a:rPr lang="en-US" altLang="en-US" sz="3200" dirty="0"/>
              <a:t> NB Resource Allocation</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idx="1"/>
          </p:nvPr>
        </p:nvSpPr>
        <p:spPr>
          <a:xfrm>
            <a:off x="400050" y="1611918"/>
            <a:ext cx="8496300" cy="4712681"/>
          </a:xfrm>
          <a:ln/>
        </p:spPr>
        <p:txBody>
          <a:bodyPr/>
          <a:lstStyle/>
          <a:p>
            <a:pPr>
              <a:lnSpc>
                <a:spcPct val="110000"/>
              </a:lnSpc>
              <a:spcBef>
                <a:spcPts val="1500"/>
              </a:spcBef>
            </a:pPr>
            <a:endParaRPr lang="en-US" sz="1600" dirty="0" smtClean="0"/>
          </a:p>
          <a:p>
            <a:pPr>
              <a:lnSpc>
                <a:spcPct val="110000"/>
              </a:lnSpc>
              <a:spcBef>
                <a:spcPts val="1500"/>
              </a:spcBef>
            </a:pPr>
            <a:endParaRPr lang="en-US" sz="1600" dirty="0" smtClean="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7</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12"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smtClean="0"/>
              <a:t>Initiator may provide an allocation packet with an IE for NB resource allocation to responders</a:t>
            </a:r>
          </a:p>
          <a:p>
            <a:pPr lvl="1">
              <a:spcBef>
                <a:spcPts val="1500"/>
              </a:spcBef>
            </a:pPr>
            <a:r>
              <a:rPr lang="en-US" altLang="ko-KR" sz="1000" dirty="0" smtClean="0"/>
              <a:t>IE may include NB channel #, offset to start of NB communications, duration of NB communications, interval of NB communications</a:t>
            </a:r>
            <a:endParaRPr lang="en-US" altLang="ko-KR" sz="1000" dirty="0"/>
          </a:p>
          <a:p>
            <a:pPr lvl="1">
              <a:spcBef>
                <a:spcPts val="1500"/>
              </a:spcBef>
            </a:pPr>
            <a:r>
              <a:rPr lang="en-US" altLang="ko-KR" sz="1000" dirty="0" smtClean="0"/>
              <a:t>IE may utilize the block structure (e.g., block duration, round duration, especially slot duration) to indicate the start timing (i.e., offset to start of NB communications, the duration of NB communications, interval of NB communications </a:t>
            </a:r>
          </a:p>
          <a:p>
            <a:pPr lvl="1">
              <a:spcBef>
                <a:spcPts val="1500"/>
              </a:spcBef>
            </a:pPr>
            <a:r>
              <a:rPr lang="en-US" altLang="ko-KR" sz="1000" dirty="0" smtClean="0"/>
              <a:t>IE (similar to RDM IE in 4z or Scheduling IE) in 4ab may be defined if initiator and responder wants to allocate NB resources </a:t>
            </a:r>
            <a:br>
              <a:rPr lang="en-US" altLang="ko-KR" sz="1000" dirty="0" smtClean="0"/>
            </a:br>
            <a:endParaRPr lang="en-US" altLang="ko-KR" sz="1400" dirty="0" smtClean="0"/>
          </a:p>
          <a:p>
            <a:pPr>
              <a:spcBef>
                <a:spcPts val="1500"/>
              </a:spcBef>
            </a:pPr>
            <a:r>
              <a:rPr lang="en-US" altLang="ko-KR" sz="1400" dirty="0" smtClean="0"/>
              <a:t>Initiator may send the allocation packet after ranging phase  </a:t>
            </a:r>
          </a:p>
          <a:p>
            <a:pPr lvl="1">
              <a:spcBef>
                <a:spcPts val="1500"/>
              </a:spcBef>
            </a:pPr>
            <a:r>
              <a:rPr lang="en-US" altLang="ko-KR" sz="1000" dirty="0" smtClean="0"/>
              <a:t>Initiator may send the allocation packet based on the ranging results</a:t>
            </a:r>
          </a:p>
          <a:p>
            <a:pPr marL="457200" lvl="1" indent="0">
              <a:spcBef>
                <a:spcPts val="1500"/>
              </a:spcBef>
              <a:buNone/>
            </a:pPr>
            <a:r>
              <a:rPr lang="en-US" altLang="ko-KR" sz="1000" dirty="0"/>
              <a:t> </a:t>
            </a:r>
            <a:r>
              <a:rPr lang="en-US" altLang="ko-KR" sz="1000" dirty="0" smtClean="0"/>
              <a:t>       . E.g., </a:t>
            </a:r>
            <a:r>
              <a:rPr lang="en-US" altLang="ko-KR" sz="1000" dirty="0"/>
              <a:t>i</a:t>
            </a:r>
            <a:r>
              <a:rPr lang="en-US" altLang="ko-KR" sz="1000" dirty="0" smtClean="0"/>
              <a:t>f a responder approaches to initiator enough, the initiator send NB allocation information</a:t>
            </a:r>
          </a:p>
          <a:p>
            <a:pPr lvl="1">
              <a:spcBef>
                <a:spcPts val="1500"/>
              </a:spcBef>
            </a:pPr>
            <a:r>
              <a:rPr lang="en-US" altLang="ko-KR" sz="1000" dirty="0" smtClean="0"/>
              <a:t>Initiator may transmit an allocation report  with NB allocation information</a:t>
            </a:r>
            <a:endParaRPr lang="en-US" altLang="ko-KR" sz="1400" dirty="0"/>
          </a:p>
          <a:p>
            <a:pPr marL="0" indent="0">
              <a:buNone/>
            </a:pPr>
            <a:endParaRPr lang="en-US" altLang="ko-KR" sz="1600" dirty="0"/>
          </a:p>
        </p:txBody>
      </p:sp>
      <p:sp>
        <p:nvSpPr>
          <p:cNvPr id="3" name="직사각형 2"/>
          <p:cNvSpPr/>
          <p:nvPr/>
        </p:nvSpPr>
        <p:spPr>
          <a:xfrm>
            <a:off x="2286000" y="1905506"/>
            <a:ext cx="4572000" cy="276999"/>
          </a:xfrm>
          <a:prstGeom prst="rect">
            <a:avLst/>
          </a:prstGeom>
        </p:spPr>
        <p:txBody>
          <a:bodyPr>
            <a:spAutoFit/>
          </a:bodyPr>
          <a:lstStyle/>
          <a:p>
            <a:endParaRPr lang="ko-KR" altLang="en-US" dirty="0"/>
          </a:p>
        </p:txBody>
      </p:sp>
    </p:spTree>
    <p:extLst>
      <p:ext uri="{BB962C8B-B14F-4D97-AF65-F5344CB8AC3E}">
        <p14:creationId xmlns:p14="http://schemas.microsoft.com/office/powerpoint/2010/main" val="1437065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transmit an allocation packet during measurement report phase with an minimized information for NB resource allocation to responder(s) after ranging</a:t>
            </a:r>
          </a:p>
          <a:p>
            <a:pPr lvl="1">
              <a:lnSpc>
                <a:spcPct val="50000"/>
              </a:lnSpc>
              <a:spcBef>
                <a:spcPts val="1500"/>
              </a:spcBef>
            </a:pPr>
            <a:r>
              <a:rPr lang="en-US" altLang="ko-KR" sz="1000" dirty="0"/>
              <a:t>Address Size field specifies the size of the address used in NB Allocation IE</a:t>
            </a:r>
          </a:p>
          <a:p>
            <a:pPr lvl="1">
              <a:lnSpc>
                <a:spcPct val="50000"/>
              </a:lnSpc>
              <a:spcBef>
                <a:spcPts val="1500"/>
              </a:spcBef>
            </a:pPr>
            <a:r>
              <a:rPr lang="en-US" altLang="ko-KR" sz="1000" dirty="0"/>
              <a:t>Address field identifies the participating device. The size of the Address field is specified by the Address Size field </a:t>
            </a:r>
            <a:endParaRPr lang="en-US" altLang="ko-KR" sz="1600" dirty="0"/>
          </a:p>
          <a:p>
            <a:pPr lvl="1">
              <a:lnSpc>
                <a:spcPct val="50000"/>
              </a:lnSpc>
              <a:spcBef>
                <a:spcPts val="1500"/>
              </a:spcBef>
            </a:pPr>
            <a:r>
              <a:rPr lang="en-US" altLang="ko-KR" sz="1000" dirty="0"/>
              <a:t>NB Channel field is used to assign a NB channel index to device identified by the address field</a:t>
            </a:r>
          </a:p>
          <a:p>
            <a:pPr lvl="1">
              <a:lnSpc>
                <a:spcPct val="50000"/>
              </a:lnSpc>
              <a:spcBef>
                <a:spcPts val="1500"/>
              </a:spcBef>
            </a:pPr>
            <a:r>
              <a:rPr lang="en-US" altLang="ko-KR" sz="1000" dirty="0"/>
              <a:t>NB PHY specifies the NB PHY configuration index (i.e., O-QPSK PHY #1 - #10 in section 1.2.3. [1] )</a:t>
            </a:r>
          </a:p>
          <a:p>
            <a:pPr lvl="1">
              <a:lnSpc>
                <a:spcPct val="50000"/>
              </a:lnSpc>
              <a:spcBef>
                <a:spcPts val="1500"/>
              </a:spcBef>
            </a:pPr>
            <a:r>
              <a:rPr lang="en-US" altLang="ko-KR" sz="1000" dirty="0"/>
              <a:t>Transmission Offset field specifies the remaining </a:t>
            </a:r>
            <a:r>
              <a:rPr lang="en-US" altLang="ko-KR" sz="1000" b="1" dirty="0"/>
              <a:t>until the start(or end) of NB packet in the channel specified by NB Channel field </a:t>
            </a:r>
            <a:br>
              <a:rPr lang="en-US" altLang="ko-KR" sz="1000" b="1" dirty="0"/>
            </a:br>
            <a:r>
              <a:rPr lang="en-US" altLang="ko-KR" sz="1000" b="1" dirty="0"/>
              <a:t/>
            </a:r>
            <a:br>
              <a:rPr lang="en-US" altLang="ko-KR" sz="1000" b="1" dirty="0"/>
            </a:br>
            <a:r>
              <a:rPr lang="en-US" altLang="ko-KR" sz="1000" b="1" dirty="0"/>
              <a:t>relative to the start of allocation packet (or end of round / block)</a:t>
            </a:r>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smtClean="0"/>
              <a:t>Simple NB Allocation IE</a:t>
            </a:r>
            <a:endParaRPr lang="en-US" altLang="en-US" sz="32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8</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sp>
        <p:nvSpPr>
          <p:cNvPr id="3" name="직사각형 2"/>
          <p:cNvSpPr/>
          <p:nvPr/>
        </p:nvSpPr>
        <p:spPr>
          <a:xfrm>
            <a:off x="2895600" y="3259294"/>
            <a:ext cx="4572000" cy="276999"/>
          </a:xfrm>
          <a:prstGeom prst="rect">
            <a:avLst/>
          </a:prstGeom>
        </p:spPr>
        <p:txBody>
          <a:bodyPr>
            <a:spAutoFit/>
          </a:bodyPr>
          <a:lstStyle/>
          <a:p>
            <a:endParaRPr lang="ko-KR" altLang="en-US" dirty="0"/>
          </a:p>
        </p:txBody>
      </p:sp>
      <p:graphicFrame>
        <p:nvGraphicFramePr>
          <p:cNvPr id="4" name="표 3"/>
          <p:cNvGraphicFramePr>
            <a:graphicFrameLocks noGrp="1"/>
          </p:cNvGraphicFramePr>
          <p:nvPr>
            <p:extLst>
              <p:ext uri="{D42A27DB-BD31-4B8C-83A1-F6EECF244321}">
                <p14:modId xmlns:p14="http://schemas.microsoft.com/office/powerpoint/2010/main" val="520059121"/>
              </p:ext>
            </p:extLst>
          </p:nvPr>
        </p:nvGraphicFramePr>
        <p:xfrm>
          <a:off x="1600200" y="3674709"/>
          <a:ext cx="4459343" cy="548640"/>
        </p:xfrm>
        <a:graphic>
          <a:graphicData uri="http://schemas.openxmlformats.org/drawingml/2006/table">
            <a:tbl>
              <a:tblPr firstRow="1" bandRow="1">
                <a:tableStyleId>{5940675A-B579-460E-94D1-54222C63F5DA}</a:tableStyleId>
              </a:tblPr>
              <a:tblGrid>
                <a:gridCol w="633730">
                  <a:extLst>
                    <a:ext uri="{9D8B030D-6E8A-4147-A177-3AD203B41FA5}">
                      <a16:colId xmlns:a16="http://schemas.microsoft.com/office/drawing/2014/main" val="3758402708"/>
                    </a:ext>
                  </a:extLst>
                </a:gridCol>
                <a:gridCol w="703580">
                  <a:extLst>
                    <a:ext uri="{9D8B030D-6E8A-4147-A177-3AD203B41FA5}">
                      <a16:colId xmlns:a16="http://schemas.microsoft.com/office/drawing/2014/main" val="673786281"/>
                    </a:ext>
                  </a:extLst>
                </a:gridCol>
                <a:gridCol w="862979">
                  <a:extLst>
                    <a:ext uri="{9D8B030D-6E8A-4147-A177-3AD203B41FA5}">
                      <a16:colId xmlns:a16="http://schemas.microsoft.com/office/drawing/2014/main" val="553377393"/>
                    </a:ext>
                  </a:extLst>
                </a:gridCol>
                <a:gridCol w="862979">
                  <a:extLst>
                    <a:ext uri="{9D8B030D-6E8A-4147-A177-3AD203B41FA5}">
                      <a16:colId xmlns:a16="http://schemas.microsoft.com/office/drawing/2014/main" val="1162219628"/>
                    </a:ext>
                  </a:extLst>
                </a:gridCol>
                <a:gridCol w="467118">
                  <a:extLst>
                    <a:ext uri="{9D8B030D-6E8A-4147-A177-3AD203B41FA5}">
                      <a16:colId xmlns:a16="http://schemas.microsoft.com/office/drawing/2014/main" val="4156273870"/>
                    </a:ext>
                  </a:extLst>
                </a:gridCol>
                <a:gridCol w="928957">
                  <a:extLst>
                    <a:ext uri="{9D8B030D-6E8A-4147-A177-3AD203B41FA5}">
                      <a16:colId xmlns:a16="http://schemas.microsoft.com/office/drawing/2014/main" val="1568065401"/>
                    </a:ext>
                  </a:extLst>
                </a:gridCol>
              </a:tblGrid>
              <a:tr h="170490">
                <a:tc>
                  <a:txBody>
                    <a:bodyPr/>
                    <a:lstStyle/>
                    <a:p>
                      <a:pPr algn="ctr" latinLnBrk="1"/>
                      <a:r>
                        <a:rPr lang="en-US" altLang="ko-KR" sz="800" dirty="0" smtClean="0"/>
                        <a:t>Bits : 2</a:t>
                      </a:r>
                      <a:endParaRPr lang="ko-KR" altLang="en-US" sz="800" dirty="0"/>
                    </a:p>
                  </a:txBody>
                  <a:tcPr>
                    <a:solidFill>
                      <a:srgbClr val="FFCCFF"/>
                    </a:solidFill>
                  </a:tcPr>
                </a:tc>
                <a:tc>
                  <a:txBody>
                    <a:bodyPr/>
                    <a:lstStyle/>
                    <a:p>
                      <a:pPr algn="ctr" latinLnBrk="1"/>
                      <a:r>
                        <a:rPr lang="en-US" altLang="ko-KR" sz="800" dirty="0" smtClean="0"/>
                        <a:t>6</a:t>
                      </a:r>
                      <a:endParaRPr lang="ko-KR" altLang="en-US" sz="800" dirty="0"/>
                    </a:p>
                  </a:txBody>
                  <a:tcPr>
                    <a:solidFill>
                      <a:schemeClr val="bg1"/>
                    </a:solidFill>
                  </a:tcPr>
                </a:tc>
                <a:tc>
                  <a:txBody>
                    <a:bodyPr/>
                    <a:lstStyle/>
                    <a:p>
                      <a:pPr algn="ctr" latinLnBrk="1"/>
                      <a:r>
                        <a:rPr lang="en-US" altLang="ko-KR" sz="800" dirty="0" smtClean="0"/>
                        <a:t>Octets</a:t>
                      </a:r>
                      <a:r>
                        <a:rPr lang="en-US" altLang="ko-KR" sz="800" baseline="0" dirty="0" smtClean="0"/>
                        <a:t> : 2/3/8</a:t>
                      </a:r>
                      <a:endParaRPr lang="ko-KR" altLang="en-US" sz="800" dirty="0"/>
                    </a:p>
                  </a:txBody>
                  <a:tcPr>
                    <a:solidFill>
                      <a:srgbClr val="FFCCFF"/>
                    </a:solidFill>
                  </a:tcPr>
                </a:tc>
                <a:tc>
                  <a:txBody>
                    <a:bodyPr/>
                    <a:lstStyle/>
                    <a:p>
                      <a:pPr algn="ctr" latinLnBrk="1"/>
                      <a:r>
                        <a:rPr lang="en-US" altLang="ko-KR" sz="800" dirty="0" smtClean="0"/>
                        <a:t>Octets</a:t>
                      </a:r>
                      <a:r>
                        <a:rPr lang="en-US" altLang="ko-KR" sz="800" baseline="0" dirty="0" smtClean="0"/>
                        <a:t> : </a:t>
                      </a:r>
                      <a:r>
                        <a:rPr lang="en-US" altLang="ko-KR" sz="800" dirty="0" smtClean="0"/>
                        <a:t>2</a:t>
                      </a:r>
                      <a:endParaRPr lang="ko-KR" altLang="en-US" sz="800" dirty="0"/>
                    </a:p>
                  </a:txBody>
                  <a:tcPr>
                    <a:solidFill>
                      <a:srgbClr val="FFCCFF"/>
                    </a:solidFill>
                  </a:tcPr>
                </a:tc>
                <a:tc>
                  <a:txBody>
                    <a:bodyPr/>
                    <a:lstStyle/>
                    <a:p>
                      <a:pPr algn="ctr" latinLnBrk="1"/>
                      <a:r>
                        <a:rPr lang="en-US" altLang="ko-KR" sz="800" dirty="0" smtClean="0"/>
                        <a:t>1</a:t>
                      </a:r>
                      <a:endParaRPr lang="ko-KR" altLang="en-US" sz="800" dirty="0"/>
                    </a:p>
                  </a:txBody>
                  <a:tcPr>
                    <a:solidFill>
                      <a:srgbClr val="FFCCFF"/>
                    </a:solidFill>
                  </a:tcPr>
                </a:tc>
                <a:tc>
                  <a:txBody>
                    <a:bodyPr/>
                    <a:lstStyle/>
                    <a:p>
                      <a:pPr algn="ctr" latinLnBrk="1"/>
                      <a:r>
                        <a:rPr lang="en-US" altLang="ko-KR" sz="800" dirty="0" smtClean="0"/>
                        <a:t>4</a:t>
                      </a:r>
                      <a:endParaRPr lang="ko-KR" altLang="en-US" sz="800" dirty="0"/>
                    </a:p>
                  </a:txBody>
                  <a:tcPr>
                    <a:solidFill>
                      <a:srgbClr val="FFCCFF"/>
                    </a:solidFill>
                  </a:tcPr>
                </a:tc>
                <a:extLst>
                  <a:ext uri="{0D108BD9-81ED-4DB2-BD59-A6C34878D82A}">
                    <a16:rowId xmlns:a16="http://schemas.microsoft.com/office/drawing/2014/main" val="3903870098"/>
                  </a:ext>
                </a:extLst>
              </a:tr>
              <a:tr h="233816">
                <a:tc>
                  <a:txBody>
                    <a:bodyPr/>
                    <a:lstStyle/>
                    <a:p>
                      <a:pPr algn="ctr" latinLnBrk="1"/>
                      <a:r>
                        <a:rPr lang="en-US" altLang="ko-KR" sz="800" dirty="0" smtClean="0"/>
                        <a:t>Address</a:t>
                      </a:r>
                    </a:p>
                    <a:p>
                      <a:pPr algn="ctr" latinLnBrk="1"/>
                      <a:r>
                        <a:rPr lang="en-US" altLang="ko-KR" sz="800" dirty="0" smtClean="0"/>
                        <a:t>Size</a:t>
                      </a:r>
                      <a:endParaRPr lang="ko-KR" altLang="en-US" sz="800" dirty="0"/>
                    </a:p>
                  </a:txBody>
                  <a:tcPr>
                    <a:solidFill>
                      <a:srgbClr val="FFCCFF"/>
                    </a:solidFill>
                  </a:tcPr>
                </a:tc>
                <a:tc>
                  <a:txBody>
                    <a:bodyPr/>
                    <a:lstStyle/>
                    <a:p>
                      <a:pPr algn="ctr" latinLnBrk="1"/>
                      <a:r>
                        <a:rPr lang="en-US" altLang="ko-KR" sz="800" dirty="0" smtClean="0"/>
                        <a:t>Reserved</a:t>
                      </a:r>
                      <a:endParaRPr lang="ko-KR" altLang="en-US" sz="800" dirty="0"/>
                    </a:p>
                  </a:txBody>
                  <a:tcPr>
                    <a:solidFill>
                      <a:schemeClr val="bg1"/>
                    </a:solidFill>
                  </a:tcPr>
                </a:tc>
                <a:tc>
                  <a:txBody>
                    <a:bodyPr/>
                    <a:lstStyle/>
                    <a:p>
                      <a:pPr algn="ctr" latinLnBrk="1"/>
                      <a:r>
                        <a:rPr lang="en-US" altLang="ko-KR" sz="800" dirty="0" smtClean="0"/>
                        <a:t>Address</a:t>
                      </a:r>
                      <a:endParaRPr lang="ko-KR" altLang="en-US" sz="800" dirty="0"/>
                    </a:p>
                  </a:txBody>
                  <a:tcPr>
                    <a:solidFill>
                      <a:srgbClr val="FFCCFF"/>
                    </a:solidFill>
                  </a:tcPr>
                </a:tc>
                <a:tc>
                  <a:txBody>
                    <a:bodyPr/>
                    <a:lstStyle/>
                    <a:p>
                      <a:pPr algn="ctr" latinLnBrk="1"/>
                      <a:r>
                        <a:rPr lang="en-US" altLang="ko-KR" sz="800" dirty="0" smtClean="0"/>
                        <a:t>NB</a:t>
                      </a:r>
                      <a:r>
                        <a:rPr lang="en-US" altLang="ko-KR" sz="800" baseline="0" dirty="0" smtClean="0"/>
                        <a:t> Channel</a:t>
                      </a:r>
                      <a:endParaRPr lang="ko-KR" altLang="en-US" sz="800" dirty="0"/>
                    </a:p>
                  </a:txBody>
                  <a:tcPr>
                    <a:solidFill>
                      <a:srgbClr val="FFCCFF"/>
                    </a:solidFill>
                  </a:tcPr>
                </a:tc>
                <a:tc>
                  <a:txBody>
                    <a:bodyPr/>
                    <a:lstStyle/>
                    <a:p>
                      <a:pPr algn="ctr" latinLnBrk="1"/>
                      <a:r>
                        <a:rPr lang="en-US" altLang="ko-KR" sz="800" dirty="0" smtClean="0"/>
                        <a:t>NB </a:t>
                      </a:r>
                      <a:br>
                        <a:rPr lang="en-US" altLang="ko-KR" sz="800" dirty="0" smtClean="0"/>
                      </a:br>
                      <a:r>
                        <a:rPr lang="en-US" altLang="ko-KR" sz="800" dirty="0" smtClean="0"/>
                        <a:t>PHY</a:t>
                      </a:r>
                      <a:endParaRPr lang="ko-KR" altLang="en-US" sz="800" dirty="0"/>
                    </a:p>
                  </a:txBody>
                  <a:tcPr>
                    <a:solidFill>
                      <a:srgbClr val="FFCCFF"/>
                    </a:solidFill>
                  </a:tcPr>
                </a:tc>
                <a:tc>
                  <a:txBody>
                    <a:bodyPr/>
                    <a:lstStyle/>
                    <a:p>
                      <a:pPr algn="ctr" latinLnBrk="1"/>
                      <a:r>
                        <a:rPr lang="en-US" altLang="ko-KR" sz="800" dirty="0" smtClean="0"/>
                        <a:t>Transmission</a:t>
                      </a:r>
                      <a:br>
                        <a:rPr lang="en-US" altLang="ko-KR" sz="800" dirty="0" smtClean="0"/>
                      </a:br>
                      <a:r>
                        <a:rPr lang="en-US" altLang="ko-KR" sz="800" dirty="0" smtClean="0"/>
                        <a:t>Offset</a:t>
                      </a:r>
                      <a:endParaRPr lang="ko-KR" altLang="en-US" sz="800" dirty="0"/>
                    </a:p>
                  </a:txBody>
                  <a:tcPr>
                    <a:solidFill>
                      <a:srgbClr val="FFCCFF"/>
                    </a:solidFill>
                  </a:tcPr>
                </a:tc>
                <a:extLst>
                  <a:ext uri="{0D108BD9-81ED-4DB2-BD59-A6C34878D82A}">
                    <a16:rowId xmlns:a16="http://schemas.microsoft.com/office/drawing/2014/main" val="2076490108"/>
                  </a:ext>
                </a:extLst>
              </a:tr>
            </a:tbl>
          </a:graphicData>
        </a:graphic>
      </p:graphicFrame>
      <p:sp>
        <p:nvSpPr>
          <p:cNvPr id="9" name="직사각형 8"/>
          <p:cNvSpPr/>
          <p:nvPr/>
        </p:nvSpPr>
        <p:spPr>
          <a:xfrm>
            <a:off x="2989750" y="4771450"/>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10" name="직사각형 9"/>
          <p:cNvSpPr/>
          <p:nvPr/>
        </p:nvSpPr>
        <p:spPr>
          <a:xfrm>
            <a:off x="7200097" y="5069386"/>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14" name="직사각형 13"/>
          <p:cNvSpPr/>
          <p:nvPr/>
        </p:nvSpPr>
        <p:spPr>
          <a:xfrm>
            <a:off x="4246294" y="5987204"/>
            <a:ext cx="1227599"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effectLst/>
                <a:uLnTx/>
                <a:uFillTx/>
                <a:latin typeface="맑은 고딕" panose="020F0502020204030204"/>
                <a:ea typeface="맑은 고딕" panose="020B0503020000020004" pitchFamily="50" charset="-127"/>
              </a:rPr>
              <a:t>Ranging</a:t>
            </a:r>
          </a:p>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smtClean="0">
                <a:latin typeface="맑은 고딕" panose="020F0502020204030204"/>
                <a:ea typeface="맑은 고딕" panose="020B0503020000020004" pitchFamily="50" charset="-127"/>
              </a:rPr>
              <a:t>Phase</a:t>
            </a:r>
            <a:endParaRPr kumimoji="0" lang="ko-KR" altLang="en-US" sz="700" b="0" i="0" u="none" strike="noStrike" kern="0" cap="none" spc="0" normalizeH="0" baseline="0" noProof="0" dirty="0" smtClean="0">
              <a:ln>
                <a:noFill/>
              </a:ln>
              <a:effectLst/>
              <a:uLnTx/>
              <a:uFillTx/>
              <a:latin typeface="맑은 고딕" panose="020F0502020204030204"/>
              <a:ea typeface="맑은 고딕" panose="020B0503020000020004" pitchFamily="50" charset="-127"/>
            </a:endParaRPr>
          </a:p>
        </p:txBody>
      </p:sp>
      <p:sp>
        <p:nvSpPr>
          <p:cNvPr id="18" name="직사각형 17"/>
          <p:cNvSpPr/>
          <p:nvPr/>
        </p:nvSpPr>
        <p:spPr>
          <a:xfrm>
            <a:off x="2989750" y="5079227"/>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2</a:t>
            </a:r>
          </a:p>
        </p:txBody>
      </p:sp>
      <p:sp>
        <p:nvSpPr>
          <p:cNvPr id="19" name="직사각형 18"/>
          <p:cNvSpPr/>
          <p:nvPr/>
        </p:nvSpPr>
        <p:spPr>
          <a:xfrm>
            <a:off x="2989749" y="5642536"/>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smtClean="0">
                <a:solidFill>
                  <a:prstClr val="black"/>
                </a:solidFill>
                <a:latin typeface="SamsungOneKoreanOTF 600" panose="020B0703030303020204" pitchFamily="34" charset="-127"/>
                <a:ea typeface="SamsungOneKoreanOTF 600" panose="020B0703030303020204" pitchFamily="34" charset="-127"/>
              </a:rPr>
              <a:t>N</a:t>
            </a:r>
          </a:p>
        </p:txBody>
      </p:sp>
      <p:sp>
        <p:nvSpPr>
          <p:cNvPr id="20" name="직사각형 19"/>
          <p:cNvSpPr/>
          <p:nvPr/>
        </p:nvSpPr>
        <p:spPr>
          <a:xfrm rot="5400000">
            <a:off x="3600457" y="5322881"/>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22" name="직사각형 21"/>
          <p:cNvSpPr/>
          <p:nvPr/>
        </p:nvSpPr>
        <p:spPr>
          <a:xfrm>
            <a:off x="3006267" y="6093001"/>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UWB CH</a:t>
            </a:r>
            <a:endParaRPr lang="en-US" altLang="ko-KR" sz="700" i="1" dirty="0" smtClean="0">
              <a:solidFill>
                <a:prstClr val="black"/>
              </a:solidFill>
              <a:latin typeface="SamsungOneKoreanOTF 600" panose="020B0703030303020204" pitchFamily="34" charset="-127"/>
              <a:ea typeface="SamsungOneKoreanOTF 600" panose="020B0703030303020204" pitchFamily="34" charset="-127"/>
            </a:endParaRPr>
          </a:p>
        </p:txBody>
      </p:sp>
      <p:sp>
        <p:nvSpPr>
          <p:cNvPr id="30" name="직사각형 29"/>
          <p:cNvSpPr/>
          <p:nvPr/>
        </p:nvSpPr>
        <p:spPr bwMode="auto">
          <a:xfrm>
            <a:off x="3903394" y="4133837"/>
            <a:ext cx="685800" cy="81287"/>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8" name="모서리가 둥근 직사각형 27"/>
          <p:cNvSpPr/>
          <p:nvPr/>
        </p:nvSpPr>
        <p:spPr bwMode="auto">
          <a:xfrm>
            <a:off x="3450135" y="5055656"/>
            <a:ext cx="567560" cy="259149"/>
          </a:xfrm>
          <a:prstGeom prst="roundRect">
            <a:avLst/>
          </a:prstGeom>
          <a:noFill/>
          <a:ln w="12700" cap="flat" cmpd="sng" algn="ctr">
            <a:solidFill>
              <a:srgbClr val="7030A0"/>
            </a:solidFill>
            <a:prstDash val="sys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2" name="직사각형 31"/>
          <p:cNvSpPr/>
          <p:nvPr/>
        </p:nvSpPr>
        <p:spPr>
          <a:xfrm>
            <a:off x="5473893" y="5987337"/>
            <a:ext cx="746480"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Allocation</a:t>
            </a:r>
            <a:br>
              <a:rPr lang="en-US" altLang="ko-KR" sz="700" kern="0" dirty="0">
                <a:latin typeface="맑은 고딕" panose="020F0502020204030204"/>
                <a:ea typeface="맑은 고딕" panose="020B0503020000020004" pitchFamily="50" charset="-127"/>
              </a:rPr>
            </a:br>
            <a:r>
              <a:rPr lang="en-US" altLang="ko-KR" sz="700" kern="0" dirty="0">
                <a:latin typeface="맑은 고딕" panose="020F0502020204030204"/>
                <a:ea typeface="맑은 고딕" panose="020B0503020000020004" pitchFamily="50" charset="-127"/>
              </a:rPr>
              <a:t>Packet</a:t>
            </a:r>
            <a:endParaRPr lang="ko-KR" altLang="en-US" sz="700" kern="0" dirty="0">
              <a:latin typeface="맑은 고딕" panose="020F0502020204030204"/>
              <a:ea typeface="맑은 고딕" panose="020B0503020000020004" pitchFamily="50" charset="-127"/>
            </a:endParaRPr>
          </a:p>
        </p:txBody>
      </p:sp>
      <p:cxnSp>
        <p:nvCxnSpPr>
          <p:cNvPr id="33" name="꺾인 연결선 32"/>
          <p:cNvCxnSpPr>
            <a:stCxn id="30" idx="2"/>
            <a:endCxn id="28" idx="1"/>
          </p:cNvCxnSpPr>
          <p:nvPr/>
        </p:nvCxnSpPr>
        <p:spPr bwMode="auto">
          <a:xfrm rot="5400000">
            <a:off x="3363162" y="4302098"/>
            <a:ext cx="970107" cy="796159"/>
          </a:xfrm>
          <a:prstGeom prst="bentConnector4">
            <a:avLst>
              <a:gd name="adj1" fmla="val 43322"/>
              <a:gd name="adj2" fmla="val 128713"/>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직선 화살표 연결선 43"/>
          <p:cNvCxnSpPr/>
          <p:nvPr/>
        </p:nvCxnSpPr>
        <p:spPr bwMode="auto">
          <a:xfrm flipV="1">
            <a:off x="3476787" y="5299832"/>
            <a:ext cx="4507540" cy="1497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직사각형 57"/>
          <p:cNvSpPr/>
          <p:nvPr/>
        </p:nvSpPr>
        <p:spPr bwMode="auto">
          <a:xfrm>
            <a:off x="5390708" y="4149130"/>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57" name="직선 화살표 연결선 56"/>
          <p:cNvCxnSpPr/>
          <p:nvPr/>
        </p:nvCxnSpPr>
        <p:spPr bwMode="auto">
          <a:xfrm flipV="1">
            <a:off x="5486400" y="5191266"/>
            <a:ext cx="1713697" cy="5578"/>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직사각형 64"/>
          <p:cNvSpPr/>
          <p:nvPr/>
        </p:nvSpPr>
        <p:spPr bwMode="auto">
          <a:xfrm>
            <a:off x="6522669" y="5126018"/>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4096" name="꺾인 연결선 4095"/>
          <p:cNvCxnSpPr>
            <a:stCxn id="58" idx="2"/>
            <a:endCxn id="65" idx="0"/>
          </p:cNvCxnSpPr>
          <p:nvPr/>
        </p:nvCxnSpPr>
        <p:spPr bwMode="auto">
          <a:xfrm rot="16200000" flipH="1">
            <a:off x="5703748" y="4107006"/>
            <a:ext cx="906062" cy="1131961"/>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직사각형 92"/>
          <p:cNvSpPr/>
          <p:nvPr/>
        </p:nvSpPr>
        <p:spPr>
          <a:xfrm>
            <a:off x="6568494" y="5962196"/>
            <a:ext cx="42099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111" name="직사각형 110"/>
          <p:cNvSpPr/>
          <p:nvPr/>
        </p:nvSpPr>
        <p:spPr>
          <a:xfrm>
            <a:off x="7146127" y="5307319"/>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time</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12" name="직선 연결선 111"/>
          <p:cNvCxnSpPr/>
          <p:nvPr/>
        </p:nvCxnSpPr>
        <p:spPr bwMode="auto">
          <a:xfrm>
            <a:off x="5473893" y="4880123"/>
            <a:ext cx="0" cy="121287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96837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400050" y="1586216"/>
            <a:ext cx="8496300" cy="471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500"/>
              </a:spcBef>
            </a:pPr>
            <a:r>
              <a:rPr lang="en-US" altLang="ko-KR" sz="1400" dirty="0"/>
              <a:t>Initiator may transmit an allocation packet during measurement report phase with some more additional field for NB resource allocation to responder(s)   </a:t>
            </a:r>
          </a:p>
          <a:p>
            <a:pPr lvl="1">
              <a:lnSpc>
                <a:spcPct val="50000"/>
              </a:lnSpc>
              <a:spcBef>
                <a:spcPts val="1500"/>
              </a:spcBef>
            </a:pPr>
            <a:r>
              <a:rPr lang="en-US" altLang="ko-KR" sz="1000" dirty="0"/>
              <a:t>NB Channel set field indicates the set of used and unused channel</a:t>
            </a:r>
          </a:p>
          <a:p>
            <a:pPr lvl="1">
              <a:lnSpc>
                <a:spcPct val="50000"/>
              </a:lnSpc>
              <a:spcBef>
                <a:spcPts val="1500"/>
              </a:spcBef>
            </a:pPr>
            <a:r>
              <a:rPr lang="en-US" altLang="ko-KR" sz="1000" dirty="0"/>
              <a:t>NB Channel Seed field specified the value for the seed of hopping function if NB hopping is used (e.g., value is non-zero)</a:t>
            </a:r>
          </a:p>
          <a:p>
            <a:pPr lvl="1">
              <a:lnSpc>
                <a:spcPct val="50000"/>
              </a:lnSpc>
              <a:spcBef>
                <a:spcPts val="1500"/>
              </a:spcBef>
            </a:pPr>
            <a:r>
              <a:rPr lang="en-US" altLang="ko-KR" sz="1000" dirty="0"/>
              <a:t>Transmission Window field specifies the duration of NB transmissions in the channel specified by NB Channel field</a:t>
            </a:r>
          </a:p>
          <a:p>
            <a:pPr lvl="1">
              <a:lnSpc>
                <a:spcPct val="50000"/>
              </a:lnSpc>
              <a:spcBef>
                <a:spcPts val="1500"/>
              </a:spcBef>
            </a:pPr>
            <a:r>
              <a:rPr lang="en-US" altLang="ko-KR" sz="1000" dirty="0"/>
              <a:t>Connection Interval field indicates the remaining until the start of the next connection window relative to the start of the current </a:t>
            </a:r>
            <a:br>
              <a:rPr lang="en-US" altLang="ko-KR" sz="1000" dirty="0"/>
            </a:br>
            <a:r>
              <a:rPr lang="en-US" altLang="ko-KR" sz="1000" dirty="0"/>
              <a:t/>
            </a:r>
            <a:br>
              <a:rPr lang="en-US" altLang="ko-KR" sz="1000" dirty="0"/>
            </a:br>
            <a:r>
              <a:rPr lang="en-US" altLang="ko-KR" sz="1000" dirty="0"/>
              <a:t>connection window </a:t>
            </a:r>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04800" y="838200"/>
            <a:ext cx="8686800" cy="533400"/>
          </a:xfrm>
          <a:ln/>
        </p:spPr>
        <p:txBody>
          <a:bodyPr/>
          <a:lstStyle/>
          <a:p>
            <a:r>
              <a:rPr lang="en-US" altLang="en-US" sz="3200" dirty="0" smtClean="0"/>
              <a:t>Possible fields for NB Allocation IE</a:t>
            </a:r>
            <a:endParaRPr lang="en-US" altLang="en-US" sz="3200"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5413"/>
            <a:ext cx="530225" cy="182562"/>
          </a:xfrm>
        </p:spPr>
        <p:txBody>
          <a:bodyPr/>
          <a:lstStyle/>
          <a:p>
            <a:r>
              <a:rPr lang="en-US" altLang="en-US" dirty="0"/>
              <a:t>Slide </a:t>
            </a:r>
            <a:fld id="{E1E8D913-928F-7A43-9A26-D9879E0302D2}" type="slidenum">
              <a:rPr lang="en-US" altLang="en-US" smtClean="0"/>
              <a:pPr/>
              <a:t>9</a:t>
            </a:fld>
            <a:endParaRPr lang="en-US" altLang="en-US" dirty="0"/>
          </a:p>
        </p:txBody>
      </p:sp>
      <p:sp>
        <p:nvSpPr>
          <p:cNvPr id="2" name="Footer Placeholder 1"/>
          <p:cNvSpPr>
            <a:spLocks noGrp="1"/>
          </p:cNvSpPr>
          <p:nvPr>
            <p:ph type="ftr" sz="quarter" idx="11"/>
          </p:nvPr>
        </p:nvSpPr>
        <p:spPr>
          <a:xfrm>
            <a:off x="5486400" y="6475413"/>
            <a:ext cx="3124200" cy="184666"/>
          </a:xfrm>
        </p:spPr>
        <p:txBody>
          <a:bodyPr/>
          <a:lstStyle/>
          <a:p>
            <a:r>
              <a:rPr lang="da-DK" altLang="en-US" dirty="0"/>
              <a:t>Mingyu Lee (Samsung Electronics)</a:t>
            </a:r>
            <a:endParaRPr lang="en-US" altLang="en-US" dirty="0"/>
          </a:p>
        </p:txBody>
      </p:sp>
      <p:graphicFrame>
        <p:nvGraphicFramePr>
          <p:cNvPr id="51" name="표 50"/>
          <p:cNvGraphicFramePr>
            <a:graphicFrameLocks noGrp="1"/>
          </p:cNvGraphicFramePr>
          <p:nvPr>
            <p:extLst>
              <p:ext uri="{D42A27DB-BD31-4B8C-83A1-F6EECF244321}">
                <p14:modId xmlns:p14="http://schemas.microsoft.com/office/powerpoint/2010/main" val="28829509"/>
              </p:ext>
            </p:extLst>
          </p:nvPr>
        </p:nvGraphicFramePr>
        <p:xfrm>
          <a:off x="413945" y="3733801"/>
          <a:ext cx="7096605" cy="677757"/>
        </p:xfrm>
        <a:graphic>
          <a:graphicData uri="http://schemas.openxmlformats.org/drawingml/2006/table">
            <a:tbl>
              <a:tblPr firstRow="1" bandRow="1">
                <a:tableStyleId>{5940675A-B579-460E-94D1-54222C63F5DA}</a:tableStyleId>
              </a:tblPr>
              <a:tblGrid>
                <a:gridCol w="586105">
                  <a:extLst>
                    <a:ext uri="{9D8B030D-6E8A-4147-A177-3AD203B41FA5}">
                      <a16:colId xmlns:a16="http://schemas.microsoft.com/office/drawing/2014/main" val="365081153"/>
                    </a:ext>
                  </a:extLst>
                </a:gridCol>
                <a:gridCol w="648018">
                  <a:extLst>
                    <a:ext uri="{9D8B030D-6E8A-4147-A177-3AD203B41FA5}">
                      <a16:colId xmlns:a16="http://schemas.microsoft.com/office/drawing/2014/main" val="1126024934"/>
                    </a:ext>
                  </a:extLst>
                </a:gridCol>
                <a:gridCol w="821055">
                  <a:extLst>
                    <a:ext uri="{9D8B030D-6E8A-4147-A177-3AD203B41FA5}">
                      <a16:colId xmlns:a16="http://schemas.microsoft.com/office/drawing/2014/main" val="912951529"/>
                    </a:ext>
                  </a:extLst>
                </a:gridCol>
                <a:gridCol w="676423">
                  <a:extLst>
                    <a:ext uri="{9D8B030D-6E8A-4147-A177-3AD203B41FA5}">
                      <a16:colId xmlns:a16="http://schemas.microsoft.com/office/drawing/2014/main" val="161646444"/>
                    </a:ext>
                  </a:extLst>
                </a:gridCol>
                <a:gridCol w="651517">
                  <a:extLst>
                    <a:ext uri="{9D8B030D-6E8A-4147-A177-3AD203B41FA5}">
                      <a16:colId xmlns:a16="http://schemas.microsoft.com/office/drawing/2014/main" val="1162219628"/>
                    </a:ext>
                  </a:extLst>
                </a:gridCol>
                <a:gridCol w="651517">
                  <a:extLst>
                    <a:ext uri="{9D8B030D-6E8A-4147-A177-3AD203B41FA5}">
                      <a16:colId xmlns:a16="http://schemas.microsoft.com/office/drawing/2014/main" val="4119803827"/>
                    </a:ext>
                  </a:extLst>
                </a:gridCol>
                <a:gridCol w="449580">
                  <a:extLst>
                    <a:ext uri="{9D8B030D-6E8A-4147-A177-3AD203B41FA5}">
                      <a16:colId xmlns:a16="http://schemas.microsoft.com/office/drawing/2014/main" val="4156273870"/>
                    </a:ext>
                  </a:extLst>
                </a:gridCol>
                <a:gridCol w="894080">
                  <a:extLst>
                    <a:ext uri="{9D8B030D-6E8A-4147-A177-3AD203B41FA5}">
                      <a16:colId xmlns:a16="http://schemas.microsoft.com/office/drawing/2014/main" val="1568065401"/>
                    </a:ext>
                  </a:extLst>
                </a:gridCol>
                <a:gridCol w="925830">
                  <a:extLst>
                    <a:ext uri="{9D8B030D-6E8A-4147-A177-3AD203B41FA5}">
                      <a16:colId xmlns:a16="http://schemas.microsoft.com/office/drawing/2014/main" val="3768989769"/>
                    </a:ext>
                  </a:extLst>
                </a:gridCol>
                <a:gridCol w="792480">
                  <a:extLst>
                    <a:ext uri="{9D8B030D-6E8A-4147-A177-3AD203B41FA5}">
                      <a16:colId xmlns:a16="http://schemas.microsoft.com/office/drawing/2014/main" val="591653288"/>
                    </a:ext>
                  </a:extLst>
                </a:gridCol>
              </a:tblGrid>
              <a:tr h="220557">
                <a:tc>
                  <a:txBody>
                    <a:bodyPr/>
                    <a:lstStyle/>
                    <a:p>
                      <a:pPr algn="ctr" latinLnBrk="1"/>
                      <a:r>
                        <a:rPr lang="en-US" altLang="ko-KR" sz="700" dirty="0" smtClean="0"/>
                        <a:t>Bits : 6</a:t>
                      </a:r>
                      <a:endParaRPr lang="ko-KR" altLang="en-US" sz="700" dirty="0"/>
                    </a:p>
                  </a:txBody>
                  <a:tcPr/>
                </a:tc>
                <a:tc>
                  <a:txBody>
                    <a:bodyPr/>
                    <a:lstStyle/>
                    <a:p>
                      <a:pPr algn="ctr" latinLnBrk="1"/>
                      <a:r>
                        <a:rPr lang="en-US" altLang="ko-KR" sz="700" dirty="0" smtClean="0"/>
                        <a:t>2</a:t>
                      </a:r>
                      <a:endParaRPr lang="ko-KR" altLang="en-US" sz="700" dirty="0"/>
                    </a:p>
                  </a:txBody>
                  <a:tcPr>
                    <a:solidFill>
                      <a:srgbClr val="FFCCFF"/>
                    </a:solidFill>
                  </a:tcPr>
                </a:tc>
                <a:tc>
                  <a:txBody>
                    <a:bodyPr/>
                    <a:lstStyle/>
                    <a:p>
                      <a:pPr algn="ctr" latinLnBrk="1"/>
                      <a:r>
                        <a:rPr lang="en-US" altLang="ko-KR" sz="700" dirty="0" smtClean="0"/>
                        <a:t>Octets</a:t>
                      </a:r>
                      <a:r>
                        <a:rPr lang="en-US" altLang="ko-KR" sz="700" baseline="0" dirty="0" smtClean="0"/>
                        <a:t> : 2/3/8</a:t>
                      </a:r>
                      <a:endParaRPr lang="ko-KR" altLang="en-US" sz="700" dirty="0"/>
                    </a:p>
                  </a:txBody>
                  <a:tcPr>
                    <a:solidFill>
                      <a:srgbClr val="FFCCFF"/>
                    </a:solidFill>
                  </a:tcPr>
                </a:tc>
                <a:tc>
                  <a:txBody>
                    <a:bodyPr/>
                    <a:lstStyle/>
                    <a:p>
                      <a:pPr algn="ctr" latinLnBrk="1"/>
                      <a:r>
                        <a:rPr lang="en-US" altLang="ko-KR" sz="800" dirty="0" smtClean="0"/>
                        <a:t>2</a:t>
                      </a:r>
                      <a:endParaRPr lang="ko-KR" altLang="en-US" sz="800" dirty="0"/>
                    </a:p>
                  </a:txBody>
                  <a:tcPr/>
                </a:tc>
                <a:tc>
                  <a:txBody>
                    <a:bodyPr/>
                    <a:lstStyle/>
                    <a:p>
                      <a:pPr algn="ctr" latinLnBrk="1"/>
                      <a:r>
                        <a:rPr lang="en-US" altLang="ko-KR" sz="800" dirty="0" smtClean="0"/>
                        <a:t>2</a:t>
                      </a:r>
                      <a:endParaRPr lang="ko-KR" altLang="en-US" sz="800" dirty="0"/>
                    </a:p>
                  </a:txBody>
                  <a:tcPr>
                    <a:solidFill>
                      <a:srgbClr val="FFCCFF"/>
                    </a:solidFill>
                  </a:tcPr>
                </a:tc>
                <a:tc>
                  <a:txBody>
                    <a:bodyPr/>
                    <a:lstStyle/>
                    <a:p>
                      <a:pPr algn="ctr" latinLnBrk="1"/>
                      <a:r>
                        <a:rPr lang="en-US" altLang="ko-KR" sz="800" dirty="0" smtClean="0"/>
                        <a:t>1</a:t>
                      </a:r>
                      <a:endParaRPr lang="ko-KR" altLang="en-US" sz="800" dirty="0"/>
                    </a:p>
                  </a:txBody>
                  <a:tcPr/>
                </a:tc>
                <a:tc>
                  <a:txBody>
                    <a:bodyPr/>
                    <a:lstStyle/>
                    <a:p>
                      <a:pPr algn="ctr" latinLnBrk="1"/>
                      <a:r>
                        <a:rPr lang="en-US" altLang="ko-KR" sz="800" dirty="0" smtClean="0"/>
                        <a:t>1</a:t>
                      </a:r>
                      <a:endParaRPr lang="ko-KR" altLang="en-US" sz="800" dirty="0"/>
                    </a:p>
                  </a:txBody>
                  <a:tcPr>
                    <a:solidFill>
                      <a:srgbClr val="FFCCFF"/>
                    </a:solidFill>
                  </a:tcPr>
                </a:tc>
                <a:tc>
                  <a:txBody>
                    <a:bodyPr/>
                    <a:lstStyle/>
                    <a:p>
                      <a:pPr algn="ctr" latinLnBrk="1"/>
                      <a:r>
                        <a:rPr lang="en-US" altLang="ko-KR" sz="800" dirty="0" smtClean="0"/>
                        <a:t>4</a:t>
                      </a:r>
                      <a:endParaRPr lang="ko-KR" altLang="en-US" sz="800" dirty="0"/>
                    </a:p>
                  </a:txBody>
                  <a:tcPr>
                    <a:solidFill>
                      <a:srgbClr val="FFCCFF"/>
                    </a:solidFill>
                  </a:tcPr>
                </a:tc>
                <a:tc>
                  <a:txBody>
                    <a:bodyPr/>
                    <a:lstStyle/>
                    <a:p>
                      <a:pPr algn="ctr" latinLnBrk="1"/>
                      <a:r>
                        <a:rPr lang="en-US" altLang="ko-KR" sz="800" dirty="0" smtClean="0"/>
                        <a:t>4</a:t>
                      </a:r>
                      <a:endParaRPr lang="ko-KR" altLang="en-US" sz="800" dirty="0"/>
                    </a:p>
                  </a:txBody>
                  <a:tcPr/>
                </a:tc>
                <a:tc>
                  <a:txBody>
                    <a:bodyPr/>
                    <a:lstStyle/>
                    <a:p>
                      <a:pPr algn="ctr" latinLnBrk="1"/>
                      <a:r>
                        <a:rPr lang="en-US" altLang="ko-KR" sz="800" dirty="0" smtClean="0"/>
                        <a:t>3</a:t>
                      </a:r>
                      <a:endParaRPr lang="ko-KR" altLang="en-US" sz="800" dirty="0"/>
                    </a:p>
                  </a:txBody>
                  <a:tcPr/>
                </a:tc>
                <a:extLst>
                  <a:ext uri="{0D108BD9-81ED-4DB2-BD59-A6C34878D82A}">
                    <a16:rowId xmlns:a16="http://schemas.microsoft.com/office/drawing/2014/main" val="3903870098"/>
                  </a:ext>
                </a:extLst>
              </a:tr>
              <a:tr h="266700">
                <a:tc>
                  <a:txBody>
                    <a:bodyPr/>
                    <a:lstStyle/>
                    <a:p>
                      <a:pPr algn="ctr" latinLnBrk="1"/>
                      <a:r>
                        <a:rPr lang="en-US" altLang="ko-KR" sz="700" dirty="0" smtClean="0"/>
                        <a:t>Version</a:t>
                      </a:r>
                      <a:endParaRPr lang="ko-KR" altLang="en-US" sz="700" dirty="0"/>
                    </a:p>
                  </a:txBody>
                  <a:tcPr/>
                </a:tc>
                <a:tc>
                  <a:txBody>
                    <a:bodyPr/>
                    <a:lstStyle/>
                    <a:p>
                      <a:pPr algn="ctr" latinLnBrk="1"/>
                      <a:r>
                        <a:rPr lang="en-US" altLang="ko-KR" sz="700" dirty="0" smtClean="0"/>
                        <a:t>Address</a:t>
                      </a:r>
                    </a:p>
                    <a:p>
                      <a:pPr algn="ctr" latinLnBrk="1"/>
                      <a:r>
                        <a:rPr lang="en-US" altLang="ko-KR" sz="700" dirty="0" smtClean="0"/>
                        <a:t>Size</a:t>
                      </a:r>
                      <a:endParaRPr lang="ko-KR" altLang="en-US" sz="700" dirty="0"/>
                    </a:p>
                  </a:txBody>
                  <a:tcPr>
                    <a:solidFill>
                      <a:srgbClr val="FFCCFF"/>
                    </a:solidFill>
                  </a:tcPr>
                </a:tc>
                <a:tc>
                  <a:txBody>
                    <a:bodyPr/>
                    <a:lstStyle/>
                    <a:p>
                      <a:pPr algn="ctr" latinLnBrk="1"/>
                      <a:r>
                        <a:rPr lang="en-US" altLang="ko-KR" sz="700" dirty="0" smtClean="0"/>
                        <a:t>Address</a:t>
                      </a:r>
                      <a:endParaRPr lang="ko-KR" altLang="en-US" sz="700" dirty="0"/>
                    </a:p>
                  </a:txBody>
                  <a:tcPr>
                    <a:solidFill>
                      <a:srgbClr val="FFCCFF"/>
                    </a:solidFill>
                  </a:tcPr>
                </a:tc>
                <a:tc>
                  <a:txBody>
                    <a:bodyPr/>
                    <a:lstStyle/>
                    <a:p>
                      <a:pPr algn="ctr" latinLnBrk="1"/>
                      <a:r>
                        <a:rPr lang="en-US" altLang="ko-KR" sz="800" dirty="0" smtClean="0"/>
                        <a:t>NB</a:t>
                      </a:r>
                      <a:r>
                        <a:rPr lang="en-US" altLang="ko-KR" sz="800" baseline="0" dirty="0" smtClean="0"/>
                        <a:t> Channel </a:t>
                      </a:r>
                      <a:br>
                        <a:rPr lang="en-US" altLang="ko-KR" sz="800" baseline="0" dirty="0" smtClean="0"/>
                      </a:br>
                      <a:r>
                        <a:rPr lang="en-US" altLang="ko-KR" sz="800" baseline="0" dirty="0" smtClean="0"/>
                        <a:t>Set</a:t>
                      </a:r>
                      <a:endParaRPr lang="ko-KR" altLang="en-US" sz="800" dirty="0"/>
                    </a:p>
                  </a:txBody>
                  <a:tcPr/>
                </a:tc>
                <a:tc>
                  <a:txBody>
                    <a:bodyPr/>
                    <a:lstStyle/>
                    <a:p>
                      <a:pPr algn="ctr" latinLnBrk="1"/>
                      <a:r>
                        <a:rPr lang="en-US" altLang="ko-KR" sz="800" dirty="0" smtClean="0"/>
                        <a:t>NB</a:t>
                      </a:r>
                      <a:r>
                        <a:rPr lang="en-US" altLang="ko-KR" sz="800" baseline="0" dirty="0" smtClean="0"/>
                        <a:t> Channel</a:t>
                      </a:r>
                      <a:endParaRPr lang="ko-KR" altLang="en-US" sz="800" dirty="0"/>
                    </a:p>
                  </a:txBody>
                  <a:tcPr>
                    <a:solidFill>
                      <a:srgbClr val="FFCCFF"/>
                    </a:solidFill>
                  </a:tcPr>
                </a:tc>
                <a:tc>
                  <a:txBody>
                    <a:bodyPr/>
                    <a:lstStyle/>
                    <a:p>
                      <a:pPr algn="ctr" latinLnBrk="1"/>
                      <a:r>
                        <a:rPr lang="en-US" altLang="ko-KR" sz="800" dirty="0" smtClean="0"/>
                        <a:t>NB Channel</a:t>
                      </a:r>
                    </a:p>
                    <a:p>
                      <a:pPr algn="ctr" latinLnBrk="1"/>
                      <a:r>
                        <a:rPr lang="en-US" altLang="ko-KR" sz="800" dirty="0" smtClean="0"/>
                        <a:t>Seed </a:t>
                      </a:r>
                      <a:endParaRPr lang="ko-KR" altLang="en-US" sz="800" dirty="0"/>
                    </a:p>
                  </a:txBody>
                  <a:tcPr/>
                </a:tc>
                <a:tc>
                  <a:txBody>
                    <a:bodyPr/>
                    <a:lstStyle/>
                    <a:p>
                      <a:pPr algn="ctr" latinLnBrk="1"/>
                      <a:r>
                        <a:rPr lang="en-US" altLang="ko-KR" sz="800" dirty="0" smtClean="0"/>
                        <a:t>NB </a:t>
                      </a:r>
                      <a:br>
                        <a:rPr lang="en-US" altLang="ko-KR" sz="800" dirty="0" smtClean="0"/>
                      </a:br>
                      <a:r>
                        <a:rPr lang="en-US" altLang="ko-KR" sz="800" dirty="0" smtClean="0"/>
                        <a:t>PHY</a:t>
                      </a:r>
                      <a:endParaRPr lang="ko-KR" altLang="en-US" sz="800" dirty="0"/>
                    </a:p>
                  </a:txBody>
                  <a:tcPr>
                    <a:solidFill>
                      <a:srgbClr val="FFCCFF"/>
                    </a:solidFill>
                  </a:tcPr>
                </a:tc>
                <a:tc>
                  <a:txBody>
                    <a:bodyPr/>
                    <a:lstStyle/>
                    <a:p>
                      <a:pPr algn="ctr" latinLnBrk="1"/>
                      <a:r>
                        <a:rPr lang="en-US" altLang="ko-KR" sz="800" dirty="0" smtClean="0"/>
                        <a:t>Transmission</a:t>
                      </a:r>
                      <a:br>
                        <a:rPr lang="en-US" altLang="ko-KR" sz="800" dirty="0" smtClean="0"/>
                      </a:br>
                      <a:r>
                        <a:rPr lang="en-US" altLang="ko-KR" sz="800" dirty="0" smtClean="0"/>
                        <a:t>Offset</a:t>
                      </a:r>
                      <a:endParaRPr lang="ko-KR" altLang="en-US" sz="800" dirty="0"/>
                    </a:p>
                  </a:txBody>
                  <a:tcPr>
                    <a:solidFill>
                      <a:srgbClr val="FFCCFF"/>
                    </a:solidFill>
                  </a:tcPr>
                </a:tc>
                <a:tc>
                  <a:txBody>
                    <a:bodyPr/>
                    <a:lstStyle/>
                    <a:p>
                      <a:pPr algn="ctr" latinLnBrk="1"/>
                      <a:r>
                        <a:rPr lang="en-US" altLang="ko-KR" sz="800" dirty="0" smtClean="0"/>
                        <a:t>Transmission </a:t>
                      </a:r>
                    </a:p>
                    <a:p>
                      <a:pPr algn="ctr" latinLnBrk="1"/>
                      <a:r>
                        <a:rPr lang="en-US" altLang="ko-KR" sz="800" dirty="0" smtClean="0"/>
                        <a:t>Window</a:t>
                      </a:r>
                      <a:endParaRPr lang="ko-KR" altLang="en-US" sz="800" dirty="0"/>
                    </a:p>
                  </a:txBody>
                  <a:tcPr/>
                </a:tc>
                <a:tc>
                  <a:txBody>
                    <a:bodyPr/>
                    <a:lstStyle/>
                    <a:p>
                      <a:pPr algn="ctr" latinLnBrk="1"/>
                      <a:r>
                        <a:rPr lang="en-US" altLang="ko-KR" sz="800" dirty="0" smtClean="0"/>
                        <a:t>Transmission</a:t>
                      </a:r>
                      <a:endParaRPr lang="en-US" altLang="ko-KR" sz="800" baseline="0" dirty="0" smtClean="0"/>
                    </a:p>
                    <a:p>
                      <a:pPr algn="ctr" latinLnBrk="1"/>
                      <a:r>
                        <a:rPr lang="en-US" altLang="ko-KR" sz="800" dirty="0" smtClean="0"/>
                        <a:t>interval</a:t>
                      </a:r>
                      <a:endParaRPr lang="ko-KR" altLang="en-US" sz="800" dirty="0"/>
                    </a:p>
                  </a:txBody>
                  <a:tcPr/>
                </a:tc>
                <a:extLst>
                  <a:ext uri="{0D108BD9-81ED-4DB2-BD59-A6C34878D82A}">
                    <a16:rowId xmlns:a16="http://schemas.microsoft.com/office/drawing/2014/main" val="2076490108"/>
                  </a:ext>
                </a:extLst>
              </a:tr>
            </a:tbl>
          </a:graphicData>
        </a:graphic>
      </p:graphicFrame>
      <p:sp>
        <p:nvSpPr>
          <p:cNvPr id="52" name="직사각형 51"/>
          <p:cNvSpPr/>
          <p:nvPr/>
        </p:nvSpPr>
        <p:spPr>
          <a:xfrm>
            <a:off x="1449218" y="4910101"/>
            <a:ext cx="1455295" cy="307777"/>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1</a:t>
            </a:r>
          </a:p>
          <a:p>
            <a:pPr algn="ctr" eaLnBrk="1" fontAlgn="auto" latinLnBrk="1" hangingPunct="1">
              <a:spcBef>
                <a:spcPts val="0"/>
              </a:spcBef>
              <a:spcAft>
                <a:spcPts val="0"/>
              </a:spcAft>
            </a:pP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sp>
        <p:nvSpPr>
          <p:cNvPr id="53" name="직사각형 52"/>
          <p:cNvSpPr/>
          <p:nvPr/>
        </p:nvSpPr>
        <p:spPr>
          <a:xfrm>
            <a:off x="5659565" y="5208037"/>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4" name="직사각형 53"/>
          <p:cNvSpPr/>
          <p:nvPr/>
        </p:nvSpPr>
        <p:spPr>
          <a:xfrm>
            <a:off x="2705762" y="6125855"/>
            <a:ext cx="1227599"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effectLst/>
                <a:uLnTx/>
                <a:uFillTx/>
                <a:latin typeface="맑은 고딕" panose="020F0502020204030204"/>
                <a:ea typeface="맑은 고딕" panose="020B0503020000020004" pitchFamily="50" charset="-127"/>
              </a:rPr>
              <a:t>Ranging</a:t>
            </a:r>
          </a:p>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smtClean="0">
                <a:latin typeface="맑은 고딕" panose="020F0502020204030204"/>
                <a:ea typeface="맑은 고딕" panose="020B0503020000020004" pitchFamily="50" charset="-127"/>
              </a:rPr>
              <a:t>Phase</a:t>
            </a:r>
            <a:endParaRPr kumimoji="0" lang="ko-KR" altLang="en-US" sz="700" b="0" i="0" u="none" strike="noStrike" kern="0" cap="none" spc="0" normalizeH="0" baseline="0" noProof="0" dirty="0" smtClean="0">
              <a:ln>
                <a:noFill/>
              </a:ln>
              <a:effectLst/>
              <a:uLnTx/>
              <a:uFillTx/>
              <a:latin typeface="맑은 고딕" panose="020F0502020204030204"/>
              <a:ea typeface="맑은 고딕" panose="020B0503020000020004" pitchFamily="50" charset="-127"/>
            </a:endParaRPr>
          </a:p>
        </p:txBody>
      </p:sp>
      <p:sp>
        <p:nvSpPr>
          <p:cNvPr id="55" name="직사각형 54"/>
          <p:cNvSpPr/>
          <p:nvPr/>
        </p:nvSpPr>
        <p:spPr>
          <a:xfrm>
            <a:off x="1449218" y="5217878"/>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2</a:t>
            </a:r>
          </a:p>
        </p:txBody>
      </p:sp>
      <p:sp>
        <p:nvSpPr>
          <p:cNvPr id="56" name="직사각형 55"/>
          <p:cNvSpPr/>
          <p:nvPr/>
        </p:nvSpPr>
        <p:spPr>
          <a:xfrm>
            <a:off x="1449217" y="5781187"/>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 NB CH. </a:t>
            </a:r>
            <a:r>
              <a:rPr lang="en-US" altLang="ko-KR" sz="700" i="1" dirty="0" smtClean="0">
                <a:solidFill>
                  <a:prstClr val="black"/>
                </a:solidFill>
                <a:latin typeface="SamsungOneKoreanOTF 600" panose="020B0703030303020204" pitchFamily="34" charset="-127"/>
                <a:ea typeface="SamsungOneKoreanOTF 600" panose="020B0703030303020204" pitchFamily="34" charset="-127"/>
              </a:rPr>
              <a:t>N</a:t>
            </a:r>
          </a:p>
        </p:txBody>
      </p:sp>
      <p:sp>
        <p:nvSpPr>
          <p:cNvPr id="61" name="직사각형 60"/>
          <p:cNvSpPr/>
          <p:nvPr/>
        </p:nvSpPr>
        <p:spPr>
          <a:xfrm rot="5400000">
            <a:off x="2059925" y="5461532"/>
            <a:ext cx="251634"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sp>
        <p:nvSpPr>
          <p:cNvPr id="62" name="직사각형 61"/>
          <p:cNvSpPr/>
          <p:nvPr/>
        </p:nvSpPr>
        <p:spPr>
          <a:xfrm>
            <a:off x="1458094" y="6132056"/>
            <a:ext cx="1455295"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UWB CH</a:t>
            </a:r>
            <a:endParaRPr lang="en-US" altLang="ko-KR" sz="700" i="1" dirty="0" smtClean="0">
              <a:solidFill>
                <a:prstClr val="black"/>
              </a:solidFill>
              <a:latin typeface="SamsungOneKoreanOTF 600" panose="020B0703030303020204" pitchFamily="34" charset="-127"/>
              <a:ea typeface="SamsungOneKoreanOTF 600" panose="020B0703030303020204" pitchFamily="34" charset="-127"/>
            </a:endParaRPr>
          </a:p>
        </p:txBody>
      </p:sp>
      <p:sp>
        <p:nvSpPr>
          <p:cNvPr id="64" name="왼쪽 중괄호 63"/>
          <p:cNvSpPr/>
          <p:nvPr/>
        </p:nvSpPr>
        <p:spPr bwMode="auto">
          <a:xfrm>
            <a:off x="1375305" y="4957146"/>
            <a:ext cx="187375" cy="966915"/>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6" name="직사각형 65"/>
          <p:cNvSpPr/>
          <p:nvPr/>
        </p:nvSpPr>
        <p:spPr bwMode="auto">
          <a:xfrm>
            <a:off x="2452821" y="4332597"/>
            <a:ext cx="685800" cy="81287"/>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67" name="꺾인 연결선 66"/>
          <p:cNvCxnSpPr>
            <a:stCxn id="66" idx="2"/>
            <a:endCxn id="64" idx="1"/>
          </p:cNvCxnSpPr>
          <p:nvPr/>
        </p:nvCxnSpPr>
        <p:spPr bwMode="auto">
          <a:xfrm rot="5400000">
            <a:off x="1572153" y="4217036"/>
            <a:ext cx="1026720" cy="1420416"/>
          </a:xfrm>
          <a:prstGeom prst="bentConnector4">
            <a:avLst>
              <a:gd name="adj1" fmla="val 26456"/>
              <a:gd name="adj2" fmla="val 116094"/>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직사각형 67"/>
          <p:cNvSpPr/>
          <p:nvPr/>
        </p:nvSpPr>
        <p:spPr bwMode="auto">
          <a:xfrm>
            <a:off x="3159051" y="4335862"/>
            <a:ext cx="624632" cy="81022"/>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9" name="모서리가 둥근 직사각형 68"/>
          <p:cNvSpPr/>
          <p:nvPr/>
        </p:nvSpPr>
        <p:spPr bwMode="auto">
          <a:xfrm>
            <a:off x="1909603" y="5162800"/>
            <a:ext cx="567560" cy="259149"/>
          </a:xfrm>
          <a:prstGeom prst="roundRect">
            <a:avLst/>
          </a:prstGeom>
          <a:noFill/>
          <a:ln w="12700" cap="flat" cmpd="sng" algn="ctr">
            <a:solidFill>
              <a:schemeClr val="tx1"/>
            </a:solidFill>
            <a:prstDash val="sys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2" name="직사각형 71"/>
          <p:cNvSpPr/>
          <p:nvPr/>
        </p:nvSpPr>
        <p:spPr>
          <a:xfrm>
            <a:off x="3933361" y="6125988"/>
            <a:ext cx="746480" cy="300716"/>
          </a:xfrm>
          <a:prstGeom prst="rect">
            <a:avLst/>
          </a:prstGeom>
          <a:solidFill>
            <a:schemeClr val="bg1"/>
          </a:solidFill>
          <a:ln w="12700" cap="flat" cmpd="sng" algn="ctr">
            <a:solidFill>
              <a:schemeClr val="tx1"/>
            </a:solidFill>
            <a:prstDash val="solid"/>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lang="en-US" altLang="ko-KR" sz="700" kern="0" dirty="0">
                <a:latin typeface="맑은 고딕" panose="020F0502020204030204"/>
                <a:ea typeface="맑은 고딕" panose="020B0503020000020004" pitchFamily="50" charset="-127"/>
              </a:rPr>
              <a:t>Allocation</a:t>
            </a:r>
            <a:br>
              <a:rPr lang="en-US" altLang="ko-KR" sz="700" kern="0" dirty="0">
                <a:latin typeface="맑은 고딕" panose="020F0502020204030204"/>
                <a:ea typeface="맑은 고딕" panose="020B0503020000020004" pitchFamily="50" charset="-127"/>
              </a:rPr>
            </a:br>
            <a:r>
              <a:rPr lang="en-US" altLang="ko-KR" sz="700" kern="0" dirty="0">
                <a:latin typeface="맑은 고딕" panose="020F0502020204030204"/>
                <a:ea typeface="맑은 고딕" panose="020B0503020000020004" pitchFamily="50" charset="-127"/>
              </a:rPr>
              <a:t>Packet</a:t>
            </a:r>
            <a:endParaRPr lang="ko-KR" altLang="en-US" sz="700" kern="0" dirty="0">
              <a:latin typeface="맑은 고딕" panose="020F0502020204030204"/>
              <a:ea typeface="맑은 고딕" panose="020B0503020000020004" pitchFamily="50" charset="-127"/>
            </a:endParaRPr>
          </a:p>
        </p:txBody>
      </p:sp>
      <p:cxnSp>
        <p:nvCxnSpPr>
          <p:cNvPr id="73" name="꺾인 연결선 72"/>
          <p:cNvCxnSpPr>
            <a:stCxn id="68" idx="2"/>
            <a:endCxn id="69" idx="1"/>
          </p:cNvCxnSpPr>
          <p:nvPr/>
        </p:nvCxnSpPr>
        <p:spPr bwMode="auto">
          <a:xfrm rot="5400000">
            <a:off x="2252740" y="4073747"/>
            <a:ext cx="875491" cy="1561764"/>
          </a:xfrm>
          <a:prstGeom prst="bentConnector4">
            <a:avLst>
              <a:gd name="adj1" fmla="val 42600"/>
              <a:gd name="adj2" fmla="val 114637"/>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직선 화살표 연결선 75"/>
          <p:cNvCxnSpPr/>
          <p:nvPr/>
        </p:nvCxnSpPr>
        <p:spPr bwMode="auto">
          <a:xfrm flipV="1">
            <a:off x="1939346" y="5425281"/>
            <a:ext cx="709410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꺾인 연결선 76"/>
          <p:cNvCxnSpPr>
            <a:stCxn id="78" idx="2"/>
            <a:endCxn id="69" idx="1"/>
          </p:cNvCxnSpPr>
          <p:nvPr/>
        </p:nvCxnSpPr>
        <p:spPr bwMode="auto">
          <a:xfrm rot="5400000">
            <a:off x="2579735" y="3740498"/>
            <a:ext cx="881746" cy="2222009"/>
          </a:xfrm>
          <a:prstGeom prst="bentConnector4">
            <a:avLst>
              <a:gd name="adj1" fmla="val 42652"/>
              <a:gd name="adj2" fmla="val 110288"/>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직사각형 77"/>
          <p:cNvSpPr/>
          <p:nvPr/>
        </p:nvSpPr>
        <p:spPr bwMode="auto">
          <a:xfrm>
            <a:off x="3843786" y="4334574"/>
            <a:ext cx="575652" cy="76055"/>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9" name="직사각형 78"/>
          <p:cNvSpPr/>
          <p:nvPr/>
        </p:nvSpPr>
        <p:spPr bwMode="auto">
          <a:xfrm>
            <a:off x="5161976" y="4334306"/>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80" name="직선 화살표 연결선 79"/>
          <p:cNvCxnSpPr/>
          <p:nvPr/>
        </p:nvCxnSpPr>
        <p:spPr bwMode="auto">
          <a:xfrm>
            <a:off x="3933361" y="5304260"/>
            <a:ext cx="136800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직선 연결선 84"/>
          <p:cNvCxnSpPr/>
          <p:nvPr/>
        </p:nvCxnSpPr>
        <p:spPr bwMode="auto">
          <a:xfrm>
            <a:off x="5297672" y="4944846"/>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직선 연결선 85"/>
          <p:cNvCxnSpPr/>
          <p:nvPr/>
        </p:nvCxnSpPr>
        <p:spPr bwMode="auto">
          <a:xfrm>
            <a:off x="6343543" y="4933122"/>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직사각형 87"/>
          <p:cNvSpPr/>
          <p:nvPr/>
        </p:nvSpPr>
        <p:spPr bwMode="auto">
          <a:xfrm>
            <a:off x="4801608" y="5258864"/>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91" name="꺾인 연결선 90"/>
          <p:cNvCxnSpPr>
            <a:stCxn id="79" idx="2"/>
            <a:endCxn id="88" idx="0"/>
          </p:cNvCxnSpPr>
          <p:nvPr/>
        </p:nvCxnSpPr>
        <p:spPr bwMode="auto">
          <a:xfrm rot="5400000">
            <a:off x="4755017" y="4651814"/>
            <a:ext cx="853732" cy="360368"/>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직선 화살표 연결선 91"/>
          <p:cNvCxnSpPr/>
          <p:nvPr/>
        </p:nvCxnSpPr>
        <p:spPr bwMode="auto">
          <a:xfrm flipV="1">
            <a:off x="5295056" y="4999990"/>
            <a:ext cx="104175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직사각형 95"/>
          <p:cNvSpPr/>
          <p:nvPr/>
        </p:nvSpPr>
        <p:spPr bwMode="auto">
          <a:xfrm>
            <a:off x="5627681" y="4941177"/>
            <a:ext cx="400181" cy="62179"/>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9" name="직사각형 98"/>
          <p:cNvSpPr/>
          <p:nvPr/>
        </p:nvSpPr>
        <p:spPr bwMode="auto">
          <a:xfrm>
            <a:off x="6104077" y="4339276"/>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00" name="꺾인 연결선 99"/>
          <p:cNvCxnSpPr>
            <a:stCxn id="99" idx="2"/>
            <a:endCxn id="96" idx="0"/>
          </p:cNvCxnSpPr>
          <p:nvPr/>
        </p:nvCxnSpPr>
        <p:spPr bwMode="auto">
          <a:xfrm rot="5400000">
            <a:off x="5800433" y="4437441"/>
            <a:ext cx="531075" cy="476396"/>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직사각형 101"/>
          <p:cNvSpPr/>
          <p:nvPr/>
        </p:nvSpPr>
        <p:spPr>
          <a:xfrm rot="5400000">
            <a:off x="6924128" y="5243071"/>
            <a:ext cx="189154" cy="400110"/>
          </a:xfrm>
          <a:prstGeom prst="rect">
            <a:avLst/>
          </a:prstGeom>
        </p:spPr>
        <p:txBody>
          <a:bodyPr wrap="none" lIns="0" rIns="0">
            <a:spAutoFit/>
          </a:bodyPr>
          <a:lstStyle/>
          <a:p>
            <a:r>
              <a:rPr lang="en-US" altLang="ko-KR" sz="2000" dirty="0">
                <a:solidFill>
                  <a:srgbClr val="FF0000"/>
                </a:solidFill>
                <a:latin typeface="Cambria Math" panose="02040503050406030204" pitchFamily="18" charset="0"/>
                <a:ea typeface="Cambria Math" panose="02040503050406030204" pitchFamily="18" charset="0"/>
              </a:rPr>
              <a:t>≈</a:t>
            </a:r>
            <a:endParaRPr lang="ko-KR" altLang="en-US" sz="2000" dirty="0">
              <a:solidFill>
                <a:srgbClr val="FF0000"/>
              </a:solidFill>
            </a:endParaRPr>
          </a:p>
        </p:txBody>
      </p:sp>
      <p:sp>
        <p:nvSpPr>
          <p:cNvPr id="103" name="직사각형 102"/>
          <p:cNvSpPr/>
          <p:nvPr/>
        </p:nvSpPr>
        <p:spPr>
          <a:xfrm>
            <a:off x="7819294" y="5205948"/>
            <a:ext cx="430617" cy="209896"/>
          </a:xfrm>
          <a:prstGeom prst="rect">
            <a:avLst/>
          </a:prstGeom>
          <a:solidFill>
            <a:srgbClr val="ED7D31"/>
          </a:solidFill>
          <a:ln w="12700" cap="flat" cmpd="sng" algn="ctr">
            <a:noFill/>
            <a:prstDash val="dash"/>
            <a:miter lim="800000"/>
          </a:ln>
          <a:effectLst/>
        </p:spPr>
        <p:txBody>
          <a:bodyPr lIns="0" rIns="0"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rPr>
              <a:t>NB</a:t>
            </a:r>
            <a:endParaRPr kumimoji="0" lang="ko-KR" altLang="en-US" sz="900" b="0" i="0" u="none" strike="noStrike" kern="0" cap="none" spc="0" normalizeH="0" baseline="0" noProof="0" dirty="0" smtClean="0">
              <a:ln>
                <a:noFill/>
              </a:ln>
              <a:solidFill>
                <a:prstClr val="black"/>
              </a:solidFill>
              <a:effectLst/>
              <a:uLnTx/>
              <a:uFillTx/>
              <a:latin typeface="맑은 고딕" panose="020F0502020204030204"/>
              <a:ea typeface="맑은 고딕" panose="020B0503020000020004" pitchFamily="50" charset="-127"/>
              <a:cs typeface="+mn-cs"/>
            </a:endParaRPr>
          </a:p>
        </p:txBody>
      </p:sp>
      <p:cxnSp>
        <p:nvCxnSpPr>
          <p:cNvPr id="104" name="직선 화살표 연결선 103"/>
          <p:cNvCxnSpPr/>
          <p:nvPr/>
        </p:nvCxnSpPr>
        <p:spPr bwMode="auto">
          <a:xfrm>
            <a:off x="7598006" y="4991618"/>
            <a:ext cx="1012594" cy="27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직사각형 104"/>
          <p:cNvSpPr/>
          <p:nvPr/>
        </p:nvSpPr>
        <p:spPr bwMode="auto">
          <a:xfrm>
            <a:off x="7824359" y="4932165"/>
            <a:ext cx="400181" cy="62179"/>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6" name="직사각형 105"/>
          <p:cNvSpPr/>
          <p:nvPr/>
        </p:nvSpPr>
        <p:spPr bwMode="auto">
          <a:xfrm>
            <a:off x="7719814" y="4341272"/>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07" name="꺾인 연결선 106"/>
          <p:cNvCxnSpPr>
            <a:stCxn id="99" idx="2"/>
            <a:endCxn id="105" idx="0"/>
          </p:cNvCxnSpPr>
          <p:nvPr/>
        </p:nvCxnSpPr>
        <p:spPr bwMode="auto">
          <a:xfrm rot="16200000" flipH="1">
            <a:off x="6903278" y="3810992"/>
            <a:ext cx="522063" cy="1720282"/>
          </a:xfrm>
          <a:prstGeom prst="bentConnector3">
            <a:avLst>
              <a:gd name="adj1" fmla="val 5000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직사각형 107"/>
          <p:cNvSpPr/>
          <p:nvPr/>
        </p:nvSpPr>
        <p:spPr>
          <a:xfrm>
            <a:off x="5027962" y="6100847"/>
            <a:ext cx="420999" cy="261610"/>
          </a:xfrm>
          <a:prstGeom prst="rect">
            <a:avLst/>
          </a:prstGeom>
        </p:spPr>
        <p:txBody>
          <a:bodyPr wrap="square">
            <a:spAutoFit/>
          </a:bodyPr>
          <a:lstStyle/>
          <a:p>
            <a:pPr algn="ctr" eaLnBrk="1" fontAlgn="auto" latinLnBrk="1" hangingPunct="1">
              <a:spcBef>
                <a:spcPts val="0"/>
              </a:spcBef>
              <a:spcAft>
                <a:spcPts val="0"/>
              </a:spcAft>
            </a:pPr>
            <a:r>
              <a:rPr lang="en-US" altLang="ko-KR" sz="1100" dirty="0" smtClean="0">
                <a:solidFill>
                  <a:prstClr val="black"/>
                </a:solidFill>
                <a:latin typeface="SamsungOneKoreanOTF 600" panose="020B0703030303020204" pitchFamily="34" charset="-127"/>
                <a:ea typeface="SamsungOneKoreanOTF 600" panose="020B0703030303020204" pitchFamily="34" charset="-127"/>
              </a:rPr>
              <a:t>…</a:t>
            </a:r>
            <a:endParaRPr lang="ko-KR" altLang="en-US" sz="11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09" name="직선 화살표 연결선 108"/>
          <p:cNvCxnSpPr/>
          <p:nvPr/>
        </p:nvCxnSpPr>
        <p:spPr bwMode="auto">
          <a:xfrm flipV="1">
            <a:off x="5295056" y="5100834"/>
            <a:ext cx="2292832" cy="7329"/>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직사각형 109"/>
          <p:cNvSpPr/>
          <p:nvPr/>
        </p:nvSpPr>
        <p:spPr bwMode="auto">
          <a:xfrm>
            <a:off x="6696291" y="5045984"/>
            <a:ext cx="400181" cy="62179"/>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1" name="직사각형 110"/>
          <p:cNvSpPr/>
          <p:nvPr/>
        </p:nvSpPr>
        <p:spPr bwMode="auto">
          <a:xfrm>
            <a:off x="6929708" y="4334306"/>
            <a:ext cx="400181" cy="70826"/>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12" name="꺾인 연결선 111"/>
          <p:cNvCxnSpPr>
            <a:stCxn id="111" idx="2"/>
            <a:endCxn id="110" idx="0"/>
          </p:cNvCxnSpPr>
          <p:nvPr/>
        </p:nvCxnSpPr>
        <p:spPr bwMode="auto">
          <a:xfrm rot="5400000">
            <a:off x="6692665" y="4608850"/>
            <a:ext cx="640852" cy="233417"/>
          </a:xfrm>
          <a:prstGeom prst="bentConnector3">
            <a:avLst>
              <a:gd name="adj1" fmla="val 61890"/>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직선 연결선 112"/>
          <p:cNvCxnSpPr/>
          <p:nvPr/>
        </p:nvCxnSpPr>
        <p:spPr bwMode="auto">
          <a:xfrm>
            <a:off x="3934591" y="4999990"/>
            <a:ext cx="0" cy="121287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직사각형 113"/>
          <p:cNvSpPr/>
          <p:nvPr/>
        </p:nvSpPr>
        <p:spPr>
          <a:xfrm>
            <a:off x="8430031" y="5453456"/>
            <a:ext cx="695582" cy="200055"/>
          </a:xfrm>
          <a:prstGeom prst="rect">
            <a:avLst/>
          </a:prstGeom>
        </p:spPr>
        <p:txBody>
          <a:bodyPr wrap="square">
            <a:spAutoFit/>
          </a:bodyPr>
          <a:lstStyle/>
          <a:p>
            <a:pPr algn="ctr" eaLnBrk="1" fontAlgn="auto" latinLnBrk="1" hangingPunct="1">
              <a:spcBef>
                <a:spcPts val="0"/>
              </a:spcBef>
              <a:spcAft>
                <a:spcPts val="0"/>
              </a:spcAft>
            </a:pPr>
            <a:r>
              <a:rPr lang="en-US" altLang="ko-KR" sz="700" dirty="0" smtClean="0">
                <a:solidFill>
                  <a:prstClr val="black"/>
                </a:solidFill>
                <a:latin typeface="SamsungOneKoreanOTF 600" panose="020B0703030303020204" pitchFamily="34" charset="-127"/>
                <a:ea typeface="SamsungOneKoreanOTF 600" panose="020B0703030303020204" pitchFamily="34" charset="-127"/>
              </a:rPr>
              <a:t>time</a:t>
            </a:r>
            <a:endParaRPr lang="ko-KR" altLang="en-US" sz="700" dirty="0">
              <a:solidFill>
                <a:prstClr val="black"/>
              </a:solidFill>
              <a:latin typeface="SamsungOneKoreanOTF 600" panose="020B0703030303020204" pitchFamily="34" charset="-127"/>
              <a:ea typeface="SamsungOneKoreanOTF 600" panose="020B0703030303020204" pitchFamily="34" charset="-127"/>
            </a:endParaRPr>
          </a:p>
        </p:txBody>
      </p:sp>
      <p:cxnSp>
        <p:nvCxnSpPr>
          <p:cNvPr id="115" name="직선 연결선 114"/>
          <p:cNvCxnSpPr/>
          <p:nvPr/>
        </p:nvCxnSpPr>
        <p:spPr bwMode="auto">
          <a:xfrm>
            <a:off x="7578337" y="4951412"/>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직선 연결선 115"/>
          <p:cNvCxnSpPr/>
          <p:nvPr/>
        </p:nvCxnSpPr>
        <p:spPr bwMode="auto">
          <a:xfrm>
            <a:off x="8641080" y="4926404"/>
            <a:ext cx="0" cy="5028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37577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21744</TotalTime>
  <Words>1665</Words>
  <Application>Microsoft Office PowerPoint</Application>
  <PresentationFormat>화면 슬라이드 쇼(4:3)</PresentationFormat>
  <Paragraphs>248</Paragraphs>
  <Slides>12</Slides>
  <Notes>9</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SamsungOneKoreanOTF 600</vt:lpstr>
      <vt:lpstr>맑은 고딕</vt:lpstr>
      <vt:lpstr>Arial</vt:lpstr>
      <vt:lpstr>Calibri</vt:lpstr>
      <vt:lpstr>Cambria Math</vt:lpstr>
      <vt:lpstr>Times New Roman</vt:lpstr>
      <vt:lpstr>Office Theme</vt:lpstr>
      <vt:lpstr>PowerPoint 프레젠테이션</vt:lpstr>
      <vt:lpstr>PowerPoint 프레젠테이션</vt:lpstr>
      <vt:lpstr>Contents</vt:lpstr>
      <vt:lpstr>Motivation (1/2)</vt:lpstr>
      <vt:lpstr>Motivation (2/2)</vt:lpstr>
      <vt:lpstr>UWB based NB Resource Allocation</vt:lpstr>
      <vt:lpstr>IE for UWB based NB Resource Allocation</vt:lpstr>
      <vt:lpstr>Simple NB Allocation IE</vt:lpstr>
      <vt:lpstr>Possible fields for NB Allocation IE</vt:lpstr>
      <vt:lpstr>Conclusion</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Mingyu LEE</cp:lastModifiedBy>
  <cp:revision>407</cp:revision>
  <cp:lastPrinted>1998-02-10T13:28:06Z</cp:lastPrinted>
  <dcterms:created xsi:type="dcterms:W3CDTF">2021-07-16T20:39:58Z</dcterms:created>
  <dcterms:modified xsi:type="dcterms:W3CDTF">2023-05-13T13:09:12Z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