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64" r:id="rId2"/>
    <p:sldId id="256" r:id="rId3"/>
    <p:sldId id="303" r:id="rId4"/>
    <p:sldId id="305" r:id="rId5"/>
    <p:sldId id="776" r:id="rId6"/>
    <p:sldId id="775" r:id="rId7"/>
    <p:sldId id="778" r:id="rId8"/>
    <p:sldId id="774" r:id="rId9"/>
    <p:sldId id="777" r:id="rId10"/>
    <p:sldId id="772"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20" autoAdjust="0"/>
  </p:normalViewPr>
  <p:slideViewPr>
    <p:cSldViewPr>
      <p:cViewPr varScale="1">
        <p:scale>
          <a:sx n="55" d="100"/>
          <a:sy n="55" d="100"/>
        </p:scale>
        <p:origin x="1604" y="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2023/7/11</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2023/7/11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06691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142346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5</a:t>
            </a:fld>
            <a:endParaRPr kumimoji="1" lang="ja-JP" altLang="en-US"/>
          </a:p>
        </p:txBody>
      </p:sp>
    </p:spTree>
    <p:extLst>
      <p:ext uri="{BB962C8B-B14F-4D97-AF65-F5344CB8AC3E}">
        <p14:creationId xmlns:p14="http://schemas.microsoft.com/office/powerpoint/2010/main" val="1144116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N=54 shortened Reed-Solomon codes has 324 bits code length (m=6, 54*6=324)</a:t>
            </a:r>
          </a:p>
          <a:p>
            <a:pPr marL="171450" indent="-171450">
              <a:buFont typeface="Arial" panose="020B0604020202020204" pitchFamily="34" charset="0"/>
              <a:buChar char="•"/>
            </a:pPr>
            <a:r>
              <a:rPr kumimoji="1" lang="en-US" altLang="ja-JP" dirty="0"/>
              <a:t>Hence, this code length matches the information bit length of 15.4ab LDPC codes in multiples </a:t>
            </a:r>
          </a:p>
          <a:p>
            <a:pPr marL="171450" indent="-171450">
              <a:buFont typeface="Arial" panose="020B0604020202020204" pitchFamily="34" charset="0"/>
              <a:buChar char="•"/>
            </a:pPr>
            <a:r>
              <a:rPr kumimoji="1" lang="en-US" altLang="ja-JP" dirty="0"/>
              <a:t>For low QoS case, original 15.6 BCH codes will be applied as a one idea</a:t>
            </a:r>
          </a:p>
          <a:p>
            <a:pPr marL="171450" indent="-171450">
              <a:buFont typeface="Arial" panose="020B0604020202020204" pitchFamily="34" charset="0"/>
              <a:buChar char="•"/>
            </a:pPr>
            <a:r>
              <a:rPr kumimoji="1" lang="en-US" altLang="ja-JP" sz="1200" dirty="0">
                <a:latin typeface="+mj-lt"/>
                <a:ea typeface="+mj-ea"/>
              </a:rPr>
              <a:t>Coexistence class 0~7</a:t>
            </a: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6</a:t>
            </a:fld>
            <a:endParaRPr kumimoji="1" lang="ja-JP" altLang="en-US"/>
          </a:p>
        </p:txBody>
      </p:sp>
    </p:spTree>
    <p:extLst>
      <p:ext uri="{BB962C8B-B14F-4D97-AF65-F5344CB8AC3E}">
        <p14:creationId xmlns:p14="http://schemas.microsoft.com/office/powerpoint/2010/main" val="3289175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sz="1200" dirty="0">
                <a:latin typeface="+mj-lt"/>
                <a:ea typeface="+mj-ea"/>
              </a:rPr>
              <a:t>Coexistence class 8</a:t>
            </a:r>
          </a:p>
          <a:p>
            <a:pPr marL="171450" indent="-171450">
              <a:buFont typeface="Arial" panose="020B0604020202020204" pitchFamily="34" charset="0"/>
              <a:buChar char="•"/>
            </a:pPr>
            <a:r>
              <a:rPr kumimoji="1" lang="en-US" altLang="ja-JP" dirty="0"/>
              <a:t>Hybrid ARQ is utilized</a:t>
            </a:r>
          </a:p>
          <a:p>
            <a:pPr marL="171450" indent="-171450">
              <a:buFont typeface="Arial" panose="020B0604020202020204" pitchFamily="34" charset="0"/>
              <a:buChar char="•"/>
            </a:pPr>
            <a:r>
              <a:rPr kumimoji="1" lang="en-US" altLang="ja-JP" dirty="0"/>
              <a:t>Table #1 and #2 are shared by One drive</a:t>
            </a: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8</a:t>
            </a:fld>
            <a:endParaRPr kumimoji="1" lang="ja-JP" altLang="en-US"/>
          </a:p>
        </p:txBody>
      </p:sp>
    </p:spTree>
    <p:extLst>
      <p:ext uri="{BB962C8B-B14F-4D97-AF65-F5344CB8AC3E}">
        <p14:creationId xmlns:p14="http://schemas.microsoft.com/office/powerpoint/2010/main" val="4124312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9</a:t>
            </a:fld>
            <a:endParaRPr kumimoji="1" lang="ja-JP" altLang="en-US"/>
          </a:p>
        </p:txBody>
      </p:sp>
    </p:spTree>
    <p:extLst>
      <p:ext uri="{BB962C8B-B14F-4D97-AF65-F5344CB8AC3E}">
        <p14:creationId xmlns:p14="http://schemas.microsoft.com/office/powerpoint/2010/main" val="3380819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3944540" y="228600"/>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15-23-0244-01-06ma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F29BC87-BF55-421B-B54D-29C11A5C93C2}" type="slidenum">
              <a:rPr lang="en-US" smtClean="0">
                <a:solidFill>
                  <a:srgbClr val="000000"/>
                </a:solidFill>
              </a:rPr>
              <a:pPr>
                <a:defRPr/>
              </a:pPr>
              <a:t>‹#›</a:t>
            </a:fld>
            <a:endParaRPr lang="en-US" dirty="0">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364088" y="6453336"/>
            <a:ext cx="3744416" cy="553998"/>
          </a:xfrm>
          <a:prstGeom prst="rect">
            <a:avLst/>
          </a:prstGeo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2653330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3660949" y="238423"/>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15-23-0244-01-06ma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292080" y="6453336"/>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dirty="0">
                <a:solidFill>
                  <a:srgbClr val="000000"/>
                </a:solidFill>
              </a:rPr>
              <a:t>Slide </a:t>
            </a:r>
            <a:fld id="{088E86A2-24BB-437A-8099-76D2C87A4801}" type="slidenum">
              <a:rPr lang="en-US" smtClean="0">
                <a:solidFill>
                  <a:srgbClr val="000000"/>
                </a:solidFill>
              </a:rPr>
              <a:pPr>
                <a:defRPr/>
              </a:pPr>
              <a:t>‹#›</a:t>
            </a:fld>
            <a:endParaRPr lang="en-US" dirty="0">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364088" y="6453336"/>
            <a:ext cx="3744416"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409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42399" y="6475413"/>
            <a:ext cx="535403" cy="184666"/>
          </a:xfrm>
        </p:spPr>
        <p:txBody>
          <a:bodyPr/>
          <a:lstStyle>
            <a:lvl1pPr>
              <a:defRPr sz="1200" smtClean="0">
                <a:latin typeface="+mj-lt"/>
              </a:defRPr>
            </a:lvl1pPr>
          </a:lstStyle>
          <a:p>
            <a:pPr>
              <a:defRPr/>
            </a:pPr>
            <a:r>
              <a:rPr lang="en-US" dirty="0">
                <a:solidFill>
                  <a:srgbClr val="000000"/>
                </a:solidFill>
              </a:rPr>
              <a:t>Slide </a:t>
            </a:r>
            <a:fld id="{656268D0-4611-45F7-BF6F-449ED53C6C0E}" type="slidenum">
              <a:rPr lang="en-US" smtClean="0">
                <a:solidFill>
                  <a:srgbClr val="000000"/>
                </a:solidFill>
              </a:rPr>
              <a:pPr>
                <a:defRPr/>
              </a:pPr>
              <a:t>‹#›</a:t>
            </a:fld>
            <a:endParaRPr lang="en-US" dirty="0">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220072" y="6475413"/>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364088" y="6428601"/>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755576" y="188640"/>
            <a:ext cx="1600200" cy="359916"/>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24" name="Google Shape;24;p2"/>
          <p:cNvSpPr txBox="1">
            <a:spLocks noGrp="1"/>
          </p:cNvSpPr>
          <p:nvPr>
            <p:ph type="ftr" idx="11"/>
          </p:nvPr>
        </p:nvSpPr>
        <p:spPr>
          <a:xfrm>
            <a:off x="4821382" y="6468868"/>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988367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3845153" y="228600"/>
            <a:ext cx="4932762"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15-23-0244-01-06ma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508104" y="6453336"/>
            <a:ext cx="3635896" cy="553998"/>
          </a:xfrm>
          <a:prstGeom prst="rect">
            <a:avLst/>
          </a:prstGeom>
        </p:spPr>
        <p:txBody>
          <a:bodyPr/>
          <a:lstStyle>
            <a:lvl1pPr>
              <a:defRPr>
                <a:latin typeface="+mj-lt"/>
              </a:defRPr>
            </a:lvl1pPr>
          </a:lstStyle>
          <a:p>
            <a:r>
              <a:rPr lang="en-US" sz="1200" dirty="0" err="1">
                <a:solidFill>
                  <a:srgbClr val="000000"/>
                </a:solidFill>
              </a:rPr>
              <a:t>K.Takabayashi</a:t>
            </a:r>
            <a:r>
              <a:rPr lang="en-US" sz="1200" dirty="0">
                <a:solidFill>
                  <a:srgbClr val="000000"/>
                </a:solidFill>
              </a:rPr>
              <a:t> (Toyo Univ.), </a:t>
            </a:r>
            <a:r>
              <a:rPr lang="en-US" sz="1200" dirty="0" err="1">
                <a:solidFill>
                  <a:srgbClr val="000000"/>
                </a:solidFill>
              </a:rPr>
              <a:t>R.Kohno</a:t>
            </a:r>
            <a:r>
              <a:rPr lang="en-US" sz="1200" dirty="0">
                <a:solidFill>
                  <a:srgbClr val="000000"/>
                </a:solidFill>
              </a:rPr>
              <a:t> (YNU/YRP-IAI)</a:t>
            </a: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0" y="260648"/>
            <a:ext cx="925252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Concept of channel coding for 15.6ma</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5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500" b="0" i="0" u="none" strike="noStrike" kern="0" cap="none" spc="0" normalizeH="0" baseline="0" noProof="0" dirty="0">
                <a:ln>
                  <a:noFill/>
                </a:ln>
                <a:effectLst/>
                <a:uLnTx/>
                <a:uFillTx/>
                <a:latin typeface="Times New Roman"/>
                <a:ea typeface="Times New Roman"/>
                <a:cs typeface="Times New Roman"/>
                <a:sym typeface="Times New Roman"/>
              </a:rPr>
              <a:t> 12 July 2023</a:t>
            </a:r>
            <a:endParaRPr kumimoji="0" sz="15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Kento Takabayashi</a:t>
            </a:r>
            <a:r>
              <a:rPr kumimoji="0" lang="en-US" altLang="ko-KR" sz="1500" baseline="30000" dirty="0">
                <a:solidFill>
                  <a:srgbClr val="000000"/>
                </a:solidFill>
                <a:latin typeface="Times New Roman" pitchFamily="18" charset="0"/>
              </a:rPr>
              <a:t>1</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Ryuji Kohno</a:t>
            </a:r>
            <a:r>
              <a:rPr kumimoji="0" lang="en-US" altLang="ko-KR" sz="1500" baseline="30000" dirty="0">
                <a:solidFill>
                  <a:srgbClr val="000000"/>
                </a:solidFill>
                <a:latin typeface="Times New Roman" pitchFamily="18" charset="0"/>
              </a:rPr>
              <a:t>2,3</a:t>
            </a:r>
            <a:r>
              <a:rPr kumimoji="0" lang="en-US" altLang="ko-KR" sz="1500" dirty="0">
                <a:solidFill>
                  <a:srgbClr val="000000"/>
                </a:solidFill>
                <a:latin typeface="Times New Roman" pitchFamily="18" charset="0"/>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 </a:t>
            </a:r>
            <a:r>
              <a:rPr kumimoji="0" lang="en-US" altLang="ko-KR" sz="1500" dirty="0">
                <a:solidFill>
                  <a:srgbClr val="000000"/>
                </a:solidFill>
                <a:latin typeface="Times New Roman" pitchFamily="18" charset="0"/>
              </a:rPr>
              <a:t>Toyo University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 2</a:t>
            </a:r>
            <a:r>
              <a:rPr kumimoji="0" lang="it-IT" altLang="zh-TW" sz="1500" dirty="0">
                <a:solidFill>
                  <a:srgbClr val="000000"/>
                </a:solidFill>
                <a:latin typeface="Times New Roman" pitchFamily="18" charset="0"/>
              </a:rPr>
              <a:t>100 Kujirai, Kawagoe, Saitama, Japan 351-8585,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(3) YRP1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Voice:[(1)</a:t>
            </a:r>
            <a:r>
              <a:rPr kumimoji="0" lang="en-US" altLang="ja-JP" sz="1500" dirty="0">
                <a:solidFill>
                  <a:srgbClr val="000000"/>
                </a:solidFill>
                <a:latin typeface="Times New Roman" pitchFamily="18" charset="0"/>
              </a:rPr>
              <a:t> +81-866-94-2104 , (2)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+81-90-5408-0611] E-Mail:[</a:t>
            </a:r>
            <a:r>
              <a:rPr kumimoji="0" lang="en-US" altLang="ja-JP" sz="1500" dirty="0">
                <a:solidFill>
                  <a:srgbClr val="000000"/>
                </a:solidFill>
                <a:latin typeface="Times New Roman" pitchFamily="18" charset="0"/>
              </a:rPr>
              <a:t>takabayashi.kento.xp@gmail.com</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kohno@ynu.ac.jp,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500" b="0" kern="0" dirty="0">
                <a:solidFill>
                  <a:srgbClr val="000000"/>
                </a:solidFill>
                <a:latin typeface="Times New Roman"/>
                <a:ea typeface="Times New Roman"/>
                <a:cs typeface="Times New Roman"/>
                <a:sym typeface="Times New Roman"/>
              </a:rPr>
              <a:t>The concept of error correcting codes for IEEE 802.15.6ma is provided. </a:t>
            </a:r>
            <a:r>
              <a:rPr kumimoji="0" lang="en-US" altLang="ja-JP" sz="1500" b="0" kern="0" dirty="0">
                <a:solidFill>
                  <a:srgbClr val="000000"/>
                </a:solidFill>
                <a:latin typeface="Times New Roman"/>
                <a:ea typeface="Times New Roman"/>
                <a:cs typeface="Times New Roman"/>
                <a:sym typeface="Times New Roman"/>
              </a:rPr>
              <a:t>IEEE 802.15.6ma will deal with various QoS level data</a:t>
            </a:r>
            <a:r>
              <a:rPr kumimoji="0" lang="en-US" sz="1500" b="0" kern="0" dirty="0">
                <a:solidFill>
                  <a:srgbClr val="000000"/>
                </a:solidFill>
                <a:latin typeface="Times New Roman"/>
                <a:ea typeface="Times New Roman"/>
                <a:cs typeface="Times New Roman"/>
                <a:sym typeface="Times New Roman"/>
              </a:rPr>
              <a:t>. Hence, it is required to consider an error control scheme corresponding to these QoS. We introduce the concept of applying a single error correcting code to low priority data  and an outer and an inner error correcting codes to high priority data. In addition, we also consider coexistence with IEEE 802.15.4ab.</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P802.15.6a TG corresponding to comments in EC Meeting</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611560" y="188640"/>
            <a:ext cx="1600200" cy="359916"/>
          </a:xfrm>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359065-1F6D-3AA7-0E03-CC72C87297C5}"/>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3" name="フッター プレースホルダー 2">
            <a:extLst>
              <a:ext uri="{FF2B5EF4-FFF2-40B4-BE49-F238E27FC236}">
                <a16:creationId xmlns:a16="http://schemas.microsoft.com/office/drawing/2014/main" id="{3A593160-71CF-0865-DBCA-99B17AC33FF6}"/>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4" name="スライド番号プレースホルダー 3">
            <a:extLst>
              <a:ext uri="{FF2B5EF4-FFF2-40B4-BE49-F238E27FC236}">
                <a16:creationId xmlns:a16="http://schemas.microsoft.com/office/drawing/2014/main" id="{5519D34B-8FEB-C199-6C3F-B5B093B6269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5" name="テキスト ボックス 2">
            <a:extLst>
              <a:ext uri="{FF2B5EF4-FFF2-40B4-BE49-F238E27FC236}">
                <a16:creationId xmlns:a16="http://schemas.microsoft.com/office/drawing/2014/main" id="{E7991C5D-D96F-D1A2-1EA0-D41315C0273E}"/>
              </a:ext>
            </a:extLst>
          </p:cNvPr>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Tree>
    <p:extLst>
      <p:ext uri="{BB962C8B-B14F-4D97-AF65-F5344CB8AC3E}">
        <p14:creationId xmlns:p14="http://schemas.microsoft.com/office/powerpoint/2010/main" val="2030283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1190837" y="1268760"/>
            <a:ext cx="6838528"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Concept of channel coding for IEEE 802.15.6ma</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962026" y="2924944"/>
            <a:ext cx="7296150" cy="1752600"/>
          </a:xfrm>
        </p:spPr>
        <p:txBody>
          <a:bodyPr/>
          <a:lstStyle/>
          <a:p>
            <a:r>
              <a:rPr kumimoji="1" lang="en-US" altLang="ja-JP" sz="2400" dirty="0"/>
              <a:t>July 2023,</a:t>
            </a:r>
          </a:p>
          <a:p>
            <a:r>
              <a:rPr kumimoji="1" lang="en-US" altLang="ja-JP" sz="2400" dirty="0"/>
              <a:t>Hybrid Session ,</a:t>
            </a:r>
          </a:p>
          <a:p>
            <a:r>
              <a:rPr kumimoji="1" lang="es-ES" altLang="ja-JP" sz="2400" dirty="0"/>
              <a:t>Estrel Hotel</a:t>
            </a:r>
            <a:r>
              <a:rPr kumimoji="1" lang="en-US" altLang="ja-JP" sz="2400"/>
              <a:t>, Berlin, Germany </a:t>
            </a:r>
            <a:endParaRPr kumimoji="1" lang="en-US" altLang="ja-JP" sz="2400" dirty="0"/>
          </a:p>
          <a:p>
            <a:r>
              <a:rPr kumimoji="1" lang="en-US" altLang="ja-JP" sz="2400" dirty="0"/>
              <a:t>Kento Takabayashi</a:t>
            </a:r>
            <a:r>
              <a:rPr kumimoji="1" lang="en-US" altLang="ja-JP" sz="2400" baseline="30000" dirty="0"/>
              <a:t> (1)</a:t>
            </a:r>
            <a:r>
              <a:rPr kumimoji="1" lang="en-US" altLang="ja-JP" sz="2400" dirty="0">
                <a:sym typeface="Times New Roman"/>
              </a:rPr>
              <a:t>, Ryuji Kohno</a:t>
            </a:r>
            <a:r>
              <a:rPr kumimoji="1" lang="en-US" altLang="ja-JP" sz="2400" baseline="30000" dirty="0"/>
              <a:t>(2, 3)</a:t>
            </a:r>
          </a:p>
          <a:p>
            <a:endParaRPr kumimoji="1" lang="en-US" altLang="ja-JP" sz="2000" baseline="30000" dirty="0"/>
          </a:p>
          <a:p>
            <a:r>
              <a:rPr kumimoji="1" lang="en-US" altLang="ja-JP" sz="2000" baseline="30000" dirty="0"/>
              <a:t>(1)</a:t>
            </a:r>
            <a:r>
              <a:rPr kumimoji="1" lang="en-US" altLang="ja-JP" sz="2000" dirty="0"/>
              <a:t> Toyo University</a:t>
            </a:r>
            <a:endParaRPr kumimoji="1" lang="en-US" altLang="ja-JP" sz="2000" baseline="30000" dirty="0"/>
          </a:p>
          <a:p>
            <a:r>
              <a:rPr kumimoji="1" lang="en-US" altLang="ja-JP" sz="2000" baseline="30000" dirty="0"/>
              <a:t>(2) </a:t>
            </a:r>
            <a:r>
              <a:rPr kumimoji="1" lang="en-US" altLang="ja-JP" sz="2000" dirty="0"/>
              <a:t>Yokohama National University, </a:t>
            </a:r>
            <a:br>
              <a:rPr kumimoji="1" lang="en-US" altLang="ja-JP" sz="2000" dirty="0"/>
            </a:br>
            <a:r>
              <a:rPr kumimoji="1" lang="en-US" altLang="ja-JP" sz="2000" baseline="30000" dirty="0"/>
              <a:t>(3) </a:t>
            </a:r>
            <a:r>
              <a:rPr kumimoji="1" lang="en-US" altLang="ja-JP" sz="2000" dirty="0"/>
              <a:t>YRP-International Alliance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defPPr>
              <a:defRPr lang="ja-JP"/>
            </a:defPPr>
            <a:lvl1pPr marL="0" marR="0" lvl="0" indent="0" algn="l" rtl="0" eaLnBrk="0" fontAlgn="base" hangingPunct="0">
              <a:spcBef>
                <a:spcPts val="0"/>
              </a:spcBef>
              <a:spcAft>
                <a:spcPts val="0"/>
              </a:spcAft>
              <a:buSzPts val="1400"/>
              <a:buNone/>
              <a:defRPr kumimoji="1" sz="1400" b="1"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a:xfrm>
            <a:off x="4376062" y="6475413"/>
            <a:ext cx="468078" cy="184666"/>
          </a:xfrm>
        </p:spPr>
        <p:txBody>
          <a:bodyPr/>
          <a:lstStyle/>
          <a:p>
            <a:pPr marL="0" lvl="0" indent="0" algn="ctr" rtl="0">
              <a:spcBef>
                <a:spcPts val="0"/>
              </a:spcBef>
              <a:spcAft>
                <a:spcPts val="0"/>
              </a:spcAft>
              <a:buNone/>
            </a:pPr>
            <a:r>
              <a:rPr lang="en-US" altLang="ja-JP" dirty="0"/>
              <a:t>Slide 2</a:t>
            </a:r>
            <a:endParaRPr altLang="ja-JP"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a:xfrm>
            <a:off x="5004048" y="6475413"/>
            <a:ext cx="3960440" cy="121939"/>
          </a:xfrm>
          <a:prstGeom prst="rect">
            <a:avLst/>
          </a:prstGeom>
          <a:noFill/>
          <a:ln>
            <a:noFill/>
          </a:ln>
        </p:spPr>
        <p:txBody>
          <a:bodyPr spcFirstLastPara="1" wrap="square" lIns="91425" tIns="91425" rIns="91425" bIns="91425" anchor="t" anchorCtr="0">
            <a:noAutofit/>
          </a:bodyPr>
          <a:lstStyle>
            <a:defPPr>
              <a:defRPr lang="ja-JP"/>
            </a:defPPr>
            <a:lvl1pPr marL="0" marR="0" lvl="0" indent="0" algn="r"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dirty="0"/>
              <a:t>Importance of QoS control </a:t>
            </a:r>
            <a:endParaRPr kumimoji="1" lang="ja-JP" altLang="en-US" dirty="0"/>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5" name="フッター プレースホルダー 4">
            <a:extLst>
              <a:ext uri="{FF2B5EF4-FFF2-40B4-BE49-F238E27FC236}">
                <a16:creationId xmlns:a16="http://schemas.microsoft.com/office/drawing/2014/main" id="{12B1B12E-39A3-4218-A6F6-E4F1E8E80D90}"/>
              </a:ext>
            </a:extLst>
          </p:cNvPr>
          <p:cNvSpPr>
            <a:spLocks noGrp="1"/>
          </p:cNvSpPr>
          <p:nvPr>
            <p:ph type="ftr" sz="quarter" idx="3"/>
          </p:nvPr>
        </p:nvSpPr>
        <p:spPr>
          <a:xfrm>
            <a:off x="5220072" y="6453336"/>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51264017"/>
              </p:ext>
            </p:extLst>
          </p:nvPr>
        </p:nvGraphicFramePr>
        <p:xfrm>
          <a:off x="4788024" y="2588803"/>
          <a:ext cx="3888432" cy="2759358"/>
        </p:xfrm>
        <a:graphic>
          <a:graphicData uri="http://schemas.openxmlformats.org/drawingml/2006/table">
            <a:tbl>
              <a:tblPr firstRow="1" bandRow="1">
                <a:tableStyleId>{5940675A-B579-460E-94D1-54222C63F5DA}</a:tableStyleId>
              </a:tblPr>
              <a:tblGrid>
                <a:gridCol w="928070">
                  <a:extLst>
                    <a:ext uri="{9D8B030D-6E8A-4147-A177-3AD203B41FA5}">
                      <a16:colId xmlns:a16="http://schemas.microsoft.com/office/drawing/2014/main" val="4281885170"/>
                    </a:ext>
                  </a:extLst>
                </a:gridCol>
                <a:gridCol w="1458396">
                  <a:extLst>
                    <a:ext uri="{9D8B030D-6E8A-4147-A177-3AD203B41FA5}">
                      <a16:colId xmlns:a16="http://schemas.microsoft.com/office/drawing/2014/main" val="514745024"/>
                    </a:ext>
                  </a:extLst>
                </a:gridCol>
                <a:gridCol w="1501966">
                  <a:extLst>
                    <a:ext uri="{9D8B030D-6E8A-4147-A177-3AD203B41FA5}">
                      <a16:colId xmlns:a16="http://schemas.microsoft.com/office/drawing/2014/main" val="1314698544"/>
                    </a:ext>
                  </a:extLst>
                </a:gridCol>
              </a:tblGrid>
              <a:tr h="228659">
                <a:tc>
                  <a:txBody>
                    <a:bodyPr/>
                    <a:lstStyle/>
                    <a:p>
                      <a:pPr algn="ctr"/>
                      <a:r>
                        <a:rPr kumimoji="1" lang="en-US" altLang="ja-JP" sz="1050" dirty="0">
                          <a:latin typeface="+mj-lt"/>
                        </a:rPr>
                        <a:t>User priority</a:t>
                      </a:r>
                      <a:endParaRPr kumimoji="1" lang="ja-JP" altLang="en-US" sz="1050" dirty="0">
                        <a:latin typeface="+mj-lt"/>
                      </a:endParaRPr>
                    </a:p>
                  </a:txBody>
                  <a:tcPr/>
                </a:tc>
                <a:tc>
                  <a:txBody>
                    <a:bodyPr/>
                    <a:lstStyle/>
                    <a:p>
                      <a:pPr algn="ctr"/>
                      <a:r>
                        <a:rPr kumimoji="1" lang="en-US" altLang="ja-JP" sz="1050" dirty="0">
                          <a:latin typeface="+mj-lt"/>
                        </a:rPr>
                        <a:t>Traffic designation</a:t>
                      </a:r>
                      <a:endParaRPr kumimoji="1" lang="ja-JP" altLang="en-US" sz="1050" dirty="0">
                        <a:latin typeface="+mj-lt"/>
                      </a:endParaRPr>
                    </a:p>
                  </a:txBody>
                  <a:tcPr/>
                </a:tc>
                <a:tc>
                  <a:txBody>
                    <a:bodyPr/>
                    <a:lstStyle/>
                    <a:p>
                      <a:pPr algn="ctr"/>
                      <a:r>
                        <a:rPr kumimoji="1" lang="en-US" altLang="ja-JP" sz="1050" dirty="0">
                          <a:latin typeface="+mj-lt"/>
                        </a:rPr>
                        <a:t>Frame type</a:t>
                      </a:r>
                      <a:endParaRPr kumimoji="1" lang="ja-JP" altLang="en-US" sz="1050" dirty="0">
                        <a:latin typeface="+mj-lt"/>
                      </a:endParaRPr>
                    </a:p>
                  </a:txBody>
                  <a:tcPr/>
                </a:tc>
                <a:extLst>
                  <a:ext uri="{0D108BD9-81ED-4DB2-BD59-A6C34878D82A}">
                    <a16:rowId xmlns:a16="http://schemas.microsoft.com/office/drawing/2014/main" val="4251253394"/>
                  </a:ext>
                </a:extLst>
              </a:tr>
              <a:tr h="228659">
                <a:tc>
                  <a:txBody>
                    <a:bodyPr/>
                    <a:lstStyle/>
                    <a:p>
                      <a:pPr algn="ctr"/>
                      <a:r>
                        <a:rPr kumimoji="1" lang="en-US" altLang="ja-JP" sz="1050" dirty="0">
                          <a:latin typeface="+mj-lt"/>
                        </a:rPr>
                        <a:t>0</a:t>
                      </a:r>
                      <a:endParaRPr kumimoji="1" lang="ja-JP" altLang="en-US" sz="1050" dirty="0">
                        <a:latin typeface="+mj-lt"/>
                      </a:endParaRPr>
                    </a:p>
                  </a:txBody>
                  <a:tcPr/>
                </a:tc>
                <a:tc>
                  <a:txBody>
                    <a:bodyPr/>
                    <a:lstStyle/>
                    <a:p>
                      <a:pPr algn="ctr"/>
                      <a:r>
                        <a:rPr kumimoji="1" lang="en-US" altLang="ja-JP" sz="1050" dirty="0">
                          <a:latin typeface="+mj-lt"/>
                        </a:rPr>
                        <a:t>Background (BK)</a:t>
                      </a:r>
                      <a:endParaRPr kumimoji="1" lang="ja-JP" altLang="en-US" sz="1050" dirty="0">
                        <a:latin typeface="+mj-lt"/>
                      </a:endParaRPr>
                    </a:p>
                  </a:txBody>
                  <a:tcPr/>
                </a:tc>
                <a:tc>
                  <a:txBody>
                    <a:bodyPr/>
                    <a:lstStyle/>
                    <a:p>
                      <a:pPr algn="ct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512474474"/>
                  </a:ext>
                </a:extLst>
              </a:tr>
              <a:tr h="243999">
                <a:tc>
                  <a:txBody>
                    <a:bodyPr/>
                    <a:lstStyle/>
                    <a:p>
                      <a:pPr algn="ctr"/>
                      <a:r>
                        <a:rPr kumimoji="1" lang="en-US" altLang="ja-JP" sz="1050" dirty="0">
                          <a:latin typeface="+mj-lt"/>
                        </a:rPr>
                        <a:t>1</a:t>
                      </a:r>
                      <a:endParaRPr kumimoji="1" lang="ja-JP" altLang="en-US" sz="1050" dirty="0">
                        <a:latin typeface="+mj-lt"/>
                      </a:endParaRPr>
                    </a:p>
                  </a:txBody>
                  <a:tcPr/>
                </a:tc>
                <a:tc>
                  <a:txBody>
                    <a:bodyPr/>
                    <a:lstStyle/>
                    <a:p>
                      <a:pPr algn="ctr"/>
                      <a:r>
                        <a:rPr kumimoji="1" lang="en-US" altLang="ja-JP" sz="1050" dirty="0">
                          <a:latin typeface="+mj-lt"/>
                        </a:rPr>
                        <a:t>Best effort (BE)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3326327884"/>
                  </a:ext>
                </a:extLst>
              </a:tr>
              <a:tr h="228659">
                <a:tc>
                  <a:txBody>
                    <a:bodyPr/>
                    <a:lstStyle/>
                    <a:p>
                      <a:pPr algn="ctr"/>
                      <a:r>
                        <a:rPr kumimoji="1" lang="en-US" altLang="ja-JP" sz="1050" dirty="0">
                          <a:latin typeface="+mj-lt"/>
                        </a:rPr>
                        <a:t>2</a:t>
                      </a:r>
                      <a:endParaRPr kumimoji="1" lang="ja-JP" altLang="en-US" sz="1050" dirty="0">
                        <a:latin typeface="+mj-lt"/>
                      </a:endParaRPr>
                    </a:p>
                  </a:txBody>
                  <a:tcPr/>
                </a:tc>
                <a:tc>
                  <a:txBody>
                    <a:bodyPr/>
                    <a:lstStyle/>
                    <a:p>
                      <a:pPr algn="ctr"/>
                      <a:r>
                        <a:rPr kumimoji="1" lang="en-US" altLang="ja-JP" sz="1050" dirty="0">
                          <a:latin typeface="+mj-lt"/>
                        </a:rPr>
                        <a:t>Excellent effort (EE)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968388818"/>
                  </a:ext>
                </a:extLst>
              </a:tr>
              <a:tr h="228659">
                <a:tc>
                  <a:txBody>
                    <a:bodyPr/>
                    <a:lstStyle/>
                    <a:p>
                      <a:pPr algn="ctr"/>
                      <a:r>
                        <a:rPr kumimoji="1" lang="en-US" altLang="ja-JP" sz="1050" dirty="0">
                          <a:latin typeface="+mj-lt"/>
                        </a:rPr>
                        <a:t>3</a:t>
                      </a:r>
                      <a:endParaRPr kumimoji="1" lang="ja-JP" altLang="en-US" sz="1050" dirty="0">
                        <a:latin typeface="+mj-lt"/>
                      </a:endParaRPr>
                    </a:p>
                  </a:txBody>
                  <a:tcPr/>
                </a:tc>
                <a:tc>
                  <a:txBody>
                    <a:bodyPr/>
                    <a:lstStyle/>
                    <a:p>
                      <a:pPr algn="ctr"/>
                      <a:r>
                        <a:rPr kumimoji="1" lang="en-US" altLang="ja-JP" sz="1050" dirty="0">
                          <a:latin typeface="+mj-lt"/>
                        </a:rPr>
                        <a:t>Video (VI)</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422592770"/>
                  </a:ext>
                </a:extLst>
              </a:tr>
              <a:tr h="228659">
                <a:tc>
                  <a:txBody>
                    <a:bodyPr/>
                    <a:lstStyle/>
                    <a:p>
                      <a:pPr algn="ctr"/>
                      <a:r>
                        <a:rPr kumimoji="1" lang="en-US" altLang="ja-JP" sz="1050" dirty="0">
                          <a:latin typeface="+mj-lt"/>
                        </a:rPr>
                        <a:t>4</a:t>
                      </a:r>
                      <a:endParaRPr kumimoji="1" lang="ja-JP" altLang="en-US" sz="1050" dirty="0">
                        <a:latin typeface="+mj-lt"/>
                      </a:endParaRPr>
                    </a:p>
                  </a:txBody>
                  <a:tcPr/>
                </a:tc>
                <a:tc>
                  <a:txBody>
                    <a:bodyPr/>
                    <a:lstStyle/>
                    <a:p>
                      <a:pPr algn="ctr"/>
                      <a:r>
                        <a:rPr kumimoji="1" lang="en-US" altLang="ja-JP" sz="1050" dirty="0">
                          <a:latin typeface="+mj-lt"/>
                        </a:rPr>
                        <a:t>Voice (VO)</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817812179"/>
                  </a:ext>
                </a:extLst>
              </a:tr>
              <a:tr h="427638">
                <a:tc>
                  <a:txBody>
                    <a:bodyPr/>
                    <a:lstStyle/>
                    <a:p>
                      <a:pPr algn="ctr"/>
                      <a:r>
                        <a:rPr kumimoji="1" lang="en-US" altLang="ja-JP" sz="1050" dirty="0">
                          <a:latin typeface="+mj-lt"/>
                        </a:rPr>
                        <a:t>5</a:t>
                      </a:r>
                      <a:endParaRPr kumimoji="1" lang="ja-JP" altLang="en-US" sz="1050" dirty="0">
                        <a:latin typeface="+mj-lt"/>
                      </a:endParaRPr>
                    </a:p>
                  </a:txBody>
                  <a:tcPr/>
                </a:tc>
                <a:tc>
                  <a:txBody>
                    <a:bodyPr/>
                    <a:lstStyle/>
                    <a:p>
                      <a:pPr algn="ctr"/>
                      <a:r>
                        <a:rPr kumimoji="1" lang="en-US" altLang="ja-JP" sz="1050" dirty="0">
                          <a:latin typeface="+mj-lt"/>
                        </a:rPr>
                        <a:t>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3909945391"/>
                  </a:ext>
                </a:extLst>
              </a:tr>
              <a:tr h="365705">
                <a:tc>
                  <a:txBody>
                    <a:bodyPr/>
                    <a:lstStyle/>
                    <a:p>
                      <a:pPr algn="ctr"/>
                      <a:r>
                        <a:rPr kumimoji="1" lang="en-US" altLang="ja-JP" sz="1050" dirty="0">
                          <a:latin typeface="+mj-lt"/>
                        </a:rPr>
                        <a:t>6</a:t>
                      </a:r>
                      <a:endParaRPr kumimoji="1" lang="ja-JP" altLang="en-US" sz="1050" dirty="0">
                        <a:latin typeface="+mj-lt"/>
                      </a:endParaRPr>
                    </a:p>
                  </a:txBody>
                  <a:tcPr/>
                </a:tc>
                <a:tc>
                  <a:txBody>
                    <a:bodyPr/>
                    <a:lstStyle/>
                    <a:p>
                      <a:pPr algn="ctr"/>
                      <a:r>
                        <a:rPr kumimoji="1" lang="en-US" altLang="ja-JP" sz="1050" dirty="0">
                          <a:latin typeface="+mj-lt"/>
                        </a:rPr>
                        <a:t>High-priority 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1135171504"/>
                  </a:ext>
                </a:extLst>
              </a:tr>
              <a:tr h="365705">
                <a:tc>
                  <a:txBody>
                    <a:bodyPr/>
                    <a:lstStyle/>
                    <a:p>
                      <a:pPr algn="ctr"/>
                      <a:r>
                        <a:rPr kumimoji="1" lang="en-US" altLang="ja-JP" sz="1050" dirty="0">
                          <a:latin typeface="+mj-lt"/>
                        </a:rPr>
                        <a:t>7</a:t>
                      </a:r>
                      <a:endParaRPr kumimoji="1" lang="ja-JP" altLang="en-US" sz="1050" dirty="0">
                        <a:latin typeface="+mj-lt"/>
                      </a:endParaRPr>
                    </a:p>
                  </a:txBody>
                  <a:tcPr/>
                </a:tc>
                <a:tc>
                  <a:txBody>
                    <a:bodyPr/>
                    <a:lstStyle/>
                    <a:p>
                      <a:pPr algn="ctr"/>
                      <a:r>
                        <a:rPr kumimoji="1" lang="en-US" altLang="ja-JP" sz="1050" dirty="0">
                          <a:latin typeface="+mj-lt"/>
                        </a:rPr>
                        <a:t>Emergency or medical implant event report</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361628" y="1844824"/>
            <a:ext cx="4210372" cy="4247317"/>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WBAN systems, a wearable vital sign sensor node can include </a:t>
            </a:r>
            <a:r>
              <a:rPr kumimoji="1" lang="en-US" altLang="ja-JP" b="1" u="sng" dirty="0">
                <a:latin typeface="+mj-lt"/>
              </a:rPr>
              <a:t>various types of sensors</a:t>
            </a:r>
            <a:r>
              <a:rPr kumimoji="1" lang="en-US" altLang="ja-JP" dirty="0">
                <a:latin typeface="+mj-lt"/>
              </a:rPr>
              <a:t> with </a:t>
            </a:r>
            <a:r>
              <a:rPr kumimoji="1" lang="en-US" altLang="ja-JP" b="1" u="sng" dirty="0">
                <a:latin typeface="+mj-lt"/>
              </a:rPr>
              <a:t>different data rates, the allowable communication error ratio and delay</a:t>
            </a: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IEEE 802.15.6 based WBAN may deal with 8 levels of user priority data</a:t>
            </a:r>
          </a:p>
          <a:p>
            <a:pPr marL="285750" indent="-285750">
              <a:buFont typeface="Arial" panose="020B0604020202020204" pitchFamily="34" charset="0"/>
              <a:buChar char="•"/>
            </a:pPr>
            <a:endParaRPr lang="en-US" altLang="ja-JP" sz="1800" dirty="0">
              <a:latin typeface="+mj-lt"/>
            </a:endParaRPr>
          </a:p>
          <a:p>
            <a:pPr marL="285750" indent="-285750">
              <a:buFont typeface="Arial" panose="020B0604020202020204" pitchFamily="34" charset="0"/>
              <a:buChar char="•"/>
            </a:pPr>
            <a:r>
              <a:rPr lang="en-US" altLang="ja-JP" sz="1800" dirty="0">
                <a:latin typeface="+mj-lt"/>
              </a:rPr>
              <a:t>Those data have a wide range of quality of service (QoS)</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optimal error control for input data is an important feature </a:t>
            </a:r>
            <a:r>
              <a:rPr kumimoji="1" lang="en-US" altLang="ja-JP" dirty="0">
                <a:latin typeface="+mj-lt"/>
              </a:rPr>
              <a:t>in sensor data transmission procedures</a:t>
            </a:r>
          </a:p>
        </p:txBody>
      </p:sp>
    </p:spTree>
    <p:extLst>
      <p:ext uri="{BB962C8B-B14F-4D97-AF65-F5344CB8AC3E}">
        <p14:creationId xmlns:p14="http://schemas.microsoft.com/office/powerpoint/2010/main" val="3084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5D6456A-D65F-4FD3-8782-66AEEB843030}"/>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B1F85541-FAEE-4E58-AEA1-0B6082403E62}"/>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5" name="フッター プレースホルダー 4">
            <a:extLst>
              <a:ext uri="{FF2B5EF4-FFF2-40B4-BE49-F238E27FC236}">
                <a16:creationId xmlns:a16="http://schemas.microsoft.com/office/drawing/2014/main" id="{E8F61436-A746-4E39-83B1-55419B977F98}"/>
              </a:ext>
            </a:extLst>
          </p:cNvPr>
          <p:cNvSpPr>
            <a:spLocks noGrp="1"/>
          </p:cNvSpPr>
          <p:nvPr>
            <p:ph type="ftr" sz="quarter" idx="3"/>
          </p:nvPr>
        </p:nvSpPr>
        <p:spPr>
          <a:xfrm>
            <a:off x="5292080" y="6453336"/>
            <a:ext cx="3851920"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7" name="タイトル 1">
            <a:extLst>
              <a:ext uri="{FF2B5EF4-FFF2-40B4-BE49-F238E27FC236}">
                <a16:creationId xmlns:a16="http://schemas.microsoft.com/office/drawing/2014/main" id="{F2D84D78-9032-457A-A18E-A59374202603}"/>
              </a:ext>
            </a:extLst>
          </p:cNvPr>
          <p:cNvSpPr>
            <a:spLocks noGrp="1"/>
          </p:cNvSpPr>
          <p:nvPr>
            <p:ph type="title"/>
          </p:nvPr>
        </p:nvSpPr>
        <p:spPr>
          <a:xfrm>
            <a:off x="685800" y="685800"/>
            <a:ext cx="7772400" cy="1066800"/>
          </a:xfrm>
        </p:spPr>
        <p:txBody>
          <a:bodyPr/>
          <a:lstStyle/>
          <a:p>
            <a:r>
              <a:rPr kumimoji="1" lang="en-US" altLang="ja-JP" dirty="0"/>
              <a:t>Error control in current IEEE 802.15.6</a:t>
            </a:r>
            <a:endParaRPr kumimoji="1" lang="ja-JP" altLang="en-US" dirty="0"/>
          </a:p>
        </p:txBody>
      </p:sp>
      <p:sp>
        <p:nvSpPr>
          <p:cNvPr id="8" name="テキスト ボックス 7">
            <a:extLst>
              <a:ext uri="{FF2B5EF4-FFF2-40B4-BE49-F238E27FC236}">
                <a16:creationId xmlns:a16="http://schemas.microsoft.com/office/drawing/2014/main" id="{92B08E86-755D-42D3-A2D1-A0251B333376}"/>
              </a:ext>
            </a:extLst>
          </p:cNvPr>
          <p:cNvSpPr txBox="1"/>
          <p:nvPr/>
        </p:nvSpPr>
        <p:spPr>
          <a:xfrm>
            <a:off x="395536" y="2221180"/>
            <a:ext cx="8690541"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In IEEE 802.15.6ma, we indicate a concept of channel coding technique to deal with various types of QoS data as shown in a next figure</a:t>
            </a:r>
          </a:p>
          <a:p>
            <a:pPr marL="285750" indent="-285750">
              <a:buFont typeface="Arial" panose="020B0604020202020204" pitchFamily="34" charset="0"/>
              <a:buChar char="•"/>
            </a:pPr>
            <a:endParaRPr lang="en-US" altLang="ja-JP" sz="2000" dirty="0">
              <a:latin typeface="+mj-lt"/>
            </a:endParaRPr>
          </a:p>
        </p:txBody>
      </p:sp>
    </p:spTree>
    <p:extLst>
      <p:ext uri="{BB962C8B-B14F-4D97-AF65-F5344CB8AC3E}">
        <p14:creationId xmlns:p14="http://schemas.microsoft.com/office/powerpoint/2010/main" val="280616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1E83D5-4AEA-8382-3EA4-D815D7A98292}"/>
              </a:ext>
            </a:extLst>
          </p:cNvPr>
          <p:cNvSpPr>
            <a:spLocks noGrp="1"/>
          </p:cNvSpPr>
          <p:nvPr>
            <p:ph type="title"/>
          </p:nvPr>
        </p:nvSpPr>
        <p:spPr>
          <a:xfrm>
            <a:off x="685800" y="685800"/>
            <a:ext cx="7772400" cy="1066800"/>
          </a:xfrm>
        </p:spPr>
        <p:txBody>
          <a:bodyPr wrap="square" anchor="ctr">
            <a:normAutofit/>
          </a:bodyPr>
          <a:lstStyle/>
          <a:p>
            <a:r>
              <a:rPr kumimoji="1" lang="en-US" altLang="ja-JP" dirty="0"/>
              <a:t>Concept of channel coding for PSDU</a:t>
            </a:r>
            <a:endParaRPr kumimoji="1" lang="ja-JP" altLang="en-US" dirty="0"/>
          </a:p>
        </p:txBody>
      </p:sp>
      <p:sp>
        <p:nvSpPr>
          <p:cNvPr id="2" name="スライド番号プレースホルダー 1">
            <a:extLst>
              <a:ext uri="{FF2B5EF4-FFF2-40B4-BE49-F238E27FC236}">
                <a16:creationId xmlns:a16="http://schemas.microsoft.com/office/drawing/2014/main" id="{2FD03AD6-51F4-6F60-755E-6274F51AE308}"/>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C65D8D74-25E4-4A14-9B13-1C1CBE0663D9}" type="slidenum">
              <a:rPr lang="en-US" smtClean="0">
                <a:solidFill>
                  <a:srgbClr val="000000"/>
                </a:solidFill>
              </a:rPr>
              <a:pPr>
                <a:spcAft>
                  <a:spcPts val="600"/>
                </a:spcAft>
                <a:defRPr/>
              </a:pPr>
              <a:t>5</a:t>
            </a:fld>
            <a:endParaRPr lang="en-US">
              <a:solidFill>
                <a:srgbClr val="000000"/>
              </a:solidFill>
            </a:endParaRPr>
          </a:p>
        </p:txBody>
      </p:sp>
      <p:sp>
        <p:nvSpPr>
          <p:cNvPr id="4" name="日付プレースホルダー 3">
            <a:extLst>
              <a:ext uri="{FF2B5EF4-FFF2-40B4-BE49-F238E27FC236}">
                <a16:creationId xmlns:a16="http://schemas.microsoft.com/office/drawing/2014/main" id="{7D1A772E-F7DC-D76E-9389-7C5C39793AE9}"/>
              </a:ext>
            </a:extLst>
          </p:cNvPr>
          <p:cNvSpPr>
            <a:spLocks noGrp="1"/>
          </p:cNvSpPr>
          <p:nvPr>
            <p:ph type="dt" sz="half" idx="2"/>
          </p:nvPr>
        </p:nvSpPr>
        <p:spPr>
          <a:xfrm>
            <a:off x="762000" y="304800"/>
            <a:ext cx="1600200" cy="215444"/>
          </a:xfrm>
        </p:spPr>
        <p:txBody>
          <a:bodyPr wrap="square" anchor="b">
            <a:normAutofit/>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5" name="フッター プレースホルダー 4">
            <a:extLst>
              <a:ext uri="{FF2B5EF4-FFF2-40B4-BE49-F238E27FC236}">
                <a16:creationId xmlns:a16="http://schemas.microsoft.com/office/drawing/2014/main" id="{5178B656-2CC4-3222-A13B-0B58E1F1107C}"/>
              </a:ext>
            </a:extLst>
          </p:cNvPr>
          <p:cNvSpPr>
            <a:spLocks noGrp="1"/>
          </p:cNvSpPr>
          <p:nvPr>
            <p:ph type="ftr" sz="quarter" idx="3"/>
          </p:nvPr>
        </p:nvSpPr>
        <p:spPr>
          <a:xfrm>
            <a:off x="5148064" y="6483794"/>
            <a:ext cx="3816424" cy="553998"/>
          </a:xfrm>
        </p:spPr>
        <p:txBody>
          <a:bodyPr>
            <a:normAutofit/>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18" name="テキスト ボックス 17">
            <a:extLst>
              <a:ext uri="{FF2B5EF4-FFF2-40B4-BE49-F238E27FC236}">
                <a16:creationId xmlns:a16="http://schemas.microsoft.com/office/drawing/2014/main" id="{98DB868C-ED23-1968-5E42-2AEC6AD723F1}"/>
              </a:ext>
            </a:extLst>
          </p:cNvPr>
          <p:cNvSpPr txBox="1"/>
          <p:nvPr/>
        </p:nvSpPr>
        <p:spPr>
          <a:xfrm>
            <a:off x="611557" y="4869160"/>
            <a:ext cx="7992888"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Times New Roman" panose="02020603050405020304" pitchFamily="18" charset="0"/>
                <a:cs typeface="Times New Roman" panose="02020603050405020304" pitchFamily="18" charset="0"/>
              </a:rPr>
              <a:t>In a low priority QoS case, only a single error correcting code will be applied for PSDU</a:t>
            </a:r>
          </a:p>
          <a:p>
            <a:pPr marL="285750" indent="-285750">
              <a:buFont typeface="Arial" panose="020B0604020202020204" pitchFamily="34" charset="0"/>
              <a:buChar char="•"/>
            </a:pPr>
            <a:r>
              <a:rPr kumimoji="1" lang="en-US" altLang="ja-JP" dirty="0">
                <a:latin typeface="Times New Roman" panose="02020603050405020304" pitchFamily="18" charset="0"/>
                <a:cs typeface="Times New Roman" panose="02020603050405020304" pitchFamily="18" charset="0"/>
              </a:rPr>
              <a:t> In a high priority QoS case, an outer and an inner error correcting codes will be serially applied for PSDU</a:t>
            </a:r>
          </a:p>
          <a:p>
            <a:pPr marL="285750" indent="-285750">
              <a:buFont typeface="Arial" panose="020B0604020202020204" pitchFamily="34" charset="0"/>
              <a:buChar char="•"/>
            </a:pPr>
            <a:r>
              <a:rPr lang="en-US" altLang="ja-JP" dirty="0">
                <a:latin typeface="Times New Roman" panose="02020603050405020304" pitchFamily="18" charset="0"/>
                <a:cs typeface="Times New Roman" panose="02020603050405020304" pitchFamily="18" charset="0"/>
              </a:rPr>
              <a:t>MPDU is encoded by CRC-16-CCITT to detect bit errors</a:t>
            </a:r>
            <a:endParaRPr kumimoji="1" lang="ja-JP" altLang="en-US" dirty="0">
              <a:latin typeface="Times New Roman" panose="02020603050405020304" pitchFamily="18" charset="0"/>
              <a:cs typeface="Times New Roman" panose="02020603050405020304" pitchFamily="18" charset="0"/>
            </a:endParaRPr>
          </a:p>
        </p:txBody>
      </p:sp>
      <p:pic>
        <p:nvPicPr>
          <p:cNvPr id="20" name="図 19">
            <a:extLst>
              <a:ext uri="{FF2B5EF4-FFF2-40B4-BE49-F238E27FC236}">
                <a16:creationId xmlns:a16="http://schemas.microsoft.com/office/drawing/2014/main" id="{01A12733-0CD4-A892-96EC-7E7CB1468F39}"/>
              </a:ext>
            </a:extLst>
          </p:cNvPr>
          <p:cNvPicPr>
            <a:picLocks noChangeAspect="1"/>
          </p:cNvPicPr>
          <p:nvPr/>
        </p:nvPicPr>
        <p:blipFill>
          <a:blip r:embed="rId3"/>
          <a:stretch>
            <a:fillRect/>
          </a:stretch>
        </p:blipFill>
        <p:spPr>
          <a:xfrm>
            <a:off x="1941227" y="1752600"/>
            <a:ext cx="5333549" cy="2901671"/>
          </a:xfrm>
          <a:prstGeom prst="rect">
            <a:avLst/>
          </a:prstGeom>
        </p:spPr>
      </p:pic>
    </p:spTree>
    <p:extLst>
      <p:ext uri="{BB962C8B-B14F-4D97-AF65-F5344CB8AC3E}">
        <p14:creationId xmlns:p14="http://schemas.microsoft.com/office/powerpoint/2010/main" val="81979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Concept Table #1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6</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226689" y="4699010"/>
            <a:ext cx="8568952" cy="2031325"/>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mj-lt"/>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a:buFont typeface="Arial" panose="020B0604020202020204" pitchFamily="34" charset="0"/>
              <a:buChar char="•"/>
            </a:pPr>
            <a:r>
              <a:rPr lang="en-US" altLang="ja-JP" dirty="0">
                <a:latin typeface="+mj-lt"/>
              </a:rPr>
              <a:t>As an inner code, 15.4ab LDPC codes (K=324, 648, 972, R=1/2) will be selected for the coexistence of 15.6ma and 15.4ab</a:t>
            </a:r>
          </a:p>
          <a:p>
            <a:pPr marL="285750" indent="-285750">
              <a:buFont typeface="Arial" panose="020B0604020202020204" pitchFamily="34" charset="0"/>
              <a:buChar char="•"/>
            </a:pPr>
            <a:r>
              <a:rPr lang="en-US" altLang="ja-JP" dirty="0">
                <a:latin typeface="+mj-lt"/>
              </a:rPr>
              <a:t>This updated concept table is considered as the first priority</a:t>
            </a:r>
          </a:p>
          <a:p>
            <a:pPr marL="285750" indent="-285750">
              <a:buFont typeface="Arial" panose="020B0604020202020204" pitchFamily="34" charset="0"/>
              <a:buChar char="•"/>
            </a:pPr>
            <a:endParaRPr kumimoji="1" lang="ja-JP" altLang="en-US" dirty="0">
              <a:latin typeface="+mj-lt"/>
            </a:endParaRP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extLst>
              <p:ext uri="{D42A27DB-BD31-4B8C-83A1-F6EECF244321}">
                <p14:modId xmlns:p14="http://schemas.microsoft.com/office/powerpoint/2010/main" val="2227693099"/>
              </p:ext>
            </p:extLst>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46)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38)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28)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14)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72631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6E69C6-03E7-B940-8C64-24D84302C376}"/>
              </a:ext>
            </a:extLst>
          </p:cNvPr>
          <p:cNvSpPr>
            <a:spLocks noGrp="1"/>
          </p:cNvSpPr>
          <p:nvPr>
            <p:ph type="title"/>
          </p:nvPr>
        </p:nvSpPr>
        <p:spPr/>
        <p:txBody>
          <a:bodyPr/>
          <a:lstStyle/>
          <a:p>
            <a:r>
              <a:rPr kumimoji="1" lang="en-US" altLang="ja-JP" dirty="0"/>
              <a:t>Current Evaluation</a:t>
            </a:r>
            <a:endParaRPr kumimoji="1" lang="ja-JP" altLang="en-US" dirty="0"/>
          </a:p>
        </p:txBody>
      </p:sp>
      <p:sp>
        <p:nvSpPr>
          <p:cNvPr id="3" name="スライド番号プレースホルダー 2">
            <a:extLst>
              <a:ext uri="{FF2B5EF4-FFF2-40B4-BE49-F238E27FC236}">
                <a16:creationId xmlns:a16="http://schemas.microsoft.com/office/drawing/2014/main" id="{84772045-8191-D564-860D-9DAC748A1F55}"/>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7</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6B7B0CC4-C9F4-F619-C212-5B8CA3C33127}"/>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July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33191DC8-C7FE-3BF1-EE28-FF3793BDECEC}"/>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sp>
        <p:nvSpPr>
          <p:cNvPr id="6" name="テキスト ボックス 7">
            <a:extLst>
              <a:ext uri="{FF2B5EF4-FFF2-40B4-BE49-F238E27FC236}">
                <a16:creationId xmlns:a16="http://schemas.microsoft.com/office/drawing/2014/main" id="{42B65F31-61F0-7C82-33C9-CCCA99B689A8}"/>
              </a:ext>
            </a:extLst>
          </p:cNvPr>
          <p:cNvSpPr txBox="1"/>
          <p:nvPr/>
        </p:nvSpPr>
        <p:spPr>
          <a:xfrm>
            <a:off x="5286409" y="2060848"/>
            <a:ext cx="3528392" cy="4093428"/>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sz="2000" dirty="0">
                <a:latin typeface="Times New Roman" panose="02020603050405020304" pitchFamily="18" charset="0"/>
                <a:ea typeface="+mj-ea"/>
                <a:cs typeface="Times New Roman" panose="02020603050405020304" pitchFamily="18" charset="0"/>
              </a:rPr>
              <a:t>Bit error ratio of (54,46), (54,38), (54,28), (54,14) shortened RS codes  and no encoding were evaluated under an</a:t>
            </a:r>
          </a:p>
          <a:p>
            <a:pPr marL="0" indent="0">
              <a:buNone/>
            </a:pPr>
            <a:r>
              <a:rPr lang="en-US" altLang="ja-JP" sz="2000" dirty="0">
                <a:latin typeface="Times New Roman" panose="02020603050405020304" pitchFamily="18" charset="0"/>
                <a:ea typeface="+mj-ea"/>
                <a:cs typeface="Times New Roman" panose="02020603050405020304" pitchFamily="18" charset="0"/>
              </a:rPr>
              <a:t>AWGN</a:t>
            </a:r>
            <a:r>
              <a:rPr lang="ja-JP" altLang="en-US" sz="2000" dirty="0">
                <a:latin typeface="Times New Roman" panose="02020603050405020304" pitchFamily="18" charset="0"/>
                <a:ea typeface="+mj-ea"/>
                <a:cs typeface="Times New Roman" panose="02020603050405020304" pitchFamily="18" charset="0"/>
              </a:rPr>
              <a:t> </a:t>
            </a:r>
            <a:r>
              <a:rPr lang="en-US" altLang="ja-JP" sz="2000" dirty="0">
                <a:latin typeface="Times New Roman" panose="02020603050405020304" pitchFamily="18" charset="0"/>
                <a:ea typeface="+mj-ea"/>
                <a:cs typeface="Times New Roman" panose="02020603050405020304" pitchFamily="18" charset="0"/>
              </a:rPr>
              <a:t>channel and BPSK modulation</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Performances were improved as the coding rate decreased</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LDPC simulator is currently checked and will be combined with the RS simulator</a:t>
            </a:r>
          </a:p>
        </p:txBody>
      </p:sp>
      <p:pic>
        <p:nvPicPr>
          <p:cNvPr id="7" name="図 6">
            <a:extLst>
              <a:ext uri="{FF2B5EF4-FFF2-40B4-BE49-F238E27FC236}">
                <a16:creationId xmlns:a16="http://schemas.microsoft.com/office/drawing/2014/main" id="{AE94FD07-CF35-D17D-5F60-24FECDC3BC25}"/>
              </a:ext>
            </a:extLst>
          </p:cNvPr>
          <p:cNvPicPr>
            <a:picLocks noChangeAspect="1"/>
          </p:cNvPicPr>
          <p:nvPr/>
        </p:nvPicPr>
        <p:blipFill>
          <a:blip r:embed="rId2"/>
          <a:stretch>
            <a:fillRect/>
          </a:stretch>
        </p:blipFill>
        <p:spPr>
          <a:xfrm>
            <a:off x="323528" y="1988840"/>
            <a:ext cx="4824536" cy="3827018"/>
          </a:xfrm>
          <a:prstGeom prst="rect">
            <a:avLst/>
          </a:prstGeom>
        </p:spPr>
      </p:pic>
    </p:spTree>
    <p:extLst>
      <p:ext uri="{BB962C8B-B14F-4D97-AF65-F5344CB8AC3E}">
        <p14:creationId xmlns:p14="http://schemas.microsoft.com/office/powerpoint/2010/main" val="169562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Concept Table #2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8</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232469" y="4668060"/>
            <a:ext cx="8568952" cy="1754326"/>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mj-lt"/>
              </a:rPr>
              <a:t>As an outer code, 15.4ab LDPC (K=324, 648, 972, R=1/2) codes will be selected for the coexistence of 15.6ma and 15.4ab</a:t>
            </a:r>
          </a:p>
          <a:p>
            <a:pPr marL="285750" indent="-285750">
              <a:buFont typeface="Arial" panose="020B0604020202020204" pitchFamily="34" charset="0"/>
              <a:buChar char="•"/>
            </a:pPr>
            <a:r>
              <a:rPr lang="en-US" altLang="ja-JP" dirty="0">
                <a:latin typeface="+mj-lt"/>
              </a:rPr>
              <a:t>As an inner code, 15.4a/z based convolutional codes (which are almost the same of our proposed decomposable codes) will be selected, and the coding rates are changed according to each QoS and channel condition, which can be applied to hybrid ARQ</a:t>
            </a:r>
          </a:p>
          <a:p>
            <a:pPr marL="285750" indent="-285750">
              <a:buFont typeface="Arial" panose="020B0604020202020204" pitchFamily="34" charset="0"/>
              <a:buChar char="•"/>
            </a:pPr>
            <a:r>
              <a:rPr lang="en-US" altLang="ja-JP" dirty="0">
                <a:latin typeface="+mj-lt"/>
              </a:rPr>
              <a:t>This table is considered as the second choice </a:t>
            </a: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15.4a/z based convolutional code, R=4/5</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based convolutional code, R=2/3</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convolutional code, R=1/2</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based convolutional code, R=1/4</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1108292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3900" y="620688"/>
            <a:ext cx="7772400" cy="1066800"/>
          </a:xfrm>
        </p:spPr>
        <p:txBody>
          <a:bodyPr/>
          <a:lstStyle/>
          <a:p>
            <a:r>
              <a:rPr kumimoji="1" lang="en-US" altLang="ja-JP" dirty="0"/>
              <a:t>Summary of Updated Tables</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9</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377D4FE9-7B1B-811B-FCE5-49DE107C1FC5}"/>
              </a:ext>
            </a:extLst>
          </p:cNvPr>
          <p:cNvSpPr txBox="1"/>
          <p:nvPr/>
        </p:nvSpPr>
        <p:spPr>
          <a:xfrm>
            <a:off x="415634" y="1687488"/>
            <a:ext cx="8388932" cy="4401205"/>
          </a:xfrm>
          <a:prstGeom prst="rect">
            <a:avLst/>
          </a:prstGeom>
          <a:noFill/>
        </p:spPr>
        <p:txBody>
          <a:bodyPr wrap="square" rtlCol="0">
            <a:spAutoFit/>
          </a:bodyPr>
          <a:lstStyle/>
          <a:p>
            <a:pPr marL="342900" indent="-342900">
              <a:buFont typeface="+mj-lt"/>
              <a:buAutoNum type="arabicPeriod"/>
            </a:pPr>
            <a:r>
              <a:rPr lang="en-US" altLang="ja-JP" sz="2000" dirty="0">
                <a:latin typeface="+mj-lt"/>
                <a:ea typeface="+mj-ea"/>
              </a:rPr>
              <a:t>T</a:t>
            </a:r>
            <a:r>
              <a:rPr kumimoji="1" lang="en-US" altLang="ja-JP" sz="2000" dirty="0">
                <a:latin typeface="+mj-lt"/>
                <a:ea typeface="+mj-ea"/>
              </a:rPr>
              <a:t>able #1</a:t>
            </a:r>
          </a:p>
          <a:p>
            <a:pPr marL="800100" lvl="1" indent="-342900">
              <a:buFont typeface="Wingdings" panose="05000000000000000000" pitchFamily="2" charset="2"/>
              <a:buChar char="Ø"/>
            </a:pPr>
            <a:r>
              <a:rPr kumimoji="1" lang="de-DE" altLang="ja-JP" sz="2000" dirty="0">
                <a:latin typeface="+mj-lt"/>
                <a:ea typeface="+mj-ea"/>
              </a:rPr>
              <a:t>Inner code: 15.4ab LDPC codes (R=1/2, K=324, 648, 972)</a:t>
            </a:r>
          </a:p>
          <a:p>
            <a:pPr marL="800100" lvl="1" indent="-342900">
              <a:buFont typeface="Wingdings" panose="05000000000000000000" pitchFamily="2" charset="2"/>
              <a:buChar char="Ø"/>
            </a:pPr>
            <a:r>
              <a:rPr kumimoji="1" lang="en-US" altLang="ja-JP" sz="2000" dirty="0">
                <a:latin typeface="+mj-lt"/>
                <a:ea typeface="+mj-ea"/>
              </a:rPr>
              <a:t>Outer code: Shortened RS code (N=54, K=46, 38, 28, 14, original code length N=63)</a:t>
            </a:r>
          </a:p>
          <a:p>
            <a:pPr marL="800100" lvl="1" indent="-342900">
              <a:buFont typeface="Wingdings" panose="05000000000000000000" pitchFamily="2" charset="2"/>
              <a:buChar char="Ø"/>
            </a:pPr>
            <a:r>
              <a:rPr lang="en-US" altLang="ja-JP" sz="2000" dirty="0">
                <a:latin typeface="+mj-lt"/>
                <a:ea typeface="+mj-ea"/>
              </a:rPr>
              <a:t>A hybrid ARQ shall not be utilized</a:t>
            </a:r>
            <a:endParaRPr kumimoji="1" lang="en-US" altLang="ja-JP" sz="2000" dirty="0">
              <a:latin typeface="+mj-lt"/>
              <a:ea typeface="+mj-ea"/>
            </a:endParaRPr>
          </a:p>
          <a:p>
            <a:pPr marL="800100" lvl="1" indent="-342900">
              <a:buFont typeface="Wingdings" panose="05000000000000000000" pitchFamily="2" charset="2"/>
              <a:buChar char="Ø"/>
            </a:pPr>
            <a:r>
              <a:rPr lang="en-US" altLang="ja-JP" sz="2000" dirty="0">
                <a:latin typeface="+mj-lt"/>
                <a:ea typeface="+mj-ea"/>
              </a:rPr>
              <a:t>The table shall be applied to c</a:t>
            </a:r>
            <a:r>
              <a:rPr kumimoji="1" lang="en-US" altLang="ja-JP" sz="2000" dirty="0">
                <a:latin typeface="+mj-lt"/>
                <a:ea typeface="+mj-ea"/>
              </a:rPr>
              <a:t>oexistence class 0~7</a:t>
            </a:r>
          </a:p>
          <a:p>
            <a:pPr marL="800100" lvl="1" indent="-342900">
              <a:buFont typeface="Wingdings" panose="05000000000000000000" pitchFamily="2" charset="2"/>
              <a:buChar char="Ø"/>
            </a:pPr>
            <a:endParaRPr lang="en-US" altLang="ja-JP" sz="2000" dirty="0">
              <a:latin typeface="+mj-lt"/>
              <a:ea typeface="+mj-ea"/>
            </a:endParaRPr>
          </a:p>
          <a:p>
            <a:pPr marL="457200" indent="-457200">
              <a:buFont typeface="+mj-lt"/>
              <a:buAutoNum type="arabicPeriod"/>
            </a:pPr>
            <a:r>
              <a:rPr lang="en-US" altLang="ja-JP" sz="2000" dirty="0">
                <a:latin typeface="+mj-lt"/>
                <a:ea typeface="+mj-ea"/>
              </a:rPr>
              <a:t>Table #2</a:t>
            </a:r>
          </a:p>
          <a:p>
            <a:pPr marL="800100" lvl="1" indent="-342900">
              <a:buFont typeface="Wingdings" panose="05000000000000000000" pitchFamily="2" charset="2"/>
              <a:buChar char="Ø"/>
            </a:pPr>
            <a:r>
              <a:rPr kumimoji="1" lang="de-DE" altLang="ja-JP" sz="2000" dirty="0">
                <a:latin typeface="+mj-lt"/>
                <a:ea typeface="+mj-ea"/>
              </a:rPr>
              <a:t>Inner code: </a:t>
            </a:r>
            <a:r>
              <a:rPr kumimoji="1" lang="en-US" altLang="ja-JP" sz="2000" dirty="0">
                <a:latin typeface="+mj-lt"/>
                <a:ea typeface="+mj-ea"/>
              </a:rPr>
              <a:t>15.4a/z based convolutional codes (or our proposed decomposable codes, which is the almost same as the error correcting code), R= 4/5, 2/3, 1/2, 1/4</a:t>
            </a:r>
          </a:p>
          <a:p>
            <a:pPr marL="800100" lvl="1" indent="-342900">
              <a:buFont typeface="Wingdings" panose="05000000000000000000" pitchFamily="2" charset="2"/>
              <a:buChar char="Ø"/>
            </a:pPr>
            <a:r>
              <a:rPr kumimoji="1" lang="en-US" altLang="ja-JP" sz="2000" dirty="0">
                <a:latin typeface="+mj-lt"/>
                <a:ea typeface="+mj-ea"/>
              </a:rPr>
              <a:t>Outer code: </a:t>
            </a:r>
            <a:r>
              <a:rPr kumimoji="1" lang="de-DE" altLang="ja-JP" sz="2000" dirty="0">
                <a:latin typeface="+mj-lt"/>
                <a:ea typeface="+mj-ea"/>
              </a:rPr>
              <a:t>15.4ab LDPC codes (R=1/2, K=324, 648, 972)</a:t>
            </a:r>
          </a:p>
          <a:p>
            <a:pPr marL="800100" lvl="1" indent="-342900">
              <a:buFont typeface="Wingdings" panose="05000000000000000000" pitchFamily="2" charset="2"/>
              <a:buChar char="Ø"/>
            </a:pPr>
            <a:r>
              <a:rPr lang="en-US" altLang="ja-JP" sz="2000" dirty="0">
                <a:latin typeface="+mj-lt"/>
                <a:ea typeface="+mj-ea"/>
              </a:rPr>
              <a:t>A hybrid ARQ shall is utilized</a:t>
            </a:r>
            <a:endParaRPr kumimoji="1" lang="en-US" altLang="ja-JP" sz="2000" dirty="0">
              <a:latin typeface="+mj-lt"/>
              <a:ea typeface="+mj-ea"/>
            </a:endParaRPr>
          </a:p>
          <a:p>
            <a:pPr marL="800100" lvl="1" indent="-342900">
              <a:buFont typeface="Wingdings" panose="05000000000000000000" pitchFamily="2" charset="2"/>
              <a:buChar char="Ø"/>
            </a:pPr>
            <a:r>
              <a:rPr lang="en-US" altLang="ja-JP" sz="2000" dirty="0">
                <a:latin typeface="+mj-lt"/>
                <a:ea typeface="+mj-ea"/>
              </a:rPr>
              <a:t>The table shall be applied to c</a:t>
            </a:r>
            <a:r>
              <a:rPr kumimoji="1" lang="en-US" altLang="ja-JP" sz="2000" dirty="0">
                <a:latin typeface="+mj-lt"/>
                <a:ea typeface="+mj-ea"/>
              </a:rPr>
              <a:t>oexistence class 8</a:t>
            </a:r>
          </a:p>
        </p:txBody>
      </p:sp>
    </p:spTree>
    <p:extLst>
      <p:ext uri="{BB962C8B-B14F-4D97-AF65-F5344CB8AC3E}">
        <p14:creationId xmlns:p14="http://schemas.microsoft.com/office/powerpoint/2010/main" val="3370494838"/>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5294</TotalTime>
  <Words>1608</Words>
  <Application>Microsoft Office PowerPoint</Application>
  <PresentationFormat>画面に合わせる (4:3)</PresentationFormat>
  <Paragraphs>213</Paragraphs>
  <Slides>10</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游ゴシック</vt:lpstr>
      <vt:lpstr>Arial</vt:lpstr>
      <vt:lpstr>Calibri</vt:lpstr>
      <vt:lpstr>Times New Roman</vt:lpstr>
      <vt:lpstr>Wingdings</vt:lpstr>
      <vt:lpstr>VLC_Composition_090917</vt:lpstr>
      <vt:lpstr>PowerPoint プレゼンテーション</vt:lpstr>
      <vt:lpstr>Concept of channel coding for IEEE 802.15.6ma</vt:lpstr>
      <vt:lpstr>Importance of QoS control </vt:lpstr>
      <vt:lpstr>Error control in current IEEE 802.15.6</vt:lpstr>
      <vt:lpstr>Concept of channel coding for PSDU</vt:lpstr>
      <vt:lpstr>Concept Table #1 </vt:lpstr>
      <vt:lpstr>Current Evaluation</vt:lpstr>
      <vt:lpstr>Concept Table #2 </vt:lpstr>
      <vt:lpstr>Summary of Updated Tables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TakabayashiKento</cp:lastModifiedBy>
  <cp:revision>505</cp:revision>
  <dcterms:created xsi:type="dcterms:W3CDTF">2014-03-17T07:14:24Z</dcterms:created>
  <dcterms:modified xsi:type="dcterms:W3CDTF">2023-07-11T11:05:25Z</dcterms:modified>
</cp:coreProperties>
</file>