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30"/>
  </p:notesMasterIdLst>
  <p:sldIdLst>
    <p:sldId id="363" r:id="rId2"/>
    <p:sldId id="2413" r:id="rId3"/>
    <p:sldId id="2433" r:id="rId4"/>
    <p:sldId id="2366" r:id="rId5"/>
    <p:sldId id="339" r:id="rId6"/>
    <p:sldId id="2414" r:id="rId7"/>
    <p:sldId id="2368" r:id="rId8"/>
    <p:sldId id="365" r:id="rId9"/>
    <p:sldId id="304" r:id="rId10"/>
    <p:sldId id="317" r:id="rId11"/>
    <p:sldId id="2408" r:id="rId12"/>
    <p:sldId id="2392" r:id="rId13"/>
    <p:sldId id="2417" r:id="rId14"/>
    <p:sldId id="361" r:id="rId15"/>
    <p:sldId id="2434" r:id="rId16"/>
    <p:sldId id="2415" r:id="rId17"/>
    <p:sldId id="2416" r:id="rId18"/>
    <p:sldId id="2395" r:id="rId19"/>
    <p:sldId id="2399" r:id="rId20"/>
    <p:sldId id="312" r:id="rId21"/>
    <p:sldId id="2385" r:id="rId22"/>
    <p:sldId id="2375" r:id="rId23"/>
    <p:sldId id="2377" r:id="rId24"/>
    <p:sldId id="326" r:id="rId25"/>
    <p:sldId id="2435" r:id="rId26"/>
    <p:sldId id="2436" r:id="rId27"/>
    <p:sldId id="2389" r:id="rId28"/>
    <p:sldId id="298" r:id="rId29"/>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8F8F"/>
    <a:srgbClr val="FFEFEF"/>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46" autoAdjust="0"/>
  </p:normalViewPr>
  <p:slideViewPr>
    <p:cSldViewPr>
      <p:cViewPr varScale="1">
        <p:scale>
          <a:sx n="82" d="100"/>
          <a:sy n="82" d="100"/>
        </p:scale>
        <p:origin x="720" y="7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1251" y="685801"/>
            <a:ext cx="2637367"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812800" y="685801"/>
            <a:ext cx="7715251"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412234"/>
            <a:ext cx="52832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IEEE 802.15-23-0245-00-04ab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May 2023</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Benjamin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07436"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1023970"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5/dcn/23/15-23-0219-02-04ab-agenda-and-meeting-slides-may-9-2023.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dcn/23/15-23-0235-00-04ab-tg4ab-conf-call-mins-mar-to-may-2023.docx" TargetMode="External"/><Relationship Id="rId2" Type="http://schemas.openxmlformats.org/officeDocument/2006/relationships/hyperlink" Target="https://mentor.ieee.org/802.15/dcn/23/15-23-0196-00-04ab-tg4ab-mar-plenary-min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hyperlink" Target="https://development.standards.ieee.org/myproject-web/app#viewpar/9081"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kqE5P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1343472" y="762001"/>
            <a:ext cx="972108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 15.4ab May 2023 Interim Session Meeting Slides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14 May 2023</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[deprecated],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Mixed-mode interim session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Emulate organization, encourage participation and make further progress </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5731934" y="6525345"/>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10</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5" name="Footer Placeholder 4"/>
          <p:cNvSpPr>
            <a:spLocks noGrp="1"/>
          </p:cNvSpPr>
          <p:nvPr>
            <p:ph type="ftr" idx="14"/>
          </p:nvPr>
        </p:nvSpPr>
        <p:spPr bwMode="auto">
          <a:xfrm>
            <a:off x="7239007"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DDC84-3755-9896-4070-6AC471398AFC}"/>
              </a:ext>
            </a:extLst>
          </p:cNvPr>
          <p:cNvSpPr>
            <a:spLocks noGrp="1"/>
          </p:cNvSpPr>
          <p:nvPr>
            <p:ph type="title"/>
          </p:nvPr>
        </p:nvSpPr>
        <p:spPr>
          <a:xfrm>
            <a:off x="2279577" y="685801"/>
            <a:ext cx="7764463" cy="366936"/>
          </a:xfrm>
        </p:spPr>
        <p:txBody>
          <a:bodyPr/>
          <a:lstStyle/>
          <a:p>
            <a:r>
              <a:rPr lang="en-US" dirty="0"/>
              <a:t>Task Group Agenda</a:t>
            </a:r>
          </a:p>
        </p:txBody>
      </p:sp>
      <p:sp>
        <p:nvSpPr>
          <p:cNvPr id="4" name="Slide Number Placeholder 3">
            <a:extLst>
              <a:ext uri="{FF2B5EF4-FFF2-40B4-BE49-F238E27FC236}">
                <a16:creationId xmlns:a16="http://schemas.microsoft.com/office/drawing/2014/main" id="{85DB7AC5-08D4-99DD-3EE4-6247D2EC05E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sp>
        <p:nvSpPr>
          <p:cNvPr id="7" name="TextBox 6">
            <a:extLst>
              <a:ext uri="{FF2B5EF4-FFF2-40B4-BE49-F238E27FC236}">
                <a16:creationId xmlns:a16="http://schemas.microsoft.com/office/drawing/2014/main" id="{7145781D-423D-BB19-A669-82A6C3398D9A}"/>
              </a:ext>
            </a:extLst>
          </p:cNvPr>
          <p:cNvSpPr txBox="1"/>
          <p:nvPr/>
        </p:nvSpPr>
        <p:spPr>
          <a:xfrm>
            <a:off x="911424" y="1077281"/>
            <a:ext cx="10369152" cy="1200329"/>
          </a:xfrm>
          <a:prstGeom prst="rect">
            <a:avLst/>
          </a:prstGeom>
          <a:noFill/>
        </p:spPr>
        <p:txBody>
          <a:bodyPr wrap="square">
            <a:spAutoFit/>
          </a:bodyPr>
          <a:lstStyle/>
          <a:p>
            <a:pPr algn="ctr"/>
            <a:r>
              <a:rPr lang="en-US" sz="2400" dirty="0">
                <a:solidFill>
                  <a:schemeClr val="tx1"/>
                </a:solidFill>
                <a:latin typeface="+mj-lt"/>
              </a:rPr>
              <a:t>Document: </a:t>
            </a:r>
            <a:r>
              <a:rPr lang="en-US" sz="2400" dirty="0">
                <a:solidFill>
                  <a:schemeClr val="tx1"/>
                </a:solidFill>
                <a:latin typeface="+mj-lt"/>
                <a:hlinkClick r:id="rId2"/>
              </a:rPr>
              <a:t>https://mentor.ieee.org/802.15/dcn/23/15-23-0219-04-04ab-agenda-and-meeting-slides-may-9-2023.pptx</a:t>
            </a:r>
            <a:endParaRPr lang="en-US" sz="2400" dirty="0">
              <a:solidFill>
                <a:schemeClr val="tx1"/>
              </a:solidFill>
              <a:latin typeface="+mj-lt"/>
            </a:endParaRPr>
          </a:p>
          <a:p>
            <a:pPr algn="ctr"/>
            <a:endParaRPr lang="en-US" sz="2400" dirty="0">
              <a:solidFill>
                <a:schemeClr val="tx1"/>
              </a:solidFill>
              <a:latin typeface="+mj-lt"/>
            </a:endParaRPr>
          </a:p>
        </p:txBody>
      </p:sp>
    </p:spTree>
    <p:extLst>
      <p:ext uri="{BB962C8B-B14F-4D97-AF65-F5344CB8AC3E}">
        <p14:creationId xmlns:p14="http://schemas.microsoft.com/office/powerpoint/2010/main" val="39305233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C4E305C-ED59-4171-B240-407510A5A88D}"/>
              </a:ext>
            </a:extLst>
          </p:cNvPr>
          <p:cNvSpPr>
            <a:spLocks noGrp="1"/>
          </p:cNvSpPr>
          <p:nvPr>
            <p:ph type="title"/>
          </p:nvPr>
        </p:nvSpPr>
        <p:spPr/>
        <p:txBody>
          <a:bodyPr/>
          <a:lstStyle/>
          <a:p>
            <a:r>
              <a:rPr lang="en-US" dirty="0"/>
              <a:t>Agenda </a:t>
            </a:r>
          </a:p>
        </p:txBody>
      </p:sp>
      <p:sp>
        <p:nvSpPr>
          <p:cNvPr id="6" name="Content Placeholder 5">
            <a:extLst>
              <a:ext uri="{FF2B5EF4-FFF2-40B4-BE49-F238E27FC236}">
                <a16:creationId xmlns:a16="http://schemas.microsoft.com/office/drawing/2014/main" id="{1D314E6A-613B-4FAB-A3DD-690D8A32466B}"/>
              </a:ext>
            </a:extLst>
          </p:cNvPr>
          <p:cNvSpPr>
            <a:spLocks noGrp="1"/>
          </p:cNvSpPr>
          <p:nvPr>
            <p:ph idx="1"/>
          </p:nvPr>
        </p:nvSpPr>
        <p:spPr/>
        <p:txBody>
          <a:bodyPr>
            <a:normAutofit/>
          </a:bodyPr>
          <a:lstStyle/>
          <a:p>
            <a:pPr marL="0" indent="0"/>
            <a:r>
              <a:rPr lang="en-US" dirty="0"/>
              <a:t>Motion to approve agenda contained in document 15-23-0104-04.</a:t>
            </a:r>
          </a:p>
          <a:p>
            <a:pPr marL="457200" indent="-457200">
              <a:buFont typeface="Arial" panose="020B0604020202020204" pitchFamily="34" charset="0"/>
              <a:buChar char="•"/>
            </a:pPr>
            <a:r>
              <a:rPr lang="en-US" dirty="0"/>
              <a:t>Moved by Clint Chaplin (SRA)</a:t>
            </a:r>
          </a:p>
          <a:p>
            <a:pPr marL="457200" indent="-457200">
              <a:buFont typeface="Arial" panose="020B0604020202020204" pitchFamily="34" charset="0"/>
              <a:buChar char="•"/>
            </a:pPr>
            <a:r>
              <a:rPr lang="en-US" dirty="0"/>
              <a:t>Second by Clint Power (Self)</a:t>
            </a:r>
          </a:p>
          <a:p>
            <a:pPr marL="457200" indent="-457200">
              <a:buFont typeface="Arial" panose="020B0604020202020204" pitchFamily="34" charset="0"/>
              <a:buChar char="•"/>
            </a:pPr>
            <a:r>
              <a:rPr lang="en-US" dirty="0"/>
              <a:t>Discussion:</a:t>
            </a:r>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77C8275-998D-4CC1-8C10-15BAE2A69E48}"/>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12</a:t>
            </a:fld>
            <a:endParaRPr lang="en-US" altLang="en-US"/>
          </a:p>
        </p:txBody>
      </p:sp>
    </p:spTree>
    <p:extLst>
      <p:ext uri="{BB962C8B-B14F-4D97-AF65-F5344CB8AC3E}">
        <p14:creationId xmlns:p14="http://schemas.microsoft.com/office/powerpoint/2010/main" val="33216875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1E482-BC41-AC4E-513C-44527BA8CB3A}"/>
              </a:ext>
            </a:extLst>
          </p:cNvPr>
          <p:cNvSpPr>
            <a:spLocks noGrp="1"/>
          </p:cNvSpPr>
          <p:nvPr>
            <p:ph type="title"/>
          </p:nvPr>
        </p:nvSpPr>
        <p:spPr/>
        <p:txBody>
          <a:bodyPr/>
          <a:lstStyle/>
          <a:p>
            <a:r>
              <a:rPr lang="en-US" dirty="0"/>
              <a:t>Approvals of Minutes</a:t>
            </a:r>
          </a:p>
        </p:txBody>
      </p:sp>
      <p:sp>
        <p:nvSpPr>
          <p:cNvPr id="3" name="Content Placeholder 2">
            <a:extLst>
              <a:ext uri="{FF2B5EF4-FFF2-40B4-BE49-F238E27FC236}">
                <a16:creationId xmlns:a16="http://schemas.microsoft.com/office/drawing/2014/main" id="{C92498DB-B226-586E-BB90-96399F31C5AE}"/>
              </a:ext>
            </a:extLst>
          </p:cNvPr>
          <p:cNvSpPr>
            <a:spLocks noGrp="1"/>
          </p:cNvSpPr>
          <p:nvPr>
            <p:ph idx="1"/>
          </p:nvPr>
        </p:nvSpPr>
        <p:spPr/>
        <p:txBody>
          <a:bodyPr>
            <a:normAutofit fontScale="77500" lnSpcReduction="20000"/>
          </a:bodyPr>
          <a:lstStyle/>
          <a:p>
            <a:r>
              <a:rPr lang="en-US" dirty="0"/>
              <a:t>Motion to approve minutes contained in documents 15-23-0196-00 and 15-23-0235-00</a:t>
            </a:r>
          </a:p>
          <a:p>
            <a:endParaRPr lang="en-US" dirty="0"/>
          </a:p>
          <a:p>
            <a:r>
              <a:rPr lang="en-US" dirty="0"/>
              <a:t>Moved by: David </a:t>
            </a:r>
            <a:r>
              <a:rPr lang="en-US" dirty="0" err="1"/>
              <a:t>Xun</a:t>
            </a:r>
            <a:r>
              <a:rPr lang="en-US" dirty="0"/>
              <a:t> Yang (Huawei)</a:t>
            </a:r>
          </a:p>
          <a:p>
            <a:r>
              <a:rPr lang="en-US" dirty="0"/>
              <a:t>Second by: Clint Chaplin</a:t>
            </a:r>
          </a:p>
          <a:p>
            <a:endParaRPr lang="en-US" dirty="0"/>
          </a:p>
          <a:p>
            <a:r>
              <a:rPr lang="en-US" dirty="0"/>
              <a:t>March Plenary Minutes:						</a:t>
            </a:r>
            <a:r>
              <a:rPr lang="en-US" dirty="0">
                <a:hlinkClick r:id="rId2"/>
              </a:rPr>
              <a:t>https://mentor.ieee.org/802.15/dcn/23/15-23-0196-00-04ab-tg4ab-mar-plenary-mins.docx</a:t>
            </a:r>
            <a:endParaRPr lang="en-US" dirty="0"/>
          </a:p>
          <a:p>
            <a:endParaRPr lang="en-US" dirty="0"/>
          </a:p>
          <a:p>
            <a:r>
              <a:rPr lang="en-US" dirty="0"/>
              <a:t>Interim telecon minutes:				</a:t>
            </a:r>
            <a:r>
              <a:rPr lang="en-US" dirty="0">
                <a:hlinkClick r:id="rId3"/>
              </a:rPr>
              <a:t>https://mentor.ieee.org/802.15/dcn/23/15-23-0235-00-04ab-tg4ab-conf-call-mins-mar-to-may-2023.docx</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BD1DF144-E95B-D06E-0953-5D1F0507D3C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13</a:t>
            </a:fld>
            <a:endParaRPr lang="en-US" altLang="en-US"/>
          </a:p>
        </p:txBody>
      </p:sp>
    </p:spTree>
    <p:extLst>
      <p:ext uri="{BB962C8B-B14F-4D97-AF65-F5344CB8AC3E}">
        <p14:creationId xmlns:p14="http://schemas.microsoft.com/office/powerpoint/2010/main" val="459052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2D6A2-422B-4623-A880-7F4548ECEBF8}"/>
              </a:ext>
            </a:extLst>
          </p:cNvPr>
          <p:cNvSpPr>
            <a:spLocks noGrp="1"/>
          </p:cNvSpPr>
          <p:nvPr>
            <p:ph type="title"/>
          </p:nvPr>
        </p:nvSpPr>
        <p:spPr/>
        <p:txBody>
          <a:bodyPr/>
          <a:lstStyle/>
          <a:p>
            <a:r>
              <a:rPr lang="en-US" dirty="0"/>
              <a:t>Session Objectives</a:t>
            </a:r>
          </a:p>
        </p:txBody>
      </p:sp>
      <p:sp>
        <p:nvSpPr>
          <p:cNvPr id="3" name="Content Placeholder 2">
            <a:extLst>
              <a:ext uri="{FF2B5EF4-FFF2-40B4-BE49-F238E27FC236}">
                <a16:creationId xmlns:a16="http://schemas.microsoft.com/office/drawing/2014/main" id="{3A23C805-42AA-4D7E-9FD4-AB810E14C6A7}"/>
              </a:ext>
            </a:extLst>
          </p:cNvPr>
          <p:cNvSpPr>
            <a:spLocks noGrp="1"/>
          </p:cNvSpPr>
          <p:nvPr>
            <p:ph idx="1"/>
          </p:nvPr>
        </p:nvSpPr>
        <p:spPr>
          <a:xfrm>
            <a:off x="2291978" y="1844825"/>
            <a:ext cx="7764463" cy="4395639"/>
          </a:xfrm>
        </p:spPr>
        <p:txBody>
          <a:bodyPr>
            <a:normAutofit/>
          </a:bodyPr>
          <a:lstStyle/>
          <a:p>
            <a:pPr marL="457200" indent="-457200">
              <a:buFont typeface="Arial" panose="020B0604020202020204" pitchFamily="34" charset="0"/>
              <a:buChar char="•"/>
            </a:pPr>
            <a:r>
              <a:rPr lang="en-US" b="1" dirty="0">
                <a:solidFill>
                  <a:schemeClr val="accent1">
                    <a:lumMod val="50000"/>
                  </a:schemeClr>
                </a:solidFill>
              </a:rPr>
              <a:t>Refine and adopt proposed text for draft</a:t>
            </a:r>
          </a:p>
          <a:p>
            <a:pPr marL="457200" indent="-457200">
              <a:buFont typeface="Arial" panose="020B0604020202020204" pitchFamily="34" charset="0"/>
              <a:buChar char="•"/>
            </a:pPr>
            <a:r>
              <a:rPr lang="en-US" dirty="0">
                <a:solidFill>
                  <a:schemeClr val="accent1">
                    <a:lumMod val="50000"/>
                  </a:schemeClr>
                </a:solidFill>
              </a:rPr>
              <a:t>Map the path to a technically complete draft</a:t>
            </a:r>
          </a:p>
          <a:p>
            <a:pPr marL="457200" indent="-457200">
              <a:buFont typeface="Arial" panose="020B0604020202020204" pitchFamily="34" charset="0"/>
              <a:buChar char="•"/>
            </a:pPr>
            <a:endParaRPr lang="en-US" dirty="0"/>
          </a:p>
          <a:p>
            <a:pPr marL="0" indent="0"/>
            <a:endParaRPr lang="en-US" dirty="0"/>
          </a:p>
        </p:txBody>
      </p:sp>
      <p:sp>
        <p:nvSpPr>
          <p:cNvPr id="4" name="Slide Number Placeholder 3">
            <a:extLst>
              <a:ext uri="{FF2B5EF4-FFF2-40B4-BE49-F238E27FC236}">
                <a16:creationId xmlns:a16="http://schemas.microsoft.com/office/drawing/2014/main" id="{82D64BE4-B6F3-46DD-A825-8B94E7F3097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14</a:t>
            </a:fld>
            <a:endParaRPr lang="en-US" altLang="en-US"/>
          </a:p>
        </p:txBody>
      </p:sp>
    </p:spTree>
    <p:extLst>
      <p:ext uri="{BB962C8B-B14F-4D97-AF65-F5344CB8AC3E}">
        <p14:creationId xmlns:p14="http://schemas.microsoft.com/office/powerpoint/2010/main" val="25639238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CB9527C-2782-8DC3-0FB6-538BBB8D8675}"/>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15</a:t>
            </a:fld>
            <a:endParaRPr lang="en-US" altLang="en-US"/>
          </a:p>
        </p:txBody>
      </p:sp>
      <p:sp>
        <p:nvSpPr>
          <p:cNvPr id="5" name="Title 1">
            <a:extLst>
              <a:ext uri="{FF2B5EF4-FFF2-40B4-BE49-F238E27FC236}">
                <a16:creationId xmlns:a16="http://schemas.microsoft.com/office/drawing/2014/main" id="{DC73D2ED-395F-B393-5C17-017B35D4D72B}"/>
              </a:ext>
            </a:extLst>
          </p:cNvPr>
          <p:cNvSpPr>
            <a:spLocks noGrp="1"/>
          </p:cNvSpPr>
          <p:nvPr/>
        </p:nvSpPr>
        <p:spPr bwMode="auto">
          <a:xfrm>
            <a:off x="915458" y="620688"/>
            <a:ext cx="10361084" cy="616074"/>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a:t>Mixed Mode Logistics</a:t>
            </a:r>
          </a:p>
        </p:txBody>
      </p:sp>
      <p:sp>
        <p:nvSpPr>
          <p:cNvPr id="6" name="Content Placeholder 2">
            <a:extLst>
              <a:ext uri="{FF2B5EF4-FFF2-40B4-BE49-F238E27FC236}">
                <a16:creationId xmlns:a16="http://schemas.microsoft.com/office/drawing/2014/main" id="{C83516C3-34E9-9304-2311-F921019D41A2}"/>
              </a:ext>
            </a:extLst>
          </p:cNvPr>
          <p:cNvSpPr>
            <a:spLocks noGrp="1"/>
          </p:cNvSpPr>
          <p:nvPr/>
        </p:nvSpPr>
        <p:spPr bwMode="auto">
          <a:xfrm>
            <a:off x="915458" y="1236762"/>
            <a:ext cx="10361084" cy="5216574"/>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buAutoNum type="arabicPeriod"/>
            </a:pPr>
            <a:r>
              <a:rPr lang="en-US" dirty="0"/>
              <a:t>Head table will project (one computer all day)</a:t>
            </a:r>
          </a:p>
          <a:p>
            <a:pPr marL="457200" indent="-457200">
              <a:buAutoNum type="arabicPeriod"/>
            </a:pPr>
            <a:r>
              <a:rPr lang="en-US" dirty="0"/>
              <a:t>Local: queue to speak a microphone; remember remote attendees will hear you only if you use the microphone!</a:t>
            </a:r>
          </a:p>
          <a:p>
            <a:pPr marL="457200" indent="-457200">
              <a:buAutoNum type="arabicPeriod"/>
            </a:pPr>
            <a:r>
              <a:rPr lang="en-US" dirty="0"/>
              <a:t>Remote attendees please queue via chat window</a:t>
            </a:r>
          </a:p>
          <a:p>
            <a:pPr marL="457200" indent="-457200">
              <a:buFont typeface="Times New Roman" pitchFamily="18" charset="0"/>
              <a:buAutoNum type="arabicPeriod"/>
            </a:pPr>
            <a:r>
              <a:rPr lang="en-US" dirty="0"/>
              <a:t>Local attendees </a:t>
            </a:r>
            <a:r>
              <a:rPr lang="en-US" dirty="0">
                <a:solidFill>
                  <a:srgbClr val="FF0000"/>
                </a:solidFill>
              </a:rPr>
              <a:t>do not need to join WebEx </a:t>
            </a:r>
            <a:r>
              <a:rPr lang="en-US" dirty="0">
                <a:solidFill>
                  <a:schemeClr val="tx1"/>
                </a:solidFill>
              </a:rPr>
              <a:t>except to present</a:t>
            </a:r>
          </a:p>
          <a:p>
            <a:pPr marL="457200" indent="-457200">
              <a:buFont typeface="Times New Roman" pitchFamily="18" charset="0"/>
              <a:buAutoNum type="arabicPeriod"/>
            </a:pPr>
            <a:r>
              <a:rPr lang="en-US" dirty="0"/>
              <a:t>Local attendees when joining WebEx </a:t>
            </a:r>
            <a:r>
              <a:rPr lang="en-US" dirty="0">
                <a:solidFill>
                  <a:srgbClr val="FF0000"/>
                </a:solidFill>
              </a:rPr>
              <a:t>connect without audio! </a:t>
            </a:r>
          </a:p>
          <a:p>
            <a:pPr marL="0" indent="0"/>
            <a:r>
              <a:rPr lang="en-US" dirty="0">
                <a:solidFill>
                  <a:srgbClr val="FF0000"/>
                </a:solidFill>
              </a:rPr>
              <a:t>	In-room Webex with audio enabled will disrupt the meeting!</a:t>
            </a:r>
            <a:endParaRPr lang="en-US" dirty="0"/>
          </a:p>
          <a:p>
            <a:pPr marL="457200" indent="-457200">
              <a:buAutoNum type="arabicPeriod"/>
            </a:pPr>
            <a:r>
              <a:rPr lang="en-US" dirty="0">
                <a:solidFill>
                  <a:schemeClr val="accent1">
                    <a:lumMod val="50000"/>
                  </a:schemeClr>
                </a:solidFill>
              </a:rPr>
              <a:t>Presenters, both local and remote, will present via WebEx</a:t>
            </a:r>
          </a:p>
          <a:p>
            <a:pPr marL="457200" indent="-457200">
              <a:buAutoNum type="arabicPeriod"/>
            </a:pPr>
            <a:r>
              <a:rPr lang="en-US" dirty="0">
                <a:solidFill>
                  <a:schemeClr val="tx1"/>
                </a:solidFill>
              </a:rPr>
              <a:t>For those Remote Attendees connecting to Webex, Configure Webex Audio to use “Music Mode”.</a:t>
            </a:r>
          </a:p>
          <a:p>
            <a:pPr marL="457200" indent="-457200">
              <a:buAutoNum type="arabicPeriod"/>
            </a:pPr>
            <a:r>
              <a:rPr lang="en-US" dirty="0">
                <a:solidFill>
                  <a:schemeClr val="tx1"/>
                </a:solidFill>
              </a:rPr>
              <a:t>Makes sure “mute on entry” is set in WebEx</a:t>
            </a:r>
          </a:p>
          <a:p>
            <a:pPr marL="457200" indent="-457200">
              <a:buAutoNum type="arabicPeriod"/>
            </a:pPr>
            <a:r>
              <a:rPr lang="en-US" dirty="0">
                <a:solidFill>
                  <a:schemeClr val="tx1"/>
                </a:solidFill>
              </a:rPr>
              <a:t>Please do not turn on video.</a:t>
            </a:r>
          </a:p>
        </p:txBody>
      </p:sp>
    </p:spTree>
    <p:extLst>
      <p:ext uri="{BB962C8B-B14F-4D97-AF65-F5344CB8AC3E}">
        <p14:creationId xmlns:p14="http://schemas.microsoft.com/office/powerpoint/2010/main" val="3912749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18D4A-55B3-1283-2DA3-07BC55944A3B}"/>
              </a:ext>
            </a:extLst>
          </p:cNvPr>
          <p:cNvSpPr>
            <a:spLocks noGrp="1"/>
          </p:cNvSpPr>
          <p:nvPr>
            <p:ph type="title"/>
          </p:nvPr>
        </p:nvSpPr>
        <p:spPr/>
        <p:txBody>
          <a:bodyPr/>
          <a:lstStyle/>
          <a:p>
            <a:r>
              <a:rPr lang="en-US" dirty="0"/>
              <a:t>Hybrid Meeting Conduct: Queues</a:t>
            </a:r>
          </a:p>
        </p:txBody>
      </p:sp>
      <p:sp>
        <p:nvSpPr>
          <p:cNvPr id="3" name="Content Placeholder 2">
            <a:extLst>
              <a:ext uri="{FF2B5EF4-FFF2-40B4-BE49-F238E27FC236}">
                <a16:creationId xmlns:a16="http://schemas.microsoft.com/office/drawing/2014/main" id="{F5FC4BBF-6E20-E803-A6C6-14345A580611}"/>
              </a:ext>
            </a:extLst>
          </p:cNvPr>
          <p:cNvSpPr>
            <a:spLocks noGrp="1"/>
          </p:cNvSpPr>
          <p:nvPr>
            <p:ph idx="1"/>
          </p:nvPr>
        </p:nvSpPr>
        <p:spPr/>
        <p:txBody>
          <a:bodyPr>
            <a:normAutofit/>
          </a:bodyPr>
          <a:lstStyle/>
          <a:p>
            <a:pPr marL="0" indent="0"/>
            <a:endParaRPr lang="en-US" dirty="0"/>
          </a:p>
          <a:p>
            <a:pPr marL="0" indent="0"/>
            <a:r>
              <a:rPr lang="en-US" dirty="0"/>
              <a:t>Queue manager will interleave</a:t>
            </a:r>
          </a:p>
          <a:p>
            <a:pPr marL="457200" indent="-457200">
              <a:buFont typeface="Arial" panose="020B0604020202020204" pitchFamily="34" charset="0"/>
              <a:buChar char="•"/>
            </a:pPr>
            <a:r>
              <a:rPr lang="en-US" dirty="0"/>
              <a:t>1 question or comment per que slot; requeue as needed </a:t>
            </a:r>
          </a:p>
          <a:p>
            <a:pPr marL="457200" indent="-457200">
              <a:buFont typeface="Arial" panose="020B0604020202020204" pitchFamily="34" charset="0"/>
              <a:buChar char="•"/>
            </a:pPr>
            <a:r>
              <a:rPr lang="en-US" dirty="0"/>
              <a:t>Keep (question + answer) to 2 minutes</a:t>
            </a:r>
          </a:p>
          <a:p>
            <a:pPr marL="457200" indent="-457200">
              <a:buFont typeface="Arial" panose="020B0604020202020204" pitchFamily="34" charset="0"/>
              <a:buChar char="•"/>
            </a:pPr>
            <a:r>
              <a:rPr lang="en-US" b="1" dirty="0"/>
              <a:t>For more in-depth discussion use the reflector.</a:t>
            </a:r>
          </a:p>
          <a:p>
            <a:pPr marL="0" indent="0"/>
            <a:endParaRPr lang="en-US" dirty="0"/>
          </a:p>
          <a:p>
            <a:pPr marL="457200" indent="-457200">
              <a:buFont typeface="Arial" panose="020B0604020202020204" pitchFamily="34" charset="0"/>
              <a:buChar char="•"/>
            </a:pPr>
            <a:endParaRPr lang="en-US" dirty="0"/>
          </a:p>
          <a:p>
            <a:pPr marL="0" indent="0"/>
            <a:endParaRPr lang="en-US" dirty="0"/>
          </a:p>
        </p:txBody>
      </p:sp>
      <p:sp>
        <p:nvSpPr>
          <p:cNvPr id="4" name="Slide Number Placeholder 3">
            <a:extLst>
              <a:ext uri="{FF2B5EF4-FFF2-40B4-BE49-F238E27FC236}">
                <a16:creationId xmlns:a16="http://schemas.microsoft.com/office/drawing/2014/main" id="{96406356-6D33-C044-F27F-5E6D0914A640}"/>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16</a:t>
            </a:fld>
            <a:endParaRPr lang="en-US" altLang="en-US"/>
          </a:p>
        </p:txBody>
      </p:sp>
    </p:spTree>
    <p:extLst>
      <p:ext uri="{BB962C8B-B14F-4D97-AF65-F5344CB8AC3E}">
        <p14:creationId xmlns:p14="http://schemas.microsoft.com/office/powerpoint/2010/main" val="13550292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18D4A-55B3-1283-2DA3-07BC55944A3B}"/>
              </a:ext>
            </a:extLst>
          </p:cNvPr>
          <p:cNvSpPr>
            <a:spLocks noGrp="1"/>
          </p:cNvSpPr>
          <p:nvPr>
            <p:ph type="title"/>
          </p:nvPr>
        </p:nvSpPr>
        <p:spPr/>
        <p:txBody>
          <a:bodyPr/>
          <a:lstStyle/>
          <a:p>
            <a:r>
              <a:rPr lang="en-US" dirty="0"/>
              <a:t>Hybrid Meeting Conduct: Other</a:t>
            </a:r>
          </a:p>
        </p:txBody>
      </p:sp>
      <p:sp>
        <p:nvSpPr>
          <p:cNvPr id="3" name="Content Placeholder 2">
            <a:extLst>
              <a:ext uri="{FF2B5EF4-FFF2-40B4-BE49-F238E27FC236}">
                <a16:creationId xmlns:a16="http://schemas.microsoft.com/office/drawing/2014/main" id="{F5FC4BBF-6E20-E803-A6C6-14345A580611}"/>
              </a:ext>
            </a:extLst>
          </p:cNvPr>
          <p:cNvSpPr>
            <a:spLocks noGrp="1"/>
          </p:cNvSpPr>
          <p:nvPr>
            <p:ph idx="1"/>
          </p:nvPr>
        </p:nvSpPr>
        <p:spPr/>
        <p:txBody>
          <a:bodyPr>
            <a:normAutofit fontScale="92500"/>
          </a:bodyPr>
          <a:lstStyle/>
          <a:p>
            <a:pPr marL="0" indent="0"/>
            <a:r>
              <a:rPr lang="en-US" dirty="0"/>
              <a:t>In room breakouts:</a:t>
            </a:r>
          </a:p>
          <a:p>
            <a:pPr marL="457200" indent="-457200">
              <a:buFont typeface="Arial" panose="020B0604020202020204" pitchFamily="34" charset="0"/>
              <a:buChar char="•"/>
            </a:pPr>
            <a:r>
              <a:rPr lang="en-US" dirty="0"/>
              <a:t>We have the TG4ab Meeting room (physical and virtual)</a:t>
            </a:r>
          </a:p>
          <a:p>
            <a:pPr marL="457200" indent="-457200">
              <a:buFont typeface="Arial" panose="020B0604020202020204" pitchFamily="34" charset="0"/>
              <a:buChar char="•"/>
            </a:pPr>
            <a:r>
              <a:rPr lang="en-US" dirty="0"/>
              <a:t>We have a 2</a:t>
            </a:r>
            <a:r>
              <a:rPr lang="en-US" baseline="30000" dirty="0"/>
              <a:t>nd</a:t>
            </a:r>
            <a:r>
              <a:rPr lang="en-US" dirty="0"/>
              <a:t> breakout room (physical and virtual)</a:t>
            </a:r>
          </a:p>
          <a:p>
            <a:pPr marL="457200" indent="-457200">
              <a:buFont typeface="Arial" panose="020B0604020202020204" pitchFamily="34" charset="0"/>
              <a:buChar char="•"/>
            </a:pPr>
            <a:r>
              <a:rPr lang="en-US" dirty="0"/>
              <a:t>In may be difficult for remote attendees – keep them in mind.</a:t>
            </a:r>
          </a:p>
          <a:p>
            <a:pPr marL="457200" indent="-457200">
              <a:buFont typeface="Arial" panose="020B0604020202020204" pitchFamily="34" charset="0"/>
              <a:buChar char="•"/>
            </a:pPr>
            <a:r>
              <a:rPr lang="en-US" dirty="0"/>
              <a:t>Loop in remote attendees in inconvenient time zones when able (email reflector, </a:t>
            </a:r>
            <a:r>
              <a:rPr lang="en-US" dirty="0" err="1"/>
              <a:t>etc</a:t>
            </a:r>
            <a:r>
              <a:rPr lang="en-US" dirty="0"/>
              <a:t>)</a:t>
            </a:r>
          </a:p>
          <a:p>
            <a:pPr marL="457200" indent="-457200">
              <a:buFont typeface="Arial" panose="020B0604020202020204" pitchFamily="34" charset="0"/>
              <a:buChar char="•"/>
            </a:pPr>
            <a:r>
              <a:rPr lang="en-US" dirty="0"/>
              <a:t>We will do the best we can and keep learning as we go!</a:t>
            </a:r>
          </a:p>
        </p:txBody>
      </p:sp>
      <p:sp>
        <p:nvSpPr>
          <p:cNvPr id="4" name="Slide Number Placeholder 3">
            <a:extLst>
              <a:ext uri="{FF2B5EF4-FFF2-40B4-BE49-F238E27FC236}">
                <a16:creationId xmlns:a16="http://schemas.microsoft.com/office/drawing/2014/main" id="{96406356-6D33-C044-F27F-5E6D0914A640}"/>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17</a:t>
            </a:fld>
            <a:endParaRPr lang="en-US" altLang="en-US"/>
          </a:p>
        </p:txBody>
      </p:sp>
    </p:spTree>
    <p:extLst>
      <p:ext uri="{BB962C8B-B14F-4D97-AF65-F5344CB8AC3E}">
        <p14:creationId xmlns:p14="http://schemas.microsoft.com/office/powerpoint/2010/main" val="906194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C4E305C-ED59-4171-B240-407510A5A88D}"/>
              </a:ext>
            </a:extLst>
          </p:cNvPr>
          <p:cNvSpPr>
            <a:spLocks noGrp="1"/>
          </p:cNvSpPr>
          <p:nvPr>
            <p:ph type="title"/>
          </p:nvPr>
        </p:nvSpPr>
        <p:spPr>
          <a:xfrm>
            <a:off x="2279577" y="617537"/>
            <a:ext cx="7764463" cy="579216"/>
          </a:xfrm>
        </p:spPr>
        <p:txBody>
          <a:bodyPr/>
          <a:lstStyle/>
          <a:p>
            <a:r>
              <a:rPr lang="en-US" dirty="0"/>
              <a:t>We have a full agenda! </a:t>
            </a:r>
          </a:p>
        </p:txBody>
      </p:sp>
      <p:sp>
        <p:nvSpPr>
          <p:cNvPr id="6" name="Content Placeholder 5">
            <a:extLst>
              <a:ext uri="{FF2B5EF4-FFF2-40B4-BE49-F238E27FC236}">
                <a16:creationId xmlns:a16="http://schemas.microsoft.com/office/drawing/2014/main" id="{1D314E6A-613B-4FAB-A3DD-690D8A32466B}"/>
              </a:ext>
            </a:extLst>
          </p:cNvPr>
          <p:cNvSpPr>
            <a:spLocks noGrp="1"/>
          </p:cNvSpPr>
          <p:nvPr>
            <p:ph idx="1"/>
          </p:nvPr>
        </p:nvSpPr>
        <p:spPr>
          <a:xfrm>
            <a:off x="2291978" y="1556792"/>
            <a:ext cx="7764463" cy="4896544"/>
          </a:xfrm>
        </p:spPr>
        <p:txBody>
          <a:bodyPr>
            <a:normAutofit fontScale="85000" lnSpcReduction="20000"/>
          </a:bodyPr>
          <a:lstStyle/>
          <a:p>
            <a:pPr marL="457200" indent="-457200">
              <a:buFont typeface="Arial" panose="020B0604020202020204" pitchFamily="34" charset="0"/>
              <a:buChar char="•"/>
            </a:pPr>
            <a:r>
              <a:rPr lang="en-US" dirty="0"/>
              <a:t>You are reminded NOW that all the 802 and IEEE rules you heard at the opening plenary apply to every meeting. This is your final reminder!</a:t>
            </a:r>
          </a:p>
          <a:p>
            <a:pPr marL="457200" indent="-457200">
              <a:buFont typeface="Arial" panose="020B0604020202020204" pitchFamily="34" charset="0"/>
              <a:buChar char="•"/>
            </a:pPr>
            <a:r>
              <a:rPr lang="en-US" dirty="0"/>
              <a:t>Meetings will start ON TIME as shown on the schedule – arrive early, finish nesting, get comfortable</a:t>
            </a:r>
          </a:p>
          <a:p>
            <a:pPr marL="457200" indent="-457200">
              <a:buFont typeface="Arial" panose="020B0604020202020204" pitchFamily="34" charset="0"/>
              <a:buChar char="•"/>
            </a:pPr>
            <a:r>
              <a:rPr lang="en-US" dirty="0"/>
              <a:t>Questions and discussions time may be limited:  </a:t>
            </a:r>
            <a:r>
              <a:rPr lang="en-US" b="1" dirty="0">
                <a:solidFill>
                  <a:schemeClr val="accent1">
                    <a:lumMod val="50000"/>
                  </a:schemeClr>
                </a:solidFill>
              </a:rPr>
              <a:t>Use the email reflector to continue discussion! </a:t>
            </a:r>
          </a:p>
          <a:p>
            <a:pPr marL="457200" indent="-457200">
              <a:buFont typeface="Arial" panose="020B0604020202020204" pitchFamily="34" charset="0"/>
              <a:buChar char="•"/>
            </a:pPr>
            <a:r>
              <a:rPr lang="en-US" b="1" dirty="0">
                <a:solidFill>
                  <a:schemeClr val="accent1">
                    <a:lumMod val="50000"/>
                  </a:schemeClr>
                </a:solidFill>
              </a:rPr>
              <a:t>Take advantage of coffee breaks and other ad hoc time as well as the reflector, and</a:t>
            </a:r>
          </a:p>
          <a:p>
            <a:pPr marL="457200" indent="-457200">
              <a:buFont typeface="Arial" panose="020B0604020202020204" pitchFamily="34" charset="0"/>
              <a:buChar char="•"/>
            </a:pPr>
            <a:r>
              <a:rPr lang="en-US" b="1" dirty="0">
                <a:solidFill>
                  <a:schemeClr val="accent1">
                    <a:lumMod val="50000"/>
                  </a:schemeClr>
                </a:solidFill>
              </a:rPr>
              <a:t>Don’t forget about remote attendees!</a:t>
            </a:r>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77C8275-998D-4CC1-8C10-15BAE2A69E48}"/>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18</a:t>
            </a:fld>
            <a:endParaRPr lang="en-US" altLang="en-US"/>
          </a:p>
        </p:txBody>
      </p:sp>
    </p:spTree>
    <p:extLst>
      <p:ext uri="{BB962C8B-B14F-4D97-AF65-F5344CB8AC3E}">
        <p14:creationId xmlns:p14="http://schemas.microsoft.com/office/powerpoint/2010/main" val="4113173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07652-D701-9CE5-600F-BEA5AD1720FE}"/>
              </a:ext>
            </a:extLst>
          </p:cNvPr>
          <p:cNvSpPr>
            <a:spLocks noGrp="1"/>
          </p:cNvSpPr>
          <p:nvPr>
            <p:ph type="title"/>
          </p:nvPr>
        </p:nvSpPr>
        <p:spPr/>
        <p:txBody>
          <a:bodyPr/>
          <a:lstStyle/>
          <a:p>
            <a:r>
              <a:rPr lang="en-US" dirty="0"/>
              <a:t>Time Management</a:t>
            </a:r>
          </a:p>
        </p:txBody>
      </p:sp>
      <p:sp>
        <p:nvSpPr>
          <p:cNvPr id="3" name="Content Placeholder 2">
            <a:extLst>
              <a:ext uri="{FF2B5EF4-FFF2-40B4-BE49-F238E27FC236}">
                <a16:creationId xmlns:a16="http://schemas.microsoft.com/office/drawing/2014/main" id="{2EFFFD1F-C5BC-E30E-6DDE-63DFBADAB72C}"/>
              </a:ext>
            </a:extLst>
          </p:cNvPr>
          <p:cNvSpPr>
            <a:spLocks noGrp="1"/>
          </p:cNvSpPr>
          <p:nvPr>
            <p:ph idx="1"/>
          </p:nvPr>
        </p:nvSpPr>
        <p:spPr/>
        <p:txBody>
          <a:bodyPr/>
          <a:lstStyle/>
          <a:p>
            <a:pPr marL="457200" indent="-457200">
              <a:buFont typeface="Arial" panose="020B0604020202020204" pitchFamily="34" charset="0"/>
              <a:buChar char="•"/>
            </a:pPr>
            <a:r>
              <a:rPr lang="en-US" dirty="0"/>
              <a:t>We will need to stay within the allocated time to get through everything</a:t>
            </a:r>
          </a:p>
          <a:p>
            <a:pPr marL="457200" indent="-457200">
              <a:buFont typeface="Arial" panose="020B0604020202020204" pitchFamily="34" charset="0"/>
              <a:buChar char="•"/>
            </a:pPr>
            <a:r>
              <a:rPr lang="en-US" dirty="0"/>
              <a:t>If less than the allocated time is used in a time slot, we’ll start the next time slot (accumulate any unused time to the end of the meeting)</a:t>
            </a:r>
          </a:p>
          <a:p>
            <a:pPr marL="457200" indent="-457200">
              <a:buFont typeface="Arial" panose="020B0604020202020204" pitchFamily="34" charset="0"/>
              <a:buChar char="•"/>
            </a:pPr>
            <a:r>
              <a:rPr lang="en-US" dirty="0"/>
              <a:t>Accumulated time will be used to continue discussion</a:t>
            </a:r>
          </a:p>
        </p:txBody>
      </p:sp>
      <p:sp>
        <p:nvSpPr>
          <p:cNvPr id="4" name="Slide Number Placeholder 3">
            <a:extLst>
              <a:ext uri="{FF2B5EF4-FFF2-40B4-BE49-F238E27FC236}">
                <a16:creationId xmlns:a16="http://schemas.microsoft.com/office/drawing/2014/main" id="{7F81DA3A-AB07-4401-73B1-EC1F2FB89753}"/>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19</a:t>
            </a:fld>
            <a:endParaRPr lang="en-US" altLang="en-US"/>
          </a:p>
        </p:txBody>
      </p:sp>
    </p:spTree>
    <p:extLst>
      <p:ext uri="{BB962C8B-B14F-4D97-AF65-F5344CB8AC3E}">
        <p14:creationId xmlns:p14="http://schemas.microsoft.com/office/powerpoint/2010/main" val="3913454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title"/>
          </p:nvPr>
        </p:nvSpPr>
        <p:spPr>
          <a:xfrm>
            <a:off x="2279577" y="617538"/>
            <a:ext cx="7764463" cy="822326"/>
          </a:xfrm>
        </p:spPr>
        <p:txBody>
          <a:bodyPr vert="horz" wrap="square" lIns="92160" tIns="46080" rIns="92160" bIns="46080" numCol="1" anchor="ctr" anchorCtr="0" compatLnSpc="1">
            <a:prstTxWarp prst="textNoShape">
              <a:avLst/>
            </a:prstTxWarp>
            <a:noAutofit/>
          </a:bodyPr>
          <a:lstStyle/>
          <a:p>
            <a:pPr>
              <a:lnSpc>
                <a:spcPct val="90000"/>
              </a:lnSpc>
            </a:pPr>
            <a:r>
              <a:rPr lang="en-US" sz="2800" dirty="0"/>
              <a:t> </a:t>
            </a:r>
            <a:br>
              <a:rPr lang="en-US" sz="2800" dirty="0"/>
            </a:br>
            <a:r>
              <a:rPr lang="en-US" sz="2800" dirty="0"/>
              <a:t>Task Group 15.4ab </a:t>
            </a:r>
            <a:br>
              <a:rPr lang="en-US" sz="2800" dirty="0"/>
            </a:br>
            <a:r>
              <a:rPr lang="en-US" sz="2800" dirty="0"/>
              <a:t>Next Generation UWB Amendment</a:t>
            </a:r>
            <a:br>
              <a:rPr lang="en-US" sz="2800" dirty="0"/>
            </a:br>
            <a:endParaRPr lang="en-US" sz="2800" dirty="0"/>
          </a:p>
        </p:txBody>
      </p:sp>
      <p:sp>
        <p:nvSpPr>
          <p:cNvPr id="8" name="TextBox 7">
            <a:extLst>
              <a:ext uri="{FF2B5EF4-FFF2-40B4-BE49-F238E27FC236}">
                <a16:creationId xmlns:a16="http://schemas.microsoft.com/office/drawing/2014/main" id="{D13951D0-0634-C010-6212-7B80FC37EBAA}"/>
              </a:ext>
            </a:extLst>
          </p:cNvPr>
          <p:cNvSpPr txBox="1"/>
          <p:nvPr/>
        </p:nvSpPr>
        <p:spPr bwMode="auto">
          <a:xfrm>
            <a:off x="7692430" y="1926569"/>
            <a:ext cx="3732162" cy="4251623"/>
          </a:xfrm>
          <a:prstGeom prst="rect">
            <a:avLst/>
          </a:prstGeom>
          <a:noFill/>
          <a:ln>
            <a:noFill/>
          </a:ln>
        </p:spPr>
        <p:txBody>
          <a:bodyPr vert="horz" wrap="square" lIns="92160" tIns="46080" rIns="92160" bIns="46080" numCol="1" anchor="t" anchorCtr="0" compatLnSpc="1">
            <a:prstTxWarp prst="textNoShape">
              <a:avLst/>
            </a:prstTxWarp>
            <a:normAutofit/>
          </a:bodyPr>
          <a:lstStyle/>
          <a:p>
            <a:pPr>
              <a:spcAft>
                <a:spcPts val="600"/>
              </a:spcAft>
              <a:buClr>
                <a:srgbClr val="000000"/>
              </a:buClr>
              <a:buSzPct val="100000"/>
              <a:buFont typeface="Times New Roman" panose="02020603050405020304" pitchFamily="18" charset="0"/>
            </a:pPr>
            <a:r>
              <a:rPr lang="en-US" sz="2400" dirty="0">
                <a:solidFill>
                  <a:srgbClr val="000000"/>
                </a:solidFill>
                <a:latin typeface="+mn-lt"/>
              </a:rPr>
              <a:t>Mixed Mode Wireless Interim, May 2023</a:t>
            </a:r>
          </a:p>
          <a:p>
            <a:pPr>
              <a:spcAft>
                <a:spcPts val="600"/>
              </a:spcAft>
              <a:buClr>
                <a:srgbClr val="000000"/>
              </a:buClr>
              <a:buSzPct val="100000"/>
              <a:buFont typeface="Times New Roman" panose="02020603050405020304" pitchFamily="18" charset="0"/>
            </a:pPr>
            <a:r>
              <a:rPr lang="en-US" sz="2400" dirty="0">
                <a:solidFill>
                  <a:srgbClr val="000000"/>
                </a:solidFill>
                <a:latin typeface="+mn-lt"/>
              </a:rPr>
              <a:t>Live from Orlando FLA USA</a:t>
            </a:r>
          </a:p>
          <a:p>
            <a:pPr>
              <a:spcAft>
                <a:spcPts val="600"/>
              </a:spcAft>
              <a:buClr>
                <a:srgbClr val="000000"/>
              </a:buClr>
              <a:buSzPct val="100000"/>
              <a:buFont typeface="Times New Roman" panose="02020603050405020304" pitchFamily="18" charset="0"/>
            </a:pPr>
            <a:endParaRPr lang="en-US" sz="2400" dirty="0">
              <a:solidFill>
                <a:srgbClr val="000000"/>
              </a:solidFill>
              <a:latin typeface="+mn-lt"/>
            </a:endParaRP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a:xfrm>
            <a:off x="5735639" y="6554788"/>
            <a:ext cx="655637" cy="239712"/>
          </a:xfrm>
        </p:spPr>
        <p:txBody>
          <a:bodyPr vert="horz" wrap="square" lIns="0" tIns="0" rIns="0" bIns="0" numCol="1" anchor="ctr" anchorCtr="0" compatLnSpc="1">
            <a:prstTxWarp prst="textNoShape">
              <a:avLst/>
            </a:prstTxWarp>
            <a:normAutofit/>
          </a:bodyPr>
          <a:lstStyle/>
          <a:p>
            <a:pPr>
              <a:spcAft>
                <a:spcPts val="600"/>
              </a:spcAft>
              <a:defRPr/>
            </a:pPr>
            <a:r>
              <a:rPr lang="en-US" altLang="en-US"/>
              <a:t>Slid</a:t>
            </a:r>
            <a:fld id="{0F04E8E9-279B-42CA-B6E8-61A287E0027B}" type="slidenum">
              <a:rPr lang="en-US" altLang="en-US" smtClean="0"/>
              <a:pPr>
                <a:spcAft>
                  <a:spcPts val="600"/>
                </a:spcAft>
                <a:defRPr/>
              </a:pPr>
              <a:t>2</a:t>
            </a:fld>
            <a:endParaRPr lang="en-US" altLang="en-US"/>
          </a:p>
        </p:txBody>
      </p:sp>
      <p:pic>
        <p:nvPicPr>
          <p:cNvPr id="5" name="Picture 4">
            <a:extLst>
              <a:ext uri="{FF2B5EF4-FFF2-40B4-BE49-F238E27FC236}">
                <a16:creationId xmlns:a16="http://schemas.microsoft.com/office/drawing/2014/main" id="{1FB176C7-F900-2E3C-5C30-0EC21276DE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9456" y="1439864"/>
            <a:ext cx="6492974" cy="43309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15464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FE7106-48FD-47AF-995A-DAF6D1C4E603}"/>
              </a:ext>
            </a:extLst>
          </p:cNvPr>
          <p:cNvSpPr>
            <a:spLocks noGrp="1"/>
          </p:cNvSpPr>
          <p:nvPr>
            <p:ph type="title"/>
          </p:nvPr>
        </p:nvSpPr>
        <p:spPr>
          <a:xfrm>
            <a:off x="2246313" y="1772817"/>
            <a:ext cx="7772400" cy="1362075"/>
          </a:xfrm>
        </p:spPr>
        <p:txBody>
          <a:bodyPr/>
          <a:lstStyle/>
          <a:p>
            <a:pPr algn="ctr"/>
            <a:r>
              <a:rPr lang="en-US" dirty="0"/>
              <a:t>Recap</a:t>
            </a:r>
          </a:p>
        </p:txBody>
      </p:sp>
      <p:sp>
        <p:nvSpPr>
          <p:cNvPr id="4" name="Slide Number Placeholder 3">
            <a:extLst>
              <a:ext uri="{FF2B5EF4-FFF2-40B4-BE49-F238E27FC236}">
                <a16:creationId xmlns:a16="http://schemas.microsoft.com/office/drawing/2014/main" id="{1708014A-7389-450F-B079-8EB95C60F7F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20</a:t>
            </a:fld>
            <a:endParaRPr lang="en-US" altLang="en-US"/>
          </a:p>
        </p:txBody>
      </p:sp>
    </p:spTree>
    <p:extLst>
      <p:ext uri="{BB962C8B-B14F-4D97-AF65-F5344CB8AC3E}">
        <p14:creationId xmlns:p14="http://schemas.microsoft.com/office/powerpoint/2010/main" val="38502189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FDEC2C8-AE1F-4ACD-A9E1-167666D186EF}"/>
              </a:ext>
            </a:extLst>
          </p:cNvPr>
          <p:cNvSpPr>
            <a:spLocks noGrp="1"/>
          </p:cNvSpPr>
          <p:nvPr>
            <p:ph type="title"/>
          </p:nvPr>
        </p:nvSpPr>
        <p:spPr/>
        <p:txBody>
          <a:bodyPr>
            <a:noAutofit/>
          </a:bodyPr>
          <a:lstStyle/>
          <a:p>
            <a:r>
              <a:rPr lang="en-US" sz="1800" b="1" dirty="0">
                <a:latin typeface="Verdana-Bold"/>
              </a:rPr>
              <a:t>5.2.b Scope of the project (As approved):</a:t>
            </a:r>
            <a:br>
              <a:rPr lang="en-US" sz="1800" b="1" dirty="0">
                <a:latin typeface="Verdana-Bold"/>
              </a:rPr>
            </a:br>
            <a:endParaRPr lang="en-US" sz="1800" dirty="0"/>
          </a:p>
        </p:txBody>
      </p:sp>
      <p:sp>
        <p:nvSpPr>
          <p:cNvPr id="6" name="Content Placeholder 5">
            <a:extLst>
              <a:ext uri="{FF2B5EF4-FFF2-40B4-BE49-F238E27FC236}">
                <a16:creationId xmlns:a16="http://schemas.microsoft.com/office/drawing/2014/main" id="{CD4A1A27-E529-4E42-AE00-A342ED4ACEAA}"/>
              </a:ext>
            </a:extLst>
          </p:cNvPr>
          <p:cNvSpPr>
            <a:spLocks noGrp="1"/>
          </p:cNvSpPr>
          <p:nvPr>
            <p:ph idx="1"/>
          </p:nvPr>
        </p:nvSpPr>
        <p:spPr/>
        <p:txBody>
          <a:bodyPr>
            <a:normAutofit fontScale="47500" lnSpcReduction="20000"/>
          </a:bodyPr>
          <a:lstStyle/>
          <a:p>
            <a:pPr algn="l"/>
            <a:r>
              <a:rPr lang="en-US" b="0" i="0" dirty="0">
                <a:solidFill>
                  <a:srgbClr val="333333"/>
                </a:solidFill>
                <a:effectLst/>
                <a:latin typeface="Open Sans" panose="020B0606030504020204" pitchFamily="34" charset="0"/>
              </a:rPr>
              <a:t>This amendment enhances the Ultra Wideband (UWB) physical layers (PHYs) medium access control (MAC), and associated ranging techniques while retaining backward compatibility with enhanced ranging capable devices (ERDEVs).</a:t>
            </a:r>
            <a:br>
              <a:rPr lang="en-US" dirty="0"/>
            </a:br>
            <a:r>
              <a:rPr lang="en-US" b="0" i="0" dirty="0">
                <a:solidFill>
                  <a:srgbClr val="333333"/>
                </a:solidFill>
                <a:effectLst/>
                <a:latin typeface="Open Sans" panose="020B0606030504020204" pitchFamily="34" charset="0"/>
              </a:rPr>
              <a:t>Areas of enhancement include: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coding, preamble and modulation schemes to additional coding, preamble and modulation schemes to support improved link budget and/or reduced air-time relative to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channels and operating frequencies;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interference mitigation techniques to support greater device density and higher traffic use cases relative to the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improvements to accuracy, precision and reliability and interoperability for high-integrity ranging; schemes to reduce complexity and power consumption;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definitions for tightly coupled hybrid operation with narrowband signaling to assist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enhanced native discovery and connection setup mechanisms;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sensing capabilities to support presence detection and environment mapping;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and mechanisms supporting low-power low-latency streaming as well as high data-rate streaming allowing at least 50 Mb/s of throughput. </a:t>
            </a:r>
          </a:p>
          <a:p>
            <a:pPr algn="l"/>
            <a:br>
              <a:rPr lang="en-US" dirty="0"/>
            </a:br>
            <a:r>
              <a:rPr lang="en-US" b="0" i="0" dirty="0">
                <a:solidFill>
                  <a:srgbClr val="333333"/>
                </a:solidFill>
                <a:effectLst/>
                <a:latin typeface="Open Sans" panose="020B0606030504020204" pitchFamily="34" charset="0"/>
              </a:rPr>
              <a:t>Support for peer-to-peer, peer-to-multi-peer, and station-to-infrastructure protocols are in scope, as are infrastructure synchronization mechanisms. This amendment includes safeguards so that the high throughput data use cases do not cause significant disruption to low duty-cycle ranging use cases.</a:t>
            </a:r>
            <a:endParaRPr lang="en-US" dirty="0"/>
          </a:p>
        </p:txBody>
      </p:sp>
      <p:sp>
        <p:nvSpPr>
          <p:cNvPr id="4" name="Slide Number Placeholder 3">
            <a:extLst>
              <a:ext uri="{FF2B5EF4-FFF2-40B4-BE49-F238E27FC236}">
                <a16:creationId xmlns:a16="http://schemas.microsoft.com/office/drawing/2014/main" id="{579E62A7-BDD7-4576-9A22-B561BFC83710}"/>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21</a:t>
            </a:fld>
            <a:endParaRPr lang="en-US" altLang="en-US"/>
          </a:p>
        </p:txBody>
      </p:sp>
      <p:sp>
        <p:nvSpPr>
          <p:cNvPr id="2" name="TextBox 1">
            <a:extLst>
              <a:ext uri="{FF2B5EF4-FFF2-40B4-BE49-F238E27FC236}">
                <a16:creationId xmlns:a16="http://schemas.microsoft.com/office/drawing/2014/main" id="{5A9992AB-5999-4630-A14F-C65F495945D2}"/>
              </a:ext>
            </a:extLst>
          </p:cNvPr>
          <p:cNvSpPr txBox="1"/>
          <p:nvPr/>
        </p:nvSpPr>
        <p:spPr>
          <a:xfrm>
            <a:off x="2423593" y="6165305"/>
            <a:ext cx="7476431" cy="276999"/>
          </a:xfrm>
          <a:prstGeom prst="rect">
            <a:avLst/>
          </a:prstGeom>
          <a:solidFill>
            <a:schemeClr val="accent6">
              <a:lumMod val="50000"/>
            </a:schemeClr>
          </a:solidFill>
        </p:spPr>
        <p:txBody>
          <a:bodyPr wrap="square" rtlCol="0">
            <a:spAutoFit/>
          </a:bodyPr>
          <a:lstStyle/>
          <a:p>
            <a:pPr algn="ctr"/>
            <a:r>
              <a:rPr lang="en-US" dirty="0">
                <a:solidFill>
                  <a:schemeClr val="tx1"/>
                </a:solidFill>
                <a:hlinkClick r:id="rId2"/>
              </a:rPr>
              <a:t>https://development.standards.ieee.org/myproject-web/app#viewpar/9081</a:t>
            </a:r>
            <a:endParaRPr lang="en-US" dirty="0">
              <a:solidFill>
                <a:schemeClr val="tx1"/>
              </a:solidFill>
            </a:endParaRPr>
          </a:p>
        </p:txBody>
      </p:sp>
    </p:spTree>
    <p:extLst>
      <p:ext uri="{BB962C8B-B14F-4D97-AF65-F5344CB8AC3E}">
        <p14:creationId xmlns:p14="http://schemas.microsoft.com/office/powerpoint/2010/main" val="32679486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A4E46-D4AD-4033-A4C9-4373A029914A}"/>
              </a:ext>
            </a:extLst>
          </p:cNvPr>
          <p:cNvSpPr>
            <a:spLocks noGrp="1"/>
          </p:cNvSpPr>
          <p:nvPr>
            <p:ph type="title"/>
          </p:nvPr>
        </p:nvSpPr>
        <p:spPr>
          <a:xfrm>
            <a:off x="2423270" y="188640"/>
            <a:ext cx="6624736" cy="450662"/>
          </a:xfrm>
        </p:spPr>
        <p:txBody>
          <a:bodyPr>
            <a:normAutofit/>
          </a:bodyPr>
          <a:lstStyle/>
          <a:p>
            <a:r>
              <a:rPr lang="en-US" sz="2000" dirty="0"/>
              <a:t>Project Schedule (working baseline)</a:t>
            </a:r>
          </a:p>
        </p:txBody>
      </p:sp>
      <p:sp>
        <p:nvSpPr>
          <p:cNvPr id="4" name="Slide Number Placeholder 3">
            <a:extLst>
              <a:ext uri="{FF2B5EF4-FFF2-40B4-BE49-F238E27FC236}">
                <a16:creationId xmlns:a16="http://schemas.microsoft.com/office/drawing/2014/main" id="{8423AF39-05DD-4DF5-A91A-9FC4F5AFB813}"/>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22</a:t>
            </a:fld>
            <a:endParaRPr lang="en-US" altLang="en-US"/>
          </a:p>
        </p:txBody>
      </p:sp>
      <p:sp>
        <p:nvSpPr>
          <p:cNvPr id="16" name="TextBox 15">
            <a:extLst>
              <a:ext uri="{FF2B5EF4-FFF2-40B4-BE49-F238E27FC236}">
                <a16:creationId xmlns:a16="http://schemas.microsoft.com/office/drawing/2014/main" id="{73329D62-8B9D-43B2-8784-FD74B7579AAB}"/>
              </a:ext>
            </a:extLst>
          </p:cNvPr>
          <p:cNvSpPr txBox="1"/>
          <p:nvPr/>
        </p:nvSpPr>
        <p:spPr>
          <a:xfrm>
            <a:off x="3817205" y="5741183"/>
            <a:ext cx="4733544" cy="276999"/>
          </a:xfrm>
          <a:prstGeom prst="rect">
            <a:avLst/>
          </a:prstGeom>
          <a:noFill/>
        </p:spPr>
        <p:txBody>
          <a:bodyPr wrap="square">
            <a:spAutoFit/>
          </a:bodyPr>
          <a:lstStyle/>
          <a:p>
            <a:r>
              <a:rPr lang="en-US" dirty="0">
                <a:solidFill>
                  <a:srgbClr val="000000"/>
                </a:solidFill>
                <a:latin typeface="Calibri" panose="020F0502020204030204" pitchFamily="34" charset="0"/>
              </a:rPr>
              <a:t>Notes:  SASB/</a:t>
            </a:r>
            <a:r>
              <a:rPr lang="en-US" dirty="0" err="1">
                <a:solidFill>
                  <a:srgbClr val="000000"/>
                </a:solidFill>
                <a:latin typeface="Calibri" panose="020F0502020204030204" pitchFamily="34" charset="0"/>
              </a:rPr>
              <a:t>RevCom</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schdule</a:t>
            </a:r>
            <a:r>
              <a:rPr lang="en-US" dirty="0">
                <a:solidFill>
                  <a:srgbClr val="000000"/>
                </a:solidFill>
                <a:latin typeface="Calibri" panose="020F0502020204030204" pitchFamily="34" charset="0"/>
              </a:rPr>
              <a:t> for 2024 a guess</a:t>
            </a:r>
            <a:r>
              <a:rPr lang="en-US" dirty="0"/>
              <a:t> </a:t>
            </a:r>
          </a:p>
        </p:txBody>
      </p:sp>
      <p:graphicFrame>
        <p:nvGraphicFramePr>
          <p:cNvPr id="8" name="Table 7">
            <a:extLst>
              <a:ext uri="{FF2B5EF4-FFF2-40B4-BE49-F238E27FC236}">
                <a16:creationId xmlns:a16="http://schemas.microsoft.com/office/drawing/2014/main" id="{6E06A713-94FD-4DE5-90DC-B09ACF52F06D}"/>
              </a:ext>
            </a:extLst>
          </p:cNvPr>
          <p:cNvGraphicFramePr>
            <a:graphicFrameLocks noGrp="1"/>
          </p:cNvGraphicFramePr>
          <p:nvPr/>
        </p:nvGraphicFramePr>
        <p:xfrm>
          <a:off x="1919537" y="595696"/>
          <a:ext cx="8568957" cy="5857641"/>
        </p:xfrm>
        <a:graphic>
          <a:graphicData uri="http://schemas.openxmlformats.org/drawingml/2006/table">
            <a:tbl>
              <a:tblPr/>
              <a:tblGrid>
                <a:gridCol w="1079841">
                  <a:extLst>
                    <a:ext uri="{9D8B030D-6E8A-4147-A177-3AD203B41FA5}">
                      <a16:colId xmlns:a16="http://schemas.microsoft.com/office/drawing/2014/main" val="859022375"/>
                    </a:ext>
                  </a:extLst>
                </a:gridCol>
                <a:gridCol w="197082">
                  <a:extLst>
                    <a:ext uri="{9D8B030D-6E8A-4147-A177-3AD203B41FA5}">
                      <a16:colId xmlns:a16="http://schemas.microsoft.com/office/drawing/2014/main" val="3056671812"/>
                    </a:ext>
                  </a:extLst>
                </a:gridCol>
                <a:gridCol w="197082">
                  <a:extLst>
                    <a:ext uri="{9D8B030D-6E8A-4147-A177-3AD203B41FA5}">
                      <a16:colId xmlns:a16="http://schemas.microsoft.com/office/drawing/2014/main" val="2801988721"/>
                    </a:ext>
                  </a:extLst>
                </a:gridCol>
                <a:gridCol w="197082">
                  <a:extLst>
                    <a:ext uri="{9D8B030D-6E8A-4147-A177-3AD203B41FA5}">
                      <a16:colId xmlns:a16="http://schemas.microsoft.com/office/drawing/2014/main" val="3486883837"/>
                    </a:ext>
                  </a:extLst>
                </a:gridCol>
                <a:gridCol w="197082">
                  <a:extLst>
                    <a:ext uri="{9D8B030D-6E8A-4147-A177-3AD203B41FA5}">
                      <a16:colId xmlns:a16="http://schemas.microsoft.com/office/drawing/2014/main" val="2943955052"/>
                    </a:ext>
                  </a:extLst>
                </a:gridCol>
                <a:gridCol w="197082">
                  <a:extLst>
                    <a:ext uri="{9D8B030D-6E8A-4147-A177-3AD203B41FA5}">
                      <a16:colId xmlns:a16="http://schemas.microsoft.com/office/drawing/2014/main" val="1635642405"/>
                    </a:ext>
                  </a:extLst>
                </a:gridCol>
                <a:gridCol w="197082">
                  <a:extLst>
                    <a:ext uri="{9D8B030D-6E8A-4147-A177-3AD203B41FA5}">
                      <a16:colId xmlns:a16="http://schemas.microsoft.com/office/drawing/2014/main" val="4247004466"/>
                    </a:ext>
                  </a:extLst>
                </a:gridCol>
                <a:gridCol w="197082">
                  <a:extLst>
                    <a:ext uri="{9D8B030D-6E8A-4147-A177-3AD203B41FA5}">
                      <a16:colId xmlns:a16="http://schemas.microsoft.com/office/drawing/2014/main" val="722315258"/>
                    </a:ext>
                  </a:extLst>
                </a:gridCol>
                <a:gridCol w="197082">
                  <a:extLst>
                    <a:ext uri="{9D8B030D-6E8A-4147-A177-3AD203B41FA5}">
                      <a16:colId xmlns:a16="http://schemas.microsoft.com/office/drawing/2014/main" val="2755150756"/>
                    </a:ext>
                  </a:extLst>
                </a:gridCol>
                <a:gridCol w="197082">
                  <a:extLst>
                    <a:ext uri="{9D8B030D-6E8A-4147-A177-3AD203B41FA5}">
                      <a16:colId xmlns:a16="http://schemas.microsoft.com/office/drawing/2014/main" val="1837462061"/>
                    </a:ext>
                  </a:extLst>
                </a:gridCol>
                <a:gridCol w="197082">
                  <a:extLst>
                    <a:ext uri="{9D8B030D-6E8A-4147-A177-3AD203B41FA5}">
                      <a16:colId xmlns:a16="http://schemas.microsoft.com/office/drawing/2014/main" val="1694553603"/>
                    </a:ext>
                  </a:extLst>
                </a:gridCol>
                <a:gridCol w="197082">
                  <a:extLst>
                    <a:ext uri="{9D8B030D-6E8A-4147-A177-3AD203B41FA5}">
                      <a16:colId xmlns:a16="http://schemas.microsoft.com/office/drawing/2014/main" val="805340123"/>
                    </a:ext>
                  </a:extLst>
                </a:gridCol>
                <a:gridCol w="197082">
                  <a:extLst>
                    <a:ext uri="{9D8B030D-6E8A-4147-A177-3AD203B41FA5}">
                      <a16:colId xmlns:a16="http://schemas.microsoft.com/office/drawing/2014/main" val="204235997"/>
                    </a:ext>
                  </a:extLst>
                </a:gridCol>
                <a:gridCol w="197082">
                  <a:extLst>
                    <a:ext uri="{9D8B030D-6E8A-4147-A177-3AD203B41FA5}">
                      <a16:colId xmlns:a16="http://schemas.microsoft.com/office/drawing/2014/main" val="315157008"/>
                    </a:ext>
                  </a:extLst>
                </a:gridCol>
                <a:gridCol w="197082">
                  <a:extLst>
                    <a:ext uri="{9D8B030D-6E8A-4147-A177-3AD203B41FA5}">
                      <a16:colId xmlns:a16="http://schemas.microsoft.com/office/drawing/2014/main" val="1414150232"/>
                    </a:ext>
                  </a:extLst>
                </a:gridCol>
                <a:gridCol w="197082">
                  <a:extLst>
                    <a:ext uri="{9D8B030D-6E8A-4147-A177-3AD203B41FA5}">
                      <a16:colId xmlns:a16="http://schemas.microsoft.com/office/drawing/2014/main" val="1197699624"/>
                    </a:ext>
                  </a:extLst>
                </a:gridCol>
                <a:gridCol w="197082">
                  <a:extLst>
                    <a:ext uri="{9D8B030D-6E8A-4147-A177-3AD203B41FA5}">
                      <a16:colId xmlns:a16="http://schemas.microsoft.com/office/drawing/2014/main" val="1106251956"/>
                    </a:ext>
                  </a:extLst>
                </a:gridCol>
                <a:gridCol w="197082">
                  <a:extLst>
                    <a:ext uri="{9D8B030D-6E8A-4147-A177-3AD203B41FA5}">
                      <a16:colId xmlns:a16="http://schemas.microsoft.com/office/drawing/2014/main" val="3499333147"/>
                    </a:ext>
                  </a:extLst>
                </a:gridCol>
                <a:gridCol w="197082">
                  <a:extLst>
                    <a:ext uri="{9D8B030D-6E8A-4147-A177-3AD203B41FA5}">
                      <a16:colId xmlns:a16="http://schemas.microsoft.com/office/drawing/2014/main" val="330155105"/>
                    </a:ext>
                  </a:extLst>
                </a:gridCol>
                <a:gridCol w="197082">
                  <a:extLst>
                    <a:ext uri="{9D8B030D-6E8A-4147-A177-3AD203B41FA5}">
                      <a16:colId xmlns:a16="http://schemas.microsoft.com/office/drawing/2014/main" val="423061777"/>
                    </a:ext>
                  </a:extLst>
                </a:gridCol>
                <a:gridCol w="197082">
                  <a:extLst>
                    <a:ext uri="{9D8B030D-6E8A-4147-A177-3AD203B41FA5}">
                      <a16:colId xmlns:a16="http://schemas.microsoft.com/office/drawing/2014/main" val="1243999009"/>
                    </a:ext>
                  </a:extLst>
                </a:gridCol>
                <a:gridCol w="197082">
                  <a:extLst>
                    <a:ext uri="{9D8B030D-6E8A-4147-A177-3AD203B41FA5}">
                      <a16:colId xmlns:a16="http://schemas.microsoft.com/office/drawing/2014/main" val="210366518"/>
                    </a:ext>
                  </a:extLst>
                </a:gridCol>
                <a:gridCol w="197082">
                  <a:extLst>
                    <a:ext uri="{9D8B030D-6E8A-4147-A177-3AD203B41FA5}">
                      <a16:colId xmlns:a16="http://schemas.microsoft.com/office/drawing/2014/main" val="3447638966"/>
                    </a:ext>
                  </a:extLst>
                </a:gridCol>
                <a:gridCol w="197082">
                  <a:extLst>
                    <a:ext uri="{9D8B030D-6E8A-4147-A177-3AD203B41FA5}">
                      <a16:colId xmlns:a16="http://schemas.microsoft.com/office/drawing/2014/main" val="2903488451"/>
                    </a:ext>
                  </a:extLst>
                </a:gridCol>
                <a:gridCol w="197082">
                  <a:extLst>
                    <a:ext uri="{9D8B030D-6E8A-4147-A177-3AD203B41FA5}">
                      <a16:colId xmlns:a16="http://schemas.microsoft.com/office/drawing/2014/main" val="1062964703"/>
                    </a:ext>
                  </a:extLst>
                </a:gridCol>
                <a:gridCol w="197082">
                  <a:extLst>
                    <a:ext uri="{9D8B030D-6E8A-4147-A177-3AD203B41FA5}">
                      <a16:colId xmlns:a16="http://schemas.microsoft.com/office/drawing/2014/main" val="1234199519"/>
                    </a:ext>
                  </a:extLst>
                </a:gridCol>
                <a:gridCol w="197082">
                  <a:extLst>
                    <a:ext uri="{9D8B030D-6E8A-4147-A177-3AD203B41FA5}">
                      <a16:colId xmlns:a16="http://schemas.microsoft.com/office/drawing/2014/main" val="2272667793"/>
                    </a:ext>
                  </a:extLst>
                </a:gridCol>
                <a:gridCol w="197082">
                  <a:extLst>
                    <a:ext uri="{9D8B030D-6E8A-4147-A177-3AD203B41FA5}">
                      <a16:colId xmlns:a16="http://schemas.microsoft.com/office/drawing/2014/main" val="4088176425"/>
                    </a:ext>
                  </a:extLst>
                </a:gridCol>
                <a:gridCol w="197082">
                  <a:extLst>
                    <a:ext uri="{9D8B030D-6E8A-4147-A177-3AD203B41FA5}">
                      <a16:colId xmlns:a16="http://schemas.microsoft.com/office/drawing/2014/main" val="3962572487"/>
                    </a:ext>
                  </a:extLst>
                </a:gridCol>
                <a:gridCol w="197082">
                  <a:extLst>
                    <a:ext uri="{9D8B030D-6E8A-4147-A177-3AD203B41FA5}">
                      <a16:colId xmlns:a16="http://schemas.microsoft.com/office/drawing/2014/main" val="4109095285"/>
                    </a:ext>
                  </a:extLst>
                </a:gridCol>
                <a:gridCol w="197082">
                  <a:extLst>
                    <a:ext uri="{9D8B030D-6E8A-4147-A177-3AD203B41FA5}">
                      <a16:colId xmlns:a16="http://schemas.microsoft.com/office/drawing/2014/main" val="767843840"/>
                    </a:ext>
                  </a:extLst>
                </a:gridCol>
                <a:gridCol w="197082">
                  <a:extLst>
                    <a:ext uri="{9D8B030D-6E8A-4147-A177-3AD203B41FA5}">
                      <a16:colId xmlns:a16="http://schemas.microsoft.com/office/drawing/2014/main" val="1761253281"/>
                    </a:ext>
                  </a:extLst>
                </a:gridCol>
                <a:gridCol w="197082">
                  <a:extLst>
                    <a:ext uri="{9D8B030D-6E8A-4147-A177-3AD203B41FA5}">
                      <a16:colId xmlns:a16="http://schemas.microsoft.com/office/drawing/2014/main" val="3088102511"/>
                    </a:ext>
                  </a:extLst>
                </a:gridCol>
                <a:gridCol w="197082">
                  <a:extLst>
                    <a:ext uri="{9D8B030D-6E8A-4147-A177-3AD203B41FA5}">
                      <a16:colId xmlns:a16="http://schemas.microsoft.com/office/drawing/2014/main" val="1106079071"/>
                    </a:ext>
                  </a:extLst>
                </a:gridCol>
                <a:gridCol w="197082">
                  <a:extLst>
                    <a:ext uri="{9D8B030D-6E8A-4147-A177-3AD203B41FA5}">
                      <a16:colId xmlns:a16="http://schemas.microsoft.com/office/drawing/2014/main" val="2112302469"/>
                    </a:ext>
                  </a:extLst>
                </a:gridCol>
                <a:gridCol w="197082">
                  <a:extLst>
                    <a:ext uri="{9D8B030D-6E8A-4147-A177-3AD203B41FA5}">
                      <a16:colId xmlns:a16="http://schemas.microsoft.com/office/drawing/2014/main" val="875399749"/>
                    </a:ext>
                  </a:extLst>
                </a:gridCol>
                <a:gridCol w="197082">
                  <a:extLst>
                    <a:ext uri="{9D8B030D-6E8A-4147-A177-3AD203B41FA5}">
                      <a16:colId xmlns:a16="http://schemas.microsoft.com/office/drawing/2014/main" val="4011572350"/>
                    </a:ext>
                  </a:extLst>
                </a:gridCol>
                <a:gridCol w="197082">
                  <a:extLst>
                    <a:ext uri="{9D8B030D-6E8A-4147-A177-3AD203B41FA5}">
                      <a16:colId xmlns:a16="http://schemas.microsoft.com/office/drawing/2014/main" val="118711575"/>
                    </a:ext>
                  </a:extLst>
                </a:gridCol>
                <a:gridCol w="197082">
                  <a:extLst>
                    <a:ext uri="{9D8B030D-6E8A-4147-A177-3AD203B41FA5}">
                      <a16:colId xmlns:a16="http://schemas.microsoft.com/office/drawing/2014/main" val="1721140086"/>
                    </a:ext>
                  </a:extLst>
                </a:gridCol>
              </a:tblGrid>
              <a:tr h="266473">
                <a:tc>
                  <a:txBody>
                    <a:bodyPr/>
                    <a:lstStyle/>
                    <a:p>
                      <a:pPr algn="l" fontAlgn="b"/>
                      <a:r>
                        <a:rPr lang="en-US" sz="800" b="0" i="0" u="none" strike="noStrike">
                          <a:solidFill>
                            <a:srgbClr val="000000"/>
                          </a:solidFill>
                          <a:effectLst/>
                          <a:latin typeface="Calibri" panose="020F0502020204030204" pitchFamily="34" charset="0"/>
                        </a:rPr>
                        <a:t>Proposed project schedule</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May-22</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Jun-22</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Jul -22</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Aug-22</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Sep-22</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Oct-22</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Nov-22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Dec-22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Jan-23</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Feb-23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Mar-23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Apr-23</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May-23</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Jun-23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Jul-23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Aug-23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Sep-23</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Oct-23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Nov-23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Dec-23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Jan-24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Feb-24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Mar-24</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Apr-24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May-24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Jun-24</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Jul-24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Aug-24</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Sep-24</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Oct-24</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Nov24</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Dec 25</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Jan 26</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Feb 26</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Mar 26</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Apr 26</a:t>
                      </a: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754048683"/>
                  </a:ext>
                </a:extLst>
              </a:tr>
              <a:tr h="119419">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extLst>
                  <a:ext uri="{0D108BD9-81ED-4DB2-BD59-A6C34878D82A}">
                    <a16:rowId xmlns:a16="http://schemas.microsoft.com/office/drawing/2014/main" val="2763354957"/>
                  </a:ext>
                </a:extLst>
              </a:tr>
              <a:tr h="236692">
                <a:tc>
                  <a:txBody>
                    <a:bodyPr/>
                    <a:lstStyle/>
                    <a:p>
                      <a:pPr algn="l" fontAlgn="b"/>
                      <a:r>
                        <a:rPr lang="en-US" sz="800" b="0" i="0" u="none" strike="noStrike">
                          <a:solidFill>
                            <a:srgbClr val="000000"/>
                          </a:solidFill>
                          <a:effectLst/>
                          <a:latin typeface="Calibri" panose="020F0502020204030204" pitchFamily="34" charset="0"/>
                        </a:rPr>
                        <a:t>Hear and evaluate proposals</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800" b="0" i="0" u="none" strike="noStrike" dirty="0">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dirty="0">
                          <a:solidFill>
                            <a:srgbClr val="006100"/>
                          </a:solidFill>
                          <a:effectLst/>
                          <a:latin typeface="Calibri" panose="020F0502020204030204" pitchFamily="34" charset="0"/>
                        </a:rPr>
                        <a:t> </a:t>
                      </a: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kern="1200" dirty="0">
                        <a:solidFill>
                          <a:srgbClr val="006100"/>
                        </a:solidFill>
                        <a:effectLst/>
                        <a:latin typeface="Calibri" panose="020F0502020204030204" pitchFamily="34" charset="0"/>
                        <a:ea typeface="+mn-ea"/>
                        <a:cs typeface="+mn-cs"/>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592098040"/>
                  </a:ext>
                </a:extLst>
              </a:tr>
              <a:tr h="236692">
                <a:tc>
                  <a:txBody>
                    <a:bodyPr/>
                    <a:lstStyle/>
                    <a:p>
                      <a:pPr algn="l" fontAlgn="b"/>
                      <a:r>
                        <a:rPr lang="en-US" sz="800" b="0" i="0" u="none" strike="noStrike" dirty="0">
                          <a:solidFill>
                            <a:srgbClr val="000000"/>
                          </a:solidFill>
                          <a:effectLst/>
                          <a:latin typeface="Calibri" panose="020F0502020204030204" pitchFamily="34" charset="0"/>
                        </a:rPr>
                        <a:t>Cut-off for new proposals, PHY features</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DDEBF7"/>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r>
                        <a:rPr lang="en-US" sz="800" b="0" i="0" u="none" strike="noStrike" dirty="0">
                          <a:solidFill>
                            <a:srgbClr val="3F3F76"/>
                          </a:solidFill>
                          <a:effectLst/>
                          <a:latin typeface="Calibri" panose="020F0502020204030204" pitchFamily="34" charset="0"/>
                        </a:rPr>
                        <a:t> </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DDEBF7"/>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452197904"/>
                  </a:ext>
                </a:extLst>
              </a:tr>
              <a:tr h="236692">
                <a:tc>
                  <a:txBody>
                    <a:bodyPr/>
                    <a:lstStyle/>
                    <a:p>
                      <a:pPr algn="l" fontAlgn="b"/>
                      <a:r>
                        <a:rPr lang="en-US" sz="800" b="0" i="0" u="none" strike="noStrike" dirty="0">
                          <a:solidFill>
                            <a:srgbClr val="000000"/>
                          </a:solidFill>
                          <a:effectLst/>
                          <a:latin typeface="Calibri" panose="020F0502020204030204" pitchFamily="34" charset="0"/>
                        </a:rPr>
                        <a:t>Cut-off for new proposals, MAC features</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r>
                        <a:rPr lang="en-US" sz="800" b="0" i="0" u="none" strike="noStrike">
                          <a:solidFill>
                            <a:srgbClr val="3F3F76"/>
                          </a:solidFill>
                          <a:effectLst/>
                          <a:latin typeface="Calibri" panose="020F0502020204030204" pitchFamily="34" charset="0"/>
                        </a:rPr>
                        <a:t> </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DDEBF7"/>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229021214"/>
                  </a:ext>
                </a:extLst>
              </a:tr>
              <a:tr h="353964">
                <a:tc>
                  <a:txBody>
                    <a:bodyPr/>
                    <a:lstStyle/>
                    <a:p>
                      <a:pPr algn="l" fontAlgn="b"/>
                      <a:r>
                        <a:rPr lang="en-US" sz="800" b="0" i="0" u="none" strike="noStrike" dirty="0">
                          <a:solidFill>
                            <a:srgbClr val="000000"/>
                          </a:solidFill>
                          <a:effectLst/>
                          <a:latin typeface="Calibri" panose="020F0502020204030204" pitchFamily="34" charset="0"/>
                        </a:rPr>
                        <a:t>Integrate </a:t>
                      </a:r>
                      <a:r>
                        <a:rPr lang="en-US" sz="800" b="0" i="0" u="none" strike="noStrike" dirty="0" err="1">
                          <a:solidFill>
                            <a:srgbClr val="000000"/>
                          </a:solidFill>
                          <a:effectLst/>
                          <a:latin typeface="Calibri" panose="020F0502020204030204" pitchFamily="34" charset="0"/>
                        </a:rPr>
                        <a:t>poposals</a:t>
                      </a:r>
                      <a:r>
                        <a:rPr lang="en-US" sz="800" b="0" i="0" u="none" strike="noStrike" dirty="0">
                          <a:solidFill>
                            <a:srgbClr val="000000"/>
                          </a:solidFill>
                          <a:effectLst/>
                          <a:latin typeface="Calibri" panose="020F0502020204030204" pitchFamily="34" charset="0"/>
                        </a:rPr>
                        <a:t>/contributions into TFD</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r>
                        <a:rPr lang="en-US" sz="800" b="0" i="0" u="none" strike="noStrike" dirty="0">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dirty="0">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dirty="0">
                          <a:solidFill>
                            <a:srgbClr val="006100"/>
                          </a:solidFill>
                          <a:effectLst/>
                          <a:latin typeface="Calibri" panose="020F0502020204030204" pitchFamily="34" charset="0"/>
                        </a:rPr>
                        <a:t> </a:t>
                      </a: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solidFill>
                      <a:srgbClr val="C6EFCE"/>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841120262"/>
                  </a:ext>
                </a:extLst>
              </a:tr>
              <a:tr h="107603">
                <a:tc>
                  <a:txBody>
                    <a:bodyPr/>
                    <a:lstStyle/>
                    <a:p>
                      <a:pPr algn="l" fontAlgn="b"/>
                      <a:r>
                        <a:rPr lang="en-US" sz="800" b="0" i="0" u="none" strike="noStrike" dirty="0">
                          <a:solidFill>
                            <a:srgbClr val="000000"/>
                          </a:solidFill>
                          <a:effectLst/>
                          <a:highlight>
                            <a:srgbClr val="FFFF00"/>
                          </a:highlight>
                          <a:latin typeface="Calibri" panose="020F0502020204030204" pitchFamily="34" charset="0"/>
                        </a:rPr>
                        <a:t>Develop draft from TFD</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marL="0" algn="l" defTabSz="457200" rtl="0" eaLnBrk="1" fontAlgn="b" latinLnBrk="0" hangingPunct="1"/>
                      <a:endParaRPr lang="en-US" sz="800" b="0" i="0" u="none" strike="noStrike" kern="1200" dirty="0">
                        <a:solidFill>
                          <a:srgbClr val="006100"/>
                        </a:solidFill>
                        <a:effectLst/>
                        <a:latin typeface="Calibri" panose="020F0502020204030204" pitchFamily="34" charset="0"/>
                        <a:ea typeface="+mn-ea"/>
                        <a:cs typeface="+mn-cs"/>
                      </a:endParaRPr>
                    </a:p>
                  </a:txBody>
                  <a:tcPr marL="2232" marR="2232" marT="2232" marB="0" anchor="b">
                    <a:lnL>
                      <a:noFill/>
                    </a:lnL>
                    <a:lnR>
                      <a:noFill/>
                    </a:lnR>
                    <a:lnT>
                      <a:noFill/>
                    </a:lnT>
                    <a:lnB>
                      <a:noFill/>
                    </a:lnB>
                    <a:solidFill>
                      <a:srgbClr val="C6EFCE"/>
                    </a:solidFill>
                  </a:tcPr>
                </a:tc>
                <a:tc>
                  <a:txBody>
                    <a:bodyPr/>
                    <a:lstStyle/>
                    <a:p>
                      <a:pPr marL="0" algn="l" defTabSz="457200" rtl="0" eaLnBrk="1" fontAlgn="b" latinLnBrk="0" hangingPunct="1"/>
                      <a:endParaRPr lang="en-US" sz="800" b="0" i="0" u="none" strike="noStrike" kern="1200" dirty="0">
                        <a:solidFill>
                          <a:srgbClr val="006100"/>
                        </a:solidFill>
                        <a:effectLst/>
                        <a:latin typeface="Calibri" panose="020F0502020204030204" pitchFamily="34" charset="0"/>
                        <a:ea typeface="+mn-ea"/>
                        <a:cs typeface="+mn-cs"/>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kern="1200" dirty="0">
                        <a:solidFill>
                          <a:srgbClr val="006100"/>
                        </a:solidFill>
                        <a:effectLst/>
                        <a:latin typeface="Calibri" panose="020F0502020204030204" pitchFamily="34" charset="0"/>
                        <a:ea typeface="+mn-ea"/>
                        <a:cs typeface="+mn-cs"/>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484602179"/>
                  </a:ext>
                </a:extLst>
              </a:tr>
              <a:tr h="119419">
                <a:tc>
                  <a:txBody>
                    <a:bodyPr/>
                    <a:lstStyle/>
                    <a:p>
                      <a:pPr algn="l" fontAlgn="b"/>
                      <a:r>
                        <a:rPr lang="en-US" sz="800" b="0" i="0" u="none" strike="noStrike">
                          <a:solidFill>
                            <a:srgbClr val="000000"/>
                          </a:solidFill>
                          <a:effectLst/>
                          <a:latin typeface="Calibri" panose="020F0502020204030204" pitchFamily="34" charset="0"/>
                        </a:rPr>
                        <a:t>Draft 0</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800" b="0" i="0" u="none" strike="noStrike" dirty="0">
                        <a:solidFill>
                          <a:srgbClr val="3F3F76"/>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kern="1200" dirty="0">
                        <a:solidFill>
                          <a:srgbClr val="3F3F76"/>
                        </a:solidFill>
                        <a:effectLst/>
                        <a:latin typeface="Calibri" panose="020F0502020204030204" pitchFamily="34" charset="0"/>
                        <a:ea typeface="+mn-ea"/>
                        <a:cs typeface="+mn-cs"/>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3F3F76"/>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122470232"/>
                  </a:ext>
                </a:extLst>
              </a:tr>
              <a:tr h="236692">
                <a:tc>
                  <a:txBody>
                    <a:bodyPr/>
                    <a:lstStyle/>
                    <a:p>
                      <a:pPr algn="l" fontAlgn="b"/>
                      <a:r>
                        <a:rPr lang="en-US" sz="800" b="0" i="0" u="none" strike="noStrike">
                          <a:solidFill>
                            <a:srgbClr val="000000"/>
                          </a:solidFill>
                          <a:effectLst/>
                          <a:latin typeface="Calibri" panose="020F0502020204030204" pitchFamily="34" charset="0"/>
                        </a:rPr>
                        <a:t>TG draft review and revision</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792765712"/>
                  </a:ext>
                </a:extLst>
              </a:tr>
              <a:tr h="236692">
                <a:tc>
                  <a:txBody>
                    <a:bodyPr/>
                    <a:lstStyle/>
                    <a:p>
                      <a:pPr algn="l" fontAlgn="b"/>
                      <a:r>
                        <a:rPr lang="en-US" sz="800" b="0" i="0" u="none" strike="noStrike">
                          <a:solidFill>
                            <a:srgbClr val="000000"/>
                          </a:solidFill>
                          <a:effectLst/>
                          <a:latin typeface="Calibri" panose="020F0502020204030204" pitchFamily="34" charset="0"/>
                        </a:rPr>
                        <a:t>Working group pre-ballot review</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250532966"/>
                  </a:ext>
                </a:extLst>
              </a:tr>
              <a:tr h="236692">
                <a:tc>
                  <a:txBody>
                    <a:bodyPr/>
                    <a:lstStyle/>
                    <a:p>
                      <a:pPr algn="l" fontAlgn="b"/>
                      <a:r>
                        <a:rPr lang="en-US" sz="800" b="0" i="0" u="none" strike="noStrike">
                          <a:solidFill>
                            <a:srgbClr val="000000"/>
                          </a:solidFill>
                          <a:effectLst/>
                          <a:latin typeface="Calibri" panose="020F0502020204030204" pitchFamily="34" charset="0"/>
                        </a:rPr>
                        <a:t>Pre-ballot review and comment resolution</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807331602"/>
                  </a:ext>
                </a:extLst>
              </a:tr>
              <a:tr h="119419">
                <a:tc>
                  <a:txBody>
                    <a:bodyPr/>
                    <a:lstStyle/>
                    <a:p>
                      <a:pPr algn="ctr" fontAlgn="b"/>
                      <a:r>
                        <a:rPr lang="en-US" sz="800" b="0" i="0" u="none" strike="noStrike">
                          <a:solidFill>
                            <a:srgbClr val="3F3F76"/>
                          </a:solidFill>
                          <a:effectLst/>
                          <a:latin typeface="Calibri" panose="020F0502020204030204" pitchFamily="34" charset="0"/>
                        </a:rPr>
                        <a:t>First letter ballot</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800" b="0" i="0" u="none" strike="noStrike" dirty="0">
                        <a:solidFill>
                          <a:srgbClr val="3F3F76"/>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878362126"/>
                  </a:ext>
                </a:extLst>
              </a:tr>
              <a:tr h="178187">
                <a:tc>
                  <a:txBody>
                    <a:bodyPr/>
                    <a:lstStyle/>
                    <a:p>
                      <a:pPr algn="l" fontAlgn="b"/>
                      <a:r>
                        <a:rPr lang="en-US" sz="800" b="0" i="0" u="none" strike="noStrike">
                          <a:solidFill>
                            <a:srgbClr val="000000"/>
                          </a:solidFill>
                          <a:effectLst/>
                          <a:latin typeface="Calibri" panose="020F0502020204030204" pitchFamily="34" charset="0"/>
                        </a:rPr>
                        <a:t>LB Comment Resolution</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319822025"/>
                  </a:ext>
                </a:extLst>
              </a:tr>
              <a:tr h="178187">
                <a:tc>
                  <a:txBody>
                    <a:bodyPr/>
                    <a:lstStyle/>
                    <a:p>
                      <a:pPr algn="l" fontAlgn="b"/>
                      <a:r>
                        <a:rPr lang="en-US" sz="800" b="0" i="0" u="none" strike="noStrike">
                          <a:solidFill>
                            <a:srgbClr val="3F3F76"/>
                          </a:solidFill>
                          <a:effectLst/>
                          <a:latin typeface="Calibri" panose="020F0502020204030204" pitchFamily="34" charset="0"/>
                        </a:rPr>
                        <a:t>WG Recirculatoin</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800" b="0" i="0" u="none" strike="noStrike">
                        <a:solidFill>
                          <a:srgbClr val="3F3F76"/>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760740310"/>
                  </a:ext>
                </a:extLst>
              </a:tr>
              <a:tr h="236692">
                <a:tc>
                  <a:txBody>
                    <a:bodyPr/>
                    <a:lstStyle/>
                    <a:p>
                      <a:pPr algn="l" fontAlgn="b"/>
                      <a:r>
                        <a:rPr lang="en-US" sz="800" b="0" i="0" u="none" strike="noStrike">
                          <a:solidFill>
                            <a:srgbClr val="000000"/>
                          </a:solidFill>
                          <a:effectLst/>
                          <a:latin typeface="Calibri" panose="020F0502020204030204" pitchFamily="34" charset="0"/>
                        </a:rPr>
                        <a:t>Comment resolution, 1st recirc</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727567655"/>
                  </a:ext>
                </a:extLst>
              </a:tr>
              <a:tr h="236692">
                <a:tc>
                  <a:txBody>
                    <a:bodyPr/>
                    <a:lstStyle/>
                    <a:p>
                      <a:pPr algn="l" fontAlgn="b"/>
                      <a:r>
                        <a:rPr lang="en-US" sz="800" b="0" i="0" u="none" strike="noStrike">
                          <a:solidFill>
                            <a:srgbClr val="9C5700"/>
                          </a:solidFill>
                          <a:effectLst/>
                          <a:latin typeface="Calibri" panose="020F0502020204030204" pitchFamily="34" charset="0"/>
                        </a:rPr>
                        <a:t>Conditional approval for SA ballot</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800" b="0" i="0" u="none" strike="noStrike">
                        <a:solidFill>
                          <a:srgbClr val="9C57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185908550"/>
                  </a:ext>
                </a:extLst>
              </a:tr>
              <a:tr h="178187">
                <a:tc>
                  <a:txBody>
                    <a:bodyPr/>
                    <a:lstStyle/>
                    <a:p>
                      <a:pPr algn="l" fontAlgn="b"/>
                      <a:r>
                        <a:rPr lang="en-US" sz="800" b="0" i="0" u="none" strike="noStrike">
                          <a:solidFill>
                            <a:srgbClr val="3F3F76"/>
                          </a:solidFill>
                          <a:effectLst/>
                          <a:latin typeface="Calibri" panose="020F0502020204030204" pitchFamily="34" charset="0"/>
                        </a:rPr>
                        <a:t>WG Recirculatoin</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800" b="0" i="0" u="none" strike="noStrike" dirty="0">
                        <a:solidFill>
                          <a:srgbClr val="3F3F76"/>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818537944"/>
                  </a:ext>
                </a:extLst>
              </a:tr>
              <a:tr h="266473">
                <a:tc>
                  <a:txBody>
                    <a:bodyPr/>
                    <a:lstStyle/>
                    <a:p>
                      <a:pPr algn="l" fontAlgn="b"/>
                      <a:r>
                        <a:rPr lang="en-US" sz="800" b="0" i="0" u="none" strike="noStrike">
                          <a:solidFill>
                            <a:srgbClr val="000000"/>
                          </a:solidFill>
                          <a:effectLst/>
                          <a:latin typeface="Calibri" panose="020F0502020204030204" pitchFamily="34" charset="0"/>
                        </a:rPr>
                        <a:t>Comment resolution, 2nd recirc and final recirc</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786936665"/>
                  </a:ext>
                </a:extLst>
              </a:tr>
              <a:tr h="119419">
                <a:tc>
                  <a:txBody>
                    <a:bodyPr/>
                    <a:lstStyle/>
                    <a:p>
                      <a:pPr algn="l" fontAlgn="b"/>
                      <a:r>
                        <a:rPr lang="en-US" sz="800" b="0" i="0" u="none" strike="noStrike">
                          <a:solidFill>
                            <a:srgbClr val="FFFFFF"/>
                          </a:solidFill>
                          <a:effectLst/>
                          <a:latin typeface="Calibri" panose="020F0502020204030204" pitchFamily="34" charset="0"/>
                        </a:rPr>
                        <a:t>First SA ballot</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800" b="0" i="0" u="none" strike="noStrike">
                        <a:solidFill>
                          <a:srgbClr val="FFFFFF"/>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426868868"/>
                  </a:ext>
                </a:extLst>
              </a:tr>
              <a:tr h="236692">
                <a:tc>
                  <a:txBody>
                    <a:bodyPr/>
                    <a:lstStyle/>
                    <a:p>
                      <a:pPr algn="l" fontAlgn="b"/>
                      <a:r>
                        <a:rPr lang="en-US" sz="800" b="0" i="0" u="none" strike="noStrike">
                          <a:solidFill>
                            <a:srgbClr val="000000"/>
                          </a:solidFill>
                          <a:effectLst/>
                          <a:latin typeface="Calibri" panose="020F0502020204030204" pitchFamily="34" charset="0"/>
                        </a:rPr>
                        <a:t>Comment resolution, first SA ballot</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548321204"/>
                  </a:ext>
                </a:extLst>
              </a:tr>
              <a:tr h="178187">
                <a:tc>
                  <a:txBody>
                    <a:bodyPr/>
                    <a:lstStyle/>
                    <a:p>
                      <a:pPr algn="l" fontAlgn="b"/>
                      <a:r>
                        <a:rPr lang="en-US" sz="800" b="0" i="0" u="none" strike="noStrike">
                          <a:solidFill>
                            <a:srgbClr val="FFFFFF"/>
                          </a:solidFill>
                          <a:effectLst/>
                          <a:latin typeface="Calibri" panose="020F0502020204030204" pitchFamily="34" charset="0"/>
                        </a:rPr>
                        <a:t>SA Resirculation</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800" b="0" i="0" u="none" strike="noStrike" dirty="0">
                        <a:solidFill>
                          <a:srgbClr val="FFFFFF"/>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178392580"/>
                  </a:ext>
                </a:extLst>
              </a:tr>
              <a:tr h="236692">
                <a:tc>
                  <a:txBody>
                    <a:bodyPr/>
                    <a:lstStyle/>
                    <a:p>
                      <a:pPr algn="l" fontAlgn="b"/>
                      <a:r>
                        <a:rPr lang="en-US" sz="800" b="0" i="0" u="none" strike="noStrike">
                          <a:solidFill>
                            <a:srgbClr val="000000"/>
                          </a:solidFill>
                          <a:effectLst/>
                          <a:latin typeface="Calibri" panose="020F0502020204030204" pitchFamily="34" charset="0"/>
                        </a:rPr>
                        <a:t>Comment resolution, SA recirculation</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265598334"/>
                  </a:ext>
                </a:extLst>
              </a:tr>
              <a:tr h="178187">
                <a:tc>
                  <a:txBody>
                    <a:bodyPr/>
                    <a:lstStyle/>
                    <a:p>
                      <a:pPr algn="l" fontAlgn="b"/>
                      <a:r>
                        <a:rPr lang="en-US" sz="800" b="0" i="0" u="none" strike="noStrike">
                          <a:solidFill>
                            <a:srgbClr val="FFFFFF"/>
                          </a:solidFill>
                          <a:effectLst/>
                          <a:latin typeface="Calibri" panose="020F0502020204030204" pitchFamily="34" charset="0"/>
                        </a:rPr>
                        <a:t>SA Resirculation</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800" b="0" i="0" u="none" strike="noStrike">
                        <a:solidFill>
                          <a:srgbClr val="FFFFFF"/>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811637180"/>
                  </a:ext>
                </a:extLst>
              </a:tr>
              <a:tr h="236692">
                <a:tc>
                  <a:txBody>
                    <a:bodyPr/>
                    <a:lstStyle/>
                    <a:p>
                      <a:pPr algn="l" fontAlgn="b"/>
                      <a:r>
                        <a:rPr lang="fr-FR" sz="800" b="0" i="0" u="none" strike="noStrike">
                          <a:solidFill>
                            <a:srgbClr val="000000"/>
                          </a:solidFill>
                          <a:effectLst/>
                          <a:latin typeface="Calibri" panose="020F0502020204030204" pitchFamily="34" charset="0"/>
                        </a:rPr>
                        <a:t>Comment resolution, 2nd SA recirc</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871386347"/>
                  </a:ext>
                </a:extLst>
              </a:tr>
              <a:tr h="353964">
                <a:tc>
                  <a:txBody>
                    <a:bodyPr/>
                    <a:lstStyle/>
                    <a:p>
                      <a:pPr algn="l" fontAlgn="b"/>
                      <a:r>
                        <a:rPr lang="en-US" sz="800" b="0" i="0" u="none" strike="noStrike">
                          <a:solidFill>
                            <a:srgbClr val="9C5700"/>
                          </a:solidFill>
                          <a:effectLst/>
                          <a:latin typeface="Calibri" panose="020F0502020204030204" pitchFamily="34" charset="0"/>
                        </a:rPr>
                        <a:t>Conditional or unconditional approval to RevCom</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800" b="0" i="0" u="none" strike="noStrike">
                        <a:solidFill>
                          <a:srgbClr val="9C57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800" b="0" i="0" u="none" strike="noStrike">
                        <a:solidFill>
                          <a:srgbClr val="9C57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541026467"/>
                  </a:ext>
                </a:extLst>
              </a:tr>
              <a:tr h="236692">
                <a:tc>
                  <a:txBody>
                    <a:bodyPr/>
                    <a:lstStyle/>
                    <a:p>
                      <a:pPr algn="l" fontAlgn="b"/>
                      <a:r>
                        <a:rPr lang="en-US" sz="800" b="0" i="0" u="none" strike="noStrike">
                          <a:solidFill>
                            <a:srgbClr val="000000"/>
                          </a:solidFill>
                          <a:effectLst/>
                          <a:latin typeface="Calibri" panose="020F0502020204030204" pitchFamily="34" charset="0"/>
                        </a:rPr>
                        <a:t>Optional 3rd SA recirc if needed</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2B2B2"/>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800" b="0" i="0" u="none" strike="noStrike" dirty="0">
                        <a:solidFill>
                          <a:srgbClr val="FFFFFF"/>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w="6350" cap="flat" cmpd="sng" algn="ctr">
                      <a:solidFill>
                        <a:srgbClr val="B2B2B2"/>
                      </a:solidFill>
                      <a:prstDash val="solid"/>
                      <a:round/>
                      <a:headEnd type="none" w="med" len="med"/>
                      <a:tailEnd type="none" w="med" len="med"/>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B2B2B2"/>
                      </a:solidFill>
                      <a:prstDash val="solid"/>
                      <a:round/>
                      <a:headEnd type="none" w="med" len="med"/>
                      <a:tailEnd type="none" w="med" len="med"/>
                    </a:lnB>
                  </a:tcPr>
                </a:tc>
                <a:extLst>
                  <a:ext uri="{0D108BD9-81ED-4DB2-BD59-A6C34878D82A}">
                    <a16:rowId xmlns:a16="http://schemas.microsoft.com/office/drawing/2014/main" val="3644381539"/>
                  </a:ext>
                </a:extLst>
              </a:tr>
              <a:tr h="119419">
                <a:tc>
                  <a:txBody>
                    <a:bodyPr/>
                    <a:lstStyle/>
                    <a:p>
                      <a:pPr algn="l" fontAlgn="b"/>
                      <a:r>
                        <a:rPr lang="en-US" sz="800" b="0" i="0" u="none" strike="noStrike">
                          <a:solidFill>
                            <a:srgbClr val="3F3F76"/>
                          </a:solidFill>
                          <a:effectLst/>
                          <a:latin typeface="Calibri" panose="020F0502020204030204" pitchFamily="34" charset="0"/>
                        </a:rPr>
                        <a:t>RevCom meets</a:t>
                      </a:r>
                    </a:p>
                  </a:txBody>
                  <a:tcPr marL="2232" marR="2232" marT="2232"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00B0F0"/>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B2B2B2"/>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B2B2B2"/>
                      </a:solidFill>
                      <a:prstDash val="solid"/>
                      <a:round/>
                      <a:headEnd type="none" w="med" len="med"/>
                      <a:tailEnd type="none" w="med" len="med"/>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dirty="0">
                        <a:solidFill>
                          <a:srgbClr val="3F3F76"/>
                        </a:solidFill>
                        <a:effectLst/>
                        <a:latin typeface="Calibri" panose="020F0502020204030204" pitchFamily="34" charset="0"/>
                      </a:endParaRPr>
                    </a:p>
                  </a:txBody>
                  <a:tcPr marL="2232" marR="2232" marT="2232"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00B0F0"/>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B2B2B2"/>
                      </a:solidFill>
                      <a:prstDash val="solid"/>
                      <a:round/>
                      <a:headEnd type="none" w="med" len="med"/>
                      <a:tailEnd type="none" w="med" len="med"/>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w="6350" cap="flat" cmpd="sng" algn="ctr">
                      <a:solidFill>
                        <a:srgbClr val="B2B2B2"/>
                      </a:solidFill>
                      <a:prstDash val="solid"/>
                      <a:round/>
                      <a:headEnd type="none" w="med" len="med"/>
                      <a:tailEnd type="none" w="med" len="med"/>
                    </a:lnR>
                    <a:lnT>
                      <a:noFill/>
                    </a:lnT>
                    <a:lnB>
                      <a:noFill/>
                    </a:lnB>
                  </a:tcPr>
                </a:tc>
                <a:tc>
                  <a:txBody>
                    <a:bodyPr/>
                    <a:lstStyle/>
                    <a:p>
                      <a:pPr algn="l" fontAlgn="b"/>
                      <a:r>
                        <a:rPr lang="en-US" sz="800" b="0" i="0" u="none" strike="noStrike" dirty="0">
                          <a:solidFill>
                            <a:srgbClr val="3F3F76"/>
                          </a:solidFill>
                          <a:effectLst/>
                          <a:latin typeface="Calibri" panose="020F0502020204030204" pitchFamily="34" charset="0"/>
                        </a:rPr>
                        <a:t>`</a:t>
                      </a:r>
                    </a:p>
                  </a:txBody>
                  <a:tcPr marL="2232" marR="2232" marT="2232"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00B0F0"/>
                    </a:solidFill>
                  </a:tcPr>
                </a:tc>
                <a:extLst>
                  <a:ext uri="{0D108BD9-81ED-4DB2-BD59-A6C34878D82A}">
                    <a16:rowId xmlns:a16="http://schemas.microsoft.com/office/drawing/2014/main" val="4122092336"/>
                  </a:ext>
                </a:extLst>
              </a:tr>
            </a:tbl>
          </a:graphicData>
        </a:graphic>
      </p:graphicFrame>
      <p:sp>
        <p:nvSpPr>
          <p:cNvPr id="3" name="Arrow: Right 2">
            <a:extLst>
              <a:ext uri="{FF2B5EF4-FFF2-40B4-BE49-F238E27FC236}">
                <a16:creationId xmlns:a16="http://schemas.microsoft.com/office/drawing/2014/main" id="{0BEDF220-DAD3-65E7-C2F2-0D60D68E9838}"/>
              </a:ext>
            </a:extLst>
          </p:cNvPr>
          <p:cNvSpPr/>
          <p:nvPr/>
        </p:nvSpPr>
        <p:spPr bwMode="auto">
          <a:xfrm rot="16200000">
            <a:off x="4241018" y="2101427"/>
            <a:ext cx="2917878" cy="504057"/>
          </a:xfrm>
          <a:prstGeom prst="rightArrow">
            <a:avLst/>
          </a:prstGeom>
          <a:solidFill>
            <a:srgbClr val="00B8FF">
              <a:alpha val="35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eaLnBrk="1" hangingPunct="1">
              <a:buClr>
                <a:srgbClr val="000000"/>
              </a:buClr>
              <a:buSzPct val="100000"/>
            </a:pPr>
            <a:r>
              <a:rPr lang="en-US" dirty="0">
                <a:solidFill>
                  <a:srgbClr val="FF0000"/>
                </a:solidFill>
                <a:latin typeface="+mn-lt"/>
                <a:ea typeface="ＭＳ Ｐゴシック" charset="0"/>
                <a:cs typeface="ＭＳ Ｐゴシック" charset="0"/>
              </a:rPr>
              <a:t>You are Here </a:t>
            </a:r>
          </a:p>
        </p:txBody>
      </p:sp>
      <p:sp>
        <p:nvSpPr>
          <p:cNvPr id="6" name="Arrow: Right 5">
            <a:extLst>
              <a:ext uri="{FF2B5EF4-FFF2-40B4-BE49-F238E27FC236}">
                <a16:creationId xmlns:a16="http://schemas.microsoft.com/office/drawing/2014/main" id="{4254E62C-9737-01FD-F3AB-F342FE949202}"/>
              </a:ext>
            </a:extLst>
          </p:cNvPr>
          <p:cNvSpPr/>
          <p:nvPr/>
        </p:nvSpPr>
        <p:spPr bwMode="auto">
          <a:xfrm>
            <a:off x="10344472" y="692696"/>
            <a:ext cx="144016" cy="72008"/>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eaLnBrk="1" hangingPunct="1">
              <a:buClr>
                <a:srgbClr val="000000"/>
              </a:buClr>
              <a:buSzPct val="100000"/>
            </a:pPr>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4352326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CA076-D688-45FD-9E87-1CAD37B1FC7E}"/>
              </a:ext>
            </a:extLst>
          </p:cNvPr>
          <p:cNvSpPr>
            <a:spLocks noGrp="1"/>
          </p:cNvSpPr>
          <p:nvPr>
            <p:ph type="title"/>
          </p:nvPr>
        </p:nvSpPr>
        <p:spPr>
          <a:xfrm>
            <a:off x="3233684" y="1371602"/>
            <a:ext cx="5823347" cy="398621"/>
          </a:xfrm>
        </p:spPr>
        <p:txBody>
          <a:bodyPr/>
          <a:lstStyle/>
          <a:p>
            <a:r>
              <a:rPr lang="en-US" dirty="0"/>
              <a:t>Schedule Major Milestones</a:t>
            </a:r>
          </a:p>
        </p:txBody>
      </p:sp>
      <p:sp>
        <p:nvSpPr>
          <p:cNvPr id="4" name="Slide Number Placeholder 3">
            <a:extLst>
              <a:ext uri="{FF2B5EF4-FFF2-40B4-BE49-F238E27FC236}">
                <a16:creationId xmlns:a16="http://schemas.microsoft.com/office/drawing/2014/main" id="{2E6B4610-E93B-451F-B19F-1A6F5B4C11C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23</a:t>
            </a:fld>
            <a:endParaRPr lang="en-US" altLang="en-US"/>
          </a:p>
        </p:txBody>
      </p:sp>
      <p:graphicFrame>
        <p:nvGraphicFramePr>
          <p:cNvPr id="8" name="Content Placeholder 7">
            <a:extLst>
              <a:ext uri="{FF2B5EF4-FFF2-40B4-BE49-F238E27FC236}">
                <a16:creationId xmlns:a16="http://schemas.microsoft.com/office/drawing/2014/main" id="{94B57B48-1346-43EF-8A13-7DBC7401931F}"/>
              </a:ext>
            </a:extLst>
          </p:cNvPr>
          <p:cNvGraphicFramePr>
            <a:graphicFrameLocks noGrp="1"/>
          </p:cNvGraphicFramePr>
          <p:nvPr>
            <p:ph idx="1"/>
          </p:nvPr>
        </p:nvGraphicFramePr>
        <p:xfrm>
          <a:off x="3935760" y="2861202"/>
          <a:ext cx="5076564" cy="2600712"/>
        </p:xfrm>
        <a:graphic>
          <a:graphicData uri="http://schemas.openxmlformats.org/drawingml/2006/table">
            <a:tbl>
              <a:tblPr>
                <a:tableStyleId>{5C22544A-7EE6-4342-B048-85BDC9FD1C3A}</a:tableStyleId>
              </a:tblPr>
              <a:tblGrid>
                <a:gridCol w="2328350">
                  <a:extLst>
                    <a:ext uri="{9D8B030D-6E8A-4147-A177-3AD203B41FA5}">
                      <a16:colId xmlns:a16="http://schemas.microsoft.com/office/drawing/2014/main" val="4020299781"/>
                    </a:ext>
                  </a:extLst>
                </a:gridCol>
                <a:gridCol w="1374107">
                  <a:extLst>
                    <a:ext uri="{9D8B030D-6E8A-4147-A177-3AD203B41FA5}">
                      <a16:colId xmlns:a16="http://schemas.microsoft.com/office/drawing/2014/main" val="1015812903"/>
                    </a:ext>
                  </a:extLst>
                </a:gridCol>
                <a:gridCol w="1374107">
                  <a:extLst>
                    <a:ext uri="{9D8B030D-6E8A-4147-A177-3AD203B41FA5}">
                      <a16:colId xmlns:a16="http://schemas.microsoft.com/office/drawing/2014/main" val="433678205"/>
                    </a:ext>
                  </a:extLst>
                </a:gridCol>
              </a:tblGrid>
              <a:tr h="165735">
                <a:tc>
                  <a:txBody>
                    <a:bodyPr/>
                    <a:lstStyle/>
                    <a:p>
                      <a:pPr algn="l" fontAlgn="b"/>
                      <a:endParaRPr lang="en-US" sz="1100" b="0" i="0" u="none" strike="noStrike" dirty="0">
                        <a:solidFill>
                          <a:schemeClr val="accent2">
                            <a:lumMod val="50000"/>
                          </a:schemeClr>
                        </a:solidFill>
                        <a:effectLst/>
                        <a:latin typeface="Calibri" panose="020F0502020204030204" pitchFamily="34" charset="0"/>
                      </a:endParaRPr>
                    </a:p>
                  </a:txBody>
                  <a:tcPr marL="5715" marR="5715" marT="5715" marB="0" anchor="b">
                    <a:solidFill>
                      <a:schemeClr val="accent3">
                        <a:lumMod val="95000"/>
                      </a:schemeClr>
                    </a:solidFill>
                  </a:tcPr>
                </a:tc>
                <a:tc>
                  <a:txBody>
                    <a:bodyPr/>
                    <a:lstStyle/>
                    <a:p>
                      <a:pPr algn="l" fontAlgn="b"/>
                      <a:r>
                        <a:rPr lang="en-US" sz="1100" b="0" i="0" u="none" strike="noStrike" dirty="0">
                          <a:solidFill>
                            <a:schemeClr val="accent2">
                              <a:lumMod val="50000"/>
                            </a:schemeClr>
                          </a:solidFill>
                          <a:effectLst/>
                          <a:latin typeface="Calibri" panose="020F0502020204030204" pitchFamily="34" charset="0"/>
                        </a:rPr>
                        <a:t>Original Schedule</a:t>
                      </a:r>
                    </a:p>
                  </a:txBody>
                  <a:tcPr marL="5715" marR="5715" marT="5715" marB="0" anchor="b">
                    <a:solidFill>
                      <a:schemeClr val="accent3">
                        <a:lumMod val="95000"/>
                      </a:schemeClr>
                    </a:solidFill>
                  </a:tcPr>
                </a:tc>
                <a:tc>
                  <a:txBody>
                    <a:bodyPr/>
                    <a:lstStyle/>
                    <a:p>
                      <a:pPr algn="l" fontAlgn="b"/>
                      <a:r>
                        <a:rPr lang="en-US" sz="1100" b="0" i="0" u="none" strike="noStrike" dirty="0">
                          <a:solidFill>
                            <a:schemeClr val="accent2">
                              <a:lumMod val="50000"/>
                            </a:schemeClr>
                          </a:solidFill>
                          <a:effectLst/>
                          <a:latin typeface="Calibri" panose="020F0502020204030204" pitchFamily="34" charset="0"/>
                        </a:rPr>
                        <a:t>Current Schedule</a:t>
                      </a:r>
                    </a:p>
                  </a:txBody>
                  <a:tcPr marL="5715" marR="5715" marT="5715" marB="0" anchor="b">
                    <a:solidFill>
                      <a:schemeClr val="accent3">
                        <a:lumMod val="95000"/>
                      </a:schemeClr>
                    </a:solidFill>
                  </a:tcPr>
                </a:tc>
                <a:extLst>
                  <a:ext uri="{0D108BD9-81ED-4DB2-BD59-A6C34878D82A}">
                    <a16:rowId xmlns:a16="http://schemas.microsoft.com/office/drawing/2014/main" val="3601916564"/>
                  </a:ext>
                </a:extLst>
              </a:tr>
              <a:tr h="165735">
                <a:tc>
                  <a:txBody>
                    <a:bodyPr/>
                    <a:lstStyle/>
                    <a:p>
                      <a:pPr algn="l" fontAlgn="b"/>
                      <a:r>
                        <a:rPr lang="en-US" sz="1100" u="none" strike="noStrike" dirty="0">
                          <a:effectLst/>
                        </a:rPr>
                        <a:t>Call for proposals</a:t>
                      </a:r>
                      <a:endParaRPr lang="en-US" sz="1100" b="0" i="0" u="none" strike="noStrike" dirty="0">
                        <a:solidFill>
                          <a:srgbClr val="000000"/>
                        </a:solidFill>
                        <a:effectLst/>
                        <a:latin typeface="Calibri" panose="020F0502020204030204" pitchFamily="34" charset="0"/>
                      </a:endParaRPr>
                    </a:p>
                  </a:txBody>
                  <a:tcPr marL="5715" marR="5715" marT="5715" marB="0" anchor="b">
                    <a:solidFill>
                      <a:schemeClr val="accent3">
                        <a:lumMod val="95000"/>
                      </a:schemeClr>
                    </a:solidFill>
                  </a:tcPr>
                </a:tc>
                <a:tc>
                  <a:txBody>
                    <a:bodyPr/>
                    <a:lstStyle/>
                    <a:p>
                      <a:pPr algn="l" fontAlgn="b"/>
                      <a:r>
                        <a:rPr lang="en-US" sz="1100" b="0" i="0" u="none" strike="noStrike" dirty="0">
                          <a:solidFill>
                            <a:srgbClr val="000000"/>
                          </a:solidFill>
                          <a:effectLst/>
                          <a:latin typeface="Calibri" panose="020F0502020204030204" pitchFamily="34" charset="0"/>
                        </a:rPr>
                        <a:t>November 2021</a:t>
                      </a:r>
                    </a:p>
                  </a:txBody>
                  <a:tcPr marL="5715" marR="5715" marT="5715" marB="0" anchor="b">
                    <a:solidFill>
                      <a:schemeClr val="accent3">
                        <a:lumMod val="95000"/>
                      </a:schemeClr>
                    </a:solid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5715" marR="5715" marT="5715" marB="0" anchor="b">
                    <a:solidFill>
                      <a:schemeClr val="accent3">
                        <a:lumMod val="95000"/>
                      </a:schemeClr>
                    </a:solidFill>
                  </a:tcPr>
                </a:tc>
                <a:extLst>
                  <a:ext uri="{0D108BD9-81ED-4DB2-BD59-A6C34878D82A}">
                    <a16:rowId xmlns:a16="http://schemas.microsoft.com/office/drawing/2014/main" val="3321393315"/>
                  </a:ext>
                </a:extLst>
              </a:tr>
              <a:tr h="325755">
                <a:tc>
                  <a:txBody>
                    <a:bodyPr/>
                    <a:lstStyle/>
                    <a:p>
                      <a:pPr algn="l" fontAlgn="b"/>
                      <a:r>
                        <a:rPr lang="en-US" sz="1100" u="none" strike="noStrike" dirty="0">
                          <a:effectLst/>
                        </a:rPr>
                        <a:t>Cut-off for new features (high level feature set), PHY</a:t>
                      </a:r>
                      <a:endParaRPr lang="en-US" sz="1100" b="0" i="0" u="none" strike="noStrike" dirty="0">
                        <a:solidFill>
                          <a:srgbClr val="000000"/>
                        </a:solidFill>
                        <a:effectLst/>
                        <a:latin typeface="Calibri" panose="020F0502020204030204" pitchFamily="34" charset="0"/>
                      </a:endParaRPr>
                    </a:p>
                  </a:txBody>
                  <a:tcPr marL="5715" marR="5715" marT="5715" marB="0" anchor="b"/>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Calibri" panose="020F0502020204030204" pitchFamily="34" charset="0"/>
                        </a:rPr>
                        <a:t>May 2022 </a:t>
                      </a:r>
                    </a:p>
                  </a:txBody>
                  <a:tcPr marL="5715" marR="5715" marT="5715" marB="0" anchor="b"/>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2694915279"/>
                  </a:ext>
                </a:extLst>
              </a:tr>
              <a:tr h="325755">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100" u="none" strike="noStrike" dirty="0">
                          <a:effectLst/>
                        </a:rPr>
                        <a:t>Cut-off for new features (high level feature set), MAC</a:t>
                      </a:r>
                      <a:endParaRPr lang="en-US" sz="1100" b="0" i="0" u="none" strike="noStrike" dirty="0">
                        <a:solidFill>
                          <a:srgbClr val="000000"/>
                        </a:solidFill>
                        <a:effectLst/>
                        <a:latin typeface="Calibri" panose="020F0502020204030204" pitchFamily="34" charset="0"/>
                      </a:endParaRPr>
                    </a:p>
                  </a:txBody>
                  <a:tcPr marL="5715" marR="5715" marT="5715" marB="0" anchor="b"/>
                </a:tc>
                <a:tc>
                  <a:txBody>
                    <a:bodyPr/>
                    <a:lstStyle/>
                    <a:p>
                      <a:pPr algn="l" fontAlgn="b"/>
                      <a:r>
                        <a:rPr lang="en-US" sz="1100" b="0" i="0" u="none" strike="noStrike" dirty="0">
                          <a:solidFill>
                            <a:srgbClr val="000000"/>
                          </a:solidFill>
                          <a:effectLst/>
                          <a:latin typeface="Calibri" panose="020F0502020204030204" pitchFamily="34" charset="0"/>
                        </a:rPr>
                        <a:t>July 2022</a:t>
                      </a:r>
                    </a:p>
                  </a:txBody>
                  <a:tcPr marL="5715" marR="5715" marT="5715"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3657201518"/>
                  </a:ext>
                </a:extLst>
              </a:tr>
              <a:tr h="208032">
                <a:tc>
                  <a:txBody>
                    <a:bodyPr/>
                    <a:lstStyle/>
                    <a:p>
                      <a:pPr algn="l" fontAlgn="b"/>
                      <a:r>
                        <a:rPr lang="en-US" sz="1100" u="none" strike="noStrike" dirty="0">
                          <a:effectLst/>
                          <a:highlight>
                            <a:srgbClr val="FFFF00"/>
                          </a:highlight>
                        </a:rPr>
                        <a:t>Draft 0</a:t>
                      </a:r>
                      <a:endParaRPr lang="en-US" sz="1100" b="0" i="0" u="none" strike="noStrike" dirty="0">
                        <a:solidFill>
                          <a:srgbClr val="000000"/>
                        </a:solidFill>
                        <a:effectLst/>
                        <a:highlight>
                          <a:srgbClr val="FFFF00"/>
                        </a:highlight>
                        <a:latin typeface="Calibri" panose="020F0502020204030204" pitchFamily="34" charset="0"/>
                      </a:endParaRPr>
                    </a:p>
                  </a:txBody>
                  <a:tcPr marL="5715" marR="5715" marT="5715" marB="0" anchor="b"/>
                </a:tc>
                <a:tc>
                  <a:txBody>
                    <a:bodyPr/>
                    <a:lstStyle/>
                    <a:p>
                      <a:pPr algn="l" fontAlgn="b"/>
                      <a:r>
                        <a:rPr lang="en-US" sz="1100" b="0" i="0" u="none" strike="noStrike" dirty="0">
                          <a:solidFill>
                            <a:srgbClr val="000000"/>
                          </a:solidFill>
                          <a:effectLst/>
                          <a:highlight>
                            <a:srgbClr val="FFFF00"/>
                          </a:highlight>
                          <a:latin typeface="Calibri" panose="020F0502020204030204" pitchFamily="34" charset="0"/>
                        </a:rPr>
                        <a:t>Post-January 2023 </a:t>
                      </a:r>
                    </a:p>
                  </a:txBody>
                  <a:tcPr marL="5715" marR="5715" marT="5715" marB="0" anchor="b"/>
                </a:tc>
                <a:tc>
                  <a:txBody>
                    <a:bodyPr/>
                    <a:lstStyle/>
                    <a:p>
                      <a:pPr algn="l" fontAlgn="b"/>
                      <a:r>
                        <a:rPr lang="en-US" sz="1100" b="0" i="0" u="none" strike="noStrike" dirty="0">
                          <a:solidFill>
                            <a:srgbClr val="000000"/>
                          </a:solidFill>
                          <a:effectLst/>
                          <a:highlight>
                            <a:srgbClr val="FFFF00"/>
                          </a:highlight>
                          <a:latin typeface="Calibri" panose="020F0502020204030204" pitchFamily="34" charset="0"/>
                        </a:rPr>
                        <a:t>Post March 2023</a:t>
                      </a:r>
                    </a:p>
                  </a:txBody>
                  <a:tcPr marL="5715" marR="5715" marT="5715" marB="0" anchor="b"/>
                </a:tc>
                <a:extLst>
                  <a:ext uri="{0D108BD9-81ED-4DB2-BD59-A6C34878D82A}">
                    <a16:rowId xmlns:a16="http://schemas.microsoft.com/office/drawing/2014/main" val="3811737940"/>
                  </a:ext>
                </a:extLst>
              </a:tr>
              <a:tr h="165735">
                <a:tc>
                  <a:txBody>
                    <a:bodyPr/>
                    <a:lstStyle/>
                    <a:p>
                      <a:pPr algn="l" fontAlgn="b"/>
                      <a:r>
                        <a:rPr lang="en-US" sz="1100" u="none" strike="noStrike" dirty="0">
                          <a:effectLst/>
                        </a:rPr>
                        <a:t>TG draft review and revision complete</a:t>
                      </a:r>
                      <a:endParaRPr lang="en-US" sz="1100" b="0" i="0" u="none" strike="noStrike" dirty="0">
                        <a:solidFill>
                          <a:srgbClr val="000000"/>
                        </a:solidFill>
                        <a:effectLst/>
                        <a:latin typeface="Calibri" panose="020F0502020204030204" pitchFamily="34" charset="0"/>
                      </a:endParaRPr>
                    </a:p>
                  </a:txBody>
                  <a:tcPr marL="5715" marR="5715" marT="5715" marB="0" anchor="b"/>
                </a:tc>
                <a:tc>
                  <a:txBody>
                    <a:bodyPr/>
                    <a:lstStyle/>
                    <a:p>
                      <a:pPr algn="l" fontAlgn="b"/>
                      <a:r>
                        <a:rPr lang="en-US" sz="1100" b="0" i="0" u="none" strike="noStrike" dirty="0">
                          <a:solidFill>
                            <a:srgbClr val="000000"/>
                          </a:solidFill>
                          <a:effectLst/>
                          <a:highlight>
                            <a:srgbClr val="FFFF00"/>
                          </a:highlight>
                          <a:latin typeface="Calibri" panose="020F0502020204030204" pitchFamily="34" charset="0"/>
                        </a:rPr>
                        <a:t>February - March 2023</a:t>
                      </a:r>
                    </a:p>
                  </a:txBody>
                  <a:tcPr marL="5715" marR="5715" marT="5715" marB="0" anchor="b"/>
                </a:tc>
                <a:tc>
                  <a:txBody>
                    <a:bodyPr/>
                    <a:lstStyle/>
                    <a:p>
                      <a:pPr algn="l" fontAlgn="b"/>
                      <a:r>
                        <a:rPr lang="en-US" sz="1100" b="0" i="0" u="none" strike="noStrike" dirty="0">
                          <a:solidFill>
                            <a:srgbClr val="000000"/>
                          </a:solidFill>
                          <a:effectLst/>
                          <a:highlight>
                            <a:srgbClr val="FFFF00"/>
                          </a:highlight>
                          <a:latin typeface="Calibri" panose="020F0502020204030204" pitchFamily="34" charset="0"/>
                        </a:rPr>
                        <a:t>Mar-June 2023</a:t>
                      </a:r>
                    </a:p>
                  </a:txBody>
                  <a:tcPr marL="5715" marR="5715" marT="5715" marB="0" anchor="b"/>
                </a:tc>
                <a:extLst>
                  <a:ext uri="{0D108BD9-81ED-4DB2-BD59-A6C34878D82A}">
                    <a16:rowId xmlns:a16="http://schemas.microsoft.com/office/drawing/2014/main" val="244108333"/>
                  </a:ext>
                </a:extLst>
              </a:tr>
              <a:tr h="485775">
                <a:tc>
                  <a:txBody>
                    <a:bodyPr/>
                    <a:lstStyle/>
                    <a:p>
                      <a:pPr algn="l" fontAlgn="b"/>
                      <a:r>
                        <a:rPr lang="en-US" sz="1100" u="none" strike="noStrike" dirty="0">
                          <a:effectLst/>
                        </a:rPr>
                        <a:t>Working group pre-ballot review commence</a:t>
                      </a:r>
                      <a:endParaRPr lang="en-US" sz="1100" b="0" i="0" u="none" strike="noStrike" dirty="0">
                        <a:solidFill>
                          <a:srgbClr val="000000"/>
                        </a:solidFill>
                        <a:effectLst/>
                        <a:latin typeface="Calibri" panose="020F0502020204030204" pitchFamily="34" charset="0"/>
                      </a:endParaRPr>
                    </a:p>
                  </a:txBody>
                  <a:tcPr marL="5715" marR="5715" marT="5715" marB="0" anchor="b"/>
                </a:tc>
                <a:tc>
                  <a:txBody>
                    <a:bodyPr/>
                    <a:lstStyle/>
                    <a:p>
                      <a:pPr algn="l" fontAlgn="b"/>
                      <a:r>
                        <a:rPr lang="en-US" sz="1100" b="0" i="0" u="none" strike="noStrike" dirty="0">
                          <a:solidFill>
                            <a:srgbClr val="000000"/>
                          </a:solidFill>
                          <a:effectLst/>
                          <a:highlight>
                            <a:srgbClr val="FFFF00"/>
                          </a:highlight>
                          <a:latin typeface="Calibri" panose="020F0502020204030204" pitchFamily="34" charset="0"/>
                        </a:rPr>
                        <a:t>March – May 2023 (following March meeting)</a:t>
                      </a:r>
                    </a:p>
                  </a:txBody>
                  <a:tcPr marL="5715" marR="5715" marT="5715" marB="0" anchor="b"/>
                </a:tc>
                <a:tc>
                  <a:txBody>
                    <a:bodyPr/>
                    <a:lstStyle/>
                    <a:p>
                      <a:pPr algn="l" fontAlgn="b"/>
                      <a:r>
                        <a:rPr lang="en-US" sz="1100" b="0" i="0" u="none" strike="noStrike" dirty="0">
                          <a:solidFill>
                            <a:srgbClr val="000000"/>
                          </a:solidFill>
                          <a:effectLst/>
                          <a:highlight>
                            <a:srgbClr val="FFFF00"/>
                          </a:highlight>
                          <a:latin typeface="Calibri" panose="020F0502020204030204" pitchFamily="34" charset="0"/>
                        </a:rPr>
                        <a:t>July 2023</a:t>
                      </a:r>
                    </a:p>
                  </a:txBody>
                  <a:tcPr marL="5715" marR="5715" marT="5715" marB="0" anchor="b"/>
                </a:tc>
                <a:extLst>
                  <a:ext uri="{0D108BD9-81ED-4DB2-BD59-A6C34878D82A}">
                    <a16:rowId xmlns:a16="http://schemas.microsoft.com/office/drawing/2014/main" val="871787359"/>
                  </a:ext>
                </a:extLst>
              </a:tr>
              <a:tr h="325755">
                <a:tc>
                  <a:txBody>
                    <a:bodyPr/>
                    <a:lstStyle/>
                    <a:p>
                      <a:pPr algn="l" fontAlgn="b"/>
                      <a:r>
                        <a:rPr lang="en-US" sz="1100" u="none" strike="noStrike" dirty="0">
                          <a:effectLst/>
                        </a:rPr>
                        <a:t>First letter ballot</a:t>
                      </a:r>
                      <a:endParaRPr lang="en-US" sz="1100" b="0" i="0" u="none" strike="noStrike" dirty="0">
                        <a:solidFill>
                          <a:srgbClr val="000000"/>
                        </a:solidFill>
                        <a:effectLst/>
                        <a:latin typeface="Calibri" panose="020F0502020204030204" pitchFamily="34" charset="0"/>
                      </a:endParaRPr>
                    </a:p>
                  </a:txBody>
                  <a:tcPr marL="5715" marR="5715" marT="5715" marB="0" anchor="b"/>
                </a:tc>
                <a:tc>
                  <a:txBody>
                    <a:bodyPr/>
                    <a:lstStyle/>
                    <a:p>
                      <a:pPr algn="l" fontAlgn="b"/>
                      <a:r>
                        <a:rPr lang="en-US" sz="1100" b="0" i="0" u="none" strike="noStrike" dirty="0">
                          <a:solidFill>
                            <a:srgbClr val="000000"/>
                          </a:solidFill>
                          <a:effectLst/>
                          <a:highlight>
                            <a:srgbClr val="FFFF00"/>
                          </a:highlight>
                          <a:latin typeface="Calibri" panose="020F0502020204030204" pitchFamily="34" charset="0"/>
                        </a:rPr>
                        <a:t>June 2023 (following meeting)</a:t>
                      </a:r>
                    </a:p>
                  </a:txBody>
                  <a:tcPr marL="5715" marR="5715" marT="5715" marB="0" anchor="b"/>
                </a:tc>
                <a:tc>
                  <a:txBody>
                    <a:bodyPr/>
                    <a:lstStyle/>
                    <a:p>
                      <a:pPr algn="l" fontAlgn="b"/>
                      <a:r>
                        <a:rPr lang="en-US" sz="1100" b="0" i="0" u="none" strike="noStrike" dirty="0">
                          <a:solidFill>
                            <a:srgbClr val="000000"/>
                          </a:solidFill>
                          <a:effectLst/>
                          <a:highlight>
                            <a:srgbClr val="FFFF00"/>
                          </a:highlight>
                          <a:latin typeface="Calibri" panose="020F0502020204030204" pitchFamily="34" charset="0"/>
                        </a:rPr>
                        <a:t>Oct 2023</a:t>
                      </a:r>
                    </a:p>
                  </a:txBody>
                  <a:tcPr marL="5715" marR="5715" marT="5715" marB="0" anchor="b"/>
                </a:tc>
                <a:extLst>
                  <a:ext uri="{0D108BD9-81ED-4DB2-BD59-A6C34878D82A}">
                    <a16:rowId xmlns:a16="http://schemas.microsoft.com/office/drawing/2014/main" val="750380359"/>
                  </a:ext>
                </a:extLst>
              </a:tr>
              <a:tr h="165735">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100" u="none" strike="noStrike" dirty="0">
                          <a:effectLst/>
                        </a:rPr>
                        <a:t>…</a:t>
                      </a:r>
                      <a:endParaRPr lang="en-US" sz="1100" b="0" i="0" u="none" strike="noStrike" dirty="0">
                        <a:solidFill>
                          <a:srgbClr val="000000"/>
                        </a:solidFill>
                        <a:effectLst/>
                        <a:latin typeface="Calibri" panose="020F0502020204030204" pitchFamily="34" charset="0"/>
                      </a:endParaRPr>
                    </a:p>
                  </a:txBody>
                  <a:tcPr marL="5715" marR="5715" marT="5715"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5715" marR="5715" marT="5715"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4143125971"/>
                  </a:ext>
                </a:extLst>
              </a:tr>
            </a:tbl>
          </a:graphicData>
        </a:graphic>
      </p:graphicFrame>
      <p:sp>
        <p:nvSpPr>
          <p:cNvPr id="6" name="TextBox 5">
            <a:extLst>
              <a:ext uri="{FF2B5EF4-FFF2-40B4-BE49-F238E27FC236}">
                <a16:creationId xmlns:a16="http://schemas.microsoft.com/office/drawing/2014/main" id="{EF9A6982-E66F-4961-B626-02BF20B53C53}"/>
              </a:ext>
            </a:extLst>
          </p:cNvPr>
          <p:cNvSpPr txBox="1"/>
          <p:nvPr/>
        </p:nvSpPr>
        <p:spPr>
          <a:xfrm>
            <a:off x="5724214" y="2240869"/>
            <a:ext cx="3331105" cy="369332"/>
          </a:xfrm>
          <a:prstGeom prst="rect">
            <a:avLst/>
          </a:prstGeom>
          <a:solidFill>
            <a:schemeClr val="bg1">
              <a:lumMod val="85000"/>
            </a:schemeClr>
          </a:solidFill>
        </p:spPr>
        <p:txBody>
          <a:bodyPr wrap="none" rtlCol="0">
            <a:spAutoFit/>
          </a:bodyPr>
          <a:lstStyle/>
          <a:p>
            <a:r>
              <a:rPr lang="en-US" sz="1800" dirty="0">
                <a:solidFill>
                  <a:srgbClr val="C00000"/>
                </a:solidFill>
                <a:latin typeface="+mn-lt"/>
                <a:cs typeface="Aharoni" panose="02010803020104030203" pitchFamily="2" charset="-79"/>
              </a:rPr>
              <a:t>Near Term Working Milestones</a:t>
            </a:r>
          </a:p>
        </p:txBody>
      </p:sp>
      <p:sp>
        <p:nvSpPr>
          <p:cNvPr id="7" name="Arrow: Right 6">
            <a:extLst>
              <a:ext uri="{FF2B5EF4-FFF2-40B4-BE49-F238E27FC236}">
                <a16:creationId xmlns:a16="http://schemas.microsoft.com/office/drawing/2014/main" id="{A3114569-34CC-A905-6AED-B81DC4F69FFE}"/>
              </a:ext>
            </a:extLst>
          </p:cNvPr>
          <p:cNvSpPr/>
          <p:nvPr/>
        </p:nvSpPr>
        <p:spPr bwMode="auto">
          <a:xfrm>
            <a:off x="3395700" y="3753036"/>
            <a:ext cx="486054" cy="162018"/>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endParaRPr lang="en-US" sz="90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34313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F4E4B-83CD-4F5F-B89F-C83770A4B790}"/>
              </a:ext>
            </a:extLst>
          </p:cNvPr>
          <p:cNvSpPr>
            <a:spLocks noGrp="1"/>
          </p:cNvSpPr>
          <p:nvPr>
            <p:ph type="title"/>
          </p:nvPr>
        </p:nvSpPr>
        <p:spPr/>
        <p:txBody>
          <a:bodyPr/>
          <a:lstStyle/>
          <a:p>
            <a:r>
              <a:rPr lang="en-US" dirty="0"/>
              <a:t>Technical Presentations</a:t>
            </a:r>
          </a:p>
        </p:txBody>
      </p:sp>
      <p:sp>
        <p:nvSpPr>
          <p:cNvPr id="4" name="Slide Number Placeholder 3">
            <a:extLst>
              <a:ext uri="{FF2B5EF4-FFF2-40B4-BE49-F238E27FC236}">
                <a16:creationId xmlns:a16="http://schemas.microsoft.com/office/drawing/2014/main" id="{0B721F41-A9AF-4729-AFF9-069E25B6424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24</a:t>
            </a:fld>
            <a:endParaRPr lang="en-US" altLang="en-US"/>
          </a:p>
        </p:txBody>
      </p:sp>
      <p:pic>
        <p:nvPicPr>
          <p:cNvPr id="15" name="Picture 14">
            <a:extLst>
              <a:ext uri="{FF2B5EF4-FFF2-40B4-BE49-F238E27FC236}">
                <a16:creationId xmlns:a16="http://schemas.microsoft.com/office/drawing/2014/main" id="{993A40DB-5963-44FB-B08E-E9985A9D96DB}"/>
              </a:ext>
            </a:extLst>
          </p:cNvPr>
          <p:cNvPicPr>
            <a:picLocks noChangeAspect="1"/>
          </p:cNvPicPr>
          <p:nvPr/>
        </p:nvPicPr>
        <p:blipFill>
          <a:blip r:embed="rId2"/>
          <a:stretch>
            <a:fillRect/>
          </a:stretch>
        </p:blipFill>
        <p:spPr>
          <a:xfrm>
            <a:off x="3757613" y="1844825"/>
            <a:ext cx="4676775" cy="4067175"/>
          </a:xfrm>
          <a:prstGeom prst="rect">
            <a:avLst/>
          </a:prstGeom>
        </p:spPr>
      </p:pic>
    </p:spTree>
    <p:extLst>
      <p:ext uri="{BB962C8B-B14F-4D97-AF65-F5344CB8AC3E}">
        <p14:creationId xmlns:p14="http://schemas.microsoft.com/office/powerpoint/2010/main" val="14879227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F4E4B-83CD-4F5F-B89F-C83770A4B790}"/>
              </a:ext>
            </a:extLst>
          </p:cNvPr>
          <p:cNvSpPr>
            <a:spLocks noGrp="1"/>
          </p:cNvSpPr>
          <p:nvPr>
            <p:ph type="title"/>
          </p:nvPr>
        </p:nvSpPr>
        <p:spPr/>
        <p:txBody>
          <a:bodyPr/>
          <a:lstStyle/>
          <a:p>
            <a:r>
              <a:rPr lang="en-US" dirty="0"/>
              <a:t>Technical Breakouts</a:t>
            </a:r>
          </a:p>
        </p:txBody>
      </p:sp>
      <p:sp>
        <p:nvSpPr>
          <p:cNvPr id="4" name="Slide Number Placeholder 3">
            <a:extLst>
              <a:ext uri="{FF2B5EF4-FFF2-40B4-BE49-F238E27FC236}">
                <a16:creationId xmlns:a16="http://schemas.microsoft.com/office/drawing/2014/main" id="{0B721F41-A9AF-4729-AFF9-069E25B6424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25</a:t>
            </a:fld>
            <a:endParaRPr lang="en-US" altLang="en-US"/>
          </a:p>
        </p:txBody>
      </p:sp>
      <p:pic>
        <p:nvPicPr>
          <p:cNvPr id="4098" name="Picture 2">
            <a:extLst>
              <a:ext uri="{FF2B5EF4-FFF2-40B4-BE49-F238E27FC236}">
                <a16:creationId xmlns:a16="http://schemas.microsoft.com/office/drawing/2014/main" id="{45DDE1B8-4528-F688-DF97-1C6ADC9A38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45632" y="1916832"/>
            <a:ext cx="3300736" cy="43996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12649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97F48-E868-F3F4-45D9-16E6CAE5E0FA}"/>
              </a:ext>
            </a:extLst>
          </p:cNvPr>
          <p:cNvSpPr>
            <a:spLocks noGrp="1"/>
          </p:cNvSpPr>
          <p:nvPr>
            <p:ph type="title"/>
          </p:nvPr>
        </p:nvSpPr>
        <p:spPr/>
        <p:txBody>
          <a:bodyPr/>
          <a:lstStyle/>
          <a:p>
            <a:r>
              <a:rPr lang="en-US" dirty="0"/>
              <a:t>Break-out Topics</a:t>
            </a:r>
          </a:p>
        </p:txBody>
      </p:sp>
      <p:sp>
        <p:nvSpPr>
          <p:cNvPr id="3" name="Content Placeholder 2">
            <a:extLst>
              <a:ext uri="{FF2B5EF4-FFF2-40B4-BE49-F238E27FC236}">
                <a16:creationId xmlns:a16="http://schemas.microsoft.com/office/drawing/2014/main" id="{44FB01C3-AE1A-3126-965E-7C5C6F8DEB31}"/>
              </a:ext>
            </a:extLst>
          </p:cNvPr>
          <p:cNvSpPr>
            <a:spLocks noGrp="1"/>
          </p:cNvSpPr>
          <p:nvPr>
            <p:ph idx="1"/>
          </p:nvPr>
        </p:nvSpPr>
        <p:spPr/>
        <p:txBody>
          <a:bodyPr/>
          <a:lstStyle/>
          <a:p>
            <a:pPr marL="457200" indent="-457200">
              <a:buFont typeface="Arial" panose="020B0604020202020204" pitchFamily="34" charset="0"/>
              <a:buChar char="•"/>
            </a:pPr>
            <a:r>
              <a:rPr lang="en-US" dirty="0"/>
              <a:t>Sensing (2)</a:t>
            </a:r>
          </a:p>
          <a:p>
            <a:pPr marL="457200" indent="-457200">
              <a:buFont typeface="Arial" panose="020B0604020202020204" pitchFamily="34" charset="0"/>
              <a:buChar char="•"/>
            </a:pPr>
            <a:r>
              <a:rPr lang="en-US" dirty="0"/>
              <a:t>MMS MAC (2)</a:t>
            </a:r>
          </a:p>
          <a:p>
            <a:pPr marL="457200" indent="-457200">
              <a:buFont typeface="Arial" panose="020B0604020202020204" pitchFamily="34" charset="0"/>
              <a:buChar char="•"/>
            </a:pPr>
            <a:r>
              <a:rPr lang="en-US" dirty="0"/>
              <a:t>MMS Other (1)</a:t>
            </a:r>
          </a:p>
          <a:p>
            <a:pPr marL="457200" indent="-457200">
              <a:buFont typeface="Arial" panose="020B0604020202020204" pitchFamily="34" charset="0"/>
              <a:buChar char="•"/>
            </a:pPr>
            <a:r>
              <a:rPr lang="en-US" dirty="0"/>
              <a:t>Device categories (1)</a:t>
            </a:r>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35AA691-D280-3512-3A4D-5D648BA697A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26</a:t>
            </a:fld>
            <a:endParaRPr lang="en-US" altLang="en-US"/>
          </a:p>
        </p:txBody>
      </p:sp>
    </p:spTree>
    <p:extLst>
      <p:ext uri="{BB962C8B-B14F-4D97-AF65-F5344CB8AC3E}">
        <p14:creationId xmlns:p14="http://schemas.microsoft.com/office/powerpoint/2010/main" val="8517328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329CA-32A4-45CD-99F4-0F3C8B14FA39}"/>
              </a:ext>
            </a:extLst>
          </p:cNvPr>
          <p:cNvSpPr>
            <a:spLocks noGrp="1"/>
          </p:cNvSpPr>
          <p:nvPr>
            <p:ph type="title"/>
          </p:nvPr>
        </p:nvSpPr>
        <p:spPr/>
        <p:txBody>
          <a:bodyPr/>
          <a:lstStyle/>
          <a:p>
            <a:r>
              <a:rPr lang="en-US" dirty="0"/>
              <a:t>Next Steps</a:t>
            </a:r>
          </a:p>
        </p:txBody>
      </p:sp>
      <p:pic>
        <p:nvPicPr>
          <p:cNvPr id="6" name="Content Placeholder 5" descr="A picture containing tree, outdoor, grass, plant&#10;&#10;Description automatically generated">
            <a:extLst>
              <a:ext uri="{FF2B5EF4-FFF2-40B4-BE49-F238E27FC236}">
                <a16:creationId xmlns:a16="http://schemas.microsoft.com/office/drawing/2014/main" id="{15E0262C-BBD2-4EF9-B084-8AAD40984CC1}"/>
              </a:ext>
            </a:extLst>
          </p:cNvPr>
          <p:cNvPicPr>
            <a:picLocks noGrp="1" noChangeAspect="1"/>
          </p:cNvPicPr>
          <p:nvPr>
            <p:ph idx="1"/>
          </p:nvPr>
        </p:nvPicPr>
        <p:blipFill>
          <a:blip r:embed="rId2"/>
          <a:stretch>
            <a:fillRect/>
          </a:stretch>
        </p:blipFill>
        <p:spPr>
          <a:xfrm>
            <a:off x="4118769" y="2415381"/>
            <a:ext cx="3810000" cy="2857500"/>
          </a:xfrm>
        </p:spPr>
      </p:pic>
      <p:sp>
        <p:nvSpPr>
          <p:cNvPr id="4" name="Slide Number Placeholder 3">
            <a:extLst>
              <a:ext uri="{FF2B5EF4-FFF2-40B4-BE49-F238E27FC236}">
                <a16:creationId xmlns:a16="http://schemas.microsoft.com/office/drawing/2014/main" id="{DD7F8A86-7CC4-4430-9F4E-EFD0240CDE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27</a:t>
            </a:fld>
            <a:endParaRPr lang="en-US" altLang="en-US"/>
          </a:p>
        </p:txBody>
      </p:sp>
    </p:spTree>
    <p:extLst>
      <p:ext uri="{BB962C8B-B14F-4D97-AF65-F5344CB8AC3E}">
        <p14:creationId xmlns:p14="http://schemas.microsoft.com/office/powerpoint/2010/main" val="37549705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DCE7F77-C85C-4E6D-AF80-88E2811F92B8}"/>
              </a:ext>
            </a:extLst>
          </p:cNvPr>
          <p:cNvSpPr>
            <a:spLocks noGrp="1" noChangeArrowheads="1"/>
          </p:cNvSpPr>
          <p:nvPr>
            <p:ph type="title"/>
          </p:nvPr>
        </p:nvSpPr>
        <p:spPr>
          <a:xfrm>
            <a:off x="1007436" y="685801"/>
            <a:ext cx="10352617" cy="754063"/>
          </a:xfrm>
        </p:spPr>
        <p:txBody>
          <a:bodyPr wrap="square" anchor="ctr">
            <a:normAutofit/>
          </a:bodyPr>
          <a:lstStyle/>
          <a:p>
            <a:r>
              <a:rPr lang="en-US" altLang="en-US"/>
              <a:t>Other Business</a:t>
            </a:r>
          </a:p>
        </p:txBody>
      </p:sp>
      <p:pic>
        <p:nvPicPr>
          <p:cNvPr id="3074" name="Picture 2">
            <a:extLst>
              <a:ext uri="{FF2B5EF4-FFF2-40B4-BE49-F238E27FC236}">
                <a16:creationId xmlns:a16="http://schemas.microsoft.com/office/drawing/2014/main" id="{40941BE3-0E45-A88C-3271-ED09C8E87B5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1576" r="-1" b="6451"/>
          <a:stretch/>
        </p:blipFill>
        <p:spPr bwMode="auto">
          <a:xfrm>
            <a:off x="3646918" y="1545433"/>
            <a:ext cx="5073651" cy="4868863"/>
          </a:xfrm>
          <a:prstGeom prst="rect">
            <a:avLst/>
          </a:prstGeom>
          <a:solidFill>
            <a:srgbClr val="FFFFFF"/>
          </a:solidFill>
        </p:spPr>
      </p:pic>
      <p:sp>
        <p:nvSpPr>
          <p:cNvPr id="16387" name="Slide Number Placeholder 3">
            <a:extLst>
              <a:ext uri="{FF2B5EF4-FFF2-40B4-BE49-F238E27FC236}">
                <a16:creationId xmlns:a16="http://schemas.microsoft.com/office/drawing/2014/main" id="{92B27822-45F7-4FE7-9481-D2B2EDB68E29}"/>
              </a:ext>
            </a:extLst>
          </p:cNvPr>
          <p:cNvSpPr>
            <a:spLocks noGrp="1"/>
          </p:cNvSpPr>
          <p:nvPr>
            <p:ph type="sldNum" idx="10"/>
          </p:nvPr>
        </p:nvSpPr>
        <p:spPr>
          <a:xfrm>
            <a:off x="5615518" y="6554788"/>
            <a:ext cx="874183" cy="23971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pPr>
              <a:spcAft>
                <a:spcPts val="600"/>
              </a:spcAft>
            </a:pPr>
            <a:r>
              <a:rPr lang="en-US" altLang="en-US">
                <a:solidFill>
                  <a:schemeClr val="tx1"/>
                </a:solidFill>
              </a:rPr>
              <a:t>Slide </a:t>
            </a:r>
            <a:fld id="{9FBF73A8-93AA-4AC4-843B-13C47A4D16E4}" type="slidenum">
              <a:rPr lang="en-US" altLang="en-US" smtClean="0">
                <a:solidFill>
                  <a:schemeClr val="tx1"/>
                </a:solidFill>
              </a:rPr>
              <a:pPr>
                <a:spcAft>
                  <a:spcPts val="600"/>
                </a:spcAft>
              </a:pPr>
              <a:t>28</a:t>
            </a:fld>
            <a:endParaRPr lang="en-US"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CB9527C-2782-8DC3-0FB6-538BBB8D8675}"/>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sp>
        <p:nvSpPr>
          <p:cNvPr id="5" name="Title 1">
            <a:extLst>
              <a:ext uri="{FF2B5EF4-FFF2-40B4-BE49-F238E27FC236}">
                <a16:creationId xmlns:a16="http://schemas.microsoft.com/office/drawing/2014/main" id="{DC73D2ED-395F-B393-5C17-017B35D4D72B}"/>
              </a:ext>
            </a:extLst>
          </p:cNvPr>
          <p:cNvSpPr>
            <a:spLocks noGrp="1"/>
          </p:cNvSpPr>
          <p:nvPr/>
        </p:nvSpPr>
        <p:spPr bwMode="auto">
          <a:xfrm>
            <a:off x="915458" y="620688"/>
            <a:ext cx="10361084" cy="616074"/>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a:t>Mixed Mode Logistics</a:t>
            </a:r>
          </a:p>
        </p:txBody>
      </p:sp>
      <p:sp>
        <p:nvSpPr>
          <p:cNvPr id="6" name="Content Placeholder 2">
            <a:extLst>
              <a:ext uri="{FF2B5EF4-FFF2-40B4-BE49-F238E27FC236}">
                <a16:creationId xmlns:a16="http://schemas.microsoft.com/office/drawing/2014/main" id="{C83516C3-34E9-9304-2311-F921019D41A2}"/>
              </a:ext>
            </a:extLst>
          </p:cNvPr>
          <p:cNvSpPr>
            <a:spLocks noGrp="1"/>
          </p:cNvSpPr>
          <p:nvPr/>
        </p:nvSpPr>
        <p:spPr bwMode="auto">
          <a:xfrm>
            <a:off x="915458" y="1236762"/>
            <a:ext cx="10361084" cy="4896544"/>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buAutoNum type="arabicPeriod"/>
            </a:pPr>
            <a:r>
              <a:rPr lang="en-US" dirty="0"/>
              <a:t>Head table will project (one computer all day)</a:t>
            </a:r>
          </a:p>
          <a:p>
            <a:pPr marL="457200" indent="-457200">
              <a:buAutoNum type="arabicPeriod"/>
            </a:pPr>
            <a:r>
              <a:rPr lang="en-US" dirty="0"/>
              <a:t>Local: queue to speak a microphone; remember remote attendees will hear you only if you use the microphone!</a:t>
            </a:r>
          </a:p>
          <a:p>
            <a:pPr marL="457200" indent="-457200">
              <a:buAutoNum type="arabicPeriod"/>
            </a:pPr>
            <a:r>
              <a:rPr lang="en-US" dirty="0"/>
              <a:t>Remote attendees queue via chat window</a:t>
            </a:r>
          </a:p>
          <a:p>
            <a:pPr marL="457200" indent="-457200">
              <a:buFont typeface="Times New Roman" pitchFamily="18" charset="0"/>
              <a:buAutoNum type="arabicPeriod"/>
            </a:pPr>
            <a:r>
              <a:rPr lang="en-US" dirty="0"/>
              <a:t>Local attendees </a:t>
            </a:r>
            <a:r>
              <a:rPr lang="en-US" dirty="0">
                <a:solidFill>
                  <a:srgbClr val="FF0000"/>
                </a:solidFill>
              </a:rPr>
              <a:t>do not need to join WebEx</a:t>
            </a:r>
          </a:p>
          <a:p>
            <a:pPr marL="457200" indent="-457200">
              <a:buFont typeface="Times New Roman" pitchFamily="18" charset="0"/>
              <a:buAutoNum type="arabicPeriod"/>
            </a:pPr>
            <a:r>
              <a:rPr lang="en-US" dirty="0"/>
              <a:t>Local attendees when joining WebEx </a:t>
            </a:r>
            <a:r>
              <a:rPr lang="en-US" dirty="0">
                <a:solidFill>
                  <a:srgbClr val="FF0000"/>
                </a:solidFill>
              </a:rPr>
              <a:t>connect without audio! </a:t>
            </a:r>
          </a:p>
          <a:p>
            <a:pPr marL="0" indent="0"/>
            <a:r>
              <a:rPr lang="en-US" dirty="0">
                <a:solidFill>
                  <a:srgbClr val="FF0000"/>
                </a:solidFill>
              </a:rPr>
              <a:t>	In-room Webex with audio enabled will disrupt the meeting!</a:t>
            </a:r>
            <a:endParaRPr lang="en-US" dirty="0"/>
          </a:p>
          <a:p>
            <a:pPr marL="457200" indent="-457200">
              <a:buAutoNum type="arabicPeriod"/>
            </a:pPr>
            <a:r>
              <a:rPr lang="en-US" dirty="0">
                <a:solidFill>
                  <a:schemeClr val="tx1"/>
                </a:solidFill>
              </a:rPr>
              <a:t>Presenters, both local and remote, will present via WebEx</a:t>
            </a:r>
          </a:p>
          <a:p>
            <a:pPr marL="457200" indent="-457200">
              <a:buAutoNum type="arabicPeriod"/>
            </a:pPr>
            <a:r>
              <a:rPr lang="en-US" dirty="0">
                <a:solidFill>
                  <a:schemeClr val="tx1"/>
                </a:solidFill>
              </a:rPr>
              <a:t>For those Remote Attendees connecting to Webex, Configure Webex Audio to use “Music Mode”.</a:t>
            </a:r>
          </a:p>
          <a:p>
            <a:pPr marL="457200" indent="-457200">
              <a:buAutoNum type="arabicPeriod"/>
            </a:pPr>
            <a:r>
              <a:rPr lang="en-US" dirty="0">
                <a:solidFill>
                  <a:schemeClr val="tx1"/>
                </a:solidFill>
              </a:rPr>
              <a:t>Makes sure “mute on entry” is set in WebEx</a:t>
            </a:r>
          </a:p>
          <a:p>
            <a:pPr marL="457200" indent="-457200">
              <a:buAutoNum type="arabicPeriod"/>
            </a:pPr>
            <a:r>
              <a:rPr lang="en-US" dirty="0">
                <a:solidFill>
                  <a:schemeClr val="tx1"/>
                </a:solidFill>
              </a:rPr>
              <a:t>Please do not turn on video!</a:t>
            </a:r>
          </a:p>
        </p:txBody>
      </p:sp>
    </p:spTree>
    <p:extLst>
      <p:ext uri="{BB962C8B-B14F-4D97-AF65-F5344CB8AC3E}">
        <p14:creationId xmlns:p14="http://schemas.microsoft.com/office/powerpoint/2010/main" val="2978792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09802" y="2204864"/>
            <a:ext cx="7770813" cy="4189413"/>
          </a:xfrm>
        </p:spPr>
        <p:txBody>
          <a:bodyPr>
            <a:normAutofit/>
          </a:bodyPr>
          <a:lstStyle/>
          <a:p>
            <a:pPr>
              <a:buFont typeface="Arial" panose="020B0604020202020204" pitchFamily="34" charset="0"/>
              <a:buChar char="•"/>
            </a:pPr>
            <a:r>
              <a:rPr lang="en-US" sz="2000" b="1" dirty="0">
                <a:solidFill>
                  <a:srgbClr val="FF0000"/>
                </a:solidFill>
              </a:rPr>
              <a:t>This 802.15 meeting is part of the IEEE 802 Plenary session</a:t>
            </a:r>
          </a:p>
          <a:p>
            <a:pPr>
              <a:buFont typeface="Arial" panose="020B0604020202020204" pitchFamily="34" charset="0"/>
              <a:buChar char="•"/>
            </a:pPr>
            <a:r>
              <a:rPr lang="en-US" sz="2000" dirty="0"/>
              <a:t>You must pay the registration fee in order to attend </a:t>
            </a:r>
            <a:r>
              <a:rPr lang="en-US" sz="2000" b="1" u="sng" dirty="0"/>
              <a:t>virtually or in person</a:t>
            </a:r>
          </a:p>
          <a:p>
            <a:pPr>
              <a:buFont typeface="Arial" panose="020B0604020202020204" pitchFamily="34" charset="0"/>
              <a:buChar char="•"/>
            </a:pPr>
            <a:r>
              <a:rPr lang="en-US" sz="2000" dirty="0"/>
              <a:t>If you have not already done so please register:</a:t>
            </a:r>
          </a:p>
          <a:p>
            <a:pPr marL="457200" lvl="1" indent="0" algn="ctr"/>
            <a:r>
              <a:rPr lang="en-US" sz="2400" dirty="0"/>
              <a:t>Session Information &amp; Registration Website: </a:t>
            </a:r>
            <a:r>
              <a:rPr lang="en-US" sz="2400" dirty="0">
                <a:hlinkClick r:id="rId2"/>
              </a:rPr>
              <a:t>https://cvent.me/kqE5PN</a:t>
            </a:r>
            <a:endParaRPr lang="en-US" sz="2400" dirty="0"/>
          </a:p>
          <a:p>
            <a:pPr marL="457200" lvl="1" indent="0" algn="ctr"/>
            <a:endParaRPr lang="en-US" sz="2400" dirty="0"/>
          </a:p>
          <a:p>
            <a:pPr marL="457200" lvl="1" indent="0" algn="ctr"/>
            <a:r>
              <a:rPr lang="en-US" sz="2000" b="1"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5743577" y="6475415"/>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2286001" y="685800"/>
            <a:ext cx="7764463" cy="1303040"/>
          </a:xfrm>
        </p:spPr>
        <p:txBody>
          <a:bodyPr anchor="t"/>
          <a:lstStyle/>
          <a:p>
            <a:r>
              <a:rPr lang="en-US" sz="3600" dirty="0"/>
              <a:t>Registration for </a:t>
            </a:r>
            <a:r>
              <a:rPr lang="en-US" sz="3600" b="1" dirty="0"/>
              <a:t>802 LMSC Plenaries </a:t>
            </a:r>
            <a:r>
              <a:rPr lang="en-US" sz="3600" dirty="0"/>
              <a:t>and 802 Wireless Interims</a:t>
            </a:r>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2286001" y="685801"/>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2286001" y="2170511"/>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5743577" y="6475415"/>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3542181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2209800" y="2368898"/>
            <a:ext cx="7772400" cy="1470025"/>
          </a:xfrm>
        </p:spPr>
        <p:txBody>
          <a:bodyPr/>
          <a:lstStyle/>
          <a:p>
            <a:r>
              <a:rPr lang="en-US" dirty="0"/>
              <a:t>Task Group 15.4ab</a:t>
            </a:r>
            <a:br>
              <a:rPr lang="en-US" dirty="0"/>
            </a:br>
            <a:r>
              <a:rPr lang="en-US" sz="3600" dirty="0"/>
              <a:t>Next Generation UWB Amendment</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2895600" y="4124672"/>
            <a:ext cx="6400800" cy="1752600"/>
          </a:xfrm>
        </p:spPr>
        <p:txBody>
          <a:bodyPr>
            <a:normAutofit fontScale="92500" lnSpcReduction="20000"/>
          </a:bodyPr>
          <a:lstStyle/>
          <a:p>
            <a:pPr algn="l"/>
            <a:r>
              <a:rPr lang="en-US" sz="2400" dirty="0"/>
              <a:t>Objective: enhancements to 802.15.4 Ultra Wideband (UWB) physical layers (PHYs) medium access control (MAC) and associated ranging techniques while retaining backward compatibility with enhanced ranging capable devices (ERDEVs).</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dirty="0"/>
              <a:t>Slide </a:t>
            </a:r>
            <a:fld id="{0F04E8E9-279B-42CA-B6E8-61A287E0027B}" type="slidenum">
              <a:rPr lang="en-US" altLang="en-US" smtClean="0"/>
              <a:pPr>
                <a:defRPr/>
              </a:pPr>
              <a:t>6</a:t>
            </a:fld>
            <a:endParaRPr lang="en-US" altLang="en-US" dirty="0"/>
          </a:p>
        </p:txBody>
      </p:sp>
      <p:pic>
        <p:nvPicPr>
          <p:cNvPr id="7" name="Picture 6" descr="A picture containing text, colorful, decorated&#10;&#10;Description automatically generated">
            <a:extLst>
              <a:ext uri="{FF2B5EF4-FFF2-40B4-BE49-F238E27FC236}">
                <a16:creationId xmlns:a16="http://schemas.microsoft.com/office/drawing/2014/main" id="{D02C6234-E935-4947-A5B2-2A544949B08E}"/>
              </a:ext>
            </a:extLst>
          </p:cNvPr>
          <p:cNvPicPr>
            <a:picLocks noChangeAspect="1"/>
          </p:cNvPicPr>
          <p:nvPr/>
        </p:nvPicPr>
        <p:blipFill>
          <a:blip r:embed="rId2"/>
          <a:stretch>
            <a:fillRect/>
          </a:stretch>
        </p:blipFill>
        <p:spPr>
          <a:xfrm>
            <a:off x="5380543" y="836712"/>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245476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32C9D-152D-4F27-BAA4-FEDCD00778D4}"/>
              </a:ext>
            </a:extLst>
          </p:cNvPr>
          <p:cNvSpPr>
            <a:spLocks noGrp="1"/>
          </p:cNvSpPr>
          <p:nvPr>
            <p:ph type="title"/>
          </p:nvPr>
        </p:nvSpPr>
        <p:spPr/>
        <p:txBody>
          <a:bodyPr/>
          <a:lstStyle/>
          <a:p>
            <a:r>
              <a:rPr lang="en-US" dirty="0"/>
              <a:t>Task Group Organization	</a:t>
            </a:r>
          </a:p>
        </p:txBody>
      </p:sp>
      <p:sp>
        <p:nvSpPr>
          <p:cNvPr id="3" name="Content Placeholder 2">
            <a:extLst>
              <a:ext uri="{FF2B5EF4-FFF2-40B4-BE49-F238E27FC236}">
                <a16:creationId xmlns:a16="http://schemas.microsoft.com/office/drawing/2014/main" id="{91D8C29A-7470-4309-A169-2725A45D83A1}"/>
              </a:ext>
            </a:extLst>
          </p:cNvPr>
          <p:cNvSpPr>
            <a:spLocks noGrp="1"/>
          </p:cNvSpPr>
          <p:nvPr>
            <p:ph idx="1"/>
          </p:nvPr>
        </p:nvSpPr>
        <p:spPr>
          <a:xfrm>
            <a:off x="1957254" y="1371601"/>
            <a:ext cx="8277495" cy="4505672"/>
          </a:xfrm>
        </p:spPr>
        <p:txBody>
          <a:bodyPr>
            <a:normAutofit/>
          </a:bodyPr>
          <a:lstStyle/>
          <a:p>
            <a:pPr marL="457200" indent="-457200">
              <a:buFont typeface="Arial" panose="020B0604020202020204" pitchFamily="34" charset="0"/>
              <a:buChar char="•"/>
            </a:pPr>
            <a:r>
              <a:rPr lang="en-US" dirty="0"/>
              <a:t>Chair: Benjamin Rolfe (BCA)</a:t>
            </a:r>
            <a:r>
              <a:rPr lang="en-US" baseline="30000" dirty="0"/>
              <a:t>1</a:t>
            </a:r>
            <a:endParaRPr lang="en-US" dirty="0"/>
          </a:p>
          <a:p>
            <a:pPr marL="457200" indent="-457200">
              <a:buFont typeface="Arial" panose="020B0604020202020204" pitchFamily="34" charset="0"/>
              <a:buChar char="•"/>
            </a:pPr>
            <a:r>
              <a:rPr lang="en-US" dirty="0"/>
              <a:t>Vice Chair: Clint Powell (Meta)</a:t>
            </a:r>
          </a:p>
          <a:p>
            <a:pPr marL="457200" indent="-457200">
              <a:buFont typeface="Arial" panose="020B0604020202020204" pitchFamily="34" charset="0"/>
              <a:buChar char="•"/>
            </a:pPr>
            <a:r>
              <a:rPr lang="en-US" dirty="0"/>
              <a:t>Vice Chair: Clint Chaplin (SRA) [Remote]</a:t>
            </a:r>
          </a:p>
          <a:p>
            <a:pPr marL="457200" indent="-457200">
              <a:buFont typeface="Arial" panose="020B0604020202020204" pitchFamily="34" charset="0"/>
              <a:buChar char="•"/>
            </a:pPr>
            <a:r>
              <a:rPr lang="en-US" dirty="0"/>
              <a:t>Vice Chair and Recording Secretary: David </a:t>
            </a:r>
            <a:r>
              <a:rPr lang="en-US" dirty="0" err="1"/>
              <a:t>Xun</a:t>
            </a:r>
            <a:r>
              <a:rPr lang="en-US" dirty="0"/>
              <a:t> Yang (Huawei) </a:t>
            </a:r>
          </a:p>
          <a:p>
            <a:pPr marL="457200" indent="-457200">
              <a:buFont typeface="Arial" panose="020B0604020202020204" pitchFamily="34" charset="0"/>
              <a:buChar char="•"/>
            </a:pPr>
            <a:r>
              <a:rPr lang="en-US" dirty="0"/>
              <a:t>Lead Technical Editor: Billy Verso (Qorvo)</a:t>
            </a:r>
          </a:p>
          <a:p>
            <a:pPr marL="400050" lvl="1" indent="0"/>
            <a:endParaRPr lang="en-US" dirty="0"/>
          </a:p>
          <a:p>
            <a:pPr marL="400050" lvl="1" indent="0"/>
            <a:r>
              <a:rPr lang="en-US" dirty="0"/>
              <a:t>Thank you to all the volunteers!</a:t>
            </a:r>
          </a:p>
          <a:p>
            <a:endParaRPr lang="en-US" dirty="0"/>
          </a:p>
        </p:txBody>
      </p:sp>
      <p:sp>
        <p:nvSpPr>
          <p:cNvPr id="4" name="Slide Number Placeholder 3">
            <a:extLst>
              <a:ext uri="{FF2B5EF4-FFF2-40B4-BE49-F238E27FC236}">
                <a16:creationId xmlns:a16="http://schemas.microsoft.com/office/drawing/2014/main" id="{D179214E-044D-456E-A425-F1E982EB7428}"/>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sp>
        <p:nvSpPr>
          <p:cNvPr id="5" name="TextBox 4">
            <a:extLst>
              <a:ext uri="{FF2B5EF4-FFF2-40B4-BE49-F238E27FC236}">
                <a16:creationId xmlns:a16="http://schemas.microsoft.com/office/drawing/2014/main" id="{441FB0AA-BF63-492B-906A-1A950062459A}"/>
              </a:ext>
            </a:extLst>
          </p:cNvPr>
          <p:cNvSpPr txBox="1"/>
          <p:nvPr/>
        </p:nvSpPr>
        <p:spPr>
          <a:xfrm>
            <a:off x="2066977" y="6120627"/>
            <a:ext cx="7740132" cy="276999"/>
          </a:xfrm>
          <a:prstGeom prst="rect">
            <a:avLst/>
          </a:prstGeom>
          <a:noFill/>
        </p:spPr>
        <p:txBody>
          <a:bodyPr wrap="none" rtlCol="0">
            <a:spAutoFit/>
          </a:bodyPr>
          <a:lstStyle/>
          <a:p>
            <a:r>
              <a:rPr lang="en-US" baseline="30000" dirty="0">
                <a:solidFill>
                  <a:schemeClr val="accent6">
                    <a:lumMod val="75000"/>
                  </a:schemeClr>
                </a:solidFill>
              </a:rPr>
              <a:t>1</a:t>
            </a:r>
            <a:r>
              <a:rPr lang="en-US" dirty="0">
                <a:solidFill>
                  <a:schemeClr val="accent6">
                    <a:lumMod val="75000"/>
                  </a:schemeClr>
                </a:solidFill>
              </a:rPr>
              <a:t> Affiliation Details here: https://mentor.ieee.org/802-ec/dcn/22/ec-22-0061-00-00EC-rolfe-affiliations-by-802-activity.pdf</a:t>
            </a:r>
          </a:p>
        </p:txBody>
      </p:sp>
    </p:spTree>
    <p:extLst>
      <p:ext uri="{BB962C8B-B14F-4D97-AF65-F5344CB8AC3E}">
        <p14:creationId xmlns:p14="http://schemas.microsoft.com/office/powerpoint/2010/main" val="3926472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lnSpcReduction="10000"/>
          </a:bodyPr>
          <a:lstStyle/>
          <a:p>
            <a:pPr marL="457200" indent="-457200">
              <a:buFont typeface="Arial" panose="020B0604020202020204" pitchFamily="34" charset="0"/>
              <a:buChar char="•"/>
            </a:pPr>
            <a:r>
              <a:rPr lang="en-US" dirty="0"/>
              <a:t>Discussion: Everyone present is welcome</a:t>
            </a:r>
          </a:p>
          <a:p>
            <a:pPr marL="457200" indent="-457200">
              <a:buFont typeface="Arial" panose="020B0604020202020204" pitchFamily="34" charset="0"/>
              <a:buChar char="•"/>
            </a:pPr>
            <a:r>
              <a:rPr lang="en-US" dirty="0"/>
              <a:t>Straw polls: Everyone present may vote</a:t>
            </a:r>
          </a:p>
          <a:p>
            <a:pPr marL="457200" indent="-457200">
              <a:buFont typeface="Arial" panose="020B0604020202020204" pitchFamily="34" charset="0"/>
              <a:buChar char="•"/>
            </a:pPr>
            <a:r>
              <a:rPr lang="en-US" dirty="0"/>
              <a:t>Formal motions: WG voters</a:t>
            </a:r>
          </a:p>
          <a:p>
            <a:pPr marL="857250" lvl="1" indent="-457200">
              <a:buFont typeface="Arial" panose="020B0604020202020204" pitchFamily="34" charset="0"/>
              <a:buChar char="•"/>
            </a:pPr>
            <a:r>
              <a:rPr lang="en-US" dirty="0"/>
              <a:t>To make, second and vote</a:t>
            </a:r>
          </a:p>
          <a:p>
            <a:pPr marL="457200" indent="-457200">
              <a:buFont typeface="Arial" panose="020B0604020202020204" pitchFamily="34" charset="0"/>
              <a:buChar char="•"/>
            </a:pPr>
            <a:r>
              <a:rPr lang="en-US" dirty="0"/>
              <a:t>Patent policy for PAR activities applies</a:t>
            </a:r>
          </a:p>
          <a:p>
            <a:pPr marL="457200" indent="-457200">
              <a:buFont typeface="Arial" panose="020B0604020202020204" pitchFamily="34" charset="0"/>
              <a:buChar char="•"/>
            </a:pPr>
            <a:r>
              <a:rPr lang="en-US"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on first contact with name and affiliation</a:t>
            </a:r>
          </a:p>
          <a:p>
            <a:pPr marL="0" indent="0" algn="ctr"/>
            <a:endParaRPr lang="en-US" dirty="0">
              <a:solidFill>
                <a:schemeClr val="accent1">
                  <a:lumMod val="50000"/>
                </a:schemeClr>
              </a:solidFill>
            </a:endParaRPr>
          </a:p>
          <a:p>
            <a:pPr marL="457200" indent="-457200">
              <a:buFont typeface="Arial" panose="020B0604020202020204" pitchFamily="34" charset="0"/>
              <a:buChar char="•"/>
            </a:pPr>
            <a:endParaRPr lang="en-US" dirty="0"/>
          </a:p>
          <a:p>
            <a:pPr marL="0" indent="0"/>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9</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2508251" y="1626072"/>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Working Group Copyright Materials</a:t>
            </a:r>
          </a:p>
          <a:p>
            <a:pPr>
              <a:defRPr/>
            </a:pPr>
            <a:r>
              <a:rPr lang="en-US" dirty="0">
                <a:hlinkClick r:id="rId6"/>
              </a:rPr>
              <a:t>https://standards.ieee.org/ipr/copyright-materials.html</a:t>
            </a:r>
            <a:endParaRPr lang="en-US" dirty="0"/>
          </a:p>
          <a:p>
            <a:pPr>
              <a:defRPr/>
            </a:pPr>
            <a:r>
              <a:rPr lang="en-US" dirty="0">
                <a:hlinkClick r:id="rId7"/>
              </a:rPr>
              <a:t>https://standards.ieee.org/content/dam/ieee-standards/standards/web/documents/other/ieee-sa-copyright-policy-2019.pdf</a:t>
            </a:r>
            <a:endParaRPr lang="en-US" dirty="0"/>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56548</TotalTime>
  <Words>2035</Words>
  <Application>Microsoft Office PowerPoint</Application>
  <PresentationFormat>Widescreen</PresentationFormat>
  <Paragraphs>294</Paragraphs>
  <Slides>28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Open Sans</vt:lpstr>
      <vt:lpstr>Times New Roman</vt:lpstr>
      <vt:lpstr>Verdana-Bold</vt:lpstr>
      <vt:lpstr>Office Theme</vt:lpstr>
      <vt:lpstr>PowerPoint Presentation</vt:lpstr>
      <vt:lpstr>  Task Group 15.4ab  Next Generation UWB Amendment </vt:lpstr>
      <vt:lpstr>PowerPoint Presentation</vt:lpstr>
      <vt:lpstr>Registration for 802 LMSC Plenaries and 802 Wireless Interims</vt:lpstr>
      <vt:lpstr>Deadbeat Consequences (Deadbeat: in default of paying registration fee for a prior mtg.)</vt:lpstr>
      <vt:lpstr>Task Group 15.4ab Next Generation UWB Amendment</vt:lpstr>
      <vt:lpstr>Task Group Organization </vt:lpstr>
      <vt:lpstr>Task Group Rules</vt:lpstr>
      <vt:lpstr>IEEE-SA Patent, Copyright, and Participation Policies</vt:lpstr>
      <vt:lpstr>IEEE 802 Ground Rules</vt:lpstr>
      <vt:lpstr>Task Group Agenda</vt:lpstr>
      <vt:lpstr>Agenda </vt:lpstr>
      <vt:lpstr>Approvals of Minutes</vt:lpstr>
      <vt:lpstr>Session Objectives</vt:lpstr>
      <vt:lpstr>PowerPoint Presentation</vt:lpstr>
      <vt:lpstr>Hybrid Meeting Conduct: Queues</vt:lpstr>
      <vt:lpstr>Hybrid Meeting Conduct: Other</vt:lpstr>
      <vt:lpstr>We have a full agenda! </vt:lpstr>
      <vt:lpstr>Time Management</vt:lpstr>
      <vt:lpstr>Recap</vt:lpstr>
      <vt:lpstr>5.2.b Scope of the project (As approved): </vt:lpstr>
      <vt:lpstr>Project Schedule (working baseline)</vt:lpstr>
      <vt:lpstr>Schedule Major Milestones</vt:lpstr>
      <vt:lpstr>Technical Presentations</vt:lpstr>
      <vt:lpstr>Technical Breakouts</vt:lpstr>
      <vt:lpstr>Break-out Topics</vt:lpstr>
      <vt:lpstr>Next Steps</vt:lpstr>
      <vt:lpstr>Other Business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275</cp:revision>
  <cp:lastPrinted>2000-03-07T00:55:37Z</cp:lastPrinted>
  <dcterms:created xsi:type="dcterms:W3CDTF">2016-01-17T22:48:36Z</dcterms:created>
  <dcterms:modified xsi:type="dcterms:W3CDTF">2023-05-15T13:31:46Z</dcterms:modified>
  <cp:category/>
</cp:coreProperties>
</file>