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2"/>
  </p:notesMasterIdLst>
  <p:handoutMasterIdLst>
    <p:handoutMasterId r:id="rId23"/>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1043" r:id="rId14"/>
    <p:sldId id="990" r:id="rId15"/>
    <p:sldId id="1046" r:id="rId16"/>
    <p:sldId id="1048" r:id="rId17"/>
    <p:sldId id="1049" r:id="rId18"/>
    <p:sldId id="256" r:id="rId19"/>
    <p:sldId id="965" r:id="rId20"/>
    <p:sldId id="985" r:id="rId21"/>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p:scale>
          <a:sx n="118" d="100"/>
          <a:sy n="118" d="100"/>
        </p:scale>
        <p:origin x="585" y="75"/>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18</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doc.:IEEE802.15-23-0246r1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May Interim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2023-05-14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EDT</a:t>
            </a:r>
          </a:p>
          <a:p>
            <a:r>
              <a:rPr lang="en-US" dirty="0"/>
              <a:t>Wednesday PM1 1:30pm EDT</a:t>
            </a:r>
          </a:p>
          <a:p>
            <a:r>
              <a:rPr lang="en-US" dirty="0"/>
              <a:t>Thursday AM2 10:30am EDT</a:t>
            </a:r>
          </a:p>
          <a:p>
            <a:r>
              <a:rPr lang="en-US" dirty="0"/>
              <a:t>Thursday PM1 1:30pm EDT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May_2023</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May 2023 Interim</a:t>
            </a:r>
          </a:p>
        </p:txBody>
      </p:sp>
      <p:graphicFrame>
        <p:nvGraphicFramePr>
          <p:cNvPr id="5" name="Table 4">
            <a:extLst>
              <a:ext uri="{FF2B5EF4-FFF2-40B4-BE49-F238E27FC236}">
                <a16:creationId xmlns:a16="http://schemas.microsoft.com/office/drawing/2014/main" id="{F79FAB17-D1BD-F429-A40A-F2CA079512E5}"/>
              </a:ext>
            </a:extLst>
          </p:cNvPr>
          <p:cNvGraphicFramePr>
            <a:graphicFrameLocks noGrp="1"/>
          </p:cNvGraphicFramePr>
          <p:nvPr>
            <p:extLst>
              <p:ext uri="{D42A27DB-BD31-4B8C-83A1-F6EECF244321}">
                <p14:modId xmlns:p14="http://schemas.microsoft.com/office/powerpoint/2010/main" val="4140476443"/>
              </p:ext>
            </p:extLst>
          </p:nvPr>
        </p:nvGraphicFramePr>
        <p:xfrm>
          <a:off x="609600" y="1905000"/>
          <a:ext cx="10515600" cy="914400"/>
        </p:xfrm>
        <a:graphic>
          <a:graphicData uri="http://schemas.openxmlformats.org/drawingml/2006/table">
            <a:tbl>
              <a:tblPr/>
              <a:tblGrid>
                <a:gridCol w="1314450">
                  <a:extLst>
                    <a:ext uri="{9D8B030D-6E8A-4147-A177-3AD203B41FA5}">
                      <a16:colId xmlns:a16="http://schemas.microsoft.com/office/drawing/2014/main" val="3922300985"/>
                    </a:ext>
                  </a:extLst>
                </a:gridCol>
                <a:gridCol w="1314450">
                  <a:extLst>
                    <a:ext uri="{9D8B030D-6E8A-4147-A177-3AD203B41FA5}">
                      <a16:colId xmlns:a16="http://schemas.microsoft.com/office/drawing/2014/main" val="1113395965"/>
                    </a:ext>
                  </a:extLst>
                </a:gridCol>
                <a:gridCol w="1314450">
                  <a:extLst>
                    <a:ext uri="{9D8B030D-6E8A-4147-A177-3AD203B41FA5}">
                      <a16:colId xmlns:a16="http://schemas.microsoft.com/office/drawing/2014/main" val="2062662632"/>
                    </a:ext>
                  </a:extLst>
                </a:gridCol>
                <a:gridCol w="1314450">
                  <a:extLst>
                    <a:ext uri="{9D8B030D-6E8A-4147-A177-3AD203B41FA5}">
                      <a16:colId xmlns:a16="http://schemas.microsoft.com/office/drawing/2014/main" val="3889791124"/>
                    </a:ext>
                  </a:extLst>
                </a:gridCol>
                <a:gridCol w="1314450">
                  <a:extLst>
                    <a:ext uri="{9D8B030D-6E8A-4147-A177-3AD203B41FA5}">
                      <a16:colId xmlns:a16="http://schemas.microsoft.com/office/drawing/2014/main" val="3830346159"/>
                    </a:ext>
                  </a:extLst>
                </a:gridCol>
                <a:gridCol w="1314450">
                  <a:extLst>
                    <a:ext uri="{9D8B030D-6E8A-4147-A177-3AD203B41FA5}">
                      <a16:colId xmlns:a16="http://schemas.microsoft.com/office/drawing/2014/main" val="3431511931"/>
                    </a:ext>
                  </a:extLst>
                </a:gridCol>
                <a:gridCol w="1314450">
                  <a:extLst>
                    <a:ext uri="{9D8B030D-6E8A-4147-A177-3AD203B41FA5}">
                      <a16:colId xmlns:a16="http://schemas.microsoft.com/office/drawing/2014/main" val="161322692"/>
                    </a:ext>
                  </a:extLst>
                </a:gridCol>
                <a:gridCol w="1314450">
                  <a:extLst>
                    <a:ext uri="{9D8B030D-6E8A-4147-A177-3AD203B41FA5}">
                      <a16:colId xmlns:a16="http://schemas.microsoft.com/office/drawing/2014/main" val="714296516"/>
                    </a:ext>
                  </a:extLst>
                </a:gridCol>
              </a:tblGrid>
              <a:tr h="0">
                <a:tc>
                  <a:txBody>
                    <a:bodyPr/>
                    <a:lstStyle/>
                    <a:p>
                      <a:r>
                        <a:rPr lang="en-US"/>
                        <a:t>16-May-2023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9</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Direct Peer to Peer</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dirty="0"/>
                        <a:t>16-May-2023 10:08:42 ET</a:t>
                      </a:r>
                    </a:p>
                  </a:txBody>
                  <a:tcPr anchor="ctr">
                    <a:lnL>
                      <a:noFill/>
                    </a:lnL>
                    <a:lnR>
                      <a:noFill/>
                    </a:lnR>
                    <a:lnT>
                      <a:noFill/>
                    </a:lnT>
                    <a:lnB>
                      <a:noFill/>
                    </a:lnB>
                  </a:tcPr>
                </a:tc>
                <a:extLst>
                  <a:ext uri="{0D108BD9-81ED-4DB2-BD59-A6C34878D82A}">
                    <a16:rowId xmlns:a16="http://schemas.microsoft.com/office/drawing/2014/main" val="2173298089"/>
                  </a:ext>
                </a:extLst>
              </a:tr>
            </a:tbl>
          </a:graphicData>
        </a:graphic>
      </p:graphicFrame>
      <p:graphicFrame>
        <p:nvGraphicFramePr>
          <p:cNvPr id="6" name="Table 5">
            <a:extLst>
              <a:ext uri="{FF2B5EF4-FFF2-40B4-BE49-F238E27FC236}">
                <a16:creationId xmlns:a16="http://schemas.microsoft.com/office/drawing/2014/main" id="{FDB5F2ED-EFFD-E8B2-CF60-884552C25082}"/>
              </a:ext>
            </a:extLst>
          </p:cNvPr>
          <p:cNvGraphicFramePr>
            <a:graphicFrameLocks noGrp="1"/>
          </p:cNvGraphicFramePr>
          <p:nvPr>
            <p:extLst>
              <p:ext uri="{D42A27DB-BD31-4B8C-83A1-F6EECF244321}">
                <p14:modId xmlns:p14="http://schemas.microsoft.com/office/powerpoint/2010/main" val="1548031007"/>
              </p:ext>
            </p:extLst>
          </p:nvPr>
        </p:nvGraphicFramePr>
        <p:xfrm>
          <a:off x="533400" y="3276600"/>
          <a:ext cx="10515600" cy="914400"/>
        </p:xfrm>
        <a:graphic>
          <a:graphicData uri="http://schemas.openxmlformats.org/drawingml/2006/table">
            <a:tbl>
              <a:tblPr/>
              <a:tblGrid>
                <a:gridCol w="1314450">
                  <a:extLst>
                    <a:ext uri="{9D8B030D-6E8A-4147-A177-3AD203B41FA5}">
                      <a16:colId xmlns:a16="http://schemas.microsoft.com/office/drawing/2014/main" val="2469816732"/>
                    </a:ext>
                  </a:extLst>
                </a:gridCol>
                <a:gridCol w="1314450">
                  <a:extLst>
                    <a:ext uri="{9D8B030D-6E8A-4147-A177-3AD203B41FA5}">
                      <a16:colId xmlns:a16="http://schemas.microsoft.com/office/drawing/2014/main" val="2973603053"/>
                    </a:ext>
                  </a:extLst>
                </a:gridCol>
                <a:gridCol w="1314450">
                  <a:extLst>
                    <a:ext uri="{9D8B030D-6E8A-4147-A177-3AD203B41FA5}">
                      <a16:colId xmlns:a16="http://schemas.microsoft.com/office/drawing/2014/main" val="936348405"/>
                    </a:ext>
                  </a:extLst>
                </a:gridCol>
                <a:gridCol w="1314450">
                  <a:extLst>
                    <a:ext uri="{9D8B030D-6E8A-4147-A177-3AD203B41FA5}">
                      <a16:colId xmlns:a16="http://schemas.microsoft.com/office/drawing/2014/main" val="3568831056"/>
                    </a:ext>
                  </a:extLst>
                </a:gridCol>
                <a:gridCol w="1314450">
                  <a:extLst>
                    <a:ext uri="{9D8B030D-6E8A-4147-A177-3AD203B41FA5}">
                      <a16:colId xmlns:a16="http://schemas.microsoft.com/office/drawing/2014/main" val="187209504"/>
                    </a:ext>
                  </a:extLst>
                </a:gridCol>
                <a:gridCol w="1314450">
                  <a:extLst>
                    <a:ext uri="{9D8B030D-6E8A-4147-A177-3AD203B41FA5}">
                      <a16:colId xmlns:a16="http://schemas.microsoft.com/office/drawing/2014/main" val="3033010044"/>
                    </a:ext>
                  </a:extLst>
                </a:gridCol>
                <a:gridCol w="1314450">
                  <a:extLst>
                    <a:ext uri="{9D8B030D-6E8A-4147-A177-3AD203B41FA5}">
                      <a16:colId xmlns:a16="http://schemas.microsoft.com/office/drawing/2014/main" val="2116854152"/>
                    </a:ext>
                  </a:extLst>
                </a:gridCol>
                <a:gridCol w="1314450">
                  <a:extLst>
                    <a:ext uri="{9D8B030D-6E8A-4147-A177-3AD203B41FA5}">
                      <a16:colId xmlns:a16="http://schemas.microsoft.com/office/drawing/2014/main" val="2255829911"/>
                    </a:ext>
                  </a:extLst>
                </a:gridCol>
              </a:tblGrid>
              <a:tr h="0">
                <a:tc>
                  <a:txBody>
                    <a:bodyPr/>
                    <a:lstStyle/>
                    <a:p>
                      <a:r>
                        <a:rPr lang="en-US"/>
                        <a:t>25-Apr-2023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212</a:t>
                      </a:r>
                    </a:p>
                  </a:txBody>
                  <a:tcPr anchor="ctr">
                    <a:lnL>
                      <a:noFill/>
                    </a:lnL>
                    <a:lnR>
                      <a:noFill/>
                    </a:lnR>
                    <a:lnT>
                      <a:noFill/>
                    </a:lnT>
                    <a:lnB>
                      <a:noFill/>
                    </a:lnB>
                  </a:tcPr>
                </a:tc>
                <a:tc>
                  <a:txBody>
                    <a:bodyPr/>
                    <a:lstStyle/>
                    <a:p>
                      <a:r>
                        <a:rPr lang="en-US"/>
                        <a:t>1</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P802.15.16t D0.9 Review</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dirty="0"/>
                        <a:t>25-Apr-2023 12:03:44 ET</a:t>
                      </a:r>
                    </a:p>
                  </a:txBody>
                  <a:tcPr anchor="ctr">
                    <a:lnL>
                      <a:noFill/>
                    </a:lnL>
                    <a:lnR>
                      <a:noFill/>
                    </a:lnR>
                    <a:lnT>
                      <a:noFill/>
                    </a:lnT>
                    <a:lnB>
                      <a:noFill/>
                    </a:lnB>
                  </a:tcPr>
                </a:tc>
                <a:extLst>
                  <a:ext uri="{0D108BD9-81ED-4DB2-BD59-A6C34878D82A}">
                    <a16:rowId xmlns:a16="http://schemas.microsoft.com/office/drawing/2014/main" val="1312163281"/>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3AE85-3C52-A98A-D116-578D37277EA3}"/>
              </a:ext>
            </a:extLst>
          </p:cNvPr>
          <p:cNvSpPr>
            <a:spLocks noGrp="1"/>
          </p:cNvSpPr>
          <p:nvPr>
            <p:ph type="title"/>
          </p:nvPr>
        </p:nvSpPr>
        <p:spPr/>
        <p:txBody>
          <a:bodyPr/>
          <a:lstStyle/>
          <a:p>
            <a:r>
              <a:rPr lang="en-US" dirty="0"/>
              <a:t>March Notes</a:t>
            </a:r>
          </a:p>
        </p:txBody>
      </p:sp>
      <p:sp>
        <p:nvSpPr>
          <p:cNvPr id="3" name="Content Placeholder 2">
            <a:extLst>
              <a:ext uri="{FF2B5EF4-FFF2-40B4-BE49-F238E27FC236}">
                <a16:creationId xmlns:a16="http://schemas.microsoft.com/office/drawing/2014/main" id="{DD952B79-1C64-4C0A-6359-EE2BB6FFB92C}"/>
              </a:ext>
            </a:extLst>
          </p:cNvPr>
          <p:cNvSpPr>
            <a:spLocks noGrp="1"/>
          </p:cNvSpPr>
          <p:nvPr>
            <p:ph idx="1"/>
          </p:nvPr>
        </p:nvSpPr>
        <p:spPr/>
        <p:txBody>
          <a:bodyPr>
            <a:normAutofit fontScale="85000" lnSpcReduction="10000"/>
          </a:bodyPr>
          <a:lstStyle/>
          <a:p>
            <a:r>
              <a:rPr lang="en-US" dirty="0"/>
              <a:t>Plan for draft review</a:t>
            </a:r>
          </a:p>
          <a:p>
            <a:pPr lvl="1"/>
            <a:r>
              <a:rPr lang="en-US" dirty="0"/>
              <a:t>Harry to adopt and incorporate 643r5 except for DPP Mode 2 TDD </a:t>
            </a:r>
          </a:p>
          <a:p>
            <a:pPr lvl="1"/>
            <a:r>
              <a:rPr lang="en-US" dirty="0"/>
              <a:t>Doc 158 revision on  Cyber Security – follow up document to be submitted by Yael from </a:t>
            </a:r>
            <a:r>
              <a:rPr lang="en-US" dirty="0" err="1"/>
              <a:t>Ondas</a:t>
            </a:r>
            <a:r>
              <a:rPr lang="en-US" dirty="0"/>
              <a:t>.  March 21</a:t>
            </a:r>
          </a:p>
          <a:p>
            <a:pPr lvl="1"/>
            <a:r>
              <a:rPr lang="en-US" dirty="0"/>
              <a:t>Complete Draft 0.8       Harry to provide to TG by March 27</a:t>
            </a:r>
          </a:p>
          <a:p>
            <a:pPr lvl="1"/>
            <a:r>
              <a:rPr lang="en-US" dirty="0"/>
              <a:t>Teleconference with Task Group to review of D0.8    Thursday April 6   8am PT</a:t>
            </a:r>
          </a:p>
          <a:p>
            <a:pPr lvl="1"/>
            <a:r>
              <a:rPr lang="en-US" dirty="0"/>
              <a:t>Any changes from review to become draft D0.9</a:t>
            </a:r>
          </a:p>
          <a:p>
            <a:pPr lvl="1"/>
            <a:r>
              <a:rPr lang="en-US" dirty="0"/>
              <a:t>Initiate WG Comment Collection on Draft 0.9  Monday April 17</a:t>
            </a:r>
          </a:p>
          <a:p>
            <a:pPr lvl="1"/>
            <a:r>
              <a:rPr lang="en-US" dirty="0"/>
              <a:t>Review comments – May Interim</a:t>
            </a:r>
          </a:p>
          <a:p>
            <a:pPr lvl="1"/>
            <a:r>
              <a:rPr lang="en-US" dirty="0"/>
              <a:t>May Interim - Motion for WG Letter Ballot on D1.0 – starting 2 weeks after May Interim</a:t>
            </a:r>
          </a:p>
          <a:p>
            <a:pPr lvl="1"/>
            <a:endParaRPr lang="en-US" dirty="0"/>
          </a:p>
          <a:p>
            <a:r>
              <a:rPr lang="en-US" dirty="0"/>
              <a:t>Initiate Plan to include broader set of stakeholders (from first meeting of TG16t) in Letter Ballot to receive comments.  Request access from WG Chair.</a:t>
            </a:r>
          </a:p>
        </p:txBody>
      </p:sp>
      <p:sp>
        <p:nvSpPr>
          <p:cNvPr id="4" name="Date Placeholder 3">
            <a:extLst>
              <a:ext uri="{FF2B5EF4-FFF2-40B4-BE49-F238E27FC236}">
                <a16:creationId xmlns:a16="http://schemas.microsoft.com/office/drawing/2014/main" id="{38E87501-C61A-43B4-23D6-026A23D2547D}"/>
              </a:ext>
            </a:extLst>
          </p:cNvPr>
          <p:cNvSpPr>
            <a:spLocks noGrp="1"/>
          </p:cNvSpPr>
          <p:nvPr>
            <p:ph type="dt" sz="half" idx="10"/>
          </p:nvPr>
        </p:nvSpPr>
        <p:spPr/>
        <p:txBody>
          <a:bodyPr/>
          <a:lstStyle/>
          <a:p>
            <a:r>
              <a:rPr lang="en-US" dirty="0"/>
              <a:t>May_2023</a:t>
            </a:r>
          </a:p>
        </p:txBody>
      </p:sp>
      <p:sp>
        <p:nvSpPr>
          <p:cNvPr id="5" name="Footer Placeholder 4">
            <a:extLst>
              <a:ext uri="{FF2B5EF4-FFF2-40B4-BE49-F238E27FC236}">
                <a16:creationId xmlns:a16="http://schemas.microsoft.com/office/drawing/2014/main" id="{B3AA7F34-2BF9-64AE-6F17-E8D733170C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A5A9AE4-A7A5-93CB-7E3D-0A4F89076EDB}"/>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3652189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DEC32-2E24-7D8C-6178-24955735CD86}"/>
              </a:ext>
            </a:extLst>
          </p:cNvPr>
          <p:cNvSpPr>
            <a:spLocks noGrp="1"/>
          </p:cNvSpPr>
          <p:nvPr>
            <p:ph type="title"/>
          </p:nvPr>
        </p:nvSpPr>
        <p:spPr/>
        <p:txBody>
          <a:bodyPr/>
          <a:lstStyle/>
          <a:p>
            <a:r>
              <a:rPr lang="en-US" dirty="0"/>
              <a:t>April 25 Teleconference – discussion/minutes</a:t>
            </a:r>
          </a:p>
        </p:txBody>
      </p:sp>
      <p:sp>
        <p:nvSpPr>
          <p:cNvPr id="3" name="Content Placeholder 2">
            <a:extLst>
              <a:ext uri="{FF2B5EF4-FFF2-40B4-BE49-F238E27FC236}">
                <a16:creationId xmlns:a16="http://schemas.microsoft.com/office/drawing/2014/main" id="{EC7392AF-9CEB-7196-DBC3-2FB831FBABAB}"/>
              </a:ext>
            </a:extLst>
          </p:cNvPr>
          <p:cNvSpPr>
            <a:spLocks noGrp="1"/>
          </p:cNvSpPr>
          <p:nvPr>
            <p:ph idx="1"/>
          </p:nvPr>
        </p:nvSpPr>
        <p:spPr/>
        <p:txBody>
          <a:bodyPr>
            <a:normAutofit fontScale="92500" lnSpcReduction="10000"/>
          </a:bodyPr>
          <a:lstStyle/>
          <a:p>
            <a:r>
              <a:rPr lang="en-US" dirty="0"/>
              <a:t>Completed review 212r0 with comments on D0.9,  capture notes in 212r1. </a:t>
            </a:r>
          </a:p>
          <a:p>
            <a:r>
              <a:rPr lang="en-US" dirty="0"/>
              <a:t>A further update of comments in 643r7 is needed – plan to get 643r8 on DPP. Plan to review in May interim. </a:t>
            </a:r>
          </a:p>
          <a:p>
            <a:endParaRPr lang="en-US" dirty="0"/>
          </a:p>
          <a:p>
            <a:r>
              <a:rPr lang="en-US" dirty="0"/>
              <a:t>Can we create a narrowband profile?</a:t>
            </a:r>
          </a:p>
          <a:p>
            <a:endParaRPr lang="en-US" dirty="0"/>
          </a:p>
          <a:p>
            <a:r>
              <a:rPr lang="en-US" dirty="0"/>
              <a:t>Reviewing document 209r1,  Pick up review process with “</a:t>
            </a:r>
            <a:r>
              <a:rPr lang="en-US" sz="1800" dirty="0">
                <a:effectLst/>
                <a:latin typeface="Calibri" panose="020F0502020204030204" pitchFamily="34" charset="0"/>
                <a:ea typeface="Calibri" panose="020F0502020204030204" pitchFamily="34" charset="0"/>
                <a:cs typeface="Times New Roman" panose="02020603050405020304" pitchFamily="18" charset="0"/>
              </a:rPr>
              <a:t>Section 8.6.5.2</a:t>
            </a:r>
            <a:r>
              <a:rPr lang="en-US" dirty="0"/>
              <a:t>” in May meeting</a:t>
            </a:r>
          </a:p>
          <a:p>
            <a:pPr lvl="1"/>
            <a:r>
              <a:rPr lang="en-US" dirty="0"/>
              <a:t>Menashe will review 209r1 regarding DPP section to prepare 643r8. </a:t>
            </a:r>
          </a:p>
          <a:p>
            <a:r>
              <a:rPr lang="en-US" dirty="0"/>
              <a:t>Harry will fix page numbering and distribute </a:t>
            </a:r>
            <a:r>
              <a:rPr lang="en-US" dirty="0" err="1"/>
              <a:t>Framemaker</a:t>
            </a:r>
            <a:r>
              <a:rPr lang="en-US" dirty="0"/>
              <a:t>.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1F10E5C-4767-0698-70C5-B68147ED085F}"/>
              </a:ext>
            </a:extLst>
          </p:cNvPr>
          <p:cNvSpPr>
            <a:spLocks noGrp="1"/>
          </p:cNvSpPr>
          <p:nvPr>
            <p:ph type="dt" sz="half" idx="10"/>
          </p:nvPr>
        </p:nvSpPr>
        <p:spPr/>
        <p:txBody>
          <a:bodyPr/>
          <a:lstStyle/>
          <a:p>
            <a:r>
              <a:rPr lang="en-US" dirty="0"/>
              <a:t>May_2023</a:t>
            </a:r>
          </a:p>
        </p:txBody>
      </p:sp>
      <p:sp>
        <p:nvSpPr>
          <p:cNvPr id="5" name="Footer Placeholder 4">
            <a:extLst>
              <a:ext uri="{FF2B5EF4-FFF2-40B4-BE49-F238E27FC236}">
                <a16:creationId xmlns:a16="http://schemas.microsoft.com/office/drawing/2014/main" id="{455F59C3-05CC-180B-792F-8A9051C6A49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7D2197-74B5-9E84-BBC8-F2EB2ECA2C42}"/>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2181286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838E9-0173-654C-273D-5493F0A03B17}"/>
              </a:ext>
            </a:extLst>
          </p:cNvPr>
          <p:cNvSpPr>
            <a:spLocks noGrp="1"/>
          </p:cNvSpPr>
          <p:nvPr>
            <p:ph type="title"/>
          </p:nvPr>
        </p:nvSpPr>
        <p:spPr/>
        <p:txBody>
          <a:bodyPr/>
          <a:lstStyle/>
          <a:p>
            <a:r>
              <a:rPr lang="en-US" dirty="0"/>
              <a:t>May Interim Discussion Notes</a:t>
            </a:r>
          </a:p>
        </p:txBody>
      </p:sp>
      <p:sp>
        <p:nvSpPr>
          <p:cNvPr id="3" name="Content Placeholder 2">
            <a:extLst>
              <a:ext uri="{FF2B5EF4-FFF2-40B4-BE49-F238E27FC236}">
                <a16:creationId xmlns:a16="http://schemas.microsoft.com/office/drawing/2014/main" id="{0B7188E5-D560-1230-8259-3311E1E7FE3E}"/>
              </a:ext>
            </a:extLst>
          </p:cNvPr>
          <p:cNvSpPr>
            <a:spLocks noGrp="1"/>
          </p:cNvSpPr>
          <p:nvPr>
            <p:ph idx="1"/>
          </p:nvPr>
        </p:nvSpPr>
        <p:spPr/>
        <p:txBody>
          <a:bodyPr>
            <a:normAutofit fontScale="70000" lnSpcReduction="20000"/>
          </a:bodyPr>
          <a:lstStyle/>
          <a:p>
            <a:r>
              <a:rPr lang="en-US" dirty="0"/>
              <a:t>Complete review of 212r1, save as 212r2</a:t>
            </a:r>
          </a:p>
          <a:p>
            <a:endParaRPr lang="en-US" dirty="0"/>
          </a:p>
          <a:p>
            <a:r>
              <a:rPr lang="en-US" dirty="0"/>
              <a:t>Create a new clause 9 for DPP Air Interface Protocol, defining a MAC and PHY. </a:t>
            </a:r>
          </a:p>
          <a:p>
            <a:endParaRPr lang="en-US" dirty="0"/>
          </a:p>
          <a:p>
            <a:r>
              <a:rPr lang="en-US" dirty="0"/>
              <a:t>Complete review of 643r9, save as 643r10</a:t>
            </a:r>
          </a:p>
          <a:p>
            <a:r>
              <a:rPr lang="en-US" dirty="0"/>
              <a:t>Replace terminal with “SS”</a:t>
            </a:r>
          </a:p>
          <a:p>
            <a:endParaRPr lang="en-US" dirty="0"/>
          </a:p>
          <a:p>
            <a:r>
              <a:rPr lang="en-US" dirty="0"/>
              <a:t>Instruction for Editor w.r.t DPP</a:t>
            </a:r>
          </a:p>
          <a:p>
            <a:pPr lvl="1"/>
            <a:r>
              <a:rPr lang="en-US" dirty="0"/>
              <a:t>Remove 6.3.38 through 6.3.40, and move DPP section to new clause 9</a:t>
            </a:r>
          </a:p>
          <a:p>
            <a:pPr lvl="1"/>
            <a:endParaRPr lang="en-US" dirty="0"/>
          </a:p>
          <a:p>
            <a:r>
              <a:rPr lang="en-US" dirty="0"/>
              <a:t>Using the FM sent by Vishal, Harry will create a new D0.92 from 643r1 and 212r2 and create D0.91</a:t>
            </a:r>
          </a:p>
          <a:p>
            <a:r>
              <a:rPr lang="en-US" dirty="0"/>
              <a:t>Resume Wednesday PM1 to review 0.91.</a:t>
            </a:r>
          </a:p>
        </p:txBody>
      </p:sp>
      <p:sp>
        <p:nvSpPr>
          <p:cNvPr id="4" name="Date Placeholder 3">
            <a:extLst>
              <a:ext uri="{FF2B5EF4-FFF2-40B4-BE49-F238E27FC236}">
                <a16:creationId xmlns:a16="http://schemas.microsoft.com/office/drawing/2014/main" id="{9971CFCB-AF64-D825-49A2-6ECD4627E9A5}"/>
              </a:ext>
            </a:extLst>
          </p:cNvPr>
          <p:cNvSpPr>
            <a:spLocks noGrp="1"/>
          </p:cNvSpPr>
          <p:nvPr>
            <p:ph type="dt" sz="half" idx="10"/>
          </p:nvPr>
        </p:nvSpPr>
        <p:spPr/>
        <p:txBody>
          <a:bodyPr/>
          <a:lstStyle/>
          <a:p>
            <a:r>
              <a:rPr lang="en-US"/>
              <a:t>May_2023</a:t>
            </a:r>
            <a:endParaRPr lang="en-US" dirty="0"/>
          </a:p>
        </p:txBody>
      </p:sp>
      <p:sp>
        <p:nvSpPr>
          <p:cNvPr id="5" name="Footer Placeholder 4">
            <a:extLst>
              <a:ext uri="{FF2B5EF4-FFF2-40B4-BE49-F238E27FC236}">
                <a16:creationId xmlns:a16="http://schemas.microsoft.com/office/drawing/2014/main" id="{8CFBA0B7-B915-A113-1760-07DDD1E6974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160838C-06A1-CD66-544D-E2D17CD821F9}"/>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931121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44095381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May_2023</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3434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July 10-13, 2023	Berlin, Germany</a:t>
            </a:r>
          </a:p>
          <a:p>
            <a:pPr marL="457200" lvl="1">
              <a:spcBef>
                <a:spcPts val="0"/>
              </a:spcBef>
              <a:spcAft>
                <a:spcPts val="1200"/>
              </a:spcAft>
            </a:pPr>
            <a:endParaRPr lang="en-US" sz="2000" dirty="0">
              <a:effectLst/>
              <a:latin typeface="Calibri" panose="020F0502020204030204" pitchFamily="34" charset="0"/>
              <a:ea typeface="Times New Roman" panose="02020603050405020304" pitchFamily="18" charset="0"/>
            </a:endParaRPr>
          </a:p>
          <a:p>
            <a:r>
              <a:rPr lang="en-US" dirty="0"/>
              <a:t>Sept 2023 Wireless Interim</a:t>
            </a:r>
          </a:p>
          <a:p>
            <a:pPr lvl="1"/>
            <a:r>
              <a:rPr lang="en-US" dirty="0"/>
              <a:t>Sept 11-14, 2023   Atlanta, GA</a:t>
            </a:r>
          </a:p>
          <a:p>
            <a:pPr marL="0" marR="0">
              <a:spcBef>
                <a:spcPts val="0"/>
              </a:spcBef>
              <a:spcAft>
                <a:spcPts val="1200"/>
              </a:spcAft>
            </a:pPr>
            <a:endParaRPr lang="en-US"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dirty="0">
                <a:latin typeface="Calibri" panose="020F0502020204030204" pitchFamily="34" charset="0"/>
                <a:ea typeface="Times New Roman" panose="02020603050405020304" pitchFamily="18" charset="0"/>
              </a:rPr>
              <a:t>November </a:t>
            </a:r>
            <a:r>
              <a:rPr lang="en-US" dirty="0">
                <a:effectLst/>
                <a:latin typeface="Calibri" panose="020F0502020204030204" pitchFamily="34" charset="0"/>
                <a:ea typeface="Times New Roman" panose="02020603050405020304" pitchFamily="18" charset="0"/>
              </a:rPr>
              <a:t>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Nov 13-17, 2023	Honolulu, HI, USA</a:t>
            </a: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391923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Juha</a:t>
            </a:r>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May_2023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Contributions for Comment Resolution on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33702</TotalTime>
  <Words>2125</Words>
  <Application>Microsoft Office PowerPoint</Application>
  <PresentationFormat>Widescreen</PresentationFormat>
  <Paragraphs>257</Paragraphs>
  <Slides>20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Helvetica</vt:lpstr>
      <vt:lpstr>Times New Roman</vt:lpstr>
      <vt:lpstr>Custom Design</vt:lpstr>
      <vt:lpstr>PowerPoint Presentation</vt:lpstr>
      <vt:lpstr>Opening</vt:lpstr>
      <vt:lpstr>TG16t May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Contributions for May 2023 Interim</vt:lpstr>
      <vt:lpstr>March Notes</vt:lpstr>
      <vt:lpstr>April 25 Teleconference – discussion/minutes</vt:lpstr>
      <vt:lpstr>May Interim Discussion Notes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687</cp:revision>
  <cp:lastPrinted>1998-02-10T13:28:06Z</cp:lastPrinted>
  <dcterms:created xsi:type="dcterms:W3CDTF">2020-01-06T16:34:14Z</dcterms:created>
  <dcterms:modified xsi:type="dcterms:W3CDTF">2023-05-16T18:51:50Z</dcterms:modified>
</cp:coreProperties>
</file>