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6" r:id="rId2"/>
    <p:sldId id="269" r:id="rId3"/>
    <p:sldId id="319" r:id="rId4"/>
    <p:sldId id="320" r:id="rId5"/>
    <p:sldId id="322" r:id="rId6"/>
    <p:sldId id="266" r:id="rId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ang Wei" initials="WW" lastIdx="3" clrIdx="0">
    <p:extLst>
      <p:ext uri="{19B8F6BF-5375-455C-9EA6-DF929625EA0E}">
        <p15:presenceInfo xmlns:p15="http://schemas.microsoft.com/office/powerpoint/2012/main" userId="f5a690b6fab89984" providerId="Windows Live"/>
      </p:ext>
    </p:extLst>
  </p:cmAuthor>
  <p:cmAuthor id="2" name="Hanxiao (Tony, WT Lab)" initials="H(WL" lastIdx="7" clrIdx="1">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6288" autoAdjust="0"/>
    <p:restoredTop sz="94660"/>
  </p:normalViewPr>
  <p:slideViewPr>
    <p:cSldViewPr>
      <p:cViewPr>
        <p:scale>
          <a:sx n="80" d="100"/>
          <a:sy n="80" d="100"/>
        </p:scale>
        <p:origin x="472" y="-2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zh-CN" altLang="en-US" dirty="0"/>
              <a:t>单击此处编辑母版标题样式</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dirty="0"/>
              <a:t>单击此处编辑母版副标题样式</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zh-CN" altLang="en-US" dirty="0"/>
              <a:t>单击此处编辑母版文本样式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zh-CN" altLang="en-US"/>
              <a:t>单击此处编辑母版标题样式</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zh-CN" altLang="en-US" dirty="0"/>
              <a:t>单击此处编辑母版标题样式</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GB"/>
          </a:p>
        </p:txBody>
      </p:sp>
      <p:sp>
        <p:nvSpPr>
          <p:cNvPr id="3" name="Vertical Text Placeholder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zh-CN" altLang="en-US"/>
              <a:t>单击此处编辑母版标题样式</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9525">
            <a:noFill/>
            <a:round/>
            <a:headEnd/>
            <a:tailEnd/>
          </a:ln>
          <a:effectLst/>
        </p:spPr>
        <p:txBody>
          <a:bodyPr vert="horz" wrap="square" lIns="0" tIns="0" rIns="0" bIns="0" numCol="1" anchor="b" anchorCtr="0" compatLnSpc="1">
            <a:prstTxWarp prst="textNoShape">
              <a:avLst/>
            </a:prstTxWarp>
          </a:bodyPr>
          <a:lstStyle/>
          <a:p>
            <a:pPr marL="0" marR="0" lvl="0" indent="0" algn="r" latinLnBrk="0">
              <a:lnSpc>
                <a:spcPct val="100000"/>
              </a:lnSpc>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kumimoji="0" lang="en-GB" sz="1800" b="1" i="0" u="none" strike="noStrike" cap="none" spc="0" normalizeH="0" baseline="0">
              <a:ln>
                <a:noFill/>
              </a:ln>
              <a:solidFill>
                <a:srgbClr val="000000"/>
              </a:solidFill>
              <a:effectLst/>
              <a:uLnTx/>
              <a:uFillTx/>
              <a:cs typeface="Arial Unicode MS" charset="0"/>
            </a:endParaRP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802.15-23/</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0256</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r</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2" name="Date Placeholder 3"/>
          <p:cNvSpPr txBox="1">
            <a:spLocks/>
          </p:cNvSpPr>
          <p:nvPr userDrawn="1"/>
        </p:nvSpPr>
        <p:spPr bwMode="auto">
          <a:xfrm>
            <a:off x="5320010" y="6381328"/>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Chenchen LIU et al., Huawei</a:t>
            </a:r>
          </a:p>
        </p:txBody>
      </p:sp>
      <p:sp>
        <p:nvSpPr>
          <p:cNvPr id="13" name="Date Placeholder 3"/>
          <p:cNvSpPr txBox="1">
            <a:spLocks/>
          </p:cNvSpPr>
          <p:nvPr userDrawn="1"/>
        </p:nvSpPr>
        <p:spPr bwMode="auto">
          <a:xfrm>
            <a:off x="684213" y="260911"/>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altLang="zh-CN"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a:t>
            </a:r>
            <a:r>
              <a:rPr kumimoji="0" lang="en-US"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a:t>
            </a: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2023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chemeClr val="tx1"/>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chemeClr val="tx1"/>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chemeClr val="tx1"/>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tx1"/>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chemeClr val="tx1"/>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Visio___.vsd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Visio___1.vsdx"/><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png"/><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10"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defTabSz="914400">
              <a:buClrTx/>
              <a:buSzTx/>
              <a:buFontTx/>
              <a:buNone/>
            </a:pPr>
            <a:r>
              <a:rPr lang="en-US" altLang="zh-CN" sz="1800" b="1" u="sng" dirty="0">
                <a:solidFill>
                  <a:srgbClr val="000000"/>
                </a:solidFill>
                <a:effectLst>
                  <a:outerShdw blurRad="38100" dist="38100" dir="2700000" algn="tl">
                    <a:srgbClr val="C0C0C0"/>
                  </a:outerShdw>
                </a:effectLst>
                <a:latin typeface="Times New Roman" panose="02020603050405020304" pitchFamily="18" charset="0"/>
                <a:ea typeface="宋体" panose="02010600030101010101" pitchFamily="2" charset="-122"/>
              </a:rPr>
              <a:t>Project: IEEE P802.15 Working Group for Wireless Personal Area Networks (WPANs)</a:t>
            </a:r>
            <a:endParaRPr lang="en-US" altLang="zh-CN" sz="1600" b="1" dirty="0">
              <a:solidFill>
                <a:srgbClr val="000000"/>
              </a:solidFill>
              <a:latin typeface="Times New Roman" panose="02020603050405020304" pitchFamily="18" charset="0"/>
              <a:ea typeface="宋体" panose="02010600030101010101" pitchFamily="2" charset="-122"/>
            </a:endParaRPr>
          </a:p>
          <a:p>
            <a:pPr defTabSz="914400">
              <a:buClrTx/>
              <a:buSzTx/>
              <a:buFontTx/>
              <a:buNone/>
            </a:pPr>
            <a:endParaRPr lang="en-US" altLang="zh-CN" sz="1600" dirty="0">
              <a:solidFill>
                <a:srgbClr val="000000"/>
              </a:solidFill>
              <a:latin typeface="Times New Roman" panose="02020603050405020304" pitchFamily="18" charset="0"/>
              <a:ea typeface="宋体" panose="02010600030101010101" pitchFamily="2" charset="-122"/>
            </a:endParaRP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Submission Title:</a:t>
            </a:r>
            <a:r>
              <a:rPr lang="en-US" altLang="zh-CN" sz="1600" dirty="0">
                <a:solidFill>
                  <a:srgbClr val="000000"/>
                </a:solidFill>
                <a:latin typeface="Times New Roman" panose="02020603050405020304" pitchFamily="18" charset="0"/>
                <a:ea typeface="宋体" panose="02010600030101010101" pitchFamily="2" charset="-122"/>
              </a:rPr>
              <a:t> [Device Type Discussion]	</a:t>
            </a: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Date Submitted: </a:t>
            </a:r>
            <a:r>
              <a:rPr lang="en-US" altLang="zh-CN" sz="1600" dirty="0">
                <a:solidFill>
                  <a:srgbClr val="000000"/>
                </a:solidFill>
                <a:latin typeface="Times New Roman" panose="02020603050405020304" pitchFamily="18" charset="0"/>
                <a:ea typeface="宋体" panose="02010600030101010101" pitchFamily="2" charset="-122"/>
              </a:rPr>
              <a:t>[</a:t>
            </a:r>
            <a:r>
              <a:rPr lang="en-US" altLang="zh-CN" sz="1600" dirty="0">
                <a:solidFill>
                  <a:schemeClr val="tx1"/>
                </a:solidFill>
                <a:latin typeface="Times New Roman" panose="02020603050405020304" pitchFamily="18" charset="0"/>
                <a:ea typeface="宋体" panose="02010600030101010101" pitchFamily="2" charset="-122"/>
              </a:rPr>
              <a:t>May, 2023</a:t>
            </a:r>
            <a:r>
              <a:rPr lang="en-US" altLang="zh-CN" sz="1600" dirty="0">
                <a:solidFill>
                  <a:srgbClr val="000000"/>
                </a:solidFill>
                <a:latin typeface="Times New Roman" panose="02020603050405020304" pitchFamily="18" charset="0"/>
                <a:ea typeface="宋体" panose="02010600030101010101" pitchFamily="2" charset="-122"/>
              </a:rPr>
              <a:t>]	</a:t>
            </a: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Source:</a:t>
            </a:r>
            <a:r>
              <a:rPr lang="en-US" altLang="zh-CN" sz="1600" dirty="0">
                <a:solidFill>
                  <a:srgbClr val="000000"/>
                </a:solidFill>
                <a:latin typeface="Times New Roman" panose="02020603050405020304" pitchFamily="18" charset="0"/>
                <a:ea typeface="宋体" panose="02010600030101010101" pitchFamily="2" charset="-122"/>
              </a:rPr>
              <a:t> [</a:t>
            </a:r>
            <a:r>
              <a:rPr lang="en-US" altLang="zh-CN" sz="1600" dirty="0" err="1">
                <a:solidFill>
                  <a:schemeClr val="tx1"/>
                </a:solidFill>
                <a:latin typeface="Times New Roman" panose="02020603050405020304" pitchFamily="18" charset="0"/>
                <a:ea typeface="宋体" panose="02010600030101010101" pitchFamily="2" charset="-122"/>
              </a:rPr>
              <a:t>Chenchen</a:t>
            </a:r>
            <a:r>
              <a:rPr lang="en-US" altLang="zh-CN" sz="1600" dirty="0">
                <a:solidFill>
                  <a:schemeClr val="tx1"/>
                </a:solidFill>
                <a:latin typeface="Times New Roman" panose="02020603050405020304" pitchFamily="18" charset="0"/>
                <a:ea typeface="宋体" panose="02010600030101010101" pitchFamily="2" charset="-122"/>
              </a:rPr>
              <a:t> Liu, Bin Qian, Lei Huang, </a:t>
            </a:r>
            <a:r>
              <a:rPr lang="en-US" altLang="en-US" sz="1600" dirty="0">
                <a:solidFill>
                  <a:schemeClr val="tx1"/>
                </a:solidFill>
              </a:rPr>
              <a:t>David </a:t>
            </a:r>
            <a:r>
              <a:rPr lang="en-US" altLang="en-US" sz="1600" dirty="0" err="1">
                <a:solidFill>
                  <a:schemeClr val="tx1"/>
                </a:solidFill>
              </a:rPr>
              <a:t>Xun</a:t>
            </a:r>
            <a:r>
              <a:rPr lang="en-US" altLang="en-US" sz="1600" dirty="0">
                <a:solidFill>
                  <a:schemeClr val="tx1"/>
                </a:solidFill>
              </a:rPr>
              <a:t> Yang</a:t>
            </a:r>
            <a:r>
              <a:rPr lang="en-US" altLang="zh-CN" sz="1600" dirty="0">
                <a:solidFill>
                  <a:srgbClr val="000000"/>
                </a:solidFill>
                <a:latin typeface="Times New Roman" panose="02020603050405020304" pitchFamily="18" charset="0"/>
                <a:ea typeface="宋体" panose="02010600030101010101" pitchFamily="2" charset="-122"/>
              </a:rPr>
              <a:t>] Company [</a:t>
            </a:r>
            <a:r>
              <a:rPr lang="en-US" altLang="en-US" sz="1600" dirty="0">
                <a:solidFill>
                  <a:schemeClr val="tx1"/>
                </a:solidFill>
              </a:rPr>
              <a:t>Huawei Technologies</a:t>
            </a:r>
            <a:r>
              <a:rPr lang="en-US" altLang="zh-CN" sz="1600" dirty="0">
                <a:solidFill>
                  <a:srgbClr val="000000"/>
                </a:solidFill>
                <a:latin typeface="Times New Roman" panose="02020603050405020304" pitchFamily="18" charset="0"/>
                <a:ea typeface="宋体" panose="02010600030101010101" pitchFamily="2" charset="-122"/>
              </a:rPr>
              <a:t>]</a:t>
            </a:r>
          </a:p>
          <a:p>
            <a:pPr defTabSz="914400">
              <a:buClrTx/>
              <a:buSzTx/>
              <a:buFontTx/>
              <a:buNone/>
            </a:pPr>
            <a:r>
              <a:rPr lang="en-US" altLang="zh-CN" sz="1600" dirty="0">
                <a:solidFill>
                  <a:srgbClr val="000000"/>
                </a:solidFill>
                <a:latin typeface="Times New Roman" panose="02020603050405020304" pitchFamily="18" charset="0"/>
                <a:ea typeface="宋体" panose="02010600030101010101" pitchFamily="2" charset="-122"/>
              </a:rPr>
              <a:t>Address [</a:t>
            </a:r>
            <a:r>
              <a:rPr lang="en-US" altLang="en-US" sz="1600" dirty="0">
                <a:solidFill>
                  <a:schemeClr val="tx1"/>
                </a:solidFill>
                <a:cs typeface="Times New Roman" panose="02020603050405020304" pitchFamily="18" charset="0"/>
              </a:rPr>
              <a:t>Huawei </a:t>
            </a:r>
            <a:r>
              <a:rPr lang="en-US" altLang="en-US" sz="1600" dirty="0" err="1">
                <a:solidFill>
                  <a:schemeClr val="tx1"/>
                </a:solidFill>
                <a:cs typeface="Times New Roman" panose="02020603050405020304" pitchFamily="18" charset="0"/>
              </a:rPr>
              <a:t>Bantian</a:t>
            </a:r>
            <a:r>
              <a:rPr lang="en-US" altLang="en-US" sz="1600" dirty="0">
                <a:solidFill>
                  <a:schemeClr val="tx1"/>
                </a:solidFill>
                <a:cs typeface="Times New Roman" panose="02020603050405020304" pitchFamily="18" charset="0"/>
              </a:rPr>
              <a:t> Base, </a:t>
            </a:r>
            <a:r>
              <a:rPr lang="en-US" altLang="en-US" sz="1600" dirty="0" err="1">
                <a:solidFill>
                  <a:schemeClr val="tx1"/>
                </a:solidFill>
                <a:cs typeface="Times New Roman" panose="02020603050405020304" pitchFamily="18" charset="0"/>
              </a:rPr>
              <a:t>Longgang</a:t>
            </a:r>
            <a:r>
              <a:rPr lang="en-US" altLang="en-US" sz="1600" dirty="0">
                <a:solidFill>
                  <a:schemeClr val="tx1"/>
                </a:solidFill>
                <a:cs typeface="Times New Roman" panose="02020603050405020304" pitchFamily="18" charset="0"/>
              </a:rPr>
              <a:t> District, Shenzhen, 518129 China</a:t>
            </a:r>
            <a:r>
              <a:rPr lang="en-US" altLang="zh-CN" sz="1600" dirty="0">
                <a:solidFill>
                  <a:srgbClr val="000000"/>
                </a:solidFill>
                <a:latin typeface="Times New Roman" panose="02020603050405020304" pitchFamily="18" charset="0"/>
                <a:ea typeface="宋体" panose="02010600030101010101" pitchFamily="2" charset="-122"/>
              </a:rPr>
              <a:t>]</a:t>
            </a:r>
          </a:p>
          <a:p>
            <a:pPr defTabSz="914400">
              <a:buClrTx/>
              <a:buSzTx/>
              <a:buFontTx/>
              <a:buNone/>
            </a:pPr>
            <a:r>
              <a:rPr lang="en-US" altLang="zh-CN" sz="1600" dirty="0">
                <a:solidFill>
                  <a:srgbClr val="000000"/>
                </a:solidFill>
                <a:latin typeface="Times New Roman" panose="02020603050405020304" pitchFamily="18" charset="0"/>
                <a:ea typeface="宋体" panose="02010600030101010101" pitchFamily="2" charset="-122"/>
              </a:rPr>
              <a:t>E-Mail:[</a:t>
            </a:r>
            <a:r>
              <a:rPr lang="en-US" altLang="zh-CN" sz="1600" dirty="0">
                <a:solidFill>
                  <a:schemeClr val="tx1"/>
                </a:solidFill>
                <a:latin typeface="Times New Roman" panose="02020603050405020304" pitchFamily="18" charset="0"/>
                <a:ea typeface="宋体" panose="02010600030101010101" pitchFamily="2" charset="-122"/>
              </a:rPr>
              <a:t>liuchenchen1@Huawei.com</a:t>
            </a:r>
            <a:r>
              <a:rPr lang="en-US" altLang="zh-CN" sz="1600" dirty="0">
                <a:solidFill>
                  <a:srgbClr val="000000"/>
                </a:solidFill>
                <a:latin typeface="Times New Roman" panose="02020603050405020304" pitchFamily="18" charset="0"/>
                <a:ea typeface="宋体" panose="02010600030101010101" pitchFamily="2" charset="-122"/>
              </a:rPr>
              <a:t>]	</a:t>
            </a:r>
          </a:p>
          <a:p>
            <a:pPr defTabSz="914400">
              <a:spcBef>
                <a:spcPts val="600"/>
              </a:spcBef>
              <a:spcAft>
                <a:spcPts val="600"/>
              </a:spcAft>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Re:</a:t>
            </a:r>
            <a:r>
              <a:rPr lang="en-US" altLang="zh-CN" sz="1600" dirty="0">
                <a:solidFill>
                  <a:srgbClr val="000000"/>
                </a:solidFill>
                <a:latin typeface="Times New Roman" panose="02020603050405020304" pitchFamily="18" charset="0"/>
                <a:ea typeface="宋体" panose="02010600030101010101" pitchFamily="2" charset="-122"/>
              </a:rPr>
              <a:t> [</a:t>
            </a:r>
            <a:r>
              <a:rPr lang="en-US" altLang="zh-CN" sz="1600" dirty="0">
                <a:solidFill>
                  <a:srgbClr val="FF0000"/>
                </a:solidFill>
                <a:latin typeface="Times New Roman" panose="02020603050405020304" pitchFamily="18" charset="0"/>
                <a:ea typeface="宋体" panose="02010600030101010101" pitchFamily="2" charset="-122"/>
              </a:rPr>
              <a:t>Task Group 4ab: UWB Next Generation</a:t>
            </a:r>
            <a:r>
              <a:rPr lang="en-US" altLang="zh-CN" sz="1600" dirty="0">
                <a:solidFill>
                  <a:srgbClr val="000000"/>
                </a:solidFill>
                <a:latin typeface="Times New Roman" panose="02020603050405020304" pitchFamily="18" charset="0"/>
                <a:ea typeface="宋体" panose="02010600030101010101" pitchFamily="2" charset="-122"/>
              </a:rPr>
              <a:t>]</a:t>
            </a:r>
          </a:p>
          <a:p>
            <a:pPr defTabSz="914400">
              <a:spcBef>
                <a:spcPts val="100"/>
              </a:spcBef>
              <a:spcAft>
                <a:spcPts val="100"/>
              </a:spcAft>
              <a:buClrTx/>
              <a:buSzTx/>
              <a:buFontTx/>
              <a:buNone/>
            </a:pPr>
            <a:r>
              <a:rPr lang="en-US" altLang="zh-CN" sz="1200" dirty="0">
                <a:solidFill>
                  <a:srgbClr val="3333CC"/>
                </a:solidFill>
                <a:latin typeface="Times New Roman" panose="02020603050405020304" pitchFamily="18" charset="0"/>
                <a:ea typeface="宋体" panose="02010600030101010101" pitchFamily="2" charset="-122"/>
              </a:rPr>
              <a:t>	</a:t>
            </a:r>
            <a:endParaRPr lang="en-US" altLang="zh-CN" sz="1200" dirty="0">
              <a:solidFill>
                <a:srgbClr val="000000"/>
              </a:solidFill>
              <a:latin typeface="Times New Roman" panose="02020603050405020304" pitchFamily="18" charset="0"/>
              <a:ea typeface="宋体" panose="02010600030101010101" pitchFamily="2" charset="-122"/>
            </a:endParaRPr>
          </a:p>
          <a:p>
            <a:pPr defTabSz="914400">
              <a:spcBef>
                <a:spcPts val="600"/>
              </a:spcBef>
              <a:spcAft>
                <a:spcPts val="600"/>
              </a:spcAft>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Abstract:</a:t>
            </a:r>
            <a:r>
              <a:rPr lang="en-US" altLang="zh-CN" sz="1600" dirty="0">
                <a:solidFill>
                  <a:srgbClr val="000000"/>
                </a:solidFill>
                <a:latin typeface="Times New Roman" panose="02020603050405020304" pitchFamily="18" charset="0"/>
                <a:ea typeface="宋体" panose="02010600030101010101" pitchFamily="2" charset="-122"/>
              </a:rPr>
              <a:t>	[The Device Type and corresponding features are discussed]</a:t>
            </a:r>
          </a:p>
          <a:p>
            <a:pPr defTabSz="914400">
              <a:spcBef>
                <a:spcPts val="600"/>
              </a:spcBef>
              <a:spcAft>
                <a:spcPts val="600"/>
              </a:spcAft>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Purpose:</a:t>
            </a:r>
            <a:r>
              <a:rPr lang="en-US" altLang="zh-CN" sz="1600" dirty="0">
                <a:solidFill>
                  <a:srgbClr val="000000"/>
                </a:solidFill>
                <a:latin typeface="Times New Roman" panose="02020603050405020304" pitchFamily="18" charset="0"/>
                <a:ea typeface="宋体" panose="02010600030101010101" pitchFamily="2" charset="-122"/>
              </a:rPr>
              <a:t>	[ ]</a:t>
            </a: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Notice:</a:t>
            </a:r>
            <a:r>
              <a:rPr lang="en-US" altLang="zh-CN" sz="1600" dirty="0">
                <a:solidFill>
                  <a:srgbClr val="000000"/>
                </a:solidFill>
                <a:latin typeface="Times New Roman" panose="02020603050405020304" pitchFamily="18" charset="0"/>
                <a:ea typeface="宋体" panose="02010600030101010101" pitchFamily="2"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defTabSz="914400">
              <a:buClrTx/>
              <a:buSzTx/>
              <a:buFontTx/>
              <a:buNone/>
            </a:pPr>
            <a:r>
              <a:rPr lang="en-US" altLang="zh-CN" sz="1600" b="1" dirty="0">
                <a:solidFill>
                  <a:srgbClr val="000000"/>
                </a:solidFill>
                <a:latin typeface="Times New Roman" panose="02020603050405020304" pitchFamily="18" charset="0"/>
                <a:ea typeface="宋体" panose="02010600030101010101" pitchFamily="2" charset="-122"/>
              </a:rPr>
              <a:t>Release:</a:t>
            </a:r>
            <a:r>
              <a:rPr lang="en-US" altLang="zh-CN" sz="1600" dirty="0">
                <a:solidFill>
                  <a:srgbClr val="000000"/>
                </a:solidFill>
                <a:latin typeface="Times New Roman" panose="02020603050405020304" pitchFamily="18" charset="0"/>
                <a:ea typeface="宋体" panose="02010600030101010101" pitchFamily="2" charset="-122"/>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Background</a:t>
            </a:r>
            <a:endParaRPr lang="zh-CN" altLang="en-US" dirty="0"/>
          </a:p>
        </p:txBody>
      </p:sp>
      <p:sp>
        <p:nvSpPr>
          <p:cNvPr id="3" name="内容占位符 2"/>
          <p:cNvSpPr>
            <a:spLocks noGrp="1"/>
          </p:cNvSpPr>
          <p:nvPr>
            <p:ph idx="1"/>
          </p:nvPr>
        </p:nvSpPr>
        <p:spPr>
          <a:xfrm>
            <a:off x="685799" y="1556792"/>
            <a:ext cx="7770813" cy="4968552"/>
          </a:xfrm>
        </p:spPr>
        <p:txBody>
          <a:bodyPr/>
          <a:lstStyle/>
          <a:p>
            <a:pPr>
              <a:buFont typeface="Wingdings" panose="05000000000000000000" pitchFamily="2" charset="2"/>
              <a:buChar char="Ø"/>
            </a:pPr>
            <a:r>
              <a:rPr lang="en-US" altLang="zh-CN" dirty="0"/>
              <a:t>Many new interesting features have been proposed in 4ab</a:t>
            </a:r>
            <a:r>
              <a:rPr lang="zh-CN" altLang="en-US" dirty="0"/>
              <a:t>，</a:t>
            </a:r>
            <a:r>
              <a:rPr lang="en-US" altLang="zh-CN" dirty="0"/>
              <a:t>such as dynamic PHR</a:t>
            </a:r>
            <a:r>
              <a:rPr lang="zh-CN" altLang="en-US" dirty="0"/>
              <a:t>， </a:t>
            </a:r>
            <a:r>
              <a:rPr lang="en-US" altLang="zh-CN" dirty="0"/>
              <a:t>MMS</a:t>
            </a:r>
            <a:r>
              <a:rPr lang="zh-CN" altLang="en-US" dirty="0"/>
              <a:t>， </a:t>
            </a:r>
            <a:r>
              <a:rPr lang="en-US" altLang="zh-CN" dirty="0"/>
              <a:t>New Rates and LDPC</a:t>
            </a:r>
          </a:p>
          <a:p>
            <a:pPr>
              <a:buFont typeface="Wingdings" panose="05000000000000000000" pitchFamily="2" charset="2"/>
              <a:buChar char="Ø"/>
            </a:pPr>
            <a:r>
              <a:rPr lang="en-US" altLang="zh-CN" dirty="0"/>
              <a:t>It is better to categorize the 4ab devices based on the feature set to reduce the complexity</a:t>
            </a:r>
          </a:p>
          <a:p>
            <a:pPr>
              <a:buFont typeface="Wingdings" panose="05000000000000000000" pitchFamily="2" charset="2"/>
              <a:buChar char="Ø"/>
            </a:pPr>
            <a:endParaRPr lang="en-US" altLang="zh-CN" dirty="0"/>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3191703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338F778-99E1-426A-BAA0-ACE65E48EBE9}"/>
              </a:ext>
            </a:extLst>
          </p:cNvPr>
          <p:cNvSpPr>
            <a:spLocks noGrp="1"/>
          </p:cNvSpPr>
          <p:nvPr>
            <p:ph type="title"/>
          </p:nvPr>
        </p:nvSpPr>
        <p:spPr/>
        <p:txBody>
          <a:bodyPr/>
          <a:lstStyle/>
          <a:p>
            <a:r>
              <a:rPr lang="en-US" altLang="zh-CN" dirty="0"/>
              <a:t>Device Categories Proposal</a:t>
            </a:r>
            <a:endParaRPr lang="zh-CN" altLang="en-US" dirty="0"/>
          </a:p>
        </p:txBody>
      </p:sp>
      <p:sp>
        <p:nvSpPr>
          <p:cNvPr id="3" name="内容占位符 2">
            <a:extLst>
              <a:ext uri="{FF2B5EF4-FFF2-40B4-BE49-F238E27FC236}">
                <a16:creationId xmlns:a16="http://schemas.microsoft.com/office/drawing/2014/main" id="{3590D57C-2B7C-4842-B108-CA127841B77B}"/>
              </a:ext>
            </a:extLst>
          </p:cNvPr>
          <p:cNvSpPr>
            <a:spLocks noGrp="1"/>
          </p:cNvSpPr>
          <p:nvPr>
            <p:ph idx="1"/>
          </p:nvPr>
        </p:nvSpPr>
        <p:spPr>
          <a:xfrm>
            <a:off x="685800" y="4437118"/>
            <a:ext cx="8206680" cy="1944207"/>
          </a:xfrm>
        </p:spPr>
        <p:txBody>
          <a:bodyPr/>
          <a:lstStyle/>
          <a:p>
            <a:pPr>
              <a:buFont typeface="Wingdings" panose="05000000000000000000" pitchFamily="2" charset="2"/>
              <a:buChar char="n"/>
            </a:pPr>
            <a:r>
              <a:rPr lang="en-US" altLang="zh-CN" dirty="0"/>
              <a:t>The data comm. device shall support dynamic PHR regardless the data rate and coding scheme</a:t>
            </a:r>
          </a:p>
          <a:p>
            <a:pPr>
              <a:buFont typeface="Wingdings" panose="05000000000000000000" pitchFamily="2" charset="2"/>
              <a:buChar char="n"/>
            </a:pPr>
            <a:r>
              <a:rPr lang="en-US" altLang="zh-CN" dirty="0"/>
              <a:t>If OTA CIR report is supported, the sensing device shall support the dynamic PHR. Otherwise, it may not support dynamic PHR</a:t>
            </a:r>
          </a:p>
          <a:p>
            <a:pPr>
              <a:buFont typeface="Wingdings" panose="05000000000000000000" pitchFamily="2" charset="2"/>
              <a:buChar char="n"/>
            </a:pPr>
            <a:endParaRPr lang="zh-CN" altLang="en-US" dirty="0"/>
          </a:p>
        </p:txBody>
      </p:sp>
      <p:sp>
        <p:nvSpPr>
          <p:cNvPr id="4" name="灯片编号占位符 3">
            <a:extLst>
              <a:ext uri="{FF2B5EF4-FFF2-40B4-BE49-F238E27FC236}">
                <a16:creationId xmlns:a16="http://schemas.microsoft.com/office/drawing/2014/main" id="{502E2EC5-33D9-4D69-AFE3-04710DC0ED9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Rectangle 2">
            <a:extLst>
              <a:ext uri="{FF2B5EF4-FFF2-40B4-BE49-F238E27FC236}">
                <a16:creationId xmlns:a16="http://schemas.microsoft.com/office/drawing/2014/main" id="{3079871E-FE49-4B12-A126-569FAA9B713B}"/>
              </a:ext>
            </a:extLst>
          </p:cNvPr>
          <p:cNvSpPr>
            <a:spLocks noChangeArrowheads="1"/>
          </p:cNvSpPr>
          <p:nvPr/>
        </p:nvSpPr>
        <p:spPr bwMode="auto">
          <a:xfrm>
            <a:off x="1782763" y="199301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7" name="Rectangle 6">
            <a:extLst>
              <a:ext uri="{FF2B5EF4-FFF2-40B4-BE49-F238E27FC236}">
                <a16:creationId xmlns:a16="http://schemas.microsoft.com/office/drawing/2014/main" id="{502F815C-30CD-47C3-9633-26626445570F}"/>
              </a:ext>
            </a:extLst>
          </p:cNvPr>
          <p:cNvSpPr>
            <a:spLocks noChangeArrowheads="1"/>
          </p:cNvSpPr>
          <p:nvPr/>
        </p:nvSpPr>
        <p:spPr bwMode="auto">
          <a:xfrm>
            <a:off x="1115616" y="201389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9">
            <a:extLst>
              <a:ext uri="{FF2B5EF4-FFF2-40B4-BE49-F238E27FC236}">
                <a16:creationId xmlns:a16="http://schemas.microsoft.com/office/drawing/2014/main" id="{36F829BC-4D7E-4C31-A5F7-C53CC59F7A3A}"/>
              </a:ext>
            </a:extLst>
          </p:cNvPr>
          <p:cNvSpPr>
            <a:spLocks noChangeArrowheads="1"/>
          </p:cNvSpPr>
          <p:nvPr/>
        </p:nvSpPr>
        <p:spPr bwMode="auto">
          <a:xfrm>
            <a:off x="971600" y="1731360"/>
            <a:ext cx="1080526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11" name="Rectangle 12">
            <a:extLst>
              <a:ext uri="{FF2B5EF4-FFF2-40B4-BE49-F238E27FC236}">
                <a16:creationId xmlns:a16="http://schemas.microsoft.com/office/drawing/2014/main" id="{428D3C44-84D3-433E-A3C1-F7C793105955}"/>
              </a:ext>
            </a:extLst>
          </p:cNvPr>
          <p:cNvSpPr>
            <a:spLocks noChangeArrowheads="1"/>
          </p:cNvSpPr>
          <p:nvPr/>
        </p:nvSpPr>
        <p:spPr bwMode="auto">
          <a:xfrm>
            <a:off x="1403647" y="1990419"/>
            <a:ext cx="1002416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8" name="Rectangle 18">
            <a:extLst>
              <a:ext uri="{FF2B5EF4-FFF2-40B4-BE49-F238E27FC236}">
                <a16:creationId xmlns:a16="http://schemas.microsoft.com/office/drawing/2014/main" id="{FD383F70-3B22-476B-A88B-4D581AF84BA0}"/>
              </a:ext>
            </a:extLst>
          </p:cNvPr>
          <p:cNvSpPr>
            <a:spLocks noChangeArrowheads="1"/>
          </p:cNvSpPr>
          <p:nvPr/>
        </p:nvSpPr>
        <p:spPr bwMode="auto">
          <a:xfrm>
            <a:off x="1782762" y="1833402"/>
            <a:ext cx="10460471"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13" name="Rectangle 21">
            <a:extLst>
              <a:ext uri="{FF2B5EF4-FFF2-40B4-BE49-F238E27FC236}">
                <a16:creationId xmlns:a16="http://schemas.microsoft.com/office/drawing/2014/main" id="{7C1EABAB-855E-4C7D-8F0B-3C34F4D2C8D5}"/>
              </a:ext>
            </a:extLst>
          </p:cNvPr>
          <p:cNvSpPr>
            <a:spLocks noChangeArrowheads="1"/>
          </p:cNvSpPr>
          <p:nvPr/>
        </p:nvSpPr>
        <p:spPr bwMode="auto">
          <a:xfrm>
            <a:off x="1404084" y="1751012"/>
            <a:ext cx="993535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sp>
        <p:nvSpPr>
          <p:cNvPr id="6" name="Rectangle 26">
            <a:extLst>
              <a:ext uri="{FF2B5EF4-FFF2-40B4-BE49-F238E27FC236}">
                <a16:creationId xmlns:a16="http://schemas.microsoft.com/office/drawing/2014/main" id="{C46E0095-13E7-4603-9412-152E3AC9A6F6}"/>
              </a:ext>
            </a:extLst>
          </p:cNvPr>
          <p:cNvSpPr>
            <a:spLocks noChangeArrowheads="1"/>
          </p:cNvSpPr>
          <p:nvPr/>
        </p:nvSpPr>
        <p:spPr bwMode="auto">
          <a:xfrm>
            <a:off x="1279771" y="1628799"/>
            <a:ext cx="1174181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10" name="对象 9">
            <a:extLst>
              <a:ext uri="{FF2B5EF4-FFF2-40B4-BE49-F238E27FC236}">
                <a16:creationId xmlns:a16="http://schemas.microsoft.com/office/drawing/2014/main" id="{317DEEBA-9936-4B50-B8BB-D838101B3D0B}"/>
              </a:ext>
            </a:extLst>
          </p:cNvPr>
          <p:cNvGraphicFramePr>
            <a:graphicFrameLocks noChangeAspect="1"/>
          </p:cNvGraphicFramePr>
          <p:nvPr>
            <p:extLst>
              <p:ext uri="{D42A27DB-BD31-4B8C-83A1-F6EECF244321}">
                <p14:modId xmlns:p14="http://schemas.microsoft.com/office/powerpoint/2010/main" val="3153274409"/>
              </p:ext>
            </p:extLst>
          </p:nvPr>
        </p:nvGraphicFramePr>
        <p:xfrm>
          <a:off x="1530473" y="1674518"/>
          <a:ext cx="6081465" cy="2859662"/>
        </p:xfrm>
        <a:graphic>
          <a:graphicData uri="http://schemas.openxmlformats.org/presentationml/2006/ole">
            <mc:AlternateContent xmlns:mc="http://schemas.openxmlformats.org/markup-compatibility/2006">
              <mc:Choice xmlns:v="urn:schemas-microsoft-com:vml" Requires="v">
                <p:oleObj spid="_x0000_s1055" name="Visio" r:id="rId3" imgW="4638628" imgH="2181122" progId="Visio.Drawing.15">
                  <p:embed/>
                </p:oleObj>
              </mc:Choice>
              <mc:Fallback>
                <p:oleObj name="Visio" r:id="rId3" imgW="4638628" imgH="2181122" progId="Visio.Drawing.15">
                  <p:embed/>
                  <p:pic>
                    <p:nvPicPr>
                      <p:cNvPr id="0" name="Object 2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30473" y="1674518"/>
                        <a:ext cx="6081465" cy="2859662"/>
                      </a:xfrm>
                      <a:prstGeom prst="rect">
                        <a:avLst/>
                      </a:prstGeom>
                      <a:noFill/>
                    </p:spPr>
                  </p:pic>
                </p:oleObj>
              </mc:Fallback>
            </mc:AlternateContent>
          </a:graphicData>
        </a:graphic>
      </p:graphicFrame>
    </p:spTree>
    <p:extLst>
      <p:ext uri="{BB962C8B-B14F-4D97-AF65-F5344CB8AC3E}">
        <p14:creationId xmlns:p14="http://schemas.microsoft.com/office/powerpoint/2010/main" val="1421802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07257EF-3EF0-48A6-A2CB-B2F14EA59E3F}"/>
              </a:ext>
            </a:extLst>
          </p:cNvPr>
          <p:cNvSpPr>
            <a:spLocks noGrp="1"/>
          </p:cNvSpPr>
          <p:nvPr>
            <p:ph type="title"/>
          </p:nvPr>
        </p:nvSpPr>
        <p:spPr/>
        <p:txBody>
          <a:bodyPr/>
          <a:lstStyle/>
          <a:p>
            <a:r>
              <a:rPr lang="en-US" altLang="zh-CN" dirty="0"/>
              <a:t>PPDU Configuration </a:t>
            </a:r>
            <a:endParaRPr lang="zh-CN" altLang="en-US" dirty="0"/>
          </a:p>
        </p:txBody>
      </p:sp>
      <p:sp>
        <p:nvSpPr>
          <p:cNvPr id="4" name="灯片编号占位符 3">
            <a:extLst>
              <a:ext uri="{FF2B5EF4-FFF2-40B4-BE49-F238E27FC236}">
                <a16:creationId xmlns:a16="http://schemas.microsoft.com/office/drawing/2014/main" id="{8652E8D7-E28B-41DF-A1EC-ABFC7E6F661A}"/>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graphicFrame>
        <p:nvGraphicFramePr>
          <p:cNvPr id="5" name="表格 4">
            <a:extLst>
              <a:ext uri="{FF2B5EF4-FFF2-40B4-BE49-F238E27FC236}">
                <a16:creationId xmlns:a16="http://schemas.microsoft.com/office/drawing/2014/main" id="{23C9645E-4289-4277-BFA6-315D58A58C5B}"/>
              </a:ext>
            </a:extLst>
          </p:cNvPr>
          <p:cNvGraphicFramePr>
            <a:graphicFrameLocks noGrp="1"/>
          </p:cNvGraphicFramePr>
          <p:nvPr>
            <p:extLst>
              <p:ext uri="{D42A27DB-BD31-4B8C-83A1-F6EECF244321}">
                <p14:modId xmlns:p14="http://schemas.microsoft.com/office/powerpoint/2010/main" val="1583771780"/>
              </p:ext>
            </p:extLst>
          </p:nvPr>
        </p:nvGraphicFramePr>
        <p:xfrm>
          <a:off x="4975796" y="2780928"/>
          <a:ext cx="3016543" cy="2926080"/>
        </p:xfrm>
        <a:graphic>
          <a:graphicData uri="http://schemas.openxmlformats.org/drawingml/2006/table">
            <a:tbl>
              <a:tblPr firstRow="1" bandRow="1">
                <a:tableStyleId>{5C22544A-7EE6-4342-B048-85BDC9FD1C3A}</a:tableStyleId>
              </a:tblPr>
              <a:tblGrid>
                <a:gridCol w="677183">
                  <a:extLst>
                    <a:ext uri="{9D8B030D-6E8A-4147-A177-3AD203B41FA5}">
                      <a16:colId xmlns:a16="http://schemas.microsoft.com/office/drawing/2014/main" val="878299892"/>
                    </a:ext>
                  </a:extLst>
                </a:gridCol>
                <a:gridCol w="861870">
                  <a:extLst>
                    <a:ext uri="{9D8B030D-6E8A-4147-A177-3AD203B41FA5}">
                      <a16:colId xmlns:a16="http://schemas.microsoft.com/office/drawing/2014/main" val="3629303936"/>
                    </a:ext>
                  </a:extLst>
                </a:gridCol>
                <a:gridCol w="738745">
                  <a:extLst>
                    <a:ext uri="{9D8B030D-6E8A-4147-A177-3AD203B41FA5}">
                      <a16:colId xmlns:a16="http://schemas.microsoft.com/office/drawing/2014/main" val="3454871488"/>
                    </a:ext>
                  </a:extLst>
                </a:gridCol>
                <a:gridCol w="738745">
                  <a:extLst>
                    <a:ext uri="{9D8B030D-6E8A-4147-A177-3AD203B41FA5}">
                      <a16:colId xmlns:a16="http://schemas.microsoft.com/office/drawing/2014/main" val="2825651245"/>
                    </a:ext>
                  </a:extLst>
                </a:gridCol>
              </a:tblGrid>
              <a:tr h="398040">
                <a:tc>
                  <a:txBody>
                    <a:bodyPr/>
                    <a:lstStyle/>
                    <a:p>
                      <a:r>
                        <a:rPr lang="en-US" altLang="zh-CN" sz="1200" dirty="0"/>
                        <a:t>PPDU Config</a:t>
                      </a:r>
                      <a:endParaRPr lang="zh-CN" altLang="en-US" sz="1200" dirty="0"/>
                    </a:p>
                  </a:txBody>
                  <a:tcPr/>
                </a:tc>
                <a:tc>
                  <a:txBody>
                    <a:bodyPr/>
                    <a:lstStyle/>
                    <a:p>
                      <a:r>
                        <a:rPr lang="en-US" altLang="zh-CN" sz="1200" dirty="0"/>
                        <a:t>Ranging</a:t>
                      </a:r>
                      <a:endParaRPr lang="zh-CN" altLang="en-US" sz="1200" dirty="0"/>
                    </a:p>
                  </a:txBody>
                  <a:tcPr/>
                </a:tc>
                <a:tc>
                  <a:txBody>
                    <a:bodyPr/>
                    <a:lstStyle/>
                    <a:p>
                      <a:r>
                        <a:rPr lang="en-US" altLang="zh-CN" sz="1200" dirty="0"/>
                        <a:t>Data</a:t>
                      </a:r>
                      <a:endParaRPr lang="zh-CN" altLang="en-US" sz="1200" dirty="0"/>
                    </a:p>
                  </a:txBody>
                  <a:tcPr/>
                </a:tc>
                <a:tc>
                  <a:txBody>
                    <a:bodyPr/>
                    <a:lstStyle/>
                    <a:p>
                      <a:r>
                        <a:rPr lang="en-US" altLang="zh-CN" sz="1200" dirty="0"/>
                        <a:t>Sensing </a:t>
                      </a:r>
                      <a:endParaRPr lang="zh-CN" altLang="en-US" sz="1200" dirty="0"/>
                    </a:p>
                  </a:txBody>
                  <a:tcPr/>
                </a:tc>
                <a:extLst>
                  <a:ext uri="{0D108BD9-81ED-4DB2-BD59-A6C34878D82A}">
                    <a16:rowId xmlns:a16="http://schemas.microsoft.com/office/drawing/2014/main" val="3422401996"/>
                  </a:ext>
                </a:extLst>
              </a:tr>
              <a:tr h="238824">
                <a:tc>
                  <a:txBody>
                    <a:bodyPr/>
                    <a:lstStyle/>
                    <a:p>
                      <a:r>
                        <a:rPr lang="en-US" altLang="zh-CN" sz="1200" dirty="0"/>
                        <a:t>0</a:t>
                      </a:r>
                      <a:endParaRPr lang="zh-CN" altLang="en-US" sz="1200" dirty="0"/>
                    </a:p>
                  </a:txBody>
                  <a:tcPr/>
                </a:tc>
                <a:tc>
                  <a:txBody>
                    <a:bodyPr/>
                    <a:lstStyle/>
                    <a:p>
                      <a:r>
                        <a:rPr lang="en-US" altLang="zh-CN" sz="1200" dirty="0"/>
                        <a:t>M</a:t>
                      </a:r>
                      <a:endParaRPr lang="zh-CN" altLang="en-US" sz="1200" dirty="0"/>
                    </a:p>
                  </a:txBody>
                  <a:tcPr/>
                </a:tc>
                <a:tc>
                  <a:txBody>
                    <a:bodyPr/>
                    <a:lstStyle/>
                    <a:p>
                      <a:r>
                        <a:rPr lang="en-US" altLang="zh-CN" sz="1200" dirty="0"/>
                        <a:t>M</a:t>
                      </a:r>
                      <a:endParaRPr lang="zh-CN" altLang="en-US" sz="1200" dirty="0"/>
                    </a:p>
                  </a:txBody>
                  <a:tcPr/>
                </a:tc>
                <a:tc>
                  <a:txBody>
                    <a:bodyPr/>
                    <a:lstStyle/>
                    <a:p>
                      <a:r>
                        <a:rPr lang="en-US" altLang="zh-CN" sz="1200" dirty="0"/>
                        <a:t>M</a:t>
                      </a:r>
                      <a:endParaRPr lang="zh-CN" altLang="en-US" sz="1200" dirty="0"/>
                    </a:p>
                  </a:txBody>
                  <a:tcPr/>
                </a:tc>
                <a:extLst>
                  <a:ext uri="{0D108BD9-81ED-4DB2-BD59-A6C34878D82A}">
                    <a16:rowId xmlns:a16="http://schemas.microsoft.com/office/drawing/2014/main" val="4048445125"/>
                  </a:ext>
                </a:extLst>
              </a:tr>
              <a:tr h="238824">
                <a:tc>
                  <a:txBody>
                    <a:bodyPr/>
                    <a:lstStyle/>
                    <a:p>
                      <a:r>
                        <a:rPr lang="en-US" altLang="zh-CN" sz="1200" dirty="0"/>
                        <a:t>1</a:t>
                      </a:r>
                      <a:endParaRPr lang="zh-CN" altLang="en-US" sz="1200" dirty="0"/>
                    </a:p>
                  </a:txBody>
                  <a:tcPr/>
                </a:tc>
                <a:tc>
                  <a:txBody>
                    <a:bodyPr/>
                    <a:lstStyle/>
                    <a:p>
                      <a:r>
                        <a:rPr lang="en-US" altLang="zh-CN" sz="1200" dirty="0"/>
                        <a:t>M</a:t>
                      </a:r>
                      <a:endParaRPr lang="zh-CN" altLang="en-US" sz="1200" dirty="0"/>
                    </a:p>
                  </a:txBody>
                  <a:tcPr/>
                </a:tc>
                <a:tc>
                  <a:txBody>
                    <a:bodyPr/>
                    <a:lstStyle/>
                    <a:p>
                      <a:r>
                        <a:rPr lang="en-US" altLang="zh-CN" sz="1200" dirty="0"/>
                        <a:t>M</a:t>
                      </a:r>
                      <a:endParaRPr lang="zh-CN" altLang="en-US" sz="1200" dirty="0"/>
                    </a:p>
                  </a:txBody>
                  <a:tcPr/>
                </a:tc>
                <a:tc>
                  <a:txBody>
                    <a:bodyPr/>
                    <a:lstStyle/>
                    <a:p>
                      <a:r>
                        <a:rPr lang="en-US" altLang="zh-CN" sz="1200" dirty="0"/>
                        <a:t>M</a:t>
                      </a:r>
                      <a:endParaRPr lang="zh-CN" altLang="en-US" sz="1200" dirty="0"/>
                    </a:p>
                  </a:txBody>
                  <a:tcPr/>
                </a:tc>
                <a:extLst>
                  <a:ext uri="{0D108BD9-81ED-4DB2-BD59-A6C34878D82A}">
                    <a16:rowId xmlns:a16="http://schemas.microsoft.com/office/drawing/2014/main" val="1793999661"/>
                  </a:ext>
                </a:extLst>
              </a:tr>
              <a:tr h="238824">
                <a:tc>
                  <a:txBody>
                    <a:bodyPr/>
                    <a:lstStyle/>
                    <a:p>
                      <a:r>
                        <a:rPr lang="en-US" altLang="zh-CN" sz="1200" dirty="0"/>
                        <a:t>2</a:t>
                      </a:r>
                      <a:endParaRPr lang="zh-CN" altLang="en-US" sz="1200" dirty="0"/>
                    </a:p>
                  </a:txBody>
                  <a:tcPr/>
                </a:tc>
                <a:tc>
                  <a:txBody>
                    <a:bodyPr/>
                    <a:lstStyle/>
                    <a:p>
                      <a:r>
                        <a:rPr lang="en-US" altLang="zh-CN" sz="1200" dirty="0"/>
                        <a:t>O</a:t>
                      </a:r>
                      <a:endParaRPr lang="zh-CN" altLang="en-US" sz="1200" dirty="0"/>
                    </a:p>
                  </a:txBody>
                  <a:tcPr/>
                </a:tc>
                <a:tc>
                  <a:txBody>
                    <a:bodyPr/>
                    <a:lstStyle/>
                    <a:p>
                      <a:r>
                        <a:rPr lang="en-US" altLang="zh-CN" sz="1200" dirty="0"/>
                        <a:t>O</a:t>
                      </a:r>
                      <a:endParaRPr lang="zh-CN" altLang="en-US" sz="1200" dirty="0"/>
                    </a:p>
                  </a:txBody>
                  <a:tcPr/>
                </a:tc>
                <a:tc>
                  <a:txBody>
                    <a:bodyPr/>
                    <a:lstStyle/>
                    <a:p>
                      <a:r>
                        <a:rPr lang="en-US" altLang="zh-CN" sz="1200" dirty="0"/>
                        <a:t>O</a:t>
                      </a:r>
                      <a:endParaRPr lang="zh-CN" altLang="en-US" sz="1200" dirty="0"/>
                    </a:p>
                  </a:txBody>
                  <a:tcPr/>
                </a:tc>
                <a:extLst>
                  <a:ext uri="{0D108BD9-81ED-4DB2-BD59-A6C34878D82A}">
                    <a16:rowId xmlns:a16="http://schemas.microsoft.com/office/drawing/2014/main" val="4048725268"/>
                  </a:ext>
                </a:extLst>
              </a:tr>
              <a:tr h="238824">
                <a:tc>
                  <a:txBody>
                    <a:bodyPr/>
                    <a:lstStyle/>
                    <a:p>
                      <a:r>
                        <a:rPr lang="en-US" altLang="zh-CN" sz="1200" dirty="0"/>
                        <a:t>3</a:t>
                      </a:r>
                      <a:endParaRPr lang="zh-CN" altLang="en-US" sz="1200" dirty="0"/>
                    </a:p>
                  </a:txBody>
                  <a:tcPr/>
                </a:tc>
                <a:tc>
                  <a:txBody>
                    <a:bodyPr/>
                    <a:lstStyle/>
                    <a:p>
                      <a:r>
                        <a:rPr lang="en-US" altLang="zh-CN" sz="1200" dirty="0"/>
                        <a:t>M</a:t>
                      </a:r>
                      <a:endParaRPr lang="zh-CN" altLang="en-US" sz="1200" dirty="0"/>
                    </a:p>
                  </a:txBody>
                  <a:tcPr/>
                </a:tc>
                <a:tc>
                  <a:txBody>
                    <a:bodyPr/>
                    <a:lstStyle/>
                    <a:p>
                      <a:r>
                        <a:rPr lang="en-US" altLang="zh-CN" sz="1200" dirty="0"/>
                        <a:t>M</a:t>
                      </a:r>
                      <a:endParaRPr lang="zh-CN" altLang="en-US" sz="1200" dirty="0"/>
                    </a:p>
                  </a:txBody>
                  <a:tcPr/>
                </a:tc>
                <a:tc>
                  <a:txBody>
                    <a:bodyPr/>
                    <a:lstStyle/>
                    <a:p>
                      <a:r>
                        <a:rPr lang="en-US" altLang="zh-CN" sz="1200" dirty="0"/>
                        <a:t>M</a:t>
                      </a:r>
                      <a:endParaRPr lang="zh-CN" altLang="en-US" sz="1200" dirty="0"/>
                    </a:p>
                  </a:txBody>
                  <a:tcPr/>
                </a:tc>
                <a:extLst>
                  <a:ext uri="{0D108BD9-81ED-4DB2-BD59-A6C34878D82A}">
                    <a16:rowId xmlns:a16="http://schemas.microsoft.com/office/drawing/2014/main" val="1706755560"/>
                  </a:ext>
                </a:extLst>
              </a:tr>
              <a:tr h="238824">
                <a:tc>
                  <a:txBody>
                    <a:bodyPr/>
                    <a:lstStyle/>
                    <a:p>
                      <a:r>
                        <a:rPr lang="en-US" altLang="zh-CN" sz="1200" dirty="0"/>
                        <a:t>4</a:t>
                      </a:r>
                      <a:endParaRPr lang="zh-CN" altLang="en-US" sz="1200" dirty="0"/>
                    </a:p>
                  </a:txBody>
                  <a:tcPr/>
                </a:tc>
                <a:tc>
                  <a:txBody>
                    <a:bodyPr/>
                    <a:lstStyle/>
                    <a:p>
                      <a:r>
                        <a:rPr lang="en-US" altLang="zh-CN" sz="1200" dirty="0"/>
                        <a:t>N/A</a:t>
                      </a:r>
                      <a:endParaRPr lang="zh-CN" altLang="en-US" sz="1200" dirty="0"/>
                    </a:p>
                  </a:txBody>
                  <a:tcPr/>
                </a:tc>
                <a:tc>
                  <a:txBody>
                    <a:bodyPr/>
                    <a:lstStyle/>
                    <a:p>
                      <a:r>
                        <a:rPr lang="en-US" altLang="zh-CN" sz="1200" dirty="0"/>
                        <a:t>N/A</a:t>
                      </a:r>
                      <a:endParaRPr lang="zh-CN" altLang="en-US" sz="1200" dirty="0"/>
                    </a:p>
                  </a:txBody>
                  <a:tcPr/>
                </a:tc>
                <a:tc>
                  <a:txBody>
                    <a:bodyPr/>
                    <a:lstStyle/>
                    <a:p>
                      <a:r>
                        <a:rPr lang="en-US" altLang="zh-CN" sz="1200" dirty="0"/>
                        <a:t>M</a:t>
                      </a:r>
                      <a:endParaRPr lang="zh-CN" altLang="en-US" sz="1200" dirty="0"/>
                    </a:p>
                  </a:txBody>
                  <a:tcPr/>
                </a:tc>
                <a:extLst>
                  <a:ext uri="{0D108BD9-81ED-4DB2-BD59-A6C34878D82A}">
                    <a16:rowId xmlns:a16="http://schemas.microsoft.com/office/drawing/2014/main" val="1017391626"/>
                  </a:ext>
                </a:extLst>
              </a:tr>
              <a:tr h="238824">
                <a:tc>
                  <a:txBody>
                    <a:bodyPr/>
                    <a:lstStyle/>
                    <a:p>
                      <a:r>
                        <a:rPr lang="en-US" altLang="zh-CN" sz="1200" dirty="0"/>
                        <a:t>5</a:t>
                      </a:r>
                      <a:endParaRPr lang="zh-CN" altLang="en-US" sz="1200" dirty="0"/>
                    </a:p>
                  </a:txBody>
                  <a:tcPr/>
                </a:tc>
                <a:tc>
                  <a:txBody>
                    <a:bodyPr/>
                    <a:lstStyle/>
                    <a:p>
                      <a:r>
                        <a:rPr lang="en-US" altLang="zh-CN" sz="1200" dirty="0"/>
                        <a:t>N/A</a:t>
                      </a:r>
                      <a:endParaRPr lang="zh-CN" altLang="en-US" sz="1200" dirty="0"/>
                    </a:p>
                  </a:txBody>
                  <a:tcPr/>
                </a:tc>
                <a:tc>
                  <a:txBody>
                    <a:bodyPr/>
                    <a:lstStyle/>
                    <a:p>
                      <a:r>
                        <a:rPr lang="en-US" altLang="zh-CN" sz="1200" dirty="0"/>
                        <a:t>N/A</a:t>
                      </a:r>
                      <a:endParaRPr lang="zh-CN" altLang="en-US" sz="1200" dirty="0"/>
                    </a:p>
                  </a:txBody>
                  <a:tcPr/>
                </a:tc>
                <a:tc>
                  <a:txBody>
                    <a:bodyPr/>
                    <a:lstStyle/>
                    <a:p>
                      <a:r>
                        <a:rPr lang="en-US" altLang="zh-CN" sz="1200" dirty="0"/>
                        <a:t>O</a:t>
                      </a:r>
                      <a:endParaRPr lang="zh-CN" altLang="en-US" sz="1200" dirty="0"/>
                    </a:p>
                  </a:txBody>
                  <a:tcPr/>
                </a:tc>
                <a:extLst>
                  <a:ext uri="{0D108BD9-81ED-4DB2-BD59-A6C34878D82A}">
                    <a16:rowId xmlns:a16="http://schemas.microsoft.com/office/drawing/2014/main" val="2817773231"/>
                  </a:ext>
                </a:extLst>
              </a:tr>
              <a:tr h="238824">
                <a:tc>
                  <a:txBody>
                    <a:bodyPr/>
                    <a:lstStyle/>
                    <a:p>
                      <a:r>
                        <a:rPr lang="en-US" altLang="zh-CN" sz="1200" dirty="0"/>
                        <a:t>6</a:t>
                      </a:r>
                      <a:endParaRPr lang="zh-CN" altLang="en-US" sz="1200" dirty="0"/>
                    </a:p>
                  </a:txBody>
                  <a:tcPr/>
                </a:tc>
                <a:tc>
                  <a:txBody>
                    <a:bodyPr/>
                    <a:lstStyle/>
                    <a:p>
                      <a:r>
                        <a:rPr lang="en-US" altLang="zh-CN" sz="1200" dirty="0"/>
                        <a:t>N/A</a:t>
                      </a:r>
                      <a:endParaRPr lang="zh-CN" altLang="en-US" sz="1200" dirty="0"/>
                    </a:p>
                  </a:txBody>
                  <a:tcPr/>
                </a:tc>
                <a:tc>
                  <a:txBody>
                    <a:bodyPr/>
                    <a:lstStyle/>
                    <a:p>
                      <a:r>
                        <a:rPr lang="en-US" altLang="zh-CN" sz="1200" dirty="0"/>
                        <a:t>N/A</a:t>
                      </a:r>
                      <a:endParaRPr lang="zh-CN" altLang="en-US" sz="1200" dirty="0"/>
                    </a:p>
                  </a:txBody>
                  <a:tcPr/>
                </a:tc>
                <a:tc>
                  <a:txBody>
                    <a:bodyPr/>
                    <a:lstStyle/>
                    <a:p>
                      <a:r>
                        <a:rPr lang="en-US" altLang="zh-CN" sz="1200" dirty="0"/>
                        <a:t>O</a:t>
                      </a:r>
                      <a:endParaRPr lang="zh-CN" altLang="en-US" sz="1200" dirty="0"/>
                    </a:p>
                  </a:txBody>
                  <a:tcPr/>
                </a:tc>
                <a:extLst>
                  <a:ext uri="{0D108BD9-81ED-4DB2-BD59-A6C34878D82A}">
                    <a16:rowId xmlns:a16="http://schemas.microsoft.com/office/drawing/2014/main" val="3926252521"/>
                  </a:ext>
                </a:extLst>
              </a:tr>
              <a:tr h="238824">
                <a:tc>
                  <a:txBody>
                    <a:bodyPr/>
                    <a:lstStyle/>
                    <a:p>
                      <a:r>
                        <a:rPr lang="en-US" altLang="zh-CN" sz="1200" dirty="0"/>
                        <a:t>7</a:t>
                      </a:r>
                      <a:endParaRPr lang="zh-CN" altLang="en-US" sz="1200" dirty="0"/>
                    </a:p>
                  </a:txBody>
                  <a:tcPr/>
                </a:tc>
                <a:tc>
                  <a:txBody>
                    <a:bodyPr/>
                    <a:lstStyle/>
                    <a:p>
                      <a:r>
                        <a:rPr lang="en-US" altLang="zh-CN" sz="1200" dirty="0"/>
                        <a:t>N/A</a:t>
                      </a:r>
                      <a:endParaRPr lang="zh-CN" altLang="en-US" sz="1200" dirty="0"/>
                    </a:p>
                  </a:txBody>
                  <a:tcPr/>
                </a:tc>
                <a:tc>
                  <a:txBody>
                    <a:bodyPr/>
                    <a:lstStyle/>
                    <a:p>
                      <a:r>
                        <a:rPr lang="en-US" altLang="zh-CN" sz="1200" dirty="0"/>
                        <a:t>M</a:t>
                      </a:r>
                      <a:endParaRPr lang="zh-CN" altLang="en-US" sz="1200" dirty="0"/>
                    </a:p>
                  </a:txBody>
                  <a:tcPr/>
                </a:tc>
                <a:tc>
                  <a:txBody>
                    <a:bodyPr/>
                    <a:lstStyle/>
                    <a:p>
                      <a:r>
                        <a:rPr lang="en-US" altLang="zh-CN" sz="1200" dirty="0"/>
                        <a:t>CM</a:t>
                      </a:r>
                      <a:endParaRPr lang="zh-CN" altLang="en-US" sz="1200" dirty="0"/>
                    </a:p>
                  </a:txBody>
                  <a:tcPr/>
                </a:tc>
                <a:extLst>
                  <a:ext uri="{0D108BD9-81ED-4DB2-BD59-A6C34878D82A}">
                    <a16:rowId xmlns:a16="http://schemas.microsoft.com/office/drawing/2014/main" val="2286017180"/>
                  </a:ext>
                </a:extLst>
              </a:tr>
              <a:tr h="238824">
                <a:tc>
                  <a:txBody>
                    <a:bodyPr/>
                    <a:lstStyle/>
                    <a:p>
                      <a:r>
                        <a:rPr lang="en-US" altLang="zh-CN" sz="1200" dirty="0"/>
                        <a:t>8</a:t>
                      </a:r>
                      <a:endParaRPr lang="zh-CN" altLang="en-US" sz="1200" dirty="0"/>
                    </a:p>
                  </a:txBody>
                  <a:tcPr/>
                </a:tc>
                <a:tc>
                  <a:txBody>
                    <a:bodyPr/>
                    <a:lstStyle/>
                    <a:p>
                      <a:r>
                        <a:rPr lang="en-US" altLang="zh-CN" sz="1200" dirty="0"/>
                        <a:t>TBD</a:t>
                      </a:r>
                      <a:endParaRPr lang="zh-CN" altLang="en-US" sz="1200" dirty="0"/>
                    </a:p>
                  </a:txBody>
                  <a:tcPr/>
                </a:tc>
                <a:tc>
                  <a:txBody>
                    <a:bodyPr/>
                    <a:lstStyle/>
                    <a:p>
                      <a:r>
                        <a:rPr lang="en-US" altLang="zh-CN" sz="1200" dirty="0"/>
                        <a:t>N/A</a:t>
                      </a:r>
                      <a:endParaRPr lang="zh-CN" altLang="en-US" sz="1200" dirty="0"/>
                    </a:p>
                  </a:txBody>
                  <a:tcPr/>
                </a:tc>
                <a:tc>
                  <a:txBody>
                    <a:bodyPr/>
                    <a:lstStyle/>
                    <a:p>
                      <a:r>
                        <a:rPr lang="en-US" altLang="zh-CN" sz="1200" dirty="0"/>
                        <a:t>TBD</a:t>
                      </a:r>
                      <a:endParaRPr lang="zh-CN" altLang="en-US" sz="1200" dirty="0"/>
                    </a:p>
                  </a:txBody>
                  <a:tcPr/>
                </a:tc>
                <a:extLst>
                  <a:ext uri="{0D108BD9-81ED-4DB2-BD59-A6C34878D82A}">
                    <a16:rowId xmlns:a16="http://schemas.microsoft.com/office/drawing/2014/main" val="2846256999"/>
                  </a:ext>
                </a:extLst>
              </a:tr>
            </a:tbl>
          </a:graphicData>
        </a:graphic>
      </p:graphicFrame>
      <p:sp>
        <p:nvSpPr>
          <p:cNvPr id="8" name="内容占位符 7">
            <a:extLst>
              <a:ext uri="{FF2B5EF4-FFF2-40B4-BE49-F238E27FC236}">
                <a16:creationId xmlns:a16="http://schemas.microsoft.com/office/drawing/2014/main" id="{B279F122-8F9D-4FFD-9EE1-8C9FE633680B}"/>
              </a:ext>
            </a:extLst>
          </p:cNvPr>
          <p:cNvSpPr>
            <a:spLocks noGrp="1"/>
          </p:cNvSpPr>
          <p:nvPr>
            <p:ph idx="1"/>
          </p:nvPr>
        </p:nvSpPr>
        <p:spPr>
          <a:xfrm>
            <a:off x="645096" y="1566645"/>
            <a:ext cx="7770813" cy="4113213"/>
          </a:xfrm>
        </p:spPr>
        <p:txBody>
          <a:bodyPr/>
          <a:lstStyle/>
          <a:p>
            <a:pPr>
              <a:buFont typeface="Wingdings" panose="05000000000000000000" pitchFamily="2" charset="2"/>
              <a:buChar char="n"/>
            </a:pPr>
            <a:r>
              <a:rPr lang="en-US" altLang="zh-CN" dirty="0"/>
              <a:t>To reuse the MLME-</a:t>
            </a:r>
            <a:r>
              <a:rPr lang="en-US" altLang="zh-CN" dirty="0" err="1"/>
              <a:t>STS.request</a:t>
            </a:r>
            <a:r>
              <a:rPr lang="en-US" altLang="zh-CN" dirty="0"/>
              <a:t> primitive, the PPDU configuration can be numbered in the following order. The PPDU configs for each device type is also listed</a:t>
            </a:r>
            <a:endParaRPr lang="zh-CN" altLang="en-US" dirty="0"/>
          </a:p>
        </p:txBody>
      </p:sp>
      <p:sp>
        <p:nvSpPr>
          <p:cNvPr id="11" name="Rectangle 4">
            <a:extLst>
              <a:ext uri="{FF2B5EF4-FFF2-40B4-BE49-F238E27FC236}">
                <a16:creationId xmlns:a16="http://schemas.microsoft.com/office/drawing/2014/main" id="{42E12D7A-4E4E-40C2-BFBA-BFE34643144D}"/>
              </a:ext>
            </a:extLst>
          </p:cNvPr>
          <p:cNvSpPr>
            <a:spLocks noChangeArrowheads="1"/>
          </p:cNvSpPr>
          <p:nvPr/>
        </p:nvSpPr>
        <p:spPr bwMode="auto">
          <a:xfrm flipV="1">
            <a:off x="-3583" y="1807829"/>
            <a:ext cx="3967416"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zh-CN" altLang="en-US"/>
          </a:p>
        </p:txBody>
      </p:sp>
      <p:graphicFrame>
        <p:nvGraphicFramePr>
          <p:cNvPr id="12" name="对象 11">
            <a:extLst>
              <a:ext uri="{FF2B5EF4-FFF2-40B4-BE49-F238E27FC236}">
                <a16:creationId xmlns:a16="http://schemas.microsoft.com/office/drawing/2014/main" id="{E7B257D8-507E-4A8A-A9B0-BDC577AB9AE3}"/>
              </a:ext>
            </a:extLst>
          </p:cNvPr>
          <p:cNvGraphicFramePr>
            <a:graphicFrameLocks noChangeAspect="1"/>
          </p:cNvGraphicFramePr>
          <p:nvPr>
            <p:extLst>
              <p:ext uri="{D42A27DB-BD31-4B8C-83A1-F6EECF244321}">
                <p14:modId xmlns:p14="http://schemas.microsoft.com/office/powerpoint/2010/main" val="25099024"/>
              </p:ext>
            </p:extLst>
          </p:nvPr>
        </p:nvGraphicFramePr>
        <p:xfrm>
          <a:off x="244360" y="2631858"/>
          <a:ext cx="4330700" cy="3359150"/>
        </p:xfrm>
        <a:graphic>
          <a:graphicData uri="http://schemas.openxmlformats.org/presentationml/2006/ole">
            <mc:AlternateContent xmlns:mc="http://schemas.openxmlformats.org/markup-compatibility/2006">
              <mc:Choice xmlns:v="urn:schemas-microsoft-com:vml" Requires="v">
                <p:oleObj spid="_x0000_s2065" name="Visio" r:id="rId3" imgW="7696229" imgH="5972021" progId="Visio.Drawing.15">
                  <p:embed/>
                </p:oleObj>
              </mc:Choice>
              <mc:Fallback>
                <p:oleObj name="Visio" r:id="rId3" imgW="7696229" imgH="5972021" progId="Visio.Drawing.15">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4360" y="2631858"/>
                        <a:ext cx="4330700" cy="3359150"/>
                      </a:xfrm>
                      <a:prstGeom prst="rect">
                        <a:avLst/>
                      </a:prstGeom>
                      <a:noFill/>
                    </p:spPr>
                  </p:pic>
                </p:oleObj>
              </mc:Fallback>
            </mc:AlternateContent>
          </a:graphicData>
        </a:graphic>
      </p:graphicFrame>
      <p:sp>
        <p:nvSpPr>
          <p:cNvPr id="3" name="文本框 2">
            <a:extLst>
              <a:ext uri="{FF2B5EF4-FFF2-40B4-BE49-F238E27FC236}">
                <a16:creationId xmlns:a16="http://schemas.microsoft.com/office/drawing/2014/main" id="{E80621A2-7F2D-4B88-AE33-A0839F7D45B6}"/>
              </a:ext>
            </a:extLst>
          </p:cNvPr>
          <p:cNvSpPr txBox="1"/>
          <p:nvPr/>
        </p:nvSpPr>
        <p:spPr>
          <a:xfrm>
            <a:off x="4716016" y="5679858"/>
            <a:ext cx="4651324" cy="830997"/>
          </a:xfrm>
          <a:prstGeom prst="rect">
            <a:avLst/>
          </a:prstGeom>
          <a:noFill/>
        </p:spPr>
        <p:txBody>
          <a:bodyPr wrap="square" rtlCol="0">
            <a:spAutoFit/>
          </a:bodyPr>
          <a:lstStyle/>
          <a:p>
            <a:r>
              <a:rPr lang="en-US" altLang="zh-CN" sz="1200" dirty="0">
                <a:solidFill>
                  <a:schemeClr val="tx1"/>
                </a:solidFill>
              </a:rPr>
              <a:t>M = mandatory.</a:t>
            </a:r>
          </a:p>
          <a:p>
            <a:r>
              <a:rPr lang="en-US" altLang="zh-CN" sz="1200" dirty="0">
                <a:solidFill>
                  <a:schemeClr val="tx1"/>
                </a:solidFill>
              </a:rPr>
              <a:t>O = optional.</a:t>
            </a:r>
          </a:p>
          <a:p>
            <a:r>
              <a:rPr lang="en-US" altLang="zh-CN" sz="1200" dirty="0">
                <a:solidFill>
                  <a:schemeClr val="tx1"/>
                </a:solidFill>
              </a:rPr>
              <a:t>CM = Mandatory if OTA CIR report is supported. Otherwise, optional.</a:t>
            </a:r>
          </a:p>
          <a:p>
            <a:r>
              <a:rPr lang="en-US" altLang="zh-CN" sz="1200" dirty="0">
                <a:solidFill>
                  <a:schemeClr val="tx1"/>
                </a:solidFill>
              </a:rPr>
              <a:t>N/A = not supported</a:t>
            </a:r>
            <a:endParaRPr lang="zh-CN" altLang="en-US" sz="1200" dirty="0">
              <a:solidFill>
                <a:schemeClr val="tx1"/>
              </a:solidFill>
            </a:endParaRPr>
          </a:p>
        </p:txBody>
      </p:sp>
      <p:grpSp>
        <p:nvGrpSpPr>
          <p:cNvPr id="9" name="组合 8">
            <a:extLst>
              <a:ext uri="{FF2B5EF4-FFF2-40B4-BE49-F238E27FC236}">
                <a16:creationId xmlns:a16="http://schemas.microsoft.com/office/drawing/2014/main" id="{92551702-41EF-44D7-8215-CBA2B43E9690}"/>
              </a:ext>
            </a:extLst>
          </p:cNvPr>
          <p:cNvGrpSpPr/>
          <p:nvPr/>
        </p:nvGrpSpPr>
        <p:grpSpPr>
          <a:xfrm>
            <a:off x="1075639" y="6045518"/>
            <a:ext cx="2338482" cy="303213"/>
            <a:chOff x="1043608" y="6079135"/>
            <a:chExt cx="2338482" cy="396278"/>
          </a:xfrm>
        </p:grpSpPr>
        <p:sp>
          <p:nvSpPr>
            <p:cNvPr id="6" name="矩形 5">
              <a:extLst>
                <a:ext uri="{FF2B5EF4-FFF2-40B4-BE49-F238E27FC236}">
                  <a16:creationId xmlns:a16="http://schemas.microsoft.com/office/drawing/2014/main" id="{B5C7CC33-F433-48E6-8354-BACE562A4DAE}"/>
                </a:ext>
              </a:extLst>
            </p:cNvPr>
            <p:cNvSpPr/>
            <p:nvPr/>
          </p:nvSpPr>
          <p:spPr bwMode="auto">
            <a:xfrm>
              <a:off x="1043608" y="6095356"/>
              <a:ext cx="144016" cy="38005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0" name="矩形 9">
              <a:extLst>
                <a:ext uri="{FF2B5EF4-FFF2-40B4-BE49-F238E27FC236}">
                  <a16:creationId xmlns:a16="http://schemas.microsoft.com/office/drawing/2014/main" id="{D66E4E43-E4D8-408C-9688-7BBB6368958C}"/>
                </a:ext>
              </a:extLst>
            </p:cNvPr>
            <p:cNvSpPr/>
            <p:nvPr/>
          </p:nvSpPr>
          <p:spPr bwMode="auto">
            <a:xfrm>
              <a:off x="1554049" y="6095355"/>
              <a:ext cx="144016" cy="38005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矩形 12">
              <a:extLst>
                <a:ext uri="{FF2B5EF4-FFF2-40B4-BE49-F238E27FC236}">
                  <a16:creationId xmlns:a16="http://schemas.microsoft.com/office/drawing/2014/main" id="{26D74359-35DA-4AD1-A788-5BEAC2292816}"/>
                </a:ext>
              </a:extLst>
            </p:cNvPr>
            <p:cNvSpPr/>
            <p:nvPr/>
          </p:nvSpPr>
          <p:spPr bwMode="auto">
            <a:xfrm>
              <a:off x="2064490" y="6095355"/>
              <a:ext cx="144016" cy="38005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矩形 13">
              <a:extLst>
                <a:ext uri="{FF2B5EF4-FFF2-40B4-BE49-F238E27FC236}">
                  <a16:creationId xmlns:a16="http://schemas.microsoft.com/office/drawing/2014/main" id="{71BCA041-B138-487E-976A-6D250E9E7E53}"/>
                </a:ext>
              </a:extLst>
            </p:cNvPr>
            <p:cNvSpPr/>
            <p:nvPr/>
          </p:nvSpPr>
          <p:spPr bwMode="auto">
            <a:xfrm>
              <a:off x="3238074" y="6095354"/>
              <a:ext cx="144016" cy="38005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mc:AlternateContent xmlns:mc="http://schemas.openxmlformats.org/markup-compatibility/2006">
          <mc:Choice xmlns:a14="http://schemas.microsoft.com/office/drawing/2010/main" Requires="a14">
            <p:sp>
              <p:nvSpPr>
                <p:cNvPr id="7" name="文本框 6">
                  <a:extLst>
                    <a:ext uri="{FF2B5EF4-FFF2-40B4-BE49-F238E27FC236}">
                      <a16:creationId xmlns:a16="http://schemas.microsoft.com/office/drawing/2014/main" id="{7ED28E9E-46C9-42AC-9E2E-489DED7BA62D}"/>
                    </a:ext>
                  </a:extLst>
                </p:cNvPr>
                <p:cNvSpPr txBox="1"/>
                <p:nvPr/>
              </p:nvSpPr>
              <p:spPr>
                <a:xfrm>
                  <a:off x="2500414" y="6079135"/>
                  <a:ext cx="339837" cy="369332"/>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zh-CN" altLang="en-US" i="1" smtClean="0">
                            <a:solidFill>
                              <a:schemeClr val="tx1"/>
                            </a:solidFill>
                            <a:latin typeface="Cambria Math" panose="02040503050406030204" pitchFamily="18" charset="0"/>
                          </a:rPr>
                          <m:t>⋯</m:t>
                        </m:r>
                      </m:oMath>
                    </m:oMathPara>
                  </a14:m>
                  <a:endParaRPr lang="zh-CN" altLang="en-US" dirty="0">
                    <a:solidFill>
                      <a:schemeClr val="tx1"/>
                    </a:solidFill>
                  </a:endParaRPr>
                </a:p>
              </p:txBody>
            </p:sp>
          </mc:Choice>
          <mc:Fallback>
            <p:sp>
              <p:nvSpPr>
                <p:cNvPr id="7" name="文本框 6">
                  <a:extLst>
                    <a:ext uri="{FF2B5EF4-FFF2-40B4-BE49-F238E27FC236}">
                      <a16:creationId xmlns:a16="http://schemas.microsoft.com/office/drawing/2014/main" id="{7ED28E9E-46C9-42AC-9E2E-489DED7BA62D}"/>
                    </a:ext>
                  </a:extLst>
                </p:cNvPr>
                <p:cNvSpPr txBox="1">
                  <a:spLocks noRot="1" noChangeAspect="1" noMove="1" noResize="1" noEditPoints="1" noAdjustHandles="1" noChangeArrowheads="1" noChangeShapeType="1" noTextEdit="1"/>
                </p:cNvSpPr>
                <p:nvPr/>
              </p:nvSpPr>
              <p:spPr>
                <a:xfrm>
                  <a:off x="2500414" y="6079135"/>
                  <a:ext cx="339837" cy="369332"/>
                </a:xfrm>
                <a:prstGeom prst="rect">
                  <a:avLst/>
                </a:prstGeom>
                <a:blipFill>
                  <a:blip r:embed="rId5"/>
                  <a:stretch>
                    <a:fillRect l="-3571" r="-5357" b="-23913"/>
                  </a:stretch>
                </a:blipFill>
              </p:spPr>
              <p:txBody>
                <a:bodyPr/>
                <a:lstStyle/>
                <a:p>
                  <a:r>
                    <a:rPr lang="zh-CN" altLang="en-US">
                      <a:noFill/>
                    </a:rPr>
                    <a:t> </a:t>
                  </a:r>
                </a:p>
              </p:txBody>
            </p:sp>
          </mc:Fallback>
        </mc:AlternateContent>
      </p:grpSp>
      <p:sp>
        <p:nvSpPr>
          <p:cNvPr id="15" name="文本框 14">
            <a:extLst>
              <a:ext uri="{FF2B5EF4-FFF2-40B4-BE49-F238E27FC236}">
                <a16:creationId xmlns:a16="http://schemas.microsoft.com/office/drawing/2014/main" id="{7DDDEBA6-C395-4E8A-9203-832A2E0095A8}"/>
              </a:ext>
            </a:extLst>
          </p:cNvPr>
          <p:cNvSpPr txBox="1"/>
          <p:nvPr/>
        </p:nvSpPr>
        <p:spPr>
          <a:xfrm>
            <a:off x="214553" y="6093876"/>
            <a:ext cx="861086" cy="215444"/>
          </a:xfrm>
          <a:prstGeom prst="rect">
            <a:avLst/>
          </a:prstGeom>
          <a:noFill/>
        </p:spPr>
        <p:txBody>
          <a:bodyPr wrap="square" rtlCol="0">
            <a:spAutoFit/>
          </a:bodyPr>
          <a:lstStyle/>
          <a:p>
            <a:r>
              <a:rPr lang="en-US" altLang="zh-CN" sz="800" b="1" dirty="0">
                <a:solidFill>
                  <a:schemeClr val="tx1"/>
                </a:solidFill>
              </a:rPr>
              <a:t>PPDU Config 8</a:t>
            </a:r>
            <a:endParaRPr lang="zh-CN" altLang="en-US" sz="800" b="1" dirty="0">
              <a:solidFill>
                <a:schemeClr val="tx1"/>
              </a:solidFill>
            </a:endParaRPr>
          </a:p>
        </p:txBody>
      </p:sp>
    </p:spTree>
    <p:extLst>
      <p:ext uri="{BB962C8B-B14F-4D97-AF65-F5344CB8AC3E}">
        <p14:creationId xmlns:p14="http://schemas.microsoft.com/office/powerpoint/2010/main" val="1142993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429D090-FAB3-4C89-8591-84019790F589}"/>
              </a:ext>
            </a:extLst>
          </p:cNvPr>
          <p:cNvSpPr>
            <a:spLocks noGrp="1"/>
          </p:cNvSpPr>
          <p:nvPr>
            <p:ph type="title"/>
          </p:nvPr>
        </p:nvSpPr>
        <p:spPr/>
        <p:txBody>
          <a:bodyPr/>
          <a:lstStyle/>
          <a:p>
            <a:r>
              <a:rPr lang="en-US" altLang="zh-CN" dirty="0"/>
              <a:t>Main Features support by different device type</a:t>
            </a:r>
            <a:endParaRPr lang="zh-CN" altLang="en-US" dirty="0"/>
          </a:p>
        </p:txBody>
      </p:sp>
      <p:sp>
        <p:nvSpPr>
          <p:cNvPr id="4" name="灯片编号占位符 3">
            <a:extLst>
              <a:ext uri="{FF2B5EF4-FFF2-40B4-BE49-F238E27FC236}">
                <a16:creationId xmlns:a16="http://schemas.microsoft.com/office/drawing/2014/main" id="{6C130E6D-EF74-497B-9E8A-81F218853EB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graphicFrame>
        <p:nvGraphicFramePr>
          <p:cNvPr id="5" name="表格 4">
            <a:extLst>
              <a:ext uri="{FF2B5EF4-FFF2-40B4-BE49-F238E27FC236}">
                <a16:creationId xmlns:a16="http://schemas.microsoft.com/office/drawing/2014/main" id="{E870774A-537C-4658-ACB2-AF03325F8516}"/>
              </a:ext>
            </a:extLst>
          </p:cNvPr>
          <p:cNvGraphicFramePr>
            <a:graphicFrameLocks noGrp="1"/>
          </p:cNvGraphicFramePr>
          <p:nvPr>
            <p:extLst>
              <p:ext uri="{D42A27DB-BD31-4B8C-83A1-F6EECF244321}">
                <p14:modId xmlns:p14="http://schemas.microsoft.com/office/powerpoint/2010/main" val="2005061606"/>
              </p:ext>
            </p:extLst>
          </p:nvPr>
        </p:nvGraphicFramePr>
        <p:xfrm>
          <a:off x="1395990" y="1888173"/>
          <a:ext cx="6350432" cy="4450080"/>
        </p:xfrm>
        <a:graphic>
          <a:graphicData uri="http://schemas.openxmlformats.org/drawingml/2006/table">
            <a:tbl>
              <a:tblPr firstRow="1" bandRow="1">
                <a:tableStyleId>{5C22544A-7EE6-4342-B048-85BDC9FD1C3A}</a:tableStyleId>
              </a:tblPr>
              <a:tblGrid>
                <a:gridCol w="2642286">
                  <a:extLst>
                    <a:ext uri="{9D8B030D-6E8A-4147-A177-3AD203B41FA5}">
                      <a16:colId xmlns:a16="http://schemas.microsoft.com/office/drawing/2014/main" val="878299892"/>
                    </a:ext>
                  </a:extLst>
                </a:gridCol>
                <a:gridCol w="1115860">
                  <a:extLst>
                    <a:ext uri="{9D8B030D-6E8A-4147-A177-3AD203B41FA5}">
                      <a16:colId xmlns:a16="http://schemas.microsoft.com/office/drawing/2014/main" val="3629303936"/>
                    </a:ext>
                  </a:extLst>
                </a:gridCol>
                <a:gridCol w="980396">
                  <a:extLst>
                    <a:ext uri="{9D8B030D-6E8A-4147-A177-3AD203B41FA5}">
                      <a16:colId xmlns:a16="http://schemas.microsoft.com/office/drawing/2014/main" val="3454871488"/>
                    </a:ext>
                  </a:extLst>
                </a:gridCol>
                <a:gridCol w="1611890">
                  <a:extLst>
                    <a:ext uri="{9D8B030D-6E8A-4147-A177-3AD203B41FA5}">
                      <a16:colId xmlns:a16="http://schemas.microsoft.com/office/drawing/2014/main" val="2825651245"/>
                    </a:ext>
                  </a:extLst>
                </a:gridCol>
              </a:tblGrid>
              <a:tr h="370840">
                <a:tc>
                  <a:txBody>
                    <a:bodyPr/>
                    <a:lstStyle/>
                    <a:p>
                      <a:r>
                        <a:rPr lang="en-US" altLang="zh-CN" dirty="0"/>
                        <a:t>Features</a:t>
                      </a:r>
                      <a:endParaRPr lang="zh-CN" altLang="en-US" dirty="0"/>
                    </a:p>
                  </a:txBody>
                  <a:tcPr/>
                </a:tc>
                <a:tc>
                  <a:txBody>
                    <a:bodyPr/>
                    <a:lstStyle/>
                    <a:p>
                      <a:r>
                        <a:rPr lang="en-US" altLang="zh-CN" dirty="0"/>
                        <a:t>Ranging</a:t>
                      </a:r>
                      <a:endParaRPr lang="zh-CN" altLang="en-US" dirty="0"/>
                    </a:p>
                  </a:txBody>
                  <a:tcPr/>
                </a:tc>
                <a:tc>
                  <a:txBody>
                    <a:bodyPr/>
                    <a:lstStyle/>
                    <a:p>
                      <a:r>
                        <a:rPr lang="en-US" altLang="zh-CN" dirty="0"/>
                        <a:t>Data</a:t>
                      </a:r>
                      <a:endParaRPr lang="zh-CN" altLang="en-US" dirty="0"/>
                    </a:p>
                  </a:txBody>
                  <a:tcPr/>
                </a:tc>
                <a:tc>
                  <a:txBody>
                    <a:bodyPr/>
                    <a:lstStyle/>
                    <a:p>
                      <a:r>
                        <a:rPr lang="en-US" altLang="zh-CN" dirty="0"/>
                        <a:t>Sensing </a:t>
                      </a:r>
                      <a:endParaRPr lang="zh-CN" altLang="en-US" dirty="0"/>
                    </a:p>
                  </a:txBody>
                  <a:tcPr/>
                </a:tc>
                <a:extLst>
                  <a:ext uri="{0D108BD9-81ED-4DB2-BD59-A6C34878D82A}">
                    <a16:rowId xmlns:a16="http://schemas.microsoft.com/office/drawing/2014/main" val="3422401996"/>
                  </a:ext>
                </a:extLst>
              </a:tr>
              <a:tr h="370840">
                <a:tc>
                  <a:txBody>
                    <a:bodyPr/>
                    <a:lstStyle/>
                    <a:p>
                      <a:r>
                        <a:rPr lang="en-US" altLang="zh-CN" dirty="0"/>
                        <a:t>4z Mandatory Features</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M</a:t>
                      </a:r>
                      <a:endParaRPr lang="zh-CN" altLang="en-US" dirty="0"/>
                    </a:p>
                  </a:txBody>
                  <a:tcPr/>
                </a:tc>
                <a:tc>
                  <a:txBody>
                    <a:bodyPr/>
                    <a:lstStyle/>
                    <a:p>
                      <a:r>
                        <a:rPr lang="en-US" altLang="zh-CN" dirty="0"/>
                        <a:t>M</a:t>
                      </a:r>
                      <a:endParaRPr lang="zh-CN" altLang="en-US" dirty="0"/>
                    </a:p>
                  </a:txBody>
                  <a:tcPr/>
                </a:tc>
                <a:tc>
                  <a:txBody>
                    <a:bodyPr/>
                    <a:lstStyle/>
                    <a:p>
                      <a:r>
                        <a:rPr lang="en-US" altLang="zh-CN" dirty="0"/>
                        <a:t>M</a:t>
                      </a:r>
                      <a:endParaRPr lang="zh-CN" altLang="en-US" dirty="0"/>
                    </a:p>
                  </a:txBody>
                  <a:tcPr/>
                </a:tc>
                <a:extLst>
                  <a:ext uri="{0D108BD9-81ED-4DB2-BD59-A6C34878D82A}">
                    <a16:rowId xmlns:a16="http://schemas.microsoft.com/office/drawing/2014/main" val="4048445125"/>
                  </a:ext>
                </a:extLst>
              </a:tr>
              <a:tr h="370840">
                <a:tc>
                  <a:txBody>
                    <a:bodyPr/>
                    <a:lstStyle/>
                    <a:p>
                      <a:r>
                        <a:rPr lang="en-US" altLang="zh-CN" dirty="0"/>
                        <a:t>1.95M&amp;62.4M</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M</a:t>
                      </a:r>
                      <a:endParaRPr lang="zh-CN" altLang="en-US" dirty="0"/>
                    </a:p>
                  </a:txBody>
                  <a:tcPr/>
                </a:tc>
                <a:tc>
                  <a:txBody>
                    <a:bodyPr/>
                    <a:lstStyle/>
                    <a:p>
                      <a:r>
                        <a:rPr lang="en-US" altLang="zh-CN" dirty="0"/>
                        <a:t>M</a:t>
                      </a:r>
                      <a:endParaRPr lang="zh-CN" altLang="en-US" dirty="0"/>
                    </a:p>
                  </a:txBody>
                  <a:tcPr/>
                </a:tc>
                <a:tc>
                  <a:txBody>
                    <a:bodyPr/>
                    <a:lstStyle/>
                    <a:p>
                      <a:r>
                        <a:rPr lang="en-US" altLang="zh-CN" dirty="0"/>
                        <a:t>M</a:t>
                      </a:r>
                      <a:endParaRPr lang="zh-CN" altLang="en-US" dirty="0"/>
                    </a:p>
                  </a:txBody>
                  <a:tcPr/>
                </a:tc>
                <a:extLst>
                  <a:ext uri="{0D108BD9-81ED-4DB2-BD59-A6C34878D82A}">
                    <a16:rowId xmlns:a16="http://schemas.microsoft.com/office/drawing/2014/main" val="1793999661"/>
                  </a:ext>
                </a:extLst>
              </a:tr>
              <a:tr h="370840">
                <a:tc>
                  <a:txBody>
                    <a:bodyPr/>
                    <a:lstStyle/>
                    <a:p>
                      <a:r>
                        <a:rPr lang="en-US" altLang="zh-CN" dirty="0"/>
                        <a:t>UWB only MMS</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TBD</a:t>
                      </a:r>
                      <a:endParaRPr lang="zh-CN" altLang="en-US" dirty="0"/>
                    </a:p>
                  </a:txBody>
                  <a:tcPr/>
                </a:tc>
                <a:tc>
                  <a:txBody>
                    <a:bodyPr/>
                    <a:lstStyle/>
                    <a:p>
                      <a:r>
                        <a:rPr lang="en-US" altLang="zh-CN" dirty="0"/>
                        <a:t>N/A</a:t>
                      </a:r>
                      <a:endParaRPr lang="zh-CN" altLang="en-US" dirty="0"/>
                    </a:p>
                  </a:txBody>
                  <a:tcPr/>
                </a:tc>
                <a:tc>
                  <a:txBody>
                    <a:bodyPr/>
                    <a:lstStyle/>
                    <a:p>
                      <a:r>
                        <a:rPr lang="en-US" altLang="zh-CN" dirty="0"/>
                        <a:t>N/A</a:t>
                      </a:r>
                      <a:endParaRPr lang="zh-CN" altLang="en-US" dirty="0"/>
                    </a:p>
                  </a:txBody>
                  <a:tcPr/>
                </a:tc>
                <a:extLst>
                  <a:ext uri="{0D108BD9-81ED-4DB2-BD59-A6C34878D82A}">
                    <a16:rowId xmlns:a16="http://schemas.microsoft.com/office/drawing/2014/main" val="2583638157"/>
                  </a:ext>
                </a:extLst>
              </a:tr>
              <a:tr h="370840">
                <a:tc>
                  <a:txBody>
                    <a:bodyPr/>
                    <a:lstStyle/>
                    <a:p>
                      <a:r>
                        <a:rPr lang="en-US" altLang="zh-CN" dirty="0"/>
                        <a:t>NBA-UWB MMS</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TBD</a:t>
                      </a:r>
                      <a:endParaRPr lang="zh-CN" altLang="en-US" dirty="0"/>
                    </a:p>
                  </a:txBody>
                  <a:tcPr/>
                </a:tc>
                <a:tc>
                  <a:txBody>
                    <a:bodyPr/>
                    <a:lstStyle/>
                    <a:p>
                      <a:r>
                        <a:rPr lang="en-US" altLang="zh-CN" dirty="0"/>
                        <a:t>N/A</a:t>
                      </a:r>
                      <a:endParaRPr lang="zh-CN" altLang="en-US" dirty="0"/>
                    </a:p>
                  </a:txBody>
                  <a:tcPr/>
                </a:tc>
                <a:tc>
                  <a:txBody>
                    <a:bodyPr/>
                    <a:lstStyle/>
                    <a:p>
                      <a:r>
                        <a:rPr lang="en-US" altLang="zh-CN" dirty="0"/>
                        <a:t>N/A</a:t>
                      </a:r>
                      <a:endParaRPr lang="zh-CN" altLang="en-US" dirty="0"/>
                    </a:p>
                  </a:txBody>
                  <a:tcPr/>
                </a:tc>
                <a:extLst>
                  <a:ext uri="{0D108BD9-81ED-4DB2-BD59-A6C34878D82A}">
                    <a16:rowId xmlns:a16="http://schemas.microsoft.com/office/drawing/2014/main" val="179581463"/>
                  </a:ext>
                </a:extLst>
              </a:tr>
              <a:tr h="370840">
                <a:tc>
                  <a:txBody>
                    <a:bodyPr/>
                    <a:lstStyle/>
                    <a:p>
                      <a:r>
                        <a:rPr lang="en-US" altLang="zh-CN" dirty="0"/>
                        <a:t>SENS PPDU</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N/A</a:t>
                      </a:r>
                      <a:endParaRPr lang="zh-CN" altLang="en-US" dirty="0"/>
                    </a:p>
                  </a:txBody>
                  <a:tcPr/>
                </a:tc>
                <a:tc>
                  <a:txBody>
                    <a:bodyPr/>
                    <a:lstStyle/>
                    <a:p>
                      <a:r>
                        <a:rPr lang="en-US" altLang="zh-CN" dirty="0"/>
                        <a:t>N/A</a:t>
                      </a:r>
                      <a:endParaRPr lang="zh-CN" altLang="en-US" dirty="0"/>
                    </a:p>
                  </a:txBody>
                  <a:tcPr/>
                </a:tc>
                <a:tc>
                  <a:txBody>
                    <a:bodyPr/>
                    <a:lstStyle/>
                    <a:p>
                      <a:r>
                        <a:rPr lang="en-US" altLang="zh-CN" dirty="0"/>
                        <a:t>M</a:t>
                      </a:r>
                      <a:endParaRPr lang="zh-CN" altLang="en-US" dirty="0"/>
                    </a:p>
                  </a:txBody>
                  <a:tcPr/>
                </a:tc>
                <a:extLst>
                  <a:ext uri="{0D108BD9-81ED-4DB2-BD59-A6C34878D82A}">
                    <a16:rowId xmlns:a16="http://schemas.microsoft.com/office/drawing/2014/main" val="4082476002"/>
                  </a:ext>
                </a:extLst>
              </a:tr>
              <a:tr h="370840">
                <a:tc>
                  <a:txBody>
                    <a:bodyPr/>
                    <a:lstStyle/>
                    <a:p>
                      <a:r>
                        <a:rPr lang="en-US" altLang="zh-CN" dirty="0"/>
                        <a:t>124.8M</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N/A</a:t>
                      </a:r>
                      <a:endParaRPr lang="zh-CN" altLang="en-US" dirty="0"/>
                    </a:p>
                  </a:txBody>
                  <a:tcPr/>
                </a:tc>
                <a:tc>
                  <a:txBody>
                    <a:bodyPr/>
                    <a:lstStyle/>
                    <a:p>
                      <a:r>
                        <a:rPr lang="en-US" altLang="zh-CN" dirty="0"/>
                        <a:t>O</a:t>
                      </a:r>
                      <a:endParaRPr lang="zh-CN" altLang="en-US" dirty="0"/>
                    </a:p>
                  </a:txBody>
                  <a:tcPr/>
                </a:tc>
                <a:tc>
                  <a:txBody>
                    <a:bodyPr/>
                    <a:lstStyle/>
                    <a:p>
                      <a:r>
                        <a:rPr lang="en-US" altLang="zh-CN" dirty="0"/>
                        <a:t>O</a:t>
                      </a:r>
                      <a:endParaRPr lang="zh-CN" altLang="en-US" dirty="0"/>
                    </a:p>
                  </a:txBody>
                  <a:tcPr/>
                </a:tc>
                <a:extLst>
                  <a:ext uri="{0D108BD9-81ED-4DB2-BD59-A6C34878D82A}">
                    <a16:rowId xmlns:a16="http://schemas.microsoft.com/office/drawing/2014/main" val="1873239636"/>
                  </a:ext>
                </a:extLst>
              </a:tr>
              <a:tr h="370840">
                <a:tc>
                  <a:txBody>
                    <a:bodyPr/>
                    <a:lstStyle/>
                    <a:p>
                      <a:r>
                        <a:rPr lang="en-US" altLang="zh-CN" dirty="0"/>
                        <a:t>K=7 CC</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M</a:t>
                      </a:r>
                      <a:endParaRPr lang="zh-CN" altLang="en-US" dirty="0"/>
                    </a:p>
                  </a:txBody>
                  <a:tcPr/>
                </a:tc>
                <a:tc>
                  <a:txBody>
                    <a:bodyPr/>
                    <a:lstStyle/>
                    <a:p>
                      <a:r>
                        <a:rPr lang="en-US" altLang="zh-CN" dirty="0"/>
                        <a:t>M</a:t>
                      </a:r>
                      <a:endParaRPr lang="zh-CN" altLang="en-US" dirty="0"/>
                    </a:p>
                  </a:txBody>
                  <a:tcPr/>
                </a:tc>
                <a:tc>
                  <a:txBody>
                    <a:bodyPr/>
                    <a:lstStyle/>
                    <a:p>
                      <a:r>
                        <a:rPr lang="en-US" altLang="zh-CN" dirty="0"/>
                        <a:t>M</a:t>
                      </a:r>
                      <a:endParaRPr lang="zh-CN" altLang="en-US" dirty="0"/>
                    </a:p>
                  </a:txBody>
                  <a:tcPr/>
                </a:tc>
                <a:extLst>
                  <a:ext uri="{0D108BD9-81ED-4DB2-BD59-A6C34878D82A}">
                    <a16:rowId xmlns:a16="http://schemas.microsoft.com/office/drawing/2014/main" val="729407689"/>
                  </a:ext>
                </a:extLst>
              </a:tr>
              <a:tr h="370840">
                <a:tc>
                  <a:txBody>
                    <a:bodyPr/>
                    <a:lstStyle/>
                    <a:p>
                      <a:r>
                        <a:rPr lang="en-US" altLang="zh-CN" dirty="0"/>
                        <a:t>LDPC</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N/A</a:t>
                      </a:r>
                      <a:endParaRPr lang="zh-CN" altLang="en-US" dirty="0"/>
                    </a:p>
                  </a:txBody>
                  <a:tcPr/>
                </a:tc>
                <a:tc>
                  <a:txBody>
                    <a:bodyPr/>
                    <a:lstStyle/>
                    <a:p>
                      <a:r>
                        <a:rPr lang="en-US" altLang="zh-CN" dirty="0"/>
                        <a:t>O</a:t>
                      </a:r>
                      <a:endParaRPr lang="zh-CN" altLang="en-US" dirty="0"/>
                    </a:p>
                  </a:txBody>
                  <a:tcPr/>
                </a:tc>
                <a:tc>
                  <a:txBody>
                    <a:bodyPr/>
                    <a:lstStyle/>
                    <a:p>
                      <a:r>
                        <a:rPr lang="en-US" altLang="zh-CN" dirty="0"/>
                        <a:t>O</a:t>
                      </a:r>
                      <a:endParaRPr lang="zh-CN" altLang="en-US" dirty="0"/>
                    </a:p>
                  </a:txBody>
                  <a:tcPr/>
                </a:tc>
                <a:extLst>
                  <a:ext uri="{0D108BD9-81ED-4DB2-BD59-A6C34878D82A}">
                    <a16:rowId xmlns:a16="http://schemas.microsoft.com/office/drawing/2014/main" val="3041836909"/>
                  </a:ext>
                </a:extLst>
              </a:tr>
              <a:tr h="370840">
                <a:tc>
                  <a:txBody>
                    <a:bodyPr/>
                    <a:lstStyle/>
                    <a:p>
                      <a:r>
                        <a:rPr lang="en-US" altLang="zh-CN" dirty="0"/>
                        <a:t>Frequency stitching</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N/A</a:t>
                      </a:r>
                      <a:endParaRPr lang="zh-CN" altLang="en-US" dirty="0"/>
                    </a:p>
                  </a:txBody>
                  <a:tcPr/>
                </a:tc>
                <a:tc>
                  <a:txBody>
                    <a:bodyPr/>
                    <a:lstStyle/>
                    <a:p>
                      <a:r>
                        <a:rPr lang="en-US" altLang="zh-CN" dirty="0"/>
                        <a:t>N/A</a:t>
                      </a:r>
                      <a:endParaRPr lang="zh-CN" altLang="en-US" dirty="0"/>
                    </a:p>
                  </a:txBody>
                  <a:tcPr/>
                </a:tc>
                <a:tc>
                  <a:txBody>
                    <a:bodyPr/>
                    <a:lstStyle/>
                    <a:p>
                      <a:r>
                        <a:rPr lang="en-US" altLang="zh-CN" dirty="0"/>
                        <a:t>O</a:t>
                      </a:r>
                      <a:endParaRPr lang="zh-CN" altLang="en-US" dirty="0"/>
                    </a:p>
                  </a:txBody>
                  <a:tcPr/>
                </a:tc>
                <a:extLst>
                  <a:ext uri="{0D108BD9-81ED-4DB2-BD59-A6C34878D82A}">
                    <a16:rowId xmlns:a16="http://schemas.microsoft.com/office/drawing/2014/main" val="2813220882"/>
                  </a:ext>
                </a:extLst>
              </a:tr>
              <a:tr h="370840">
                <a:tc>
                  <a:txBody>
                    <a:bodyPr/>
                    <a:lstStyle/>
                    <a:p>
                      <a:r>
                        <a:rPr lang="en-US" altLang="zh-CN" dirty="0"/>
                        <a:t>Dynamic PHR</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N/A</a:t>
                      </a:r>
                      <a:endParaRPr lang="zh-CN" altLang="en-US" dirty="0"/>
                    </a:p>
                  </a:txBody>
                  <a:tcPr/>
                </a:tc>
                <a:tc>
                  <a:txBody>
                    <a:bodyPr/>
                    <a:lstStyle/>
                    <a:p>
                      <a:r>
                        <a:rPr lang="en-US" altLang="zh-CN" dirty="0"/>
                        <a:t>M</a:t>
                      </a:r>
                      <a:endParaRPr lang="zh-CN" altLang="en-US" dirty="0"/>
                    </a:p>
                  </a:txBody>
                  <a:tcPr/>
                </a:tc>
                <a:tc>
                  <a:txBody>
                    <a:bodyPr/>
                    <a:lstStyle/>
                    <a:p>
                      <a:r>
                        <a:rPr lang="en-US" altLang="zh-CN" dirty="0"/>
                        <a:t>CM</a:t>
                      </a:r>
                      <a:endParaRPr lang="zh-CN" altLang="en-US" dirty="0"/>
                    </a:p>
                  </a:txBody>
                  <a:tcPr/>
                </a:tc>
                <a:extLst>
                  <a:ext uri="{0D108BD9-81ED-4DB2-BD59-A6C34878D82A}">
                    <a16:rowId xmlns:a16="http://schemas.microsoft.com/office/drawing/2014/main" val="1689371521"/>
                  </a:ext>
                </a:extLst>
              </a:tr>
              <a:tr h="370840">
                <a:tc>
                  <a:txBody>
                    <a:bodyPr/>
                    <a:lstStyle/>
                    <a:p>
                      <a:r>
                        <a:rPr lang="en-US" altLang="zh-CN" dirty="0"/>
                        <a:t>OTA CIR</a:t>
                      </a:r>
                      <a:endParaRPr lang="zh-CN" altLang="en-US"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dirty="0"/>
                        <a:t>N/A</a:t>
                      </a:r>
                      <a:endParaRPr lang="zh-CN" altLang="en-US" dirty="0"/>
                    </a:p>
                  </a:txBody>
                  <a:tcPr/>
                </a:tc>
                <a:tc>
                  <a:txBody>
                    <a:bodyPr/>
                    <a:lstStyle/>
                    <a:p>
                      <a:r>
                        <a:rPr lang="en-US" altLang="zh-CN" dirty="0"/>
                        <a:t>N/A</a:t>
                      </a:r>
                      <a:endParaRPr lang="zh-CN" altLang="en-US" dirty="0"/>
                    </a:p>
                  </a:txBody>
                  <a:tcPr/>
                </a:tc>
                <a:tc>
                  <a:txBody>
                    <a:bodyPr/>
                    <a:lstStyle/>
                    <a:p>
                      <a:r>
                        <a:rPr lang="en-US" altLang="zh-CN" dirty="0"/>
                        <a:t>O</a:t>
                      </a:r>
                      <a:endParaRPr lang="zh-CN" altLang="en-US" dirty="0"/>
                    </a:p>
                  </a:txBody>
                  <a:tcPr/>
                </a:tc>
                <a:extLst>
                  <a:ext uri="{0D108BD9-81ED-4DB2-BD59-A6C34878D82A}">
                    <a16:rowId xmlns:a16="http://schemas.microsoft.com/office/drawing/2014/main" val="2847501841"/>
                  </a:ext>
                </a:extLst>
              </a:tr>
            </a:tbl>
          </a:graphicData>
        </a:graphic>
      </p:graphicFrame>
    </p:spTree>
    <p:extLst>
      <p:ext uri="{BB962C8B-B14F-4D97-AF65-F5344CB8AC3E}">
        <p14:creationId xmlns:p14="http://schemas.microsoft.com/office/powerpoint/2010/main" val="2158123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References</a:t>
            </a:r>
            <a:endParaRPr lang="zh-CN" altLang="en-US" dirty="0"/>
          </a:p>
        </p:txBody>
      </p:sp>
      <p:sp>
        <p:nvSpPr>
          <p:cNvPr id="3" name="内容占位符 2"/>
          <p:cNvSpPr>
            <a:spLocks noGrp="1"/>
          </p:cNvSpPr>
          <p:nvPr>
            <p:ph idx="1"/>
          </p:nvPr>
        </p:nvSpPr>
        <p:spPr>
          <a:xfrm>
            <a:off x="350665" y="1751013"/>
            <a:ext cx="8784976" cy="4113213"/>
          </a:xfrm>
        </p:spPr>
        <p:txBody>
          <a:bodyPr/>
          <a:lstStyle/>
          <a:p>
            <a:r>
              <a:rPr lang="en-US" altLang="zh-CN" sz="1800" b="0" dirty="0"/>
              <a:t>[1] 15-23-0177-00-04ab-some-thoughts-on-4ab-device-categories</a:t>
            </a:r>
          </a:p>
          <a:p>
            <a:r>
              <a:rPr lang="en-US" altLang="zh-CN" sz="1800" b="0" dirty="0"/>
              <a:t>[2] 15-23-0100-02-04ab-nba-uwb-technical-framework-for-draft0</a:t>
            </a:r>
          </a:p>
          <a:p>
            <a:r>
              <a:rPr lang="en-US" altLang="zh-CN" sz="1800" b="0" dirty="0"/>
              <a:t>[3] 15-23-0079-01-04ab-latest-consensus-on-uwb-sensing-for-802-15-4ab</a:t>
            </a:r>
          </a:p>
          <a:p>
            <a:r>
              <a:rPr lang="en-US" altLang="zh-CN" sz="1800" b="0" dirty="0"/>
              <a:t>[4] P802.15.4z, Draft Standard for Low-Rate Wireless Networks</a:t>
            </a:r>
          </a:p>
        </p:txBody>
      </p:sp>
      <p:sp>
        <p:nvSpPr>
          <p:cNvPr id="4" name="灯片编号占位符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567690439"/>
      </p:ext>
    </p:extLst>
  </p:cSld>
  <p:clrMapOvr>
    <a:masterClrMapping/>
  </p:clrMapOvr>
</p:sld>
</file>

<file path=ppt/theme/theme1.xml><?xml version="1.0" encoding="utf-8"?>
<a:theme xmlns:a="http://schemas.openxmlformats.org/drawingml/2006/main" name="Office 主题">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45540</TotalTime>
  <Words>556</Words>
  <Application>Microsoft Office PowerPoint</Application>
  <PresentationFormat>全屏显示(4:3)</PresentationFormat>
  <Paragraphs>131</Paragraphs>
  <Slides>6</Slides>
  <Notes>1</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6</vt:i4>
      </vt:variant>
    </vt:vector>
  </HeadingPairs>
  <TitlesOfParts>
    <vt:vector size="14" baseType="lpstr">
      <vt:lpstr>Arial Unicode MS</vt:lpstr>
      <vt:lpstr>MS Gothic</vt:lpstr>
      <vt:lpstr>宋体</vt:lpstr>
      <vt:lpstr>Cambria Math</vt:lpstr>
      <vt:lpstr>Times New Roman</vt:lpstr>
      <vt:lpstr>Wingdings</vt:lpstr>
      <vt:lpstr>Office 主题</vt:lpstr>
      <vt:lpstr>Visio</vt:lpstr>
      <vt:lpstr>PowerPoint 演示文稿</vt:lpstr>
      <vt:lpstr>Background</vt:lpstr>
      <vt:lpstr>Device Categories Proposal</vt:lpstr>
      <vt:lpstr>PPDU Configuration </vt:lpstr>
      <vt:lpstr>Main Features support by different device type</vt:lpstr>
      <vt:lpstr>References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Considerations on sensing and feedback procedure</dc:title>
  <dc:creator>liuchenchen</dc:creator>
  <cp:lastModifiedBy>liuchenchen</cp:lastModifiedBy>
  <cp:revision>532</cp:revision>
  <cp:lastPrinted>1601-01-01T00:00:00Z</cp:lastPrinted>
  <dcterms:created xsi:type="dcterms:W3CDTF">2020-06-15T07:09:50Z</dcterms:created>
  <dcterms:modified xsi:type="dcterms:W3CDTF">2023-05-15T17:35:57Z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(3)tl2Ka93IwshDr4RP71wrfn+JjBtjmuFm0pu3696bYBaeLi0mFzgGN2qZwIFwWCze+HcnuJL3
JjUZ+IG7gDROdukFTJIO0zhy+xUAH35sHzYumw0sMc5S9GgLtv+5TwcZueyF16VJvpB+zpGr
GFhLXGIEoiBYHi4npjjJK7ebCgGvBh8Ac2NrCLZC0W7gN3opQT6D8cxq0eiWUSSSUPHiQgqe
0t8ZSFFbTTTg+QG3PN</vt:lpwstr>
  </property>
  <property fmtid="{D5CDD505-2E9C-101B-9397-08002B2CF9AE}" pid="3" name="_2015_ms_pID_7253431">
    <vt:lpwstr>kntYQQ/QnlOWz96Te2E0tEyPvND+VxEW8Q8DoHEAetQ4dhYg2IW6xD
OS4L5j6m7M5DEBEE4rA0feagjHoYFv8N/tgH/fi45XdoOjyKFd6Fi9pdZTqGzak76ET4kixu
Qt9TcCBMMTFiRnu35ckhITsYAmpzK1vQ6VtD9KnnSe6sDnW6KFvodPPvrC0nIy6ErhF71Mzv
oHIUq/1yqivw1xo83GHJhIBKYApJAu8mN/Io</vt:lpwstr>
  </property>
  <property fmtid="{D5CDD505-2E9C-101B-9397-08002B2CF9AE}" pid="4" name="_2015_ms_pID_7253432">
    <vt:lpwstr>KLgDlwUFJ4NREtwZ8FztkPE=</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1683853179</vt:lpwstr>
  </property>
</Properties>
</file>