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260" r:id="rId3"/>
    <p:sldId id="269" r:id="rId4"/>
    <p:sldId id="265" r:id="rId5"/>
    <p:sldId id="271" r:id="rId6"/>
    <p:sldId id="273" r:id="rId7"/>
    <p:sldId id="274" r:id="rId8"/>
    <p:sldId id="275" r:id="rId9"/>
    <p:sldId id="277" r:id="rId10"/>
    <p:sldId id="267" r:id="rId11"/>
    <p:sldId id="280" r:id="rId12"/>
    <p:sldId id="282" r:id="rId13"/>
    <p:sldId id="279" r:id="rId14"/>
    <p:sldId id="27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FF"/>
    <a:srgbClr val="0432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09"/>
    <p:restoredTop sz="95915"/>
  </p:normalViewPr>
  <p:slideViewPr>
    <p:cSldViewPr>
      <p:cViewPr varScale="1">
        <p:scale>
          <a:sx n="179" d="100"/>
          <a:sy n="179" d="100"/>
        </p:scale>
        <p:origin x="1384"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dirty="0"/>
              <a:t>May 2023</a:t>
            </a:r>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Jinjing Jiang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dirty="0"/>
              <a:t>May 2023</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Jinjing Jiang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dirty="0"/>
              <a:t>May 2023</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Jinjing Jiang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dirty="0"/>
              <a:t>May 2023</a:t>
            </a:r>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Jinjing Jiang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dirty="0"/>
              <a:t>May 2023</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Jinjing Jiang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2023</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Jinjing Jiang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200" b="1" i="0" u="none" strike="noStrike" kern="1200" dirty="0">
                <a:solidFill>
                  <a:schemeClr val="tx1"/>
                </a:solidFill>
                <a:effectLst/>
                <a:latin typeface="Times New Roman" panose="02020603050405020304" pitchFamily="18" charset="0"/>
                <a:ea typeface="+mn-ea"/>
                <a:cs typeface="+mn-cs"/>
              </a:rPr>
              <a:t>15-23-0260-04ab</a:t>
            </a:r>
            <a:endParaRPr lang="en-US" altLang="en-US" sz="1400" b="1" dirty="0"/>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Submission</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May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Jinjing Jiang (Apple Inc.)</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839200"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Compressed PSDU for </a:t>
            </a:r>
            <a:r>
              <a:rPr lang="en-US" sz="1600" dirty="0"/>
              <a:t>One-to-Many Ranging using NBA-MMS</a:t>
            </a:r>
            <a:endParaRPr lang="en-US" altLang="en-US" sz="1600" dirty="0"/>
          </a:p>
          <a:p>
            <a:r>
              <a:rPr lang="en-US" altLang="en-US" sz="1600" b="1" dirty="0"/>
              <a:t>Date Submitted: </a:t>
            </a:r>
            <a:r>
              <a:rPr lang="en-US" altLang="en-US" sz="1600" dirty="0"/>
              <a:t>May 15, 2023	</a:t>
            </a:r>
          </a:p>
          <a:p>
            <a:r>
              <a:rPr lang="en-US" altLang="en-US" sz="1600" b="1" dirty="0"/>
              <a:t>Source:</a:t>
            </a:r>
            <a:r>
              <a:rPr lang="en-US" altLang="en-US" sz="1600" dirty="0"/>
              <a:t> Jinjing Jiang, Robert Golshan, Alexander Krebs, </a:t>
            </a:r>
            <a:r>
              <a:rPr lang="en-US" altLang="en-US" sz="1600" dirty="0" err="1"/>
              <a:t>Xiliang</a:t>
            </a:r>
            <a:r>
              <a:rPr lang="en-US" altLang="en-US" sz="1600" dirty="0"/>
              <a:t> Luo, SK Yong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err="1">
                <a:solidFill>
                  <a:schemeClr val="tx2"/>
                </a:solidFill>
              </a:rPr>
              <a:t>jinjing@apple.com</a:t>
            </a:r>
            <a:endParaRPr lang="en-US" altLang="en-US" sz="1600" dirty="0">
              <a:solidFill>
                <a:schemeClr val="tx2"/>
              </a:solidFill>
            </a:endParaRPr>
          </a:p>
          <a:p>
            <a:endParaRPr lang="en-US" altLang="en-US" sz="1600" dirty="0">
              <a:solidFill>
                <a:schemeClr val="tx2"/>
              </a:solidFill>
            </a:endParaRPr>
          </a:p>
          <a:p>
            <a:pPr>
              <a:spcBef>
                <a:spcPts val="600"/>
              </a:spcBef>
              <a:spcAft>
                <a:spcPts val="600"/>
              </a:spcAft>
            </a:pPr>
            <a:r>
              <a:rPr lang="en-US" altLang="en-US" sz="1600" b="1" dirty="0"/>
              <a:t>Abstract:</a:t>
            </a:r>
            <a:r>
              <a:rPr lang="en-US" altLang="en-US" sz="1600" dirty="0"/>
              <a:t>	Basic frame exchange sequences for one-to-many ranging using NBA-MMS. </a:t>
            </a:r>
          </a:p>
          <a:p>
            <a:pPr>
              <a:spcBef>
                <a:spcPts val="600"/>
              </a:spcBef>
              <a:spcAft>
                <a:spcPts val="600"/>
              </a:spcAft>
            </a:pPr>
            <a:r>
              <a:rPr lang="en-US" altLang="en-US" sz="1600" b="1" dirty="0"/>
              <a:t>Purpose:   </a:t>
            </a:r>
            <a:r>
              <a:rPr lang="en-US" altLang="en-US" sz="1600" dirty="0"/>
              <a:t>Extend NBA-MMS usage to one-to-many use cases.</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3F3CB-8B53-3AC7-FA47-310FCE3294D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C860A35-5C97-2F80-83E4-34B329A49C3F}"/>
              </a:ext>
            </a:extLst>
          </p:cNvPr>
          <p:cNvSpPr>
            <a:spLocks noGrp="1"/>
          </p:cNvSpPr>
          <p:nvPr>
            <p:ph idx="1"/>
          </p:nvPr>
        </p:nvSpPr>
        <p:spPr/>
        <p:txBody>
          <a:bodyPr/>
          <a:lstStyle/>
          <a:p>
            <a:r>
              <a:rPr lang="en-US" sz="2000" dirty="0"/>
              <a:t>The compressed PSDU design for one-to-many ranging follows the same design of one-to-one ranging </a:t>
            </a:r>
          </a:p>
          <a:p>
            <a:pPr lvl="1"/>
            <a:r>
              <a:rPr lang="en-US" sz="1600" dirty="0"/>
              <a:t>Use new PSDU IDs to differentiate from one-to-one ranging</a:t>
            </a:r>
          </a:p>
          <a:p>
            <a:pPr lvl="1"/>
            <a:r>
              <a:rPr lang="en-US" sz="1600" dirty="0"/>
              <a:t>Additional variations or optimizations are indicated by new Message Control values.</a:t>
            </a:r>
          </a:p>
          <a:p>
            <a:endParaRPr lang="en-US" sz="2400" dirty="0"/>
          </a:p>
        </p:txBody>
      </p:sp>
      <p:sp>
        <p:nvSpPr>
          <p:cNvPr id="4" name="Date Placeholder 3">
            <a:extLst>
              <a:ext uri="{FF2B5EF4-FFF2-40B4-BE49-F238E27FC236}">
                <a16:creationId xmlns:a16="http://schemas.microsoft.com/office/drawing/2014/main" id="{94C7D6ED-03E1-E088-2ECB-919F17BAC04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E62C95FE-E1C2-B509-0CFF-4534698B5CC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EBB70815-B17E-B7FC-A4AD-93180017CF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2256953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7941-78B9-29BB-EC0F-2B6EEBFBE09B}"/>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8B7557AD-FD37-DC2D-DA6C-0E7CC5C6D08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B85A420-2945-26B7-96D5-66C16489536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CD9ADBD0-9DB5-729B-0398-D63F0D5E58D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graphicFrame>
        <p:nvGraphicFramePr>
          <p:cNvPr id="7" name="Table 7">
            <a:extLst>
              <a:ext uri="{FF2B5EF4-FFF2-40B4-BE49-F238E27FC236}">
                <a16:creationId xmlns:a16="http://schemas.microsoft.com/office/drawing/2014/main" id="{D38490AA-2C21-0163-1702-B07F0AF8CF96}"/>
              </a:ext>
            </a:extLst>
          </p:cNvPr>
          <p:cNvGraphicFramePr>
            <a:graphicFrameLocks noGrp="1"/>
          </p:cNvGraphicFramePr>
          <p:nvPr>
            <p:ph idx="1"/>
            <p:extLst>
              <p:ext uri="{D42A27DB-BD31-4B8C-83A1-F6EECF244321}">
                <p14:modId xmlns:p14="http://schemas.microsoft.com/office/powerpoint/2010/main" val="3571300425"/>
              </p:ext>
            </p:extLst>
          </p:nvPr>
        </p:nvGraphicFramePr>
        <p:xfrm>
          <a:off x="228600" y="685800"/>
          <a:ext cx="8610600" cy="5990086"/>
        </p:xfrm>
        <a:graphic>
          <a:graphicData uri="http://schemas.openxmlformats.org/drawingml/2006/table">
            <a:tbl>
              <a:tblPr firstRow="1" bandRow="1">
                <a:tableStyleId>{5C22544A-7EE6-4342-B048-85BDC9FD1C3A}</a:tableStyleId>
              </a:tblPr>
              <a:tblGrid>
                <a:gridCol w="1097430">
                  <a:extLst>
                    <a:ext uri="{9D8B030D-6E8A-4147-A177-3AD203B41FA5}">
                      <a16:colId xmlns:a16="http://schemas.microsoft.com/office/drawing/2014/main" val="902791302"/>
                    </a:ext>
                  </a:extLst>
                </a:gridCol>
                <a:gridCol w="1519517">
                  <a:extLst>
                    <a:ext uri="{9D8B030D-6E8A-4147-A177-3AD203B41FA5}">
                      <a16:colId xmlns:a16="http://schemas.microsoft.com/office/drawing/2014/main" val="3060479327"/>
                    </a:ext>
                  </a:extLst>
                </a:gridCol>
                <a:gridCol w="759759">
                  <a:extLst>
                    <a:ext uri="{9D8B030D-6E8A-4147-A177-3AD203B41FA5}">
                      <a16:colId xmlns:a16="http://schemas.microsoft.com/office/drawing/2014/main" val="3660603406"/>
                    </a:ext>
                  </a:extLst>
                </a:gridCol>
                <a:gridCol w="1688353">
                  <a:extLst>
                    <a:ext uri="{9D8B030D-6E8A-4147-A177-3AD203B41FA5}">
                      <a16:colId xmlns:a16="http://schemas.microsoft.com/office/drawing/2014/main" val="1552355151"/>
                    </a:ext>
                  </a:extLst>
                </a:gridCol>
                <a:gridCol w="3545541">
                  <a:extLst>
                    <a:ext uri="{9D8B030D-6E8A-4147-A177-3AD203B41FA5}">
                      <a16:colId xmlns:a16="http://schemas.microsoft.com/office/drawing/2014/main" val="1434530911"/>
                    </a:ext>
                  </a:extLst>
                </a:gridCol>
              </a:tblGrid>
              <a:tr h="290326">
                <a:tc>
                  <a:txBody>
                    <a:bodyPr/>
                    <a:lstStyle/>
                    <a:p>
                      <a:pPr algn="ctr"/>
                      <a:r>
                        <a:rPr lang="en-US" sz="1200" dirty="0"/>
                        <a:t>Phase</a:t>
                      </a:r>
                    </a:p>
                  </a:txBody>
                  <a:tcPr/>
                </a:tc>
                <a:tc>
                  <a:txBody>
                    <a:bodyPr/>
                    <a:lstStyle/>
                    <a:p>
                      <a:pPr algn="ctr"/>
                      <a:r>
                        <a:rPr lang="en-US" sz="1200" dirty="0"/>
                        <a:t>Message</a:t>
                      </a:r>
                    </a:p>
                  </a:txBody>
                  <a:tcPr/>
                </a:tc>
                <a:tc>
                  <a:txBody>
                    <a:bodyPr/>
                    <a:lstStyle/>
                    <a:p>
                      <a:pPr algn="ctr"/>
                      <a:r>
                        <a:rPr lang="en-US" sz="1200" dirty="0"/>
                        <a:t>ID</a:t>
                      </a:r>
                    </a:p>
                  </a:txBody>
                  <a:tcPr/>
                </a:tc>
                <a:tc>
                  <a:txBody>
                    <a:bodyPr/>
                    <a:lstStyle/>
                    <a:p>
                      <a:pPr algn="ctr"/>
                      <a:r>
                        <a:rPr lang="en-US" sz="1200" dirty="0"/>
                        <a:t>Octets 1-N [Len]</a:t>
                      </a:r>
                    </a:p>
                  </a:txBody>
                  <a:tcPr/>
                </a:tc>
                <a:tc>
                  <a:txBody>
                    <a:bodyPr/>
                    <a:lstStyle/>
                    <a:p>
                      <a:pPr algn="ctr"/>
                      <a:r>
                        <a:rPr lang="en-US" sz="1200" dirty="0"/>
                        <a:t>Description</a:t>
                      </a:r>
                    </a:p>
                  </a:txBody>
                  <a:tcPr/>
                </a:tc>
                <a:extLst>
                  <a:ext uri="{0D108BD9-81ED-4DB2-BD59-A6C34878D82A}">
                    <a16:rowId xmlns:a16="http://schemas.microsoft.com/office/drawing/2014/main" val="683607693"/>
                  </a:ext>
                </a:extLst>
              </a:tr>
              <a:tr h="5348474">
                <a:tc>
                  <a:txBody>
                    <a:bodyPr/>
                    <a:lstStyle/>
                    <a:p>
                      <a:pPr algn="ctr"/>
                      <a:r>
                        <a:rPr lang="en-US" sz="1200" b="1" dirty="0"/>
                        <a:t>Control</a:t>
                      </a:r>
                    </a:p>
                  </a:txBody>
                  <a:tcPr anchor="ctr"/>
                </a:tc>
                <a:tc>
                  <a:txBody>
                    <a:bodyPr/>
                    <a:lstStyle/>
                    <a:p>
                      <a:r>
                        <a:rPr lang="en-US" sz="1200" b="1" dirty="0"/>
                        <a:t>POLL (one-to-many)</a:t>
                      </a:r>
                    </a:p>
                  </a:txBody>
                  <a:tcPr/>
                </a:tc>
                <a:tc>
                  <a:txBody>
                    <a:bodyPr/>
                    <a:lstStyle/>
                    <a:p>
                      <a:r>
                        <a:rPr lang="en-US" sz="1200" dirty="0"/>
                        <a:t>0x10</a:t>
                      </a:r>
                    </a:p>
                  </a:txBody>
                  <a:tcPr/>
                </a:tc>
                <a:tc>
                  <a:txBody>
                    <a:bodyPr/>
                    <a:lstStyle/>
                    <a:p>
                      <a:pPr marL="0" algn="l" defTabSz="914400" rtl="0" eaLnBrk="1" latinLnBrk="0" hangingPunct="1"/>
                      <a:r>
                        <a:rPr lang="en-GB" sz="1100" kern="1200" dirty="0">
                          <a:solidFill>
                            <a:schemeClr val="dk1"/>
                          </a:solidFill>
                          <a:latin typeface="+mn-lt"/>
                          <a:ea typeface="+mn-ea"/>
                          <a:cs typeface="+mn-cs"/>
                        </a:rPr>
                        <a:t>[Hash[3], </a:t>
                      </a:r>
                      <a:r>
                        <a:rPr lang="en-GB" sz="1100" kern="1200" dirty="0" err="1">
                          <a:solidFill>
                            <a:schemeClr val="dk1"/>
                          </a:solidFill>
                          <a:latin typeface="+mn-lt"/>
                          <a:ea typeface="+mn-ea"/>
                          <a:cs typeface="+mn-cs"/>
                        </a:rPr>
                        <a:t>Prand</a:t>
                      </a:r>
                      <a:r>
                        <a:rPr lang="en-GB" sz="1100" kern="1200" dirty="0">
                          <a:solidFill>
                            <a:schemeClr val="dk1"/>
                          </a:solidFill>
                          <a:latin typeface="+mn-lt"/>
                          <a:ea typeface="+mn-ea"/>
                          <a:cs typeface="+mn-cs"/>
                        </a:rPr>
                        <a:t>[3],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pPr marL="0" marR="0" algn="l" defTabSz="914400" rtl="0" eaLnBrk="1" latinLnBrk="0" hangingPunct="1">
                        <a:spcBef>
                          <a:spcPts val="0"/>
                        </a:spcBef>
                        <a:spcAft>
                          <a:spcPts val="1200"/>
                        </a:spcAft>
                      </a:pPr>
                      <a:r>
                        <a:rPr lang="en-US" sz="1100" kern="1200" dirty="0">
                          <a:solidFill>
                            <a:schemeClr val="dk1"/>
                          </a:solidFill>
                          <a:latin typeface="+mn-lt"/>
                          <a:ea typeface="+mn-ea"/>
                          <a:cs typeface="+mn-cs"/>
                        </a:rPr>
                        <a:t>A poll message for one-to-many ranging session.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=0x00:</a:t>
                      </a:r>
                      <a:br>
                        <a:rPr lang="en-US" sz="1800" kern="1200" dirty="0">
                          <a:solidFill>
                            <a:schemeClr val="dk1"/>
                          </a:solidFill>
                          <a:effectLst/>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={0x00, 0x00}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This is the POLL message for access slots that are not the first one.</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0x10: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={Number of Responders[1], </a:t>
                      </a:r>
                      <a:r>
                        <a:rPr lang="en-US" sz="1100" kern="1200" dirty="0" err="1">
                          <a:solidFill>
                            <a:schemeClr val="dk1"/>
                          </a:solidFill>
                          <a:latin typeface="+mn-lt"/>
                          <a:ea typeface="+mn-ea"/>
                          <a:cs typeface="+mn-cs"/>
                        </a:rPr>
                        <a:t>SlotsPerResponder</a:t>
                      </a:r>
                      <a:r>
                        <a:rPr lang="en-US" sz="1100" kern="1200" dirty="0">
                          <a:solidFill>
                            <a:schemeClr val="dk1"/>
                          </a:solidFill>
                          <a:latin typeface="+mn-lt"/>
                          <a:ea typeface="+mn-ea"/>
                          <a:cs typeface="+mn-cs"/>
                        </a:rPr>
                        <a:t>[1], List of Responder Address[3]}</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0x20: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={Number of Responders[1], </a:t>
                      </a:r>
                      <a:r>
                        <a:rPr lang="en-US" sz="1100" kern="1200" dirty="0" err="1">
                          <a:solidFill>
                            <a:schemeClr val="dk1"/>
                          </a:solidFill>
                          <a:latin typeface="+mn-lt"/>
                          <a:ea typeface="+mn-ea"/>
                          <a:cs typeface="+mn-cs"/>
                        </a:rPr>
                        <a:t>SlotsPerResponder</a:t>
                      </a:r>
                      <a:r>
                        <a:rPr lang="en-US" sz="1100" kern="1200" dirty="0">
                          <a:solidFill>
                            <a:schemeClr val="dk1"/>
                          </a:solidFill>
                          <a:latin typeface="+mn-lt"/>
                          <a:ea typeface="+mn-ea"/>
                          <a:cs typeface="+mn-cs"/>
                        </a:rPr>
                        <a:t>[1], List of {Responder Address[3], </a:t>
                      </a:r>
                      <a:r>
                        <a:rPr lang="en-US" sz="1100" kern="1200" dirty="0" err="1">
                          <a:solidFill>
                            <a:schemeClr val="dk1"/>
                          </a:solidFill>
                          <a:latin typeface="+mn-lt"/>
                          <a:ea typeface="+mn-ea"/>
                          <a:cs typeface="+mn-cs"/>
                        </a:rPr>
                        <a:t>StartSlotIndex</a:t>
                      </a:r>
                      <a:r>
                        <a:rPr lang="en-US" sz="1100" kern="1200" dirty="0">
                          <a:solidFill>
                            <a:schemeClr val="dk1"/>
                          </a:solidFill>
                          <a:latin typeface="+mn-lt"/>
                          <a:ea typeface="+mn-ea"/>
                          <a:cs typeface="+mn-cs"/>
                        </a:rPr>
                        <a:t>[2], </a:t>
                      </a:r>
                      <a:r>
                        <a:rPr lang="en-US" sz="1100" kern="1200" dirty="0" err="1">
                          <a:solidFill>
                            <a:schemeClr val="dk1"/>
                          </a:solidFill>
                          <a:latin typeface="+mn-lt"/>
                          <a:ea typeface="+mn-ea"/>
                          <a:cs typeface="+mn-cs"/>
                        </a:rPr>
                        <a:t>EndSlotIndex</a:t>
                      </a:r>
                      <a:r>
                        <a:rPr lang="en-US" sz="1100" kern="1200" dirty="0">
                          <a:solidFill>
                            <a:schemeClr val="dk1"/>
                          </a:solidFill>
                          <a:latin typeface="+mn-lt"/>
                          <a:ea typeface="+mn-ea"/>
                          <a:cs typeface="+mn-cs"/>
                        </a:rPr>
                        <a:t>[2]}}</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0x30: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Message Control = 0x10, but both Initiator and Responder send the measurement report</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0x40: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a:t>
                      </a: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0x10, but both Initiator and Responder send the measurement report</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0x50:</a:t>
                      </a:r>
                      <a:br>
                        <a:rPr lang="en-US" sz="1100" kern="1200" dirty="0">
                          <a:solidFill>
                            <a:schemeClr val="dk1"/>
                          </a:solidFill>
                          <a:latin typeface="+mn-lt"/>
                          <a:ea typeface="+mn-ea"/>
                          <a:cs typeface="+mn-cs"/>
                        </a:rPr>
                      </a:br>
                      <a:r>
                        <a:rPr lang="en-US" sz="1100" kern="1200" dirty="0" err="1">
                          <a:solidFill>
                            <a:schemeClr val="dk1"/>
                          </a:solidFill>
                          <a:latin typeface="+mn-lt"/>
                          <a:ea typeface="+mn-ea"/>
                          <a:cs typeface="+mn-cs"/>
                        </a:rPr>
                        <a:t>MessageContent</a:t>
                      </a:r>
                      <a:r>
                        <a:rPr lang="en-US" sz="1100" kern="1200" dirty="0">
                          <a:solidFill>
                            <a:schemeClr val="dk1"/>
                          </a:solidFill>
                          <a:latin typeface="+mn-lt"/>
                          <a:ea typeface="+mn-ea"/>
                          <a:cs typeface="+mn-cs"/>
                        </a:rPr>
                        <a:t>={</a:t>
                      </a:r>
                      <a:r>
                        <a:rPr lang="en-US" sz="1100" kern="1200" dirty="0" err="1">
                          <a:solidFill>
                            <a:schemeClr val="dk1"/>
                          </a:solidFill>
                          <a:latin typeface="+mn-lt"/>
                          <a:ea typeface="+mn-ea"/>
                          <a:cs typeface="+mn-cs"/>
                        </a:rPr>
                        <a:t>NumberOfAccessSlots</a:t>
                      </a:r>
                      <a:r>
                        <a:rPr lang="en-US" sz="1100" kern="1200" dirty="0">
                          <a:solidFill>
                            <a:schemeClr val="dk1"/>
                          </a:solidFill>
                          <a:latin typeface="+mn-lt"/>
                          <a:ea typeface="+mn-ea"/>
                          <a:cs typeface="+mn-cs"/>
                        </a:rPr>
                        <a:t>[1], </a:t>
                      </a:r>
                      <a:r>
                        <a:rPr lang="en-US" sz="1100" kern="1200" dirty="0" err="1">
                          <a:solidFill>
                            <a:schemeClr val="dk1"/>
                          </a:solidFill>
                          <a:latin typeface="+mn-lt"/>
                          <a:ea typeface="+mn-ea"/>
                          <a:cs typeface="+mn-cs"/>
                        </a:rPr>
                        <a:t>SizeOfAccessSlots</a:t>
                      </a:r>
                      <a:r>
                        <a:rPr lang="en-US" sz="1100" kern="1200" dirty="0">
                          <a:solidFill>
                            <a:schemeClr val="dk1"/>
                          </a:solidFill>
                          <a:latin typeface="+mn-lt"/>
                          <a:ea typeface="+mn-ea"/>
                          <a:cs typeface="+mn-cs"/>
                        </a:rPr>
                        <a:t>[1]}</a:t>
                      </a:r>
                    </a:p>
                    <a:p>
                      <a:pPr marL="0" marR="0" algn="l" defTabSz="914400" rtl="0" eaLnBrk="1" latinLnBrk="0" hangingPunct="1">
                        <a:spcBef>
                          <a:spcPts val="0"/>
                        </a:spcBef>
                        <a:spcAft>
                          <a:spcPts val="1200"/>
                        </a:spcAft>
                      </a:pPr>
                      <a:r>
                        <a:rPr lang="en-US" sz="1100" b="1" kern="1200" dirty="0" err="1">
                          <a:solidFill>
                            <a:schemeClr val="dk1"/>
                          </a:solidFill>
                          <a:latin typeface="+mn-lt"/>
                          <a:ea typeface="+mn-ea"/>
                          <a:cs typeface="+mn-cs"/>
                        </a:rPr>
                        <a:t>MessageControl</a:t>
                      </a:r>
                      <a:r>
                        <a:rPr lang="en-US" sz="1100" b="1" kern="1200" dirty="0">
                          <a:solidFill>
                            <a:schemeClr val="dk1"/>
                          </a:solidFill>
                          <a:latin typeface="+mn-lt"/>
                          <a:ea typeface="+mn-ea"/>
                          <a:cs typeface="+mn-cs"/>
                        </a:rPr>
                        <a:t> = 0x60:</a:t>
                      </a:r>
                      <a:br>
                        <a:rPr lang="en-US" sz="1100" kern="1200" dirty="0">
                          <a:solidFill>
                            <a:schemeClr val="dk1"/>
                          </a:solidFill>
                          <a:latin typeface="+mn-lt"/>
                          <a:ea typeface="+mn-ea"/>
                          <a:cs typeface="+mn-cs"/>
                        </a:rPr>
                      </a:br>
                      <a:r>
                        <a:rPr lang="en-US" sz="1100" kern="1200" dirty="0">
                          <a:solidFill>
                            <a:schemeClr val="dk1"/>
                          </a:solidFill>
                          <a:latin typeface="+mn-lt"/>
                          <a:ea typeface="+mn-ea"/>
                          <a:cs typeface="+mn-cs"/>
                        </a:rPr>
                        <a:t>Same as </a:t>
                      </a: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0x50, but the Response frame and Poll frame in NB is switched</a:t>
                      </a:r>
                    </a:p>
                    <a:p>
                      <a:pPr marL="0" marR="0" algn="l" defTabSz="914400" rtl="0" eaLnBrk="1" latinLnBrk="0" hangingPunct="1">
                        <a:spcBef>
                          <a:spcPts val="0"/>
                        </a:spcBef>
                        <a:spcAft>
                          <a:spcPts val="1200"/>
                        </a:spcAft>
                      </a:pPr>
                      <a:r>
                        <a:rPr lang="en-US" sz="1100" kern="1200" dirty="0" err="1">
                          <a:solidFill>
                            <a:schemeClr val="dk1"/>
                          </a:solidFill>
                          <a:latin typeface="+mn-lt"/>
                          <a:ea typeface="+mn-ea"/>
                          <a:cs typeface="+mn-cs"/>
                        </a:rPr>
                        <a:t>MessageControl</a:t>
                      </a:r>
                      <a:r>
                        <a:rPr lang="en-US" sz="1100" kern="1200" dirty="0">
                          <a:solidFill>
                            <a:schemeClr val="dk1"/>
                          </a:solidFill>
                          <a:latin typeface="+mn-lt"/>
                          <a:ea typeface="+mn-ea"/>
                          <a:cs typeface="+mn-cs"/>
                        </a:rPr>
                        <a:t> = others: reserved</a:t>
                      </a:r>
                    </a:p>
                    <a:p>
                      <a:pPr marL="0" marR="0" algn="l">
                        <a:spcBef>
                          <a:spcPts val="0"/>
                        </a:spcBef>
                        <a:spcAft>
                          <a:spcPts val="1200"/>
                        </a:spcAft>
                      </a:pPr>
                      <a:r>
                        <a:rPr lang="en-US" sz="900" dirty="0">
                          <a:effectLst/>
                          <a:latin typeface="Arial" panose="020B0604020202020204" pitchFamily="34" charset="0"/>
                          <a:ea typeface="Calibri" panose="020F0502020204030204" pitchFamily="34" charset="0"/>
                        </a:rPr>
                        <a:t> </a:t>
                      </a:r>
                      <a:endParaRPr lang="en-US" sz="9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471619944"/>
                  </a:ext>
                </a:extLst>
              </a:tr>
            </a:tbl>
          </a:graphicData>
        </a:graphic>
      </p:graphicFrame>
    </p:spTree>
    <p:extLst>
      <p:ext uri="{BB962C8B-B14F-4D97-AF65-F5344CB8AC3E}">
        <p14:creationId xmlns:p14="http://schemas.microsoft.com/office/powerpoint/2010/main" val="390035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8B7557AD-FD37-DC2D-DA6C-0E7CC5C6D08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3B85A420-2945-26B7-96D5-66C16489536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CD9ADBD0-9DB5-729B-0398-D63F0D5E58D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7">
            <a:extLst>
              <a:ext uri="{FF2B5EF4-FFF2-40B4-BE49-F238E27FC236}">
                <a16:creationId xmlns:a16="http://schemas.microsoft.com/office/drawing/2014/main" id="{D38490AA-2C21-0163-1702-B07F0AF8CF96}"/>
              </a:ext>
            </a:extLst>
          </p:cNvPr>
          <p:cNvGraphicFramePr>
            <a:graphicFrameLocks noGrp="1"/>
          </p:cNvGraphicFramePr>
          <p:nvPr>
            <p:ph idx="1"/>
            <p:extLst>
              <p:ext uri="{D42A27DB-BD31-4B8C-83A1-F6EECF244321}">
                <p14:modId xmlns:p14="http://schemas.microsoft.com/office/powerpoint/2010/main" val="172765025"/>
              </p:ext>
            </p:extLst>
          </p:nvPr>
        </p:nvGraphicFramePr>
        <p:xfrm>
          <a:off x="266700" y="1524000"/>
          <a:ext cx="8686800" cy="4165600"/>
        </p:xfrm>
        <a:graphic>
          <a:graphicData uri="http://schemas.openxmlformats.org/drawingml/2006/table">
            <a:tbl>
              <a:tblPr firstRow="1" bandRow="1">
                <a:tableStyleId>{5C22544A-7EE6-4342-B048-85BDC9FD1C3A}</a:tableStyleId>
              </a:tblPr>
              <a:tblGrid>
                <a:gridCol w="1107142">
                  <a:extLst>
                    <a:ext uri="{9D8B030D-6E8A-4147-A177-3AD203B41FA5}">
                      <a16:colId xmlns:a16="http://schemas.microsoft.com/office/drawing/2014/main" val="902791302"/>
                    </a:ext>
                  </a:extLst>
                </a:gridCol>
                <a:gridCol w="1532964">
                  <a:extLst>
                    <a:ext uri="{9D8B030D-6E8A-4147-A177-3AD203B41FA5}">
                      <a16:colId xmlns:a16="http://schemas.microsoft.com/office/drawing/2014/main" val="3060479327"/>
                    </a:ext>
                  </a:extLst>
                </a:gridCol>
                <a:gridCol w="766482">
                  <a:extLst>
                    <a:ext uri="{9D8B030D-6E8A-4147-A177-3AD203B41FA5}">
                      <a16:colId xmlns:a16="http://schemas.microsoft.com/office/drawing/2014/main" val="3660603406"/>
                    </a:ext>
                  </a:extLst>
                </a:gridCol>
                <a:gridCol w="1703294">
                  <a:extLst>
                    <a:ext uri="{9D8B030D-6E8A-4147-A177-3AD203B41FA5}">
                      <a16:colId xmlns:a16="http://schemas.microsoft.com/office/drawing/2014/main" val="1552355151"/>
                    </a:ext>
                  </a:extLst>
                </a:gridCol>
                <a:gridCol w="3576918">
                  <a:extLst>
                    <a:ext uri="{9D8B030D-6E8A-4147-A177-3AD203B41FA5}">
                      <a16:colId xmlns:a16="http://schemas.microsoft.com/office/drawing/2014/main" val="1434530911"/>
                    </a:ext>
                  </a:extLst>
                </a:gridCol>
              </a:tblGrid>
              <a:tr h="370840">
                <a:tc>
                  <a:txBody>
                    <a:bodyPr/>
                    <a:lstStyle/>
                    <a:p>
                      <a:pPr algn="ctr"/>
                      <a:r>
                        <a:rPr lang="en-US" sz="1200" dirty="0"/>
                        <a:t>Phase</a:t>
                      </a:r>
                    </a:p>
                  </a:txBody>
                  <a:tcPr/>
                </a:tc>
                <a:tc>
                  <a:txBody>
                    <a:bodyPr/>
                    <a:lstStyle/>
                    <a:p>
                      <a:pPr algn="ctr"/>
                      <a:r>
                        <a:rPr lang="en-US" sz="1200" dirty="0"/>
                        <a:t>Message</a:t>
                      </a:r>
                    </a:p>
                  </a:txBody>
                  <a:tcPr/>
                </a:tc>
                <a:tc>
                  <a:txBody>
                    <a:bodyPr/>
                    <a:lstStyle/>
                    <a:p>
                      <a:pPr algn="ctr"/>
                      <a:r>
                        <a:rPr lang="en-US" sz="1200" dirty="0"/>
                        <a:t>ID</a:t>
                      </a:r>
                    </a:p>
                  </a:txBody>
                  <a:tcPr/>
                </a:tc>
                <a:tc>
                  <a:txBody>
                    <a:bodyPr/>
                    <a:lstStyle/>
                    <a:p>
                      <a:pPr algn="ctr"/>
                      <a:r>
                        <a:rPr lang="en-US" sz="1200" dirty="0"/>
                        <a:t>Octets 1-N [Len]</a:t>
                      </a:r>
                    </a:p>
                  </a:txBody>
                  <a:tcPr/>
                </a:tc>
                <a:tc>
                  <a:txBody>
                    <a:bodyPr/>
                    <a:lstStyle/>
                    <a:p>
                      <a:pPr algn="ctr"/>
                      <a:r>
                        <a:rPr lang="en-US" sz="1200" dirty="0"/>
                        <a:t>Description</a:t>
                      </a:r>
                    </a:p>
                  </a:txBody>
                  <a:tcPr/>
                </a:tc>
                <a:extLst>
                  <a:ext uri="{0D108BD9-81ED-4DB2-BD59-A6C34878D82A}">
                    <a16:rowId xmlns:a16="http://schemas.microsoft.com/office/drawing/2014/main" val="683607693"/>
                  </a:ext>
                </a:extLst>
              </a:tr>
              <a:tr h="370840">
                <a:tc>
                  <a:txBody>
                    <a:bodyPr/>
                    <a:lstStyle/>
                    <a:p>
                      <a:r>
                        <a:rPr lang="en-US" sz="1200" b="1" dirty="0"/>
                        <a:t>Control</a:t>
                      </a:r>
                    </a:p>
                  </a:txBody>
                  <a:tcPr anchor="ctr"/>
                </a:tc>
                <a:tc>
                  <a:txBody>
                    <a:bodyPr/>
                    <a:lstStyle/>
                    <a:p>
                      <a:r>
                        <a:rPr lang="en-US" sz="1200" b="1" dirty="0"/>
                        <a:t>RESPONSE (one-to-many)</a:t>
                      </a:r>
                    </a:p>
                  </a:txBody>
                  <a:tcPr/>
                </a:tc>
                <a:tc>
                  <a:txBody>
                    <a:bodyPr/>
                    <a:lstStyle/>
                    <a:p>
                      <a:r>
                        <a:rPr lang="en-US" sz="1200" dirty="0"/>
                        <a:t>0x11</a:t>
                      </a:r>
                    </a:p>
                  </a:txBody>
                  <a:tcPr/>
                </a:tc>
                <a:tc>
                  <a:txBody>
                    <a:bodyPr/>
                    <a:lstStyle/>
                    <a:p>
                      <a:r>
                        <a:rPr lang="en-US" sz="1100" dirty="0"/>
                        <a:t>[Hash[3], </a:t>
                      </a:r>
                    </a:p>
                    <a:p>
                      <a:r>
                        <a:rPr lang="en-US" sz="1100" dirty="0" err="1"/>
                        <a:t>MessageControl</a:t>
                      </a:r>
                      <a:r>
                        <a:rPr lang="en-US" sz="1100" dirty="0"/>
                        <a:t>[1],</a:t>
                      </a:r>
                    </a:p>
                    <a:p>
                      <a:r>
                        <a:rPr lang="en-US" sz="1100" dirty="0" err="1"/>
                        <a:t>MessageContent</a:t>
                      </a:r>
                      <a:r>
                        <a:rPr lang="en-US" sz="1100" dirty="0"/>
                        <a:t>[],</a:t>
                      </a:r>
                    </a:p>
                    <a:p>
                      <a:r>
                        <a:rPr lang="en-US" sz="1100" dirty="0"/>
                        <a:t>CRC16]</a:t>
                      </a:r>
                    </a:p>
                  </a:txBody>
                  <a:tcPr/>
                </a:tc>
                <a:tc>
                  <a:txBody>
                    <a:bodyPr/>
                    <a:lstStyle/>
                    <a:p>
                      <a:r>
                        <a:rPr lang="en-US" sz="1100" dirty="0"/>
                        <a:t>A qualifying response message for one-to-many ranging.</a:t>
                      </a:r>
                    </a:p>
                    <a:p>
                      <a:r>
                        <a:rPr lang="en-US" sz="1100" b="1" dirty="0" err="1"/>
                        <a:t>MessageControl</a:t>
                      </a:r>
                      <a:r>
                        <a:rPr lang="en-US" sz="1100" b="1" dirty="0"/>
                        <a:t>=0x00</a:t>
                      </a:r>
                      <a:r>
                        <a:rPr lang="en-US" sz="1100" dirty="0"/>
                        <a:t>:</a:t>
                      </a:r>
                    </a:p>
                    <a:p>
                      <a:r>
                        <a:rPr lang="en-US" sz="1100" dirty="0" err="1"/>
                        <a:t>MessageContent</a:t>
                      </a:r>
                      <a:r>
                        <a:rPr lang="en-US" sz="1100" dirty="0"/>
                        <a:t>={0x00, 0x00, 0x00, 0x00, 0x00}</a:t>
                      </a:r>
                    </a:p>
                    <a:p>
                      <a:r>
                        <a:rPr lang="en-US" sz="1100" dirty="0" err="1"/>
                        <a:t>MessageControl</a:t>
                      </a:r>
                      <a:r>
                        <a:rPr lang="en-US" sz="1100" dirty="0"/>
                        <a:t>=others: reserved</a:t>
                      </a:r>
                    </a:p>
                  </a:txBody>
                  <a:tcPr/>
                </a:tc>
                <a:extLst>
                  <a:ext uri="{0D108BD9-81ED-4DB2-BD59-A6C34878D82A}">
                    <a16:rowId xmlns:a16="http://schemas.microsoft.com/office/drawing/2014/main" val="917743510"/>
                  </a:ext>
                </a:extLst>
              </a:tr>
              <a:tr h="370840">
                <a:tc rowSpan="2">
                  <a:txBody>
                    <a:bodyPr/>
                    <a:lstStyle/>
                    <a:p>
                      <a:r>
                        <a:rPr lang="en-US" sz="1200" b="1" dirty="0"/>
                        <a:t>Measurement Report</a:t>
                      </a:r>
                    </a:p>
                  </a:txBody>
                  <a:tcPr anchor="ctr"/>
                </a:tc>
                <a:tc>
                  <a:txBody>
                    <a:bodyPr/>
                    <a:lstStyle/>
                    <a:p>
                      <a:r>
                        <a:rPr lang="en-US" sz="1200" b="1" dirty="0"/>
                        <a:t>RPRT (from responder in one-to-many ranging)</a:t>
                      </a:r>
                    </a:p>
                  </a:txBody>
                  <a:tcPr/>
                </a:tc>
                <a:tc>
                  <a:txBody>
                    <a:bodyPr/>
                    <a:lstStyle/>
                    <a:p>
                      <a:r>
                        <a:rPr lang="en-US" sz="1200" dirty="0"/>
                        <a:t>0x12</a:t>
                      </a:r>
                    </a:p>
                  </a:txBody>
                  <a:tcPr/>
                </a:tc>
                <a:tc>
                  <a:txBody>
                    <a:bodyPr/>
                    <a:lstStyle/>
                    <a:p>
                      <a:pPr marL="0" algn="l" defTabSz="914400" rtl="0" eaLnBrk="1" latinLnBrk="0" hangingPunct="1"/>
                      <a:r>
                        <a:rPr lang="en-GB" sz="1100" kern="1200" dirty="0">
                          <a:solidFill>
                            <a:schemeClr val="dk1"/>
                          </a:solidFill>
                          <a:latin typeface="+mn-lt"/>
                          <a:ea typeface="+mn-ea"/>
                          <a:cs typeface="+mn-cs"/>
                        </a:rPr>
                        <a:t>[Hash[3],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r>
                        <a:rPr lang="en-US" sz="1100" dirty="0"/>
                        <a:t>A qualifying report message for one-to-many ranging.</a:t>
                      </a:r>
                    </a:p>
                    <a:p>
                      <a:r>
                        <a:rPr lang="en-US" sz="1100" b="1" dirty="0" err="1"/>
                        <a:t>MessageControl</a:t>
                      </a:r>
                      <a:r>
                        <a:rPr lang="en-US" sz="1100" b="1" dirty="0"/>
                        <a:t>=0x00:</a:t>
                      </a:r>
                    </a:p>
                    <a:p>
                      <a:r>
                        <a:rPr lang="en-US" sz="1100" dirty="0" err="1"/>
                        <a:t>MessageContent</a:t>
                      </a:r>
                      <a:r>
                        <a:rPr lang="en-US" sz="1100" dirty="0"/>
                        <a:t>={</a:t>
                      </a:r>
                    </a:p>
                    <a:p>
                      <a:r>
                        <a:rPr lang="en-US" sz="1100" dirty="0" err="1"/>
                        <a:t>ReplyTime</a:t>
                      </a:r>
                      <a:r>
                        <a:rPr lang="en-US" sz="1100" dirty="0"/>
                        <a:t>[5],</a:t>
                      </a:r>
                    </a:p>
                    <a:p>
                      <a:r>
                        <a:rPr lang="en-US" sz="1100" dirty="0" err="1"/>
                        <a:t>PTDataLength</a:t>
                      </a:r>
                      <a:r>
                        <a:rPr lang="en-US" sz="1100" dirty="0"/>
                        <a:t>[1],</a:t>
                      </a:r>
                    </a:p>
                    <a:p>
                      <a:r>
                        <a:rPr lang="en-US" sz="1100" dirty="0" err="1"/>
                        <a:t>PTData</a:t>
                      </a:r>
                      <a:r>
                        <a:rPr lang="en-US" sz="1100" dirty="0"/>
                        <a:t>[</a:t>
                      </a:r>
                      <a:r>
                        <a:rPr lang="en-US" sz="1100" dirty="0" err="1"/>
                        <a:t>PTDataLength</a:t>
                      </a:r>
                      <a:r>
                        <a:rPr lang="en-US" sz="1100" dirty="0"/>
                        <a:t>]}, where </a:t>
                      </a:r>
                      <a:r>
                        <a:rPr lang="en-US" sz="1100" dirty="0" err="1"/>
                        <a:t>PTDataLength</a:t>
                      </a:r>
                      <a:r>
                        <a:rPr lang="en-US" sz="1100" dirty="0"/>
                        <a:t> and </a:t>
                      </a:r>
                      <a:r>
                        <a:rPr lang="en-US" sz="1100" dirty="0" err="1"/>
                        <a:t>PTData</a:t>
                      </a:r>
                      <a:r>
                        <a:rPr lang="en-US" sz="1100" dirty="0"/>
                        <a:t> fields are optionally present and represent pass through data to higher layers.</a:t>
                      </a:r>
                    </a:p>
                  </a:txBody>
                  <a:tcPr/>
                </a:tc>
                <a:extLst>
                  <a:ext uri="{0D108BD9-81ED-4DB2-BD59-A6C34878D82A}">
                    <a16:rowId xmlns:a16="http://schemas.microsoft.com/office/drawing/2014/main" val="3619174736"/>
                  </a:ext>
                </a:extLst>
              </a:tr>
              <a:tr h="370840">
                <a:tc vMerge="1">
                  <a:txBody>
                    <a:bodyPr/>
                    <a:lstStyle/>
                    <a:p>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RPRT (from initiator in one-to-many ranging)</a:t>
                      </a:r>
                    </a:p>
                    <a:p>
                      <a:endParaRPr lang="en-US" sz="1200" dirty="0"/>
                    </a:p>
                  </a:txBody>
                  <a:tcPr/>
                </a:tc>
                <a:tc>
                  <a:txBody>
                    <a:bodyPr/>
                    <a:lstStyle/>
                    <a:p>
                      <a:r>
                        <a:rPr lang="en-US" sz="1200" dirty="0"/>
                        <a:t>0x13</a:t>
                      </a:r>
                    </a:p>
                  </a:txBody>
                  <a:tcPr/>
                </a:tc>
                <a:tc>
                  <a:txBody>
                    <a:bodyPr/>
                    <a:lstStyle/>
                    <a:p>
                      <a:pPr marL="0" algn="l" defTabSz="914400" rtl="0" eaLnBrk="1" latinLnBrk="0" hangingPunct="1"/>
                      <a:r>
                        <a:rPr lang="en-GB" sz="1100" kern="1200" dirty="0">
                          <a:solidFill>
                            <a:schemeClr val="dk1"/>
                          </a:solidFill>
                          <a:latin typeface="+mn-lt"/>
                          <a:ea typeface="+mn-ea"/>
                          <a:cs typeface="+mn-cs"/>
                        </a:rPr>
                        <a:t>[Hash[3],</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MessageControl</a:t>
                      </a:r>
                      <a:r>
                        <a:rPr lang="en-GB" sz="1100" kern="1200" dirty="0">
                          <a:solidFill>
                            <a:schemeClr val="dk1"/>
                          </a:solidFill>
                          <a:latin typeface="+mn-lt"/>
                          <a:ea typeface="+mn-ea"/>
                          <a:cs typeface="+mn-cs"/>
                        </a:rPr>
                        <a:t>[1],</a:t>
                      </a:r>
                      <a:br>
                        <a:rPr lang="en-GB" sz="1100" kern="1200" dirty="0">
                          <a:solidFill>
                            <a:schemeClr val="dk1"/>
                          </a:solidFill>
                          <a:latin typeface="+mn-lt"/>
                          <a:ea typeface="+mn-ea"/>
                          <a:cs typeface="+mn-cs"/>
                        </a:rPr>
                      </a:br>
                      <a:r>
                        <a:rPr lang="en-GB" sz="1100" kern="1200" dirty="0" err="1">
                          <a:solidFill>
                            <a:schemeClr val="dk1"/>
                          </a:solidFill>
                          <a:latin typeface="+mn-lt"/>
                          <a:ea typeface="+mn-ea"/>
                          <a:cs typeface="+mn-cs"/>
                        </a:rPr>
                        <a:t>MessageContent</a:t>
                      </a:r>
                      <a:r>
                        <a:rPr lang="en-GB" sz="1100" kern="1200" dirty="0">
                          <a:solidFill>
                            <a:schemeClr val="dk1"/>
                          </a:solidFill>
                          <a:latin typeface="+mn-lt"/>
                          <a:ea typeface="+mn-ea"/>
                          <a:cs typeface="+mn-cs"/>
                        </a:rPr>
                        <a:t>[],</a:t>
                      </a:r>
                      <a:br>
                        <a:rPr lang="en-GB" sz="1100" kern="1200" dirty="0">
                          <a:solidFill>
                            <a:schemeClr val="dk1"/>
                          </a:solidFill>
                          <a:latin typeface="+mn-lt"/>
                          <a:ea typeface="+mn-ea"/>
                          <a:cs typeface="+mn-cs"/>
                        </a:rPr>
                      </a:br>
                      <a:r>
                        <a:rPr lang="en-GB" sz="1100" kern="1200" dirty="0">
                          <a:solidFill>
                            <a:schemeClr val="dk1"/>
                          </a:solidFill>
                          <a:latin typeface="+mn-lt"/>
                          <a:ea typeface="+mn-ea"/>
                          <a:cs typeface="+mn-cs"/>
                        </a:rPr>
                        <a:t>CRC16]</a:t>
                      </a:r>
                      <a:r>
                        <a:rPr lang="en-US" sz="1100" kern="1200" dirty="0">
                          <a:solidFill>
                            <a:schemeClr val="dk1"/>
                          </a:solidFill>
                          <a:latin typeface="+mn-lt"/>
                          <a:ea typeface="+mn-ea"/>
                          <a:cs typeface="+mn-cs"/>
                        </a:rPr>
                        <a:t> </a:t>
                      </a:r>
                    </a:p>
                  </a:txBody>
                  <a:tcPr/>
                </a:tc>
                <a:tc>
                  <a:txBody>
                    <a:bodyPr/>
                    <a:lstStyle/>
                    <a:p>
                      <a:r>
                        <a:rPr lang="en-US" sz="1100" dirty="0"/>
                        <a:t>A qualifying report message for one-to-many ranging.</a:t>
                      </a:r>
                    </a:p>
                    <a:p>
                      <a:r>
                        <a:rPr lang="en-US" sz="1100" b="1" dirty="0" err="1"/>
                        <a:t>MessageControl</a:t>
                      </a:r>
                      <a:r>
                        <a:rPr lang="en-US" sz="1100" b="1" dirty="0"/>
                        <a:t>=0x00:</a:t>
                      </a:r>
                    </a:p>
                    <a:p>
                      <a:r>
                        <a:rPr lang="en-US" sz="1100" dirty="0" err="1"/>
                        <a:t>MessageContent</a:t>
                      </a:r>
                      <a:r>
                        <a:rPr lang="en-US" sz="1100" dirty="0"/>
                        <a:t>={</a:t>
                      </a:r>
                    </a:p>
                    <a:p>
                      <a:r>
                        <a:rPr lang="en-US" sz="1100" dirty="0" err="1"/>
                        <a:t>TurnAroundTime</a:t>
                      </a:r>
                      <a:r>
                        <a:rPr lang="en-US" sz="1100" dirty="0"/>
                        <a:t>[5],</a:t>
                      </a:r>
                    </a:p>
                    <a:p>
                      <a:r>
                        <a:rPr lang="en-US" sz="1100" dirty="0" err="1"/>
                        <a:t>PTDataLength</a:t>
                      </a:r>
                      <a:r>
                        <a:rPr lang="en-US" sz="1100" dirty="0"/>
                        <a:t>[1],</a:t>
                      </a:r>
                    </a:p>
                    <a:p>
                      <a:r>
                        <a:rPr lang="en-US" sz="1100" dirty="0" err="1"/>
                        <a:t>PTData</a:t>
                      </a:r>
                      <a:r>
                        <a:rPr lang="en-US" sz="1100" dirty="0"/>
                        <a:t>[</a:t>
                      </a:r>
                      <a:r>
                        <a:rPr lang="en-US" sz="1100" dirty="0" err="1"/>
                        <a:t>PTDataLength</a:t>
                      </a:r>
                      <a:r>
                        <a:rPr lang="en-US" sz="1100" dirty="0"/>
                        <a:t>]}, where </a:t>
                      </a:r>
                      <a:r>
                        <a:rPr lang="en-US" sz="1100" dirty="0" err="1"/>
                        <a:t>PTDataLength</a:t>
                      </a:r>
                      <a:r>
                        <a:rPr lang="en-US" sz="1100" dirty="0"/>
                        <a:t> and </a:t>
                      </a:r>
                      <a:r>
                        <a:rPr lang="en-US" sz="1100" dirty="0" err="1"/>
                        <a:t>PTData</a:t>
                      </a:r>
                      <a:r>
                        <a:rPr lang="en-US" sz="1100" dirty="0"/>
                        <a:t> fields are optionally present and represent pass through data to higher layers.</a:t>
                      </a:r>
                    </a:p>
                  </a:txBody>
                  <a:tcPr/>
                </a:tc>
                <a:extLst>
                  <a:ext uri="{0D108BD9-81ED-4DB2-BD59-A6C34878D82A}">
                    <a16:rowId xmlns:a16="http://schemas.microsoft.com/office/drawing/2014/main" val="2094850034"/>
                  </a:ext>
                </a:extLst>
              </a:tr>
            </a:tbl>
          </a:graphicData>
        </a:graphic>
      </p:graphicFrame>
    </p:spTree>
    <p:extLst>
      <p:ext uri="{BB962C8B-B14F-4D97-AF65-F5344CB8AC3E}">
        <p14:creationId xmlns:p14="http://schemas.microsoft.com/office/powerpoint/2010/main" val="219037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9AB23-97CC-D8BB-44A0-0C494ABDFE2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7F4225C-5709-EBD1-F39F-FCB9C0DD4C98}"/>
              </a:ext>
            </a:extLst>
          </p:cNvPr>
          <p:cNvSpPr>
            <a:spLocks noGrp="1"/>
          </p:cNvSpPr>
          <p:nvPr>
            <p:ph idx="1"/>
          </p:nvPr>
        </p:nvSpPr>
        <p:spPr/>
        <p:txBody>
          <a:bodyPr/>
          <a:lstStyle/>
          <a:p>
            <a:pPr marL="0" indent="0">
              <a:buNone/>
            </a:pPr>
            <a:r>
              <a:rPr lang="en-US" sz="1600" dirty="0"/>
              <a:t>[1] 15-22-0585-01-04ab-one-to-many-ranging-using-nba-mms.pptx</a:t>
            </a:r>
          </a:p>
          <a:p>
            <a:pPr marL="0" indent="0">
              <a:buNone/>
            </a:pPr>
            <a:r>
              <a:rPr lang="en-US" sz="1600" dirty="0"/>
              <a:t>[2] 15-23-0258-00-04ab-details-on-compressed-psdu-for-nba-uwb-mms.pptx</a:t>
            </a:r>
          </a:p>
        </p:txBody>
      </p:sp>
      <p:sp>
        <p:nvSpPr>
          <p:cNvPr id="4" name="Date Placeholder 3">
            <a:extLst>
              <a:ext uri="{FF2B5EF4-FFF2-40B4-BE49-F238E27FC236}">
                <a16:creationId xmlns:a16="http://schemas.microsoft.com/office/drawing/2014/main" id="{EB959FE0-25B9-996B-27F2-C074DA63AFEE}"/>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09FDBFE1-A54B-94E3-3927-0238BD4B28D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139D7310-B3A9-F10D-6F99-C8566D9CC79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62957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07E2C-B5A4-D3DE-7D58-C86621462032}"/>
              </a:ext>
            </a:extLst>
          </p:cNvPr>
          <p:cNvSpPr>
            <a:spLocks noGrp="1"/>
          </p:cNvSpPr>
          <p:nvPr>
            <p:ph type="title"/>
          </p:nvPr>
        </p:nvSpPr>
        <p:spPr/>
        <p:txBody>
          <a:bodyPr/>
          <a:lstStyle/>
          <a:p>
            <a:r>
              <a:rPr lang="en-US" dirty="0"/>
              <a:t>Appendix: PSDU Duration</a:t>
            </a:r>
          </a:p>
        </p:txBody>
      </p:sp>
      <p:sp>
        <p:nvSpPr>
          <p:cNvPr id="4" name="Date Placeholder 3">
            <a:extLst>
              <a:ext uri="{FF2B5EF4-FFF2-40B4-BE49-F238E27FC236}">
                <a16:creationId xmlns:a16="http://schemas.microsoft.com/office/drawing/2014/main" id="{9BCF1E6E-1F2E-8E48-73AA-CF4F023E7D68}"/>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FD4C609F-D9A3-A531-C728-FD3B530B2D98}"/>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36BF77A2-83EC-285A-431A-EF03BC61328B}"/>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7" name="Picture 6">
            <a:extLst>
              <a:ext uri="{FF2B5EF4-FFF2-40B4-BE49-F238E27FC236}">
                <a16:creationId xmlns:a16="http://schemas.microsoft.com/office/drawing/2014/main" id="{30429098-A291-E974-56B3-E2D9B5804955}"/>
              </a:ext>
            </a:extLst>
          </p:cNvPr>
          <p:cNvPicPr>
            <a:picLocks noChangeAspect="1"/>
          </p:cNvPicPr>
          <p:nvPr/>
        </p:nvPicPr>
        <p:blipFill>
          <a:blip r:embed="rId2"/>
          <a:stretch>
            <a:fillRect/>
          </a:stretch>
        </p:blipFill>
        <p:spPr>
          <a:xfrm>
            <a:off x="1169988" y="2133600"/>
            <a:ext cx="6350000" cy="4038600"/>
          </a:xfrm>
          <a:prstGeom prst="rect">
            <a:avLst/>
          </a:prstGeom>
        </p:spPr>
      </p:pic>
    </p:spTree>
    <p:extLst>
      <p:ext uri="{BB962C8B-B14F-4D97-AF65-F5344CB8AC3E}">
        <p14:creationId xmlns:p14="http://schemas.microsoft.com/office/powerpoint/2010/main" val="2158310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B4E300-EC9B-453B-A79E-E37A8775323E}"/>
              </a:ext>
            </a:extLst>
          </p:cNvPr>
          <p:cNvSpPr>
            <a:spLocks noGrp="1"/>
          </p:cNvSpPr>
          <p:nvPr>
            <p:ph type="dt" sz="half" idx="10"/>
          </p:nvPr>
        </p:nvSpPr>
        <p:spPr/>
        <p:txBody>
          <a:bodyPr/>
          <a:lstStyle/>
          <a:p>
            <a:r>
              <a:rPr lang="en-US" altLang="en-US" dirty="0"/>
              <a:t>May 2023</a:t>
            </a:r>
          </a:p>
        </p:txBody>
      </p:sp>
      <p:sp>
        <p:nvSpPr>
          <p:cNvPr id="3" name="Footer Placeholder 2">
            <a:extLst>
              <a:ext uri="{FF2B5EF4-FFF2-40B4-BE49-F238E27FC236}">
                <a16:creationId xmlns:a16="http://schemas.microsoft.com/office/drawing/2014/main" id="{0FCAD754-08F1-AA7F-19E0-9CFF68F7C2C2}"/>
              </a:ext>
            </a:extLst>
          </p:cNvPr>
          <p:cNvSpPr>
            <a:spLocks noGrp="1"/>
          </p:cNvSpPr>
          <p:nvPr>
            <p:ph type="ftr" sz="quarter" idx="11"/>
          </p:nvPr>
        </p:nvSpPr>
        <p:spPr/>
        <p:txBody>
          <a:bodyPr/>
          <a:lstStyle/>
          <a:p>
            <a:r>
              <a:rPr lang="en-US" altLang="en-US"/>
              <a:t>Jinjing Jiang (Apple Inc.)</a:t>
            </a:r>
            <a:endParaRPr lang="en-US" altLang="en-US" dirty="0"/>
          </a:p>
        </p:txBody>
      </p:sp>
      <p:sp>
        <p:nvSpPr>
          <p:cNvPr id="4" name="Slide Number Placeholder 3">
            <a:extLst>
              <a:ext uri="{FF2B5EF4-FFF2-40B4-BE49-F238E27FC236}">
                <a16:creationId xmlns:a16="http://schemas.microsoft.com/office/drawing/2014/main" id="{2984CCF9-F94B-9EBD-BB35-B25617014E6A}"/>
              </a:ext>
            </a:extLst>
          </p:cNvPr>
          <p:cNvSpPr>
            <a:spLocks noGrp="1"/>
          </p:cNvSpPr>
          <p:nvPr>
            <p:ph type="sldNum" sz="quarter" idx="12"/>
          </p:nvPr>
        </p:nvSpPr>
        <p:spPr/>
        <p:txBody>
          <a:bodyPr/>
          <a:lstStyle/>
          <a:p>
            <a:r>
              <a:rPr lang="en-US" altLang="en-US"/>
              <a:t>Slide </a:t>
            </a:r>
            <a:fld id="{D63F0650-F2B3-6741-A45C-FCE309717EFE}" type="slidenum">
              <a:rPr lang="en-US" altLang="en-US" smtClean="0"/>
              <a:pPr/>
              <a:t>2</a:t>
            </a:fld>
            <a:endParaRPr lang="en-US" altLang="en-US"/>
          </a:p>
        </p:txBody>
      </p:sp>
      <p:graphicFrame>
        <p:nvGraphicFramePr>
          <p:cNvPr id="7" name="Table 6">
            <a:extLst>
              <a:ext uri="{FF2B5EF4-FFF2-40B4-BE49-F238E27FC236}">
                <a16:creationId xmlns:a16="http://schemas.microsoft.com/office/drawing/2014/main" id="{E8909261-3673-B8EE-A443-50AA2BC22486}"/>
              </a:ext>
            </a:extLst>
          </p:cNvPr>
          <p:cNvGraphicFramePr>
            <a:graphicFrameLocks noGrp="1"/>
          </p:cNvGraphicFramePr>
          <p:nvPr>
            <p:extLst>
              <p:ext uri="{D42A27DB-BD31-4B8C-83A1-F6EECF244321}">
                <p14:modId xmlns:p14="http://schemas.microsoft.com/office/powerpoint/2010/main" val="3967771638"/>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One-to-many ranging utilizing NBA-MMS mode</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362196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DF6AFE7-A651-7E9A-A30E-E63A4E3A8A0F}"/>
              </a:ext>
            </a:extLst>
          </p:cNvPr>
          <p:cNvPicPr>
            <a:picLocks noChangeAspect="1"/>
          </p:cNvPicPr>
          <p:nvPr/>
        </p:nvPicPr>
        <p:blipFill>
          <a:blip r:embed="rId2"/>
          <a:stretch>
            <a:fillRect/>
          </a:stretch>
        </p:blipFill>
        <p:spPr>
          <a:xfrm>
            <a:off x="257262" y="2111513"/>
            <a:ext cx="8705675" cy="2914563"/>
          </a:xfrm>
          <a:prstGeom prst="rect">
            <a:avLst/>
          </a:prstGeom>
        </p:spPr>
      </p:pic>
      <p:sp>
        <p:nvSpPr>
          <p:cNvPr id="2" name="Title 1">
            <a:extLst>
              <a:ext uri="{FF2B5EF4-FFF2-40B4-BE49-F238E27FC236}">
                <a16:creationId xmlns:a16="http://schemas.microsoft.com/office/drawing/2014/main" id="{524A933C-6F45-9BCF-C542-1A7616E79ABB}"/>
              </a:ext>
            </a:extLst>
          </p:cNvPr>
          <p:cNvSpPr>
            <a:spLocks noGrp="1"/>
          </p:cNvSpPr>
          <p:nvPr>
            <p:ph type="title"/>
          </p:nvPr>
        </p:nvSpPr>
        <p:spPr>
          <a:xfrm>
            <a:off x="685800" y="685800"/>
            <a:ext cx="7772400" cy="915987"/>
          </a:xfrm>
        </p:spPr>
        <p:txBody>
          <a:bodyPr/>
          <a:lstStyle/>
          <a:p>
            <a:r>
              <a:rPr lang="en-US" sz="3200" dirty="0"/>
              <a:t>Recap of One-To-Many Ranging</a:t>
            </a:r>
          </a:p>
        </p:txBody>
      </p:sp>
      <p:sp>
        <p:nvSpPr>
          <p:cNvPr id="3" name="Content Placeholder 2">
            <a:extLst>
              <a:ext uri="{FF2B5EF4-FFF2-40B4-BE49-F238E27FC236}">
                <a16:creationId xmlns:a16="http://schemas.microsoft.com/office/drawing/2014/main" id="{958EC7A4-5C11-EAC2-AC55-30757958C538}"/>
              </a:ext>
            </a:extLst>
          </p:cNvPr>
          <p:cNvSpPr>
            <a:spLocks noGrp="1"/>
          </p:cNvSpPr>
          <p:nvPr>
            <p:ph idx="1"/>
          </p:nvPr>
        </p:nvSpPr>
        <p:spPr>
          <a:xfrm>
            <a:off x="762000" y="5124363"/>
            <a:ext cx="7772400" cy="1176702"/>
          </a:xfrm>
        </p:spPr>
        <p:txBody>
          <a:bodyPr/>
          <a:lstStyle/>
          <a:p>
            <a:r>
              <a:rPr lang="en-US" sz="1800" dirty="0"/>
              <a:t>Control/Initialization/Poll Message defines the one-to-many session [1]</a:t>
            </a:r>
          </a:p>
          <a:p>
            <a:pPr lvl="1"/>
            <a:r>
              <a:rPr lang="en-US" sz="1600" dirty="0"/>
              <a:t>Time scheduled or contention-based</a:t>
            </a:r>
          </a:p>
          <a:p>
            <a:pPr lvl="1"/>
            <a:r>
              <a:rPr lang="en-US" sz="1600" dirty="0"/>
              <a:t>Access slot structure</a:t>
            </a:r>
          </a:p>
          <a:p>
            <a:pPr lvl="1"/>
            <a:r>
              <a:rPr lang="en-US" sz="1600" dirty="0"/>
              <a:t>Initial NB synchronization</a:t>
            </a:r>
          </a:p>
          <a:p>
            <a:endParaRPr lang="en-US" sz="1600" dirty="0"/>
          </a:p>
        </p:txBody>
      </p:sp>
      <p:sp>
        <p:nvSpPr>
          <p:cNvPr id="4" name="Date Placeholder 3">
            <a:extLst>
              <a:ext uri="{FF2B5EF4-FFF2-40B4-BE49-F238E27FC236}">
                <a16:creationId xmlns:a16="http://schemas.microsoft.com/office/drawing/2014/main" id="{E34BA77D-F070-7986-1646-A544C2244046}"/>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48201D65-E11F-4AA8-B444-08499532F795}"/>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4FCA43C1-A233-F3F4-3B7C-4980BCCBD4D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pic>
        <p:nvPicPr>
          <p:cNvPr id="9" name="Picture 8">
            <a:extLst>
              <a:ext uri="{FF2B5EF4-FFF2-40B4-BE49-F238E27FC236}">
                <a16:creationId xmlns:a16="http://schemas.microsoft.com/office/drawing/2014/main" id="{258CA61E-2BEB-4137-E9A3-7158F555BCA0}"/>
              </a:ext>
            </a:extLst>
          </p:cNvPr>
          <p:cNvPicPr>
            <a:picLocks noChangeAspect="1"/>
          </p:cNvPicPr>
          <p:nvPr/>
        </p:nvPicPr>
        <p:blipFill>
          <a:blip r:embed="rId3"/>
          <a:stretch>
            <a:fillRect/>
          </a:stretch>
        </p:blipFill>
        <p:spPr>
          <a:xfrm>
            <a:off x="7620000" y="1558219"/>
            <a:ext cx="1066800" cy="539095"/>
          </a:xfrm>
          <a:prstGeom prst="rect">
            <a:avLst/>
          </a:prstGeom>
        </p:spPr>
      </p:pic>
      <p:sp>
        <p:nvSpPr>
          <p:cNvPr id="11" name="Rectangle 10">
            <a:extLst>
              <a:ext uri="{FF2B5EF4-FFF2-40B4-BE49-F238E27FC236}">
                <a16:creationId xmlns:a16="http://schemas.microsoft.com/office/drawing/2014/main" id="{13F6C938-3C32-DDE2-82D6-1625304D457D}"/>
              </a:ext>
            </a:extLst>
          </p:cNvPr>
          <p:cNvSpPr/>
          <p:nvPr/>
        </p:nvSpPr>
        <p:spPr bwMode="auto">
          <a:xfrm>
            <a:off x="685800" y="2209800"/>
            <a:ext cx="2971800" cy="2501372"/>
          </a:xfrm>
          <a:prstGeom prst="rect">
            <a:avLst/>
          </a:prstGeom>
          <a:noFill/>
          <a:ln w="12700" cap="flat" cmpd="sng" algn="ctr">
            <a:solidFill>
              <a:srgbClr val="FF85FF"/>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Rectangle 11">
            <a:extLst>
              <a:ext uri="{FF2B5EF4-FFF2-40B4-BE49-F238E27FC236}">
                <a16:creationId xmlns:a16="http://schemas.microsoft.com/office/drawing/2014/main" id="{6C4F40B7-AC1E-E225-FA81-DD6233F23442}"/>
              </a:ext>
            </a:extLst>
          </p:cNvPr>
          <p:cNvSpPr/>
          <p:nvPr/>
        </p:nvSpPr>
        <p:spPr bwMode="auto">
          <a:xfrm>
            <a:off x="3683841" y="2209800"/>
            <a:ext cx="2971800" cy="2501372"/>
          </a:xfrm>
          <a:prstGeom prst="rect">
            <a:avLst/>
          </a:prstGeom>
          <a:noFill/>
          <a:ln w="12700" cap="flat" cmpd="sng" algn="ctr">
            <a:solidFill>
              <a:schemeClr val="accent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67B494C2-0853-C07D-A5E2-01B57D1B83DE}"/>
              </a:ext>
            </a:extLst>
          </p:cNvPr>
          <p:cNvSpPr txBox="1"/>
          <p:nvPr/>
        </p:nvSpPr>
        <p:spPr>
          <a:xfrm>
            <a:off x="1806541" y="1883657"/>
            <a:ext cx="941283" cy="261610"/>
          </a:xfrm>
          <a:prstGeom prst="rect">
            <a:avLst/>
          </a:prstGeom>
          <a:noFill/>
        </p:spPr>
        <p:txBody>
          <a:bodyPr wrap="none" rtlCol="0">
            <a:spAutoFit/>
          </a:bodyPr>
          <a:lstStyle/>
          <a:p>
            <a:r>
              <a:rPr lang="en-US" sz="1050" b="1" dirty="0"/>
              <a:t>Responder 1</a:t>
            </a:r>
          </a:p>
        </p:txBody>
      </p:sp>
      <p:sp>
        <p:nvSpPr>
          <p:cNvPr id="8" name="TextBox 7">
            <a:extLst>
              <a:ext uri="{FF2B5EF4-FFF2-40B4-BE49-F238E27FC236}">
                <a16:creationId xmlns:a16="http://schemas.microsoft.com/office/drawing/2014/main" id="{054B00CC-FB76-50A4-CC57-B2DEC88B5585}"/>
              </a:ext>
            </a:extLst>
          </p:cNvPr>
          <p:cNvSpPr txBox="1"/>
          <p:nvPr/>
        </p:nvSpPr>
        <p:spPr>
          <a:xfrm>
            <a:off x="4658800" y="1884357"/>
            <a:ext cx="941283" cy="261610"/>
          </a:xfrm>
          <a:prstGeom prst="rect">
            <a:avLst/>
          </a:prstGeom>
          <a:noFill/>
        </p:spPr>
        <p:txBody>
          <a:bodyPr wrap="none" rtlCol="0">
            <a:spAutoFit/>
          </a:bodyPr>
          <a:lstStyle/>
          <a:p>
            <a:r>
              <a:rPr lang="en-US" sz="1050" b="1" dirty="0"/>
              <a:t>Responder 2</a:t>
            </a:r>
          </a:p>
        </p:txBody>
      </p:sp>
    </p:spTree>
    <p:extLst>
      <p:ext uri="{BB962C8B-B14F-4D97-AF65-F5344CB8AC3E}">
        <p14:creationId xmlns:p14="http://schemas.microsoft.com/office/powerpoint/2010/main" val="3793823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94EC8-B087-258F-8F03-BAC00E96197B}"/>
              </a:ext>
            </a:extLst>
          </p:cNvPr>
          <p:cNvSpPr>
            <a:spLocks noGrp="1"/>
          </p:cNvSpPr>
          <p:nvPr>
            <p:ph type="title"/>
          </p:nvPr>
        </p:nvSpPr>
        <p:spPr>
          <a:xfrm>
            <a:off x="723900" y="497955"/>
            <a:ext cx="7772400" cy="915987"/>
          </a:xfrm>
        </p:spPr>
        <p:txBody>
          <a:bodyPr/>
          <a:lstStyle/>
          <a:p>
            <a:r>
              <a:rPr lang="en-US" sz="2800" dirty="0"/>
              <a:t>Initial Message for Scheduled Mode</a:t>
            </a:r>
          </a:p>
        </p:txBody>
      </p:sp>
      <p:sp>
        <p:nvSpPr>
          <p:cNvPr id="3" name="Content Placeholder 2">
            <a:extLst>
              <a:ext uri="{FF2B5EF4-FFF2-40B4-BE49-F238E27FC236}">
                <a16:creationId xmlns:a16="http://schemas.microsoft.com/office/drawing/2014/main" id="{5EB64202-5F5B-FEA6-7D1A-B48133C3B2E5}"/>
              </a:ext>
            </a:extLst>
          </p:cNvPr>
          <p:cNvSpPr>
            <a:spLocks noGrp="1"/>
          </p:cNvSpPr>
          <p:nvPr>
            <p:ph idx="1"/>
          </p:nvPr>
        </p:nvSpPr>
        <p:spPr>
          <a:xfrm>
            <a:off x="685800" y="3640138"/>
            <a:ext cx="7772400" cy="2835274"/>
          </a:xfrm>
        </p:spPr>
        <p:txBody>
          <a:bodyPr/>
          <a:lstStyle/>
          <a:p>
            <a:r>
              <a:rPr lang="en-US" sz="1600" b="1" dirty="0"/>
              <a:t>Message Control: XX</a:t>
            </a:r>
          </a:p>
          <a:p>
            <a:pPr lvl="1"/>
            <a:r>
              <a:rPr lang="en-US" sz="1200" dirty="0"/>
              <a:t>Responder has a report on NB after the ranging fragments exchange in the Access Slot</a:t>
            </a:r>
          </a:p>
          <a:p>
            <a:r>
              <a:rPr lang="en-US" sz="1600" dirty="0"/>
              <a:t>Message Content Length = </a:t>
            </a:r>
            <a:r>
              <a:rPr lang="en-US" sz="1600" i="1" dirty="0"/>
              <a:t>2+3N</a:t>
            </a:r>
          </a:p>
          <a:p>
            <a:r>
              <a:rPr lang="en-US" sz="1600" dirty="0"/>
              <a:t>Slots Per Responder := slots needed for </a:t>
            </a:r>
            <a:r>
              <a:rPr lang="en-US" sz="1600" i="1" dirty="0"/>
              <a:t>simple</a:t>
            </a:r>
            <a:r>
              <a:rPr lang="en-US" sz="1600" dirty="0"/>
              <a:t> Poll/Response + Report exchange as the one-to-one case</a:t>
            </a:r>
          </a:p>
          <a:p>
            <a:pPr lvl="1"/>
            <a:r>
              <a:rPr lang="en-US" sz="1200" dirty="0"/>
              <a:t>Except the </a:t>
            </a:r>
            <a:r>
              <a:rPr lang="en-US" sz="1200" i="1" dirty="0"/>
              <a:t>1</a:t>
            </a:r>
            <a:r>
              <a:rPr lang="en-US" sz="1200" i="1" baseline="30000" dirty="0"/>
              <a:t>st</a:t>
            </a:r>
            <a:r>
              <a:rPr lang="en-US" sz="1200" dirty="0"/>
              <a:t> responder, the </a:t>
            </a:r>
            <a:r>
              <a:rPr lang="en-US" sz="1200" i="1" dirty="0"/>
              <a:t>n</a:t>
            </a:r>
            <a:r>
              <a:rPr lang="en-US" sz="1200" i="1" baseline="30000" dirty="0"/>
              <a:t>th</a:t>
            </a:r>
            <a:r>
              <a:rPr lang="en-US" sz="1200" i="1" dirty="0"/>
              <a:t> </a:t>
            </a:r>
            <a:r>
              <a:rPr lang="en-US" sz="1200" dirty="0"/>
              <a:t>responders shall start their Access Slot using the following formula if assuming the Initialization Poll starts from Slot 0</a:t>
            </a:r>
          </a:p>
          <a:p>
            <a:pPr lvl="1"/>
            <a:r>
              <a:rPr lang="en-US" sz="1200" i="1" dirty="0" err="1"/>
              <a:t>startSlotIndex</a:t>
            </a:r>
            <a:r>
              <a:rPr lang="en-US" sz="1200" i="1" dirty="0"/>
              <a:t>(n) = (</a:t>
            </a:r>
            <a:r>
              <a:rPr lang="en-US" sz="1200" i="1" dirty="0" err="1"/>
              <a:t>slotsForInitialPoll</a:t>
            </a:r>
            <a:r>
              <a:rPr lang="en-US" sz="1200" i="1" dirty="0"/>
              <a:t> - 1) + (n-1) * </a:t>
            </a:r>
            <a:r>
              <a:rPr lang="en-US" sz="1200" i="1" dirty="0" err="1"/>
              <a:t>slotsPerResponder</a:t>
            </a:r>
            <a:r>
              <a:rPr lang="en-US" sz="1200" i="1" dirty="0"/>
              <a:t>, n≧2</a:t>
            </a:r>
          </a:p>
          <a:p>
            <a:r>
              <a:rPr lang="en-US" sz="1600" dirty="0"/>
              <a:t>The order in Responder Address List implicitly indicates the Access Slot number the Responder shall use.</a:t>
            </a:r>
          </a:p>
          <a:p>
            <a:pPr lvl="1"/>
            <a:r>
              <a:rPr lang="en-US" sz="1200" dirty="0"/>
              <a:t>E.g. the </a:t>
            </a:r>
            <a:r>
              <a:rPr lang="en-US" sz="1200" i="1" dirty="0"/>
              <a:t>1</a:t>
            </a:r>
            <a:r>
              <a:rPr lang="en-US" sz="1200" i="1" baseline="30000" dirty="0"/>
              <a:t>st</a:t>
            </a:r>
            <a:r>
              <a:rPr lang="en-US" sz="1200" dirty="0"/>
              <a:t> Responder in the list shall use Access Slot 0</a:t>
            </a:r>
          </a:p>
        </p:txBody>
      </p:sp>
      <p:sp>
        <p:nvSpPr>
          <p:cNvPr id="4" name="Date Placeholder 3">
            <a:extLst>
              <a:ext uri="{FF2B5EF4-FFF2-40B4-BE49-F238E27FC236}">
                <a16:creationId xmlns:a16="http://schemas.microsoft.com/office/drawing/2014/main" id="{C2425B2F-9194-1119-0529-D9B99B71BB0B}"/>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A8F647D7-72F1-EBE2-9DA8-8BD5A1CD2F21}"/>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F595DFF-FE66-77C2-DF68-2CE343D551EA}"/>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pSp>
        <p:nvGrpSpPr>
          <p:cNvPr id="15" name="Group 14">
            <a:extLst>
              <a:ext uri="{FF2B5EF4-FFF2-40B4-BE49-F238E27FC236}">
                <a16:creationId xmlns:a16="http://schemas.microsoft.com/office/drawing/2014/main" id="{DFB717F2-DEB1-2E23-E945-974CEEDE0173}"/>
              </a:ext>
            </a:extLst>
          </p:cNvPr>
          <p:cNvGrpSpPr/>
          <p:nvPr/>
        </p:nvGrpSpPr>
        <p:grpSpPr>
          <a:xfrm>
            <a:off x="304800" y="1265503"/>
            <a:ext cx="7779380" cy="2363000"/>
            <a:chOff x="629826" y="1066000"/>
            <a:chExt cx="7779380" cy="2363000"/>
          </a:xfrm>
        </p:grpSpPr>
        <p:pic>
          <p:nvPicPr>
            <p:cNvPr id="8" name="Picture 7">
              <a:extLst>
                <a:ext uri="{FF2B5EF4-FFF2-40B4-BE49-F238E27FC236}">
                  <a16:creationId xmlns:a16="http://schemas.microsoft.com/office/drawing/2014/main" id="{835C61DB-453E-28E0-387D-13BA2BE6AF46}"/>
                </a:ext>
              </a:extLst>
            </p:cNvPr>
            <p:cNvPicPr>
              <a:picLocks noChangeAspect="1"/>
            </p:cNvPicPr>
            <p:nvPr/>
          </p:nvPicPr>
          <p:blipFill>
            <a:blip r:embed="rId2"/>
            <a:stretch>
              <a:fillRect/>
            </a:stretch>
          </p:blipFill>
          <p:spPr>
            <a:xfrm>
              <a:off x="3189215" y="2589376"/>
              <a:ext cx="5219991" cy="839624"/>
            </a:xfrm>
            <a:prstGeom prst="rect">
              <a:avLst/>
            </a:prstGeom>
          </p:spPr>
        </p:pic>
        <p:cxnSp>
          <p:nvCxnSpPr>
            <p:cNvPr id="11" name="Straight Connector 10">
              <a:extLst>
                <a:ext uri="{FF2B5EF4-FFF2-40B4-BE49-F238E27FC236}">
                  <a16:creationId xmlns:a16="http://schemas.microsoft.com/office/drawing/2014/main" id="{C7C293DA-4A90-1ACD-ED8C-C71F0414871F}"/>
                </a:ext>
              </a:extLst>
            </p:cNvPr>
            <p:cNvCxnSpPr/>
            <p:nvPr/>
          </p:nvCxnSpPr>
          <p:spPr bwMode="auto">
            <a:xfrm flipH="1">
              <a:off x="3227606" y="1897759"/>
              <a:ext cx="582394" cy="84401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96F8BC01-A415-2026-BB7A-9D366882E139}"/>
                </a:ext>
              </a:extLst>
            </p:cNvPr>
            <p:cNvCxnSpPr/>
            <p:nvPr/>
          </p:nvCxnSpPr>
          <p:spPr bwMode="auto">
            <a:xfrm>
              <a:off x="7799606" y="1897759"/>
              <a:ext cx="609600" cy="8977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3" name="Picture 12">
              <a:extLst>
                <a:ext uri="{FF2B5EF4-FFF2-40B4-BE49-F238E27FC236}">
                  <a16:creationId xmlns:a16="http://schemas.microsoft.com/office/drawing/2014/main" id="{D84EFC69-4BF3-15D9-D8AD-519D36C1B42A}"/>
                </a:ext>
              </a:extLst>
            </p:cNvPr>
            <p:cNvPicPr>
              <a:picLocks noChangeAspect="1"/>
            </p:cNvPicPr>
            <p:nvPr/>
          </p:nvPicPr>
          <p:blipFill>
            <a:blip r:embed="rId3"/>
            <a:stretch>
              <a:fillRect/>
            </a:stretch>
          </p:blipFill>
          <p:spPr>
            <a:xfrm>
              <a:off x="629826" y="1066000"/>
              <a:ext cx="7772400" cy="726190"/>
            </a:xfrm>
            <a:prstGeom prst="rect">
              <a:avLst/>
            </a:prstGeom>
          </p:spPr>
        </p:pic>
      </p:grpSp>
    </p:spTree>
    <p:extLst>
      <p:ext uri="{BB962C8B-B14F-4D97-AF65-F5344CB8AC3E}">
        <p14:creationId xmlns:p14="http://schemas.microsoft.com/office/powerpoint/2010/main" val="951552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8AD2-4DD0-3C57-2C46-C41446079F07}"/>
              </a:ext>
            </a:extLst>
          </p:cNvPr>
          <p:cNvSpPr>
            <a:spLocks noGrp="1"/>
          </p:cNvSpPr>
          <p:nvPr>
            <p:ph type="title"/>
          </p:nvPr>
        </p:nvSpPr>
        <p:spPr>
          <a:xfrm>
            <a:off x="623888" y="2819400"/>
            <a:ext cx="7886700" cy="1743075"/>
          </a:xfrm>
        </p:spPr>
        <p:txBody>
          <a:bodyPr/>
          <a:lstStyle/>
          <a:p>
            <a:r>
              <a:rPr lang="en-US" sz="4000" dirty="0"/>
              <a:t>How About Other Variations and Optimizations?</a:t>
            </a:r>
          </a:p>
        </p:txBody>
      </p:sp>
      <p:sp>
        <p:nvSpPr>
          <p:cNvPr id="4" name="Date Placeholder 3">
            <a:extLst>
              <a:ext uri="{FF2B5EF4-FFF2-40B4-BE49-F238E27FC236}">
                <a16:creationId xmlns:a16="http://schemas.microsoft.com/office/drawing/2014/main" id="{14B11099-BEEA-2365-AB79-D2C9719B2BA1}"/>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ED52B6E3-AAF5-0167-0EBD-BE01B6333B02}"/>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9640EAE1-8CD7-E1DF-6710-0EF99C31529B}"/>
              </a:ext>
            </a:extLst>
          </p:cNvPr>
          <p:cNvSpPr>
            <a:spLocks noGrp="1"/>
          </p:cNvSpPr>
          <p:nvPr>
            <p:ph type="sldNum" sz="quarter" idx="12"/>
          </p:nvPr>
        </p:nvSpPr>
        <p:spPr/>
        <p:txBody>
          <a:bodyPr/>
          <a:lstStyle/>
          <a:p>
            <a:r>
              <a:rPr lang="en-US" altLang="en-US"/>
              <a:t>Slide </a:t>
            </a:r>
            <a:fld id="{803D2693-486B-CF43-97CA-1505E804D4FA}" type="slidenum">
              <a:rPr lang="en-US" altLang="en-US" smtClean="0"/>
              <a:pPr/>
              <a:t>5</a:t>
            </a:fld>
            <a:endParaRPr lang="en-US" altLang="en-US"/>
          </a:p>
        </p:txBody>
      </p:sp>
    </p:spTree>
    <p:extLst>
      <p:ext uri="{BB962C8B-B14F-4D97-AF65-F5344CB8AC3E}">
        <p14:creationId xmlns:p14="http://schemas.microsoft.com/office/powerpoint/2010/main" val="575766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0EF5C-6E44-DFFF-9FB8-F97AA3C324A2}"/>
              </a:ext>
            </a:extLst>
          </p:cNvPr>
          <p:cNvSpPr>
            <a:spLocks noGrp="1"/>
          </p:cNvSpPr>
          <p:nvPr>
            <p:ph type="title"/>
          </p:nvPr>
        </p:nvSpPr>
        <p:spPr/>
        <p:txBody>
          <a:bodyPr/>
          <a:lstStyle/>
          <a:p>
            <a:r>
              <a:rPr lang="en-US" dirty="0"/>
              <a:t>Adaptive Size of Access Slots for Responders</a:t>
            </a:r>
          </a:p>
        </p:txBody>
      </p:sp>
      <p:sp>
        <p:nvSpPr>
          <p:cNvPr id="3" name="Content Placeholder 2">
            <a:extLst>
              <a:ext uri="{FF2B5EF4-FFF2-40B4-BE49-F238E27FC236}">
                <a16:creationId xmlns:a16="http://schemas.microsoft.com/office/drawing/2014/main" id="{EE6F8ED3-0224-7781-E17F-C4E67A42C99C}"/>
              </a:ext>
            </a:extLst>
          </p:cNvPr>
          <p:cNvSpPr>
            <a:spLocks noGrp="1"/>
          </p:cNvSpPr>
          <p:nvPr>
            <p:ph idx="1"/>
          </p:nvPr>
        </p:nvSpPr>
        <p:spPr>
          <a:xfrm>
            <a:off x="685800" y="3348340"/>
            <a:ext cx="7772400" cy="2133600"/>
          </a:xfrm>
        </p:spPr>
        <p:txBody>
          <a:bodyPr/>
          <a:lstStyle/>
          <a:p>
            <a:r>
              <a:rPr lang="en-US" sz="1600" b="1" dirty="0"/>
              <a:t>Message Control XY</a:t>
            </a:r>
          </a:p>
          <a:p>
            <a:pPr lvl="1"/>
            <a:r>
              <a:rPr lang="en-US" sz="1200" dirty="0"/>
              <a:t>Different Responders have different sizes of access slots</a:t>
            </a:r>
          </a:p>
          <a:p>
            <a:pPr lvl="1"/>
            <a:r>
              <a:rPr lang="en-US" sz="1200" dirty="0"/>
              <a:t>Message Content Length = </a:t>
            </a:r>
            <a:r>
              <a:rPr lang="en-US" sz="1200" i="1" dirty="0"/>
              <a:t>1+7N</a:t>
            </a:r>
          </a:p>
          <a:p>
            <a:r>
              <a:rPr lang="en-US" sz="1600" dirty="0"/>
              <a:t>No matter how long the initialization poll frame is, a responder always knows when its Access Slot starts, because the Start Slot Index is explicitly signaled </a:t>
            </a:r>
          </a:p>
          <a:p>
            <a:r>
              <a:rPr lang="en-US" sz="1600" dirty="0"/>
              <a:t>The Start Slot Index for the </a:t>
            </a:r>
            <a:r>
              <a:rPr lang="en-US" sz="1600" i="1" dirty="0"/>
              <a:t>1</a:t>
            </a:r>
            <a:r>
              <a:rPr lang="en-US" sz="1600" i="1" baseline="30000" dirty="0"/>
              <a:t>st</a:t>
            </a:r>
            <a:r>
              <a:rPr lang="en-US" sz="1600" dirty="0"/>
              <a:t> Responder is always the slot index of the Initialization Poll</a:t>
            </a:r>
          </a:p>
        </p:txBody>
      </p:sp>
      <p:sp>
        <p:nvSpPr>
          <p:cNvPr id="4" name="Date Placeholder 3">
            <a:extLst>
              <a:ext uri="{FF2B5EF4-FFF2-40B4-BE49-F238E27FC236}">
                <a16:creationId xmlns:a16="http://schemas.microsoft.com/office/drawing/2014/main" id="{0EF00D53-6944-2D46-51B8-6B1354C97D34}"/>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40BE43C0-85EB-0F23-5F06-F9FFA7D2EC56}"/>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2C528A92-AF76-F242-DA4A-0ED2CD216AB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7" name="Picture 6">
            <a:extLst>
              <a:ext uri="{FF2B5EF4-FFF2-40B4-BE49-F238E27FC236}">
                <a16:creationId xmlns:a16="http://schemas.microsoft.com/office/drawing/2014/main" id="{993117D1-72BF-1DCE-FD0B-016B195354A1}"/>
              </a:ext>
            </a:extLst>
          </p:cNvPr>
          <p:cNvPicPr>
            <a:picLocks noChangeAspect="1"/>
          </p:cNvPicPr>
          <p:nvPr/>
        </p:nvPicPr>
        <p:blipFill>
          <a:blip r:embed="rId2"/>
          <a:stretch>
            <a:fillRect/>
          </a:stretch>
        </p:blipFill>
        <p:spPr>
          <a:xfrm>
            <a:off x="1404465" y="1951332"/>
            <a:ext cx="6335070" cy="1198276"/>
          </a:xfrm>
          <a:prstGeom prst="rect">
            <a:avLst/>
          </a:prstGeom>
        </p:spPr>
      </p:pic>
    </p:spTree>
    <p:extLst>
      <p:ext uri="{BB962C8B-B14F-4D97-AF65-F5344CB8AC3E}">
        <p14:creationId xmlns:p14="http://schemas.microsoft.com/office/powerpoint/2010/main" val="358923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5028D-118B-F325-F56D-0267068E9018}"/>
              </a:ext>
            </a:extLst>
          </p:cNvPr>
          <p:cNvSpPr>
            <a:spLocks noGrp="1"/>
          </p:cNvSpPr>
          <p:nvPr>
            <p:ph type="title"/>
          </p:nvPr>
        </p:nvSpPr>
        <p:spPr>
          <a:xfrm>
            <a:off x="657298" y="700342"/>
            <a:ext cx="7772400" cy="1066800"/>
          </a:xfrm>
        </p:spPr>
        <p:txBody>
          <a:bodyPr/>
          <a:lstStyle/>
          <a:p>
            <a:r>
              <a:rPr lang="en-US" dirty="0"/>
              <a:t>Contention-based Mode</a:t>
            </a:r>
          </a:p>
        </p:txBody>
      </p:sp>
      <p:sp>
        <p:nvSpPr>
          <p:cNvPr id="3" name="Content Placeholder 2">
            <a:extLst>
              <a:ext uri="{FF2B5EF4-FFF2-40B4-BE49-F238E27FC236}">
                <a16:creationId xmlns:a16="http://schemas.microsoft.com/office/drawing/2014/main" id="{D45091C7-7BC9-BD96-F46B-1FEF80555759}"/>
              </a:ext>
            </a:extLst>
          </p:cNvPr>
          <p:cNvSpPr>
            <a:spLocks noGrp="1"/>
          </p:cNvSpPr>
          <p:nvPr>
            <p:ph idx="1"/>
          </p:nvPr>
        </p:nvSpPr>
        <p:spPr>
          <a:xfrm>
            <a:off x="824821" y="3289480"/>
            <a:ext cx="7772400" cy="2209800"/>
          </a:xfrm>
        </p:spPr>
        <p:txBody>
          <a:bodyPr/>
          <a:lstStyle/>
          <a:p>
            <a:r>
              <a:rPr lang="en-US" sz="1600" b="1" dirty="0"/>
              <a:t>Message Control: ZZ</a:t>
            </a:r>
          </a:p>
          <a:p>
            <a:pPr lvl="1"/>
            <a:r>
              <a:rPr lang="en-US" sz="1200" dirty="0" err="1"/>
              <a:t>Prand</a:t>
            </a:r>
            <a:r>
              <a:rPr lang="en-US" sz="1200" dirty="0"/>
              <a:t> is set to some pre-fixed value</a:t>
            </a:r>
          </a:p>
          <a:p>
            <a:r>
              <a:rPr lang="en-US" sz="1600" dirty="0"/>
              <a:t>The initialization Poll frame should fit in one 1-ms slot using 250kbps PHY</a:t>
            </a:r>
          </a:p>
        </p:txBody>
      </p:sp>
      <p:sp>
        <p:nvSpPr>
          <p:cNvPr id="4" name="Date Placeholder 3">
            <a:extLst>
              <a:ext uri="{FF2B5EF4-FFF2-40B4-BE49-F238E27FC236}">
                <a16:creationId xmlns:a16="http://schemas.microsoft.com/office/drawing/2014/main" id="{B6CF8225-4D35-F001-5804-180A8A7D10F4}"/>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1E9F7D40-0968-D7E1-E9E5-9C67821CAC92}"/>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05212289-695E-14DC-79B6-24664F7D7F0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7" name="Picture 6">
            <a:extLst>
              <a:ext uri="{FF2B5EF4-FFF2-40B4-BE49-F238E27FC236}">
                <a16:creationId xmlns:a16="http://schemas.microsoft.com/office/drawing/2014/main" id="{3BA7E47D-FFF7-915B-1BA7-20AFDE94697C}"/>
              </a:ext>
            </a:extLst>
          </p:cNvPr>
          <p:cNvPicPr>
            <a:picLocks noChangeAspect="1"/>
          </p:cNvPicPr>
          <p:nvPr/>
        </p:nvPicPr>
        <p:blipFill>
          <a:blip r:embed="rId2"/>
          <a:stretch>
            <a:fillRect/>
          </a:stretch>
        </p:blipFill>
        <p:spPr>
          <a:xfrm>
            <a:off x="2819400" y="1981200"/>
            <a:ext cx="3784600" cy="693558"/>
          </a:xfrm>
          <a:prstGeom prst="rect">
            <a:avLst/>
          </a:prstGeom>
        </p:spPr>
      </p:pic>
    </p:spTree>
    <p:extLst>
      <p:ext uri="{BB962C8B-B14F-4D97-AF65-F5344CB8AC3E}">
        <p14:creationId xmlns:p14="http://schemas.microsoft.com/office/powerpoint/2010/main" val="1000509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9C6B6-41EC-7ADD-591E-7855E38587E9}"/>
              </a:ext>
            </a:extLst>
          </p:cNvPr>
          <p:cNvSpPr>
            <a:spLocks noGrp="1"/>
          </p:cNvSpPr>
          <p:nvPr>
            <p:ph type="title"/>
          </p:nvPr>
        </p:nvSpPr>
        <p:spPr>
          <a:xfrm>
            <a:off x="685800" y="675503"/>
            <a:ext cx="7772400" cy="1066800"/>
          </a:xfrm>
        </p:spPr>
        <p:txBody>
          <a:bodyPr/>
          <a:lstStyle/>
          <a:p>
            <a:r>
              <a:rPr lang="en-US" dirty="0"/>
              <a:t>Utilize Additional Message Controls</a:t>
            </a:r>
          </a:p>
        </p:txBody>
      </p:sp>
      <p:sp>
        <p:nvSpPr>
          <p:cNvPr id="3" name="Content Placeholder 2">
            <a:extLst>
              <a:ext uri="{FF2B5EF4-FFF2-40B4-BE49-F238E27FC236}">
                <a16:creationId xmlns:a16="http://schemas.microsoft.com/office/drawing/2014/main" id="{79FA5B4B-5BC1-5C5F-C90D-FC4834E4C199}"/>
              </a:ext>
            </a:extLst>
          </p:cNvPr>
          <p:cNvSpPr>
            <a:spLocks noGrp="1"/>
          </p:cNvSpPr>
          <p:nvPr>
            <p:ph idx="1"/>
          </p:nvPr>
        </p:nvSpPr>
        <p:spPr>
          <a:xfrm>
            <a:off x="723900" y="1905000"/>
            <a:ext cx="7772400" cy="1447800"/>
          </a:xfrm>
        </p:spPr>
        <p:txBody>
          <a:bodyPr/>
          <a:lstStyle/>
          <a:p>
            <a:r>
              <a:rPr lang="en-US" sz="1600" dirty="0"/>
              <a:t>Use additional available options of Message Control to define necessary optimizations and variations. For example,</a:t>
            </a:r>
          </a:p>
          <a:p>
            <a:pPr lvl="1"/>
            <a:r>
              <a:rPr lang="en-US" sz="1200" dirty="0"/>
              <a:t>In scheduled mode, if both Initiator and Responder would like to compute the range, a new message control that indicates Initiator’s Measurement Report frame and Responder’s Measurement Report frame exchange is following the MMS exchange</a:t>
            </a:r>
          </a:p>
          <a:p>
            <a:pPr lvl="1"/>
            <a:r>
              <a:rPr lang="en-US" sz="1200" dirty="0"/>
              <a:t>In contention-based mode, the order of NB Response frame and Poll frame is switched</a:t>
            </a:r>
          </a:p>
        </p:txBody>
      </p:sp>
      <p:sp>
        <p:nvSpPr>
          <p:cNvPr id="4" name="Date Placeholder 3">
            <a:extLst>
              <a:ext uri="{FF2B5EF4-FFF2-40B4-BE49-F238E27FC236}">
                <a16:creationId xmlns:a16="http://schemas.microsoft.com/office/drawing/2014/main" id="{916FB72A-3195-5FA8-BD3E-C75F44FD52B3}"/>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ABC084C0-9E31-9843-4C22-05942B9F01D3}"/>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157BDCDC-212E-C8DD-D6E7-2A4876097FE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9" name="Picture 8">
            <a:extLst>
              <a:ext uri="{FF2B5EF4-FFF2-40B4-BE49-F238E27FC236}">
                <a16:creationId xmlns:a16="http://schemas.microsoft.com/office/drawing/2014/main" id="{9202F6E8-572C-28C2-3C3C-4E172BD026A3}"/>
              </a:ext>
            </a:extLst>
          </p:cNvPr>
          <p:cNvPicPr>
            <a:picLocks noChangeAspect="1"/>
          </p:cNvPicPr>
          <p:nvPr/>
        </p:nvPicPr>
        <p:blipFill>
          <a:blip r:embed="rId2"/>
          <a:stretch>
            <a:fillRect/>
          </a:stretch>
        </p:blipFill>
        <p:spPr>
          <a:xfrm>
            <a:off x="1106253" y="3749675"/>
            <a:ext cx="6957719" cy="1899422"/>
          </a:xfrm>
          <a:prstGeom prst="rect">
            <a:avLst/>
          </a:prstGeom>
        </p:spPr>
      </p:pic>
    </p:spTree>
    <p:extLst>
      <p:ext uri="{BB962C8B-B14F-4D97-AF65-F5344CB8AC3E}">
        <p14:creationId xmlns:p14="http://schemas.microsoft.com/office/powerpoint/2010/main" val="923728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1A865-83ED-7E17-6372-D93B8B35EEAD}"/>
              </a:ext>
            </a:extLst>
          </p:cNvPr>
          <p:cNvSpPr>
            <a:spLocks noGrp="1"/>
          </p:cNvSpPr>
          <p:nvPr>
            <p:ph type="title"/>
          </p:nvPr>
        </p:nvSpPr>
        <p:spPr/>
        <p:txBody>
          <a:bodyPr/>
          <a:lstStyle/>
          <a:p>
            <a:r>
              <a:rPr lang="en-US" dirty="0"/>
              <a:t>PSDU for Poll/Response</a:t>
            </a:r>
            <a:r>
              <a:rPr lang="en-US"/>
              <a:t>/Report </a:t>
            </a:r>
            <a:r>
              <a:rPr lang="en-US" dirty="0"/>
              <a:t>Message</a:t>
            </a:r>
          </a:p>
        </p:txBody>
      </p:sp>
      <p:sp>
        <p:nvSpPr>
          <p:cNvPr id="3" name="Content Placeholder 2">
            <a:extLst>
              <a:ext uri="{FF2B5EF4-FFF2-40B4-BE49-F238E27FC236}">
                <a16:creationId xmlns:a16="http://schemas.microsoft.com/office/drawing/2014/main" id="{F34BA3FB-1D35-FD98-BEEF-78F03DCEA5C7}"/>
              </a:ext>
            </a:extLst>
          </p:cNvPr>
          <p:cNvSpPr>
            <a:spLocks noGrp="1"/>
          </p:cNvSpPr>
          <p:nvPr>
            <p:ph idx="1"/>
          </p:nvPr>
        </p:nvSpPr>
        <p:spPr/>
        <p:txBody>
          <a:bodyPr/>
          <a:lstStyle/>
          <a:p>
            <a:r>
              <a:rPr lang="en-US" sz="2000" dirty="0"/>
              <a:t>A new PSDU ID: the receiver is required to use a slightly different method to resolve the Private Address field</a:t>
            </a:r>
          </a:p>
          <a:p>
            <a:r>
              <a:rPr lang="en-US" sz="2000" dirty="0"/>
              <a:t>The message contents can be the same as the one-to-one ranging. </a:t>
            </a:r>
          </a:p>
        </p:txBody>
      </p:sp>
      <p:sp>
        <p:nvSpPr>
          <p:cNvPr id="4" name="Date Placeholder 3">
            <a:extLst>
              <a:ext uri="{FF2B5EF4-FFF2-40B4-BE49-F238E27FC236}">
                <a16:creationId xmlns:a16="http://schemas.microsoft.com/office/drawing/2014/main" id="{9B2F810E-A641-4133-B178-95922FB705DF}"/>
              </a:ext>
            </a:extLst>
          </p:cNvPr>
          <p:cNvSpPr>
            <a:spLocks noGrp="1"/>
          </p:cNvSpPr>
          <p:nvPr>
            <p:ph type="dt" sz="half" idx="10"/>
          </p:nvPr>
        </p:nvSpPr>
        <p:spPr/>
        <p:txBody>
          <a:bodyPr/>
          <a:lstStyle/>
          <a:p>
            <a:r>
              <a:rPr lang="en-US" altLang="en-US" dirty="0"/>
              <a:t>May 2023</a:t>
            </a:r>
          </a:p>
        </p:txBody>
      </p:sp>
      <p:sp>
        <p:nvSpPr>
          <p:cNvPr id="5" name="Footer Placeholder 4">
            <a:extLst>
              <a:ext uri="{FF2B5EF4-FFF2-40B4-BE49-F238E27FC236}">
                <a16:creationId xmlns:a16="http://schemas.microsoft.com/office/drawing/2014/main" id="{51A8C9FE-7524-5AAF-FE2D-FB1BD78683FE}"/>
              </a:ext>
            </a:extLst>
          </p:cNvPr>
          <p:cNvSpPr>
            <a:spLocks noGrp="1"/>
          </p:cNvSpPr>
          <p:nvPr>
            <p:ph type="ftr" sz="quarter" idx="11"/>
          </p:nvPr>
        </p:nvSpPr>
        <p:spPr/>
        <p:txBody>
          <a:bodyPr/>
          <a:lstStyle/>
          <a:p>
            <a:r>
              <a:rPr lang="en-US" altLang="en-US"/>
              <a:t>Jinjing Jiang (Apple Inc.)</a:t>
            </a:r>
            <a:endParaRPr lang="en-US" altLang="en-US" dirty="0"/>
          </a:p>
        </p:txBody>
      </p:sp>
      <p:sp>
        <p:nvSpPr>
          <p:cNvPr id="6" name="Slide Number Placeholder 5">
            <a:extLst>
              <a:ext uri="{FF2B5EF4-FFF2-40B4-BE49-F238E27FC236}">
                <a16:creationId xmlns:a16="http://schemas.microsoft.com/office/drawing/2014/main" id="{A1FC93AA-1A93-41F4-9CAF-5FF8401AED7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3985403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33926</TotalTime>
  <Words>1305</Words>
  <Application>Microsoft Macintosh PowerPoint</Application>
  <PresentationFormat>On-screen Show (4:3)</PresentationFormat>
  <Paragraphs>168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Recap of One-To-Many Ranging</vt:lpstr>
      <vt:lpstr>Initial Message for Scheduled Mode</vt:lpstr>
      <vt:lpstr>How About Other Variations and Optimizations?</vt:lpstr>
      <vt:lpstr>Adaptive Size of Access Slots for Responders</vt:lpstr>
      <vt:lpstr>Contention-based Mode</vt:lpstr>
      <vt:lpstr>Utilize Additional Message Controls</vt:lpstr>
      <vt:lpstr>PSDU for Poll/Response/Report Message</vt:lpstr>
      <vt:lpstr>Summary</vt:lpstr>
      <vt:lpstr>PowerPoint Presentation</vt:lpstr>
      <vt:lpstr>PowerPoint Presentation</vt:lpstr>
      <vt:lpstr>References</vt:lpstr>
      <vt:lpstr>Appendix: PSDU Duration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Jinjing Jiang</cp:lastModifiedBy>
  <cp:revision>605</cp:revision>
  <cp:lastPrinted>1998-02-10T13:28:06Z</cp:lastPrinted>
  <dcterms:created xsi:type="dcterms:W3CDTF">2021-07-16T20:39:58Z</dcterms:created>
  <dcterms:modified xsi:type="dcterms:W3CDTF">2023-05-15T22:06:28Z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