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2413" r:id="rId3"/>
    <p:sldId id="365" r:id="rId4"/>
    <p:sldId id="304" r:id="rId5"/>
    <p:sldId id="317" r:id="rId6"/>
    <p:sldId id="2366" r:id="rId7"/>
    <p:sldId id="339" r:id="rId8"/>
    <p:sldId id="2433" r:id="rId9"/>
    <p:sldId id="2408" r:id="rId10"/>
    <p:sldId id="361" r:id="rId11"/>
    <p:sldId id="326" r:id="rId12"/>
    <p:sldId id="2389" r:id="rId13"/>
    <p:sldId id="298"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46"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802.15-23-0262-00-js1g</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US" b="0" i="0" dirty="0">
                <a:solidFill>
                  <a:srgbClr val="000000"/>
                </a:solidFill>
                <a:effectLst/>
                <a:latin typeface="Verdana" panose="020B0604030504040204" pitchFamily="34" charset="0"/>
              </a:rPr>
              <a:t>Philip Orlik (Mitsubishi Electric)</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vent.me/kqE5P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3/15-23-0233-01-js1g-ig-js1g-may-agenda.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May 2023 Interim Session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May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Philip Orlik (Mitsubishi Electric)</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Porlik</a:t>
            </a:r>
            <a:r>
              <a:rPr lang="en-US" altLang="en-US" sz="1600" dirty="0">
                <a:latin typeface="Times New Roman" panose="02020603050405020304" pitchFamily="18" charset="0"/>
              </a:rPr>
              <a:t> @ merl.com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Japan Sub-1GHz Interest Group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Arial" panose="020B0604020202020204" pitchFamily="34" charset="0"/>
              <a:buChar char="•"/>
            </a:pPr>
            <a:r>
              <a:rPr lang="en-US" b="1" dirty="0">
                <a:solidFill>
                  <a:schemeClr val="accent1">
                    <a:lumMod val="50000"/>
                  </a:schemeClr>
                </a:solidFill>
              </a:rPr>
              <a:t>Technical contributions</a:t>
            </a:r>
          </a:p>
          <a:p>
            <a:pPr marL="457200" indent="-457200">
              <a:buFont typeface="Arial" panose="020B0604020202020204" pitchFamily="34" charset="0"/>
              <a:buChar char="•"/>
            </a:pPr>
            <a:r>
              <a:rPr lang="en-US" b="1" dirty="0">
                <a:solidFill>
                  <a:schemeClr val="accent1">
                    <a:lumMod val="50000"/>
                  </a:schemeClr>
                </a:solidFill>
              </a:rPr>
              <a:t>Refine input to TG4me</a:t>
            </a:r>
          </a:p>
          <a:p>
            <a:pPr marL="457200" indent="-457200">
              <a:buFont typeface="Arial" panose="020B0604020202020204" pitchFamily="34" charset="0"/>
              <a:buChar char="•"/>
            </a:pPr>
            <a:r>
              <a:rPr lang="en-US" b="1" dirty="0">
                <a:solidFill>
                  <a:schemeClr val="accent1">
                    <a:lumMod val="50000"/>
                  </a:schemeClr>
                </a:solidFill>
              </a:rPr>
              <a:t>Consider next steps</a:t>
            </a: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Presentations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3757613" y="1844825"/>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4118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a:xfrm>
            <a:off x="1007436" y="685801"/>
            <a:ext cx="10352617" cy="754063"/>
          </a:xfrm>
        </p:spPr>
        <p:txBody>
          <a:bodyPr wrap="square" anchor="ctr">
            <a:normAutofit/>
          </a:bodyPr>
          <a:lstStyle/>
          <a:p>
            <a:r>
              <a:rPr lang="en-US" altLang="en-US"/>
              <a:t>Other Business</a:t>
            </a:r>
          </a:p>
        </p:txBody>
      </p:sp>
      <p:pic>
        <p:nvPicPr>
          <p:cNvPr id="3074" name="Picture 2">
            <a:extLst>
              <a:ext uri="{FF2B5EF4-FFF2-40B4-BE49-F238E27FC236}">
                <a16:creationId xmlns:a16="http://schemas.microsoft.com/office/drawing/2014/main" id="{40941BE3-0E45-A88C-3271-ED09C8E87B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576" r="-1" b="6451"/>
          <a:stretch/>
        </p:blipFill>
        <p:spPr bwMode="auto">
          <a:xfrm>
            <a:off x="3646918" y="1545433"/>
            <a:ext cx="5073651" cy="4868863"/>
          </a:xfrm>
          <a:prstGeom prst="rect">
            <a:avLst/>
          </a:prstGeom>
          <a:solidFill>
            <a:srgbClr val="FFFFFF"/>
          </a:solidFill>
        </p:spPr>
      </p:pic>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idx="10"/>
          </p:nvPr>
        </p:nvSpPr>
        <p:spPr>
          <a:xfrm>
            <a:off x="5615518" y="6554788"/>
            <a:ext cx="874183"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9FBF73A8-93AA-4AC4-843B-13C47A4D16E4}" type="slidenum">
              <a:rPr lang="en-US" altLang="en-US" smtClean="0">
                <a:solidFill>
                  <a:schemeClr val="tx1"/>
                </a:solidFill>
              </a:rPr>
              <a:pPr>
                <a:spcAft>
                  <a:spcPts val="600"/>
                </a:spcAft>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2279577" y="617538"/>
            <a:ext cx="7764463" cy="822326"/>
          </a:xfrm>
        </p:spPr>
        <p:txBody>
          <a:bodyPr vert="horz" wrap="square" lIns="92160" tIns="46080" rIns="92160" bIns="46080" numCol="1" anchor="ctr" anchorCtr="0" compatLnSpc="1">
            <a:prstTxWarp prst="textNoShape">
              <a:avLst/>
            </a:prstTxWarp>
            <a:noAutofit/>
          </a:bodyPr>
          <a:lstStyle/>
          <a:p>
            <a:pPr>
              <a:lnSpc>
                <a:spcPct val="90000"/>
              </a:lnSpc>
            </a:pPr>
            <a:r>
              <a:rPr lang="en-US" sz="2800" dirty="0"/>
              <a:t> </a:t>
            </a:r>
            <a:br>
              <a:rPr lang="en-US" sz="2800" dirty="0"/>
            </a:br>
            <a:r>
              <a:rPr lang="en-US" sz="2800" dirty="0"/>
              <a:t>Japan Sub-1GHz Interest Group </a:t>
            </a:r>
            <a:br>
              <a:rPr lang="en-US" sz="2800" dirty="0"/>
            </a:br>
            <a:endParaRPr lang="en-US" sz="2800" dirty="0"/>
          </a:p>
        </p:txBody>
      </p:sp>
      <p:sp>
        <p:nvSpPr>
          <p:cNvPr id="8" name="TextBox 7">
            <a:extLst>
              <a:ext uri="{FF2B5EF4-FFF2-40B4-BE49-F238E27FC236}">
                <a16:creationId xmlns:a16="http://schemas.microsoft.com/office/drawing/2014/main" id="{D13951D0-0634-C010-6212-7B80FC37EBAA}"/>
              </a:ext>
            </a:extLst>
          </p:cNvPr>
          <p:cNvSpPr txBox="1"/>
          <p:nvPr/>
        </p:nvSpPr>
        <p:spPr bwMode="auto">
          <a:xfrm>
            <a:off x="7692430" y="1926569"/>
            <a:ext cx="3732162" cy="4251623"/>
          </a:xfrm>
          <a:prstGeom prst="rect">
            <a:avLst/>
          </a:prstGeom>
          <a:noFill/>
          <a:ln>
            <a:noFill/>
          </a:ln>
        </p:spPr>
        <p:txBody>
          <a:bodyPr vert="horz" wrap="square" lIns="92160" tIns="46080" rIns="92160" bIns="46080" numCol="1" anchor="t" anchorCtr="0" compatLnSpc="1">
            <a:prstTxWarp prst="textNoShape">
              <a:avLst/>
            </a:prstTxWarp>
            <a:normAutofit/>
          </a:bodyPr>
          <a:lstStyle/>
          <a:p>
            <a:pPr>
              <a:spcAft>
                <a:spcPts val="600"/>
              </a:spcAft>
              <a:buClr>
                <a:srgbClr val="000000"/>
              </a:buClr>
              <a:buSzPct val="100000"/>
              <a:buFont typeface="Times New Roman" panose="02020603050405020304" pitchFamily="18" charset="0"/>
            </a:pPr>
            <a:r>
              <a:rPr lang="en-US" sz="2400" dirty="0">
                <a:solidFill>
                  <a:srgbClr val="000000"/>
                </a:solidFill>
                <a:latin typeface="+mn-lt"/>
              </a:rPr>
              <a:t>Mixed Mode Wireless Interim, May 2023</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Live from Orlando FLA USA</a:t>
            </a:r>
          </a:p>
          <a:p>
            <a:pPr>
              <a:spcAft>
                <a:spcPts val="600"/>
              </a:spcAft>
              <a:buClr>
                <a:srgbClr val="000000"/>
              </a:buClr>
              <a:buSzPct val="100000"/>
              <a:buFont typeface="Times New Roman" panose="02020603050405020304" pitchFamily="18" charset="0"/>
            </a:pPr>
            <a:endParaRPr lang="en-US" sz="2400" dirty="0">
              <a:solidFill>
                <a:srgbClr val="000000"/>
              </a:solidFill>
              <a:latin typeface="+mn-lt"/>
            </a:endParaRP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5735639" y="6554788"/>
            <a:ext cx="655637" cy="239712"/>
          </a:xfrm>
        </p:spPr>
        <p:txBody>
          <a:bodyPr vert="horz" wrap="square" lIns="0" tIns="0" rIns="0" bIns="0" numCol="1" anchor="ctr" anchorCtr="0" compatLnSpc="1">
            <a:prstTxWarp prst="textNoShape">
              <a:avLst/>
            </a:prstTxWarp>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pic>
        <p:nvPicPr>
          <p:cNvPr id="5" name="Picture 4">
            <a:extLst>
              <a:ext uri="{FF2B5EF4-FFF2-40B4-BE49-F238E27FC236}">
                <a16:creationId xmlns:a16="http://schemas.microsoft.com/office/drawing/2014/main" id="{1FB176C7-F900-2E3C-5C30-0EC21276DE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456" y="1439864"/>
            <a:ext cx="6492974" cy="4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54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Patent policy for non-PAR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508251" y="1626072"/>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
        <p:nvSpPr>
          <p:cNvPr id="3" name="TextBox 2">
            <a:extLst>
              <a:ext uri="{FF2B5EF4-FFF2-40B4-BE49-F238E27FC236}">
                <a16:creationId xmlns:a16="http://schemas.microsoft.com/office/drawing/2014/main" id="{5D1FC820-9E79-84CE-76C1-C5B256444D3A}"/>
              </a:ext>
            </a:extLst>
          </p:cNvPr>
          <p:cNvSpPr txBox="1"/>
          <p:nvPr/>
        </p:nvSpPr>
        <p:spPr>
          <a:xfrm>
            <a:off x="911424" y="5949280"/>
            <a:ext cx="10441160" cy="400110"/>
          </a:xfrm>
          <a:prstGeom prst="rect">
            <a:avLst/>
          </a:prstGeom>
          <a:solidFill>
            <a:schemeClr val="bg1">
              <a:lumMod val="95000"/>
            </a:schemeClr>
          </a:solidFill>
        </p:spPr>
        <p:txBody>
          <a:bodyPr wrap="square" rtlCol="0">
            <a:spAutoFit/>
          </a:bodyPr>
          <a:lstStyle/>
          <a:p>
            <a:pPr algn="ctr"/>
            <a:r>
              <a:rPr lang="en-US" sz="2000" dirty="0">
                <a:solidFill>
                  <a:srgbClr val="C00000"/>
                </a:solidFill>
                <a:latin typeface="+mn-lt"/>
              </a:rPr>
              <a:t>This is your reminder: the rules explained during the WG opening apply to this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5731934" y="6525345"/>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7239007"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2" y="2204864"/>
            <a:ext cx="7770813" cy="4189413"/>
          </a:xfrm>
        </p:spPr>
        <p:txBody>
          <a:bodyPr>
            <a:normAutofit/>
          </a:bodyPr>
          <a:lstStyle/>
          <a:p>
            <a:pPr>
              <a:buFont typeface="Arial" panose="020B0604020202020204" pitchFamily="34" charset="0"/>
              <a:buChar char="•"/>
            </a:pPr>
            <a:r>
              <a:rPr lang="en-US" sz="2000" b="1" dirty="0">
                <a:solidFill>
                  <a:srgbClr val="FF0000"/>
                </a:solidFill>
              </a:rPr>
              <a:t>This 802.15 meeting is part of the IEEE 802 Plenary session</a:t>
            </a:r>
          </a:p>
          <a:p>
            <a:pPr>
              <a:buFont typeface="Arial" panose="020B0604020202020204" pitchFamily="34" charset="0"/>
              <a:buChar char="•"/>
            </a:pPr>
            <a:r>
              <a:rPr lang="en-US" sz="2000" dirty="0"/>
              <a:t>You must pay the registration fee in order to attend </a:t>
            </a:r>
            <a:r>
              <a:rPr lang="en-US" sz="2000" b="1" u="sng" dirty="0"/>
              <a:t>virtually or in person</a:t>
            </a:r>
          </a:p>
          <a:p>
            <a:pPr>
              <a:buFont typeface="Arial" panose="020B0604020202020204" pitchFamily="34" charset="0"/>
              <a:buChar char="•"/>
            </a:pPr>
            <a:r>
              <a:rPr lang="en-US" sz="2000" dirty="0"/>
              <a:t>If you have not already done so please register:</a:t>
            </a:r>
          </a:p>
          <a:p>
            <a:pPr marL="457200" lvl="1" indent="0" algn="ctr"/>
            <a:r>
              <a:rPr lang="en-US" sz="2400" dirty="0"/>
              <a:t>Session Information &amp; Registration Website: </a:t>
            </a:r>
            <a:r>
              <a:rPr lang="en-US" sz="2400" dirty="0">
                <a:hlinkClick r:id="rId2"/>
              </a:rPr>
              <a:t>https://cvent.me/kqE5PN</a:t>
            </a:r>
            <a:endParaRPr lang="en-US" sz="2400" dirty="0"/>
          </a:p>
          <a:p>
            <a:pPr marL="457200" lvl="1" indent="0" algn="ctr"/>
            <a:endParaRPr lang="en-US" sz="2400" dirty="0"/>
          </a:p>
          <a:p>
            <a:pPr marL="457200" lvl="1" indent="0" algn="ctr"/>
            <a:r>
              <a:rPr lang="en-US" sz="2000" b="1"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6</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86001" y="2170511"/>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B9527C-2782-8DC3-0FB6-538BBB8D867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5" name="Title 1">
            <a:extLst>
              <a:ext uri="{FF2B5EF4-FFF2-40B4-BE49-F238E27FC236}">
                <a16:creationId xmlns:a16="http://schemas.microsoft.com/office/drawing/2014/main" id="{DC73D2ED-395F-B393-5C17-017B35D4D72B}"/>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6" name="Content Placeholder 2">
            <a:extLst>
              <a:ext uri="{FF2B5EF4-FFF2-40B4-BE49-F238E27FC236}">
                <a16:creationId xmlns:a16="http://schemas.microsoft.com/office/drawing/2014/main" id="{C83516C3-34E9-9304-2311-F921019D41A2}"/>
              </a:ext>
            </a:extLst>
          </p:cNvPr>
          <p:cNvSpPr>
            <a:spLocks noGrp="1"/>
          </p:cNvSpPr>
          <p:nvPr/>
        </p:nvSpPr>
        <p:spPr bwMode="auto">
          <a:xfrm>
            <a:off x="915458" y="1236762"/>
            <a:ext cx="10361084" cy="531802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a:t>
            </a:r>
          </a:p>
          <a:p>
            <a:pPr marL="457200" indent="-457200">
              <a:buAutoNum type="arabicPeriod"/>
            </a:pPr>
            <a:r>
              <a:rPr lang="en-US" dirty="0"/>
              <a:t>Remember remote attendees will hear you only if you use the microphone!</a:t>
            </a:r>
          </a:p>
          <a:p>
            <a:pPr marL="457200" indent="-457200">
              <a:buAutoNum type="arabicPeriod"/>
            </a:pPr>
            <a:r>
              <a:rPr lang="en-US" dirty="0"/>
              <a:t>Remote attendees queue via chat window</a:t>
            </a:r>
          </a:p>
          <a:p>
            <a:pPr marL="457200" indent="-457200">
              <a:buFont typeface="Times New Roman" pitchFamily="18" charset="0"/>
              <a:buAutoNum type="arabicPeriod"/>
            </a:pPr>
            <a:r>
              <a:rPr lang="en-US" dirty="0"/>
              <a:t>Local attendees </a:t>
            </a:r>
            <a:r>
              <a:rPr lang="en-US" dirty="0">
                <a:solidFill>
                  <a:srgbClr val="FF0000"/>
                </a:solidFill>
              </a:rPr>
              <a:t>do not need to join WebEx</a:t>
            </a:r>
            <a:r>
              <a:rPr lang="en-US" dirty="0">
                <a:solidFill>
                  <a:schemeClr val="tx1"/>
                </a:solidFill>
              </a:rPr>
              <a:t> except presenters</a:t>
            </a:r>
          </a:p>
          <a:p>
            <a:pPr marL="457200" indent="-457200">
              <a:buFont typeface="Times New Roman" pitchFamily="18" charset="0"/>
              <a:buAutoNum type="arabicPeriod"/>
            </a:pPr>
            <a:r>
              <a:rPr lang="en-US" dirty="0">
                <a:solidFill>
                  <a:schemeClr val="tx1"/>
                </a:solidFill>
              </a:rPr>
              <a:t>Presenters, both local and remote, will present via WebEx</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2978792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1"/>
            <a:ext cx="7764463" cy="366936"/>
          </a:xfrm>
        </p:spPr>
        <p:txBody>
          <a:bodyPr/>
          <a:lstStyle/>
          <a:p>
            <a:r>
              <a:rPr lang="en-US" dirty="0"/>
              <a:t>Agenda</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077281"/>
            <a:ext cx="10369152" cy="2308324"/>
          </a:xfrm>
          <a:prstGeom prst="rect">
            <a:avLst/>
          </a:prstGeom>
          <a:noFill/>
        </p:spPr>
        <p:txBody>
          <a:bodyPr wrap="square">
            <a:spAutoFit/>
          </a:bodyPr>
          <a:lstStyle/>
          <a:p>
            <a:pPr algn="ctr"/>
            <a:r>
              <a:rPr lang="en-US" sz="2400" dirty="0">
                <a:solidFill>
                  <a:schemeClr val="tx1"/>
                </a:solidFill>
                <a:latin typeface="+mj-lt"/>
              </a:rPr>
              <a:t>Document: </a:t>
            </a:r>
          </a:p>
          <a:p>
            <a:pPr algn="ctr"/>
            <a:r>
              <a:rPr lang="en-US" sz="2400" dirty="0">
                <a:solidFill>
                  <a:schemeClr val="tx1"/>
                </a:solidFill>
                <a:latin typeface="+mj-lt"/>
                <a:hlinkClick r:id="rId2"/>
              </a:rPr>
              <a:t>https://mentor.ieee.org/802.15/dcn/23/15-23-0233-01-js1g-ig-js1g-may-agenda.xlsx</a:t>
            </a:r>
            <a:endParaRPr lang="en-US" sz="2400" dirty="0">
              <a:solidFill>
                <a:schemeClr val="tx1"/>
              </a:solidFill>
              <a:latin typeface="+mj-lt"/>
            </a:endParaRPr>
          </a:p>
          <a:p>
            <a:pPr algn="ctr"/>
            <a:endParaRPr lang="en-US" sz="2400" dirty="0">
              <a:solidFill>
                <a:schemeClr val="tx1"/>
              </a:solidFill>
              <a:latin typeface="+mj-lt"/>
            </a:endParaRPr>
          </a:p>
          <a:p>
            <a:pPr algn="ct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56828</TotalTime>
  <Words>823</Words>
  <Application>Microsoft Office PowerPoint</Application>
  <PresentationFormat>Widescreen</PresentationFormat>
  <Paragraphs>97</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Verdana</vt:lpstr>
      <vt:lpstr>Office Theme</vt:lpstr>
      <vt:lpstr>PowerPoint Presentation</vt:lpstr>
      <vt:lpstr>  Japan Sub-1GHz Interest Group  </vt:lpstr>
      <vt:lpstr>Interest Group Rules</vt:lpstr>
      <vt:lpstr>IEEE-SA Patent, Copyright, and Participation Policies</vt:lpstr>
      <vt:lpstr>IEEE 802 Ground Rules</vt:lpstr>
      <vt:lpstr>Registration for 802 LMSC Plenaries and 802 Wireless Interims</vt:lpstr>
      <vt:lpstr>Deadbeat Consequences (Deadbeat: in default of paying registration fee for a prior mtg.)</vt:lpstr>
      <vt:lpstr>PowerPoint Presentation</vt:lpstr>
      <vt:lpstr>Agenda</vt:lpstr>
      <vt:lpstr>Session Objectives</vt:lpstr>
      <vt:lpstr>Technical Presentations</vt:lpstr>
      <vt:lpstr>Next Steps</vt:lpstr>
      <vt:lpstr>Other Business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277</cp:revision>
  <cp:lastPrinted>2000-03-07T00:55:37Z</cp:lastPrinted>
  <dcterms:created xsi:type="dcterms:W3CDTF">2016-01-17T22:48:36Z</dcterms:created>
  <dcterms:modified xsi:type="dcterms:W3CDTF">2023-05-16T02:15:56Z</dcterms:modified>
  <cp:category/>
</cp:coreProperties>
</file>