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0" r:id="rId2"/>
    <p:sldId id="258" r:id="rId3"/>
    <p:sldId id="377" r:id="rId4"/>
    <p:sldId id="378" r:id="rId5"/>
    <p:sldId id="379" r:id="rId6"/>
    <p:sldId id="380" r:id="rId7"/>
    <p:sldId id="381" r:id="rId8"/>
    <p:sldId id="26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90"/>
    <p:restoredTop sz="96327"/>
  </p:normalViewPr>
  <p:slideViewPr>
    <p:cSldViewPr>
      <p:cViewPr varScale="1">
        <p:scale>
          <a:sx n="128" d="100"/>
          <a:sy n="128" d="100"/>
        </p:scale>
        <p:origin x="138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802.15-23-0265-00-006a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148064" y="6484694"/>
            <a:ext cx="396044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S. Ishiguro,  T. Kobayashi (Nagoya Inst. Technol.)</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Preliminary Investigation of UWB Ranging under Multiple BAN Coexistence</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May 16th,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Shunsuke</a:t>
            </a:r>
            <a:r>
              <a:rPr lang="en-US" altLang="ja-JP" sz="1600" dirty="0">
                <a:solidFill>
                  <a:schemeClr val="tx2"/>
                </a:solidFill>
                <a:ea typeface="ＭＳ Ｐゴシック" panose="020B0600070205080204" pitchFamily="34" charset="-128"/>
              </a:rPr>
              <a:t> Ishiguro</a:t>
            </a:r>
            <a:r>
              <a:rPr lang="en-US" altLang="ja-JP" sz="1600" kern="0" dirty="0">
                <a:latin typeface="Times New Roman"/>
                <a:ea typeface="ＭＳ Ｐゴシック" panose="020B0600070205080204" pitchFamily="34" charset="-128"/>
                <a:cs typeface="Times New Roman"/>
                <a:sym typeface="Times New Roman"/>
              </a:rPr>
              <a:t>, Takumi Kobayashi</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Nagoya Institute of Technology (NIT),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a preliminary investigation of UWB ranging accuracy under multiple BAN coexistence situations, and some simulation results are discussed.</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Preliminary Investigation of UWB Ranging under Multiple BAN Coexistence</a:t>
            </a:r>
            <a:endParaRPr lang="en-US" altLang="ja-JP" sz="3200" dirty="0">
              <a:ea typeface="ＭＳ Ｐゴシック" panose="020B0600070205080204" pitchFamily="34" charset="-128"/>
            </a:endParaRP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Yutaro</a:t>
            </a:r>
            <a:r>
              <a:rPr lang="en-US" altLang="ja-JP" sz="2800" dirty="0">
                <a:latin typeface="Times New Roman" panose="02020603050405020304" pitchFamily="18" charset="0"/>
                <a:cs typeface="Times New Roman" panose="02020603050405020304" pitchFamily="18" charset="0"/>
              </a:rPr>
              <a:t> Aoki, and Takumi Kobayashi</a:t>
            </a:r>
          </a:p>
          <a:p>
            <a:r>
              <a:rPr lang="en-US" altLang="ja-JP" dirty="0">
                <a:latin typeface="Times New Roman" panose="02020603050405020304" pitchFamily="18" charset="0"/>
                <a:cs typeface="Times New Roman" panose="02020603050405020304" pitchFamily="18" charset="0"/>
              </a:rPr>
              <a:t>Nagoya Institute of Technology (NIT)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t>Introduction</a:t>
            </a:r>
            <a:endParaRPr kumimoji="1" lang="ja-JP" altLang="en-US"/>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p:txBody>
          <a:bodyPr/>
          <a:lstStyle/>
          <a:p>
            <a:r>
              <a:rPr kumimoji="1" lang="en-US" altLang="ja-JP" sz="2800" dirty="0">
                <a:latin typeface="Times New Roman" panose="02020603050405020304" pitchFamily="18" charset="0"/>
                <a:cs typeface="Times New Roman" panose="02020603050405020304" pitchFamily="18" charset="0"/>
              </a:rPr>
              <a:t>Ranging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accuracy in supporting important applications in HBAN and VBAN</a:t>
            </a:r>
          </a:p>
          <a:p>
            <a:r>
              <a:rPr kumimoji="1" lang="en-US" altLang="ja-JP" sz="2800" dirty="0">
                <a:latin typeface="Times New Roman" panose="02020603050405020304" pitchFamily="18" charset="0"/>
                <a:cs typeface="Times New Roman" panose="02020603050405020304" pitchFamily="18" charset="0"/>
              </a:rPr>
              <a:t>It is important to discuss the ranging accuracy under multiple BAN coexistence situations</a:t>
            </a:r>
            <a:endParaRPr kumimoji="1" lang="ja-JP" altLang="en-US" sz="2800">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421968-88E3-7409-7F6D-214F8541F1F1}"/>
              </a:ext>
            </a:extLst>
          </p:cNvPr>
          <p:cNvSpPr>
            <a:spLocks noGrp="1"/>
          </p:cNvSpPr>
          <p:nvPr>
            <p:ph type="title"/>
          </p:nvPr>
        </p:nvSpPr>
        <p:spPr/>
        <p:txBody>
          <a:bodyPr/>
          <a:lstStyle/>
          <a:p>
            <a:r>
              <a:rPr kumimoji="1" lang="en-US" altLang="ja-JP" dirty="0"/>
              <a:t>UWB ranging model</a:t>
            </a:r>
            <a:endParaRPr kumimoji="1" lang="ja-JP" altLang="en-US"/>
          </a:p>
        </p:txBody>
      </p:sp>
      <p:sp>
        <p:nvSpPr>
          <p:cNvPr id="4" name="スライド番号プレースホルダー 3">
            <a:extLst>
              <a:ext uri="{FF2B5EF4-FFF2-40B4-BE49-F238E27FC236}">
                <a16:creationId xmlns:a16="http://schemas.microsoft.com/office/drawing/2014/main" id="{D8256F37-3F89-361F-F7D1-E8493907BE70}"/>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50" name="図 49">
            <a:extLst>
              <a:ext uri="{FF2B5EF4-FFF2-40B4-BE49-F238E27FC236}">
                <a16:creationId xmlns:a16="http://schemas.microsoft.com/office/drawing/2014/main" id="{75E5C764-7367-B57D-D4FD-B1F5179E040F}"/>
              </a:ext>
            </a:extLst>
          </p:cNvPr>
          <p:cNvPicPr>
            <a:picLocks noChangeAspect="1"/>
          </p:cNvPicPr>
          <p:nvPr/>
        </p:nvPicPr>
        <p:blipFill>
          <a:blip r:embed="rId2"/>
          <a:stretch>
            <a:fillRect/>
          </a:stretch>
        </p:blipFill>
        <p:spPr>
          <a:xfrm>
            <a:off x="467544" y="2092305"/>
            <a:ext cx="4922118" cy="4042186"/>
          </a:xfrm>
          <a:prstGeom prst="rect">
            <a:avLst/>
          </a:prstGeom>
        </p:spPr>
      </p:pic>
      <p:pic>
        <p:nvPicPr>
          <p:cNvPr id="52" name="図 51">
            <a:extLst>
              <a:ext uri="{FF2B5EF4-FFF2-40B4-BE49-F238E27FC236}">
                <a16:creationId xmlns:a16="http://schemas.microsoft.com/office/drawing/2014/main" id="{45948F97-6A64-2DB6-C1C6-25FF4657B6E4}"/>
              </a:ext>
            </a:extLst>
          </p:cNvPr>
          <p:cNvPicPr>
            <a:picLocks noChangeAspect="1"/>
          </p:cNvPicPr>
          <p:nvPr/>
        </p:nvPicPr>
        <p:blipFill>
          <a:blip r:embed="rId3"/>
          <a:stretch>
            <a:fillRect/>
          </a:stretch>
        </p:blipFill>
        <p:spPr>
          <a:xfrm>
            <a:off x="5382969" y="2708920"/>
            <a:ext cx="3612694" cy="2448272"/>
          </a:xfrm>
          <a:prstGeom prst="rect">
            <a:avLst/>
          </a:prstGeom>
        </p:spPr>
      </p:pic>
      <p:sp>
        <p:nvSpPr>
          <p:cNvPr id="53" name="正方形/長方形 52">
            <a:extLst>
              <a:ext uri="{FF2B5EF4-FFF2-40B4-BE49-F238E27FC236}">
                <a16:creationId xmlns:a16="http://schemas.microsoft.com/office/drawing/2014/main" id="{A81F3407-AE47-77A9-D40E-EAC83CC88511}"/>
              </a:ext>
            </a:extLst>
          </p:cNvPr>
          <p:cNvSpPr/>
          <p:nvPr/>
        </p:nvSpPr>
        <p:spPr bwMode="auto">
          <a:xfrm>
            <a:off x="323528" y="2276872"/>
            <a:ext cx="2016224" cy="115212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4" name="テキスト ボックス 53">
            <a:extLst>
              <a:ext uri="{FF2B5EF4-FFF2-40B4-BE49-F238E27FC236}">
                <a16:creationId xmlns:a16="http://schemas.microsoft.com/office/drawing/2014/main" id="{6787ADF3-53F6-328C-68B4-721E4D6C071F}"/>
              </a:ext>
            </a:extLst>
          </p:cNvPr>
          <p:cNvSpPr txBox="1"/>
          <p:nvPr/>
        </p:nvSpPr>
        <p:spPr>
          <a:xfrm>
            <a:off x="5652120" y="2431921"/>
            <a:ext cx="3348994" cy="307777"/>
          </a:xfrm>
          <a:prstGeom prst="rect">
            <a:avLst/>
          </a:prstGeom>
          <a:noFill/>
        </p:spPr>
        <p:txBody>
          <a:bodyPr wrap="none" rtlCol="0">
            <a:spAutoFit/>
          </a:bodyPr>
          <a:lstStyle/>
          <a:p>
            <a:r>
              <a:rPr kumimoji="1" lang="en-US" altLang="ja-JP" sz="1400" dirty="0"/>
              <a:t>Observed instantaneous power delay profile</a:t>
            </a:r>
            <a:endParaRPr kumimoji="1" lang="ja-JP" altLang="en-US" sz="1400"/>
          </a:p>
        </p:txBody>
      </p:sp>
    </p:spTree>
    <p:extLst>
      <p:ext uri="{BB962C8B-B14F-4D97-AF65-F5344CB8AC3E}">
        <p14:creationId xmlns:p14="http://schemas.microsoft.com/office/powerpoint/2010/main" val="2545153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kumimoji="1" lang="en-US" altLang="ja-JP" dirty="0"/>
              <a:t>Preliminary simulation model</a:t>
            </a:r>
            <a:endParaRPr kumimoji="1" lang="ja-JP" altLang="en-US"/>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16" name="図 15">
            <a:extLst>
              <a:ext uri="{FF2B5EF4-FFF2-40B4-BE49-F238E27FC236}">
                <a16:creationId xmlns:a16="http://schemas.microsoft.com/office/drawing/2014/main" id="{E100D09E-8004-75D7-A5DD-09610157724D}"/>
              </a:ext>
            </a:extLst>
          </p:cNvPr>
          <p:cNvPicPr>
            <a:picLocks noChangeAspect="1"/>
          </p:cNvPicPr>
          <p:nvPr/>
        </p:nvPicPr>
        <p:blipFill>
          <a:blip r:embed="rId2"/>
          <a:stretch>
            <a:fillRect/>
          </a:stretch>
        </p:blipFill>
        <p:spPr>
          <a:xfrm>
            <a:off x="334913" y="2910285"/>
            <a:ext cx="4237087" cy="2853175"/>
          </a:xfrm>
          <a:prstGeom prst="rect">
            <a:avLst/>
          </a:prstGeom>
        </p:spPr>
      </p:pic>
      <p:sp>
        <p:nvSpPr>
          <p:cNvPr id="17" name="テキスト ボックス 16">
            <a:extLst>
              <a:ext uri="{FF2B5EF4-FFF2-40B4-BE49-F238E27FC236}">
                <a16:creationId xmlns:a16="http://schemas.microsoft.com/office/drawing/2014/main" id="{72EF6DDF-F816-FF45-905D-95A27F35BFC4}"/>
              </a:ext>
            </a:extLst>
          </p:cNvPr>
          <p:cNvSpPr txBox="1"/>
          <p:nvPr/>
        </p:nvSpPr>
        <p:spPr>
          <a:xfrm>
            <a:off x="1781659" y="3150470"/>
            <a:ext cx="627095"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0 dB</a:t>
            </a:r>
            <a:endParaRPr kumimoji="1" lang="ja-JP" altLang="en-US" sz="1800" dirty="0">
              <a:solidFill>
                <a:prstClr val="black"/>
              </a:solidFill>
              <a:latin typeface="Times New Roman"/>
              <a:ea typeface="ＭＳ Ｐゴシック" panose="020B0600070205080204" pitchFamily="34" charset="-128"/>
            </a:endParaRPr>
          </a:p>
        </p:txBody>
      </p:sp>
      <p:sp>
        <p:nvSpPr>
          <p:cNvPr id="18" name="テキスト ボックス 17">
            <a:extLst>
              <a:ext uri="{FF2B5EF4-FFF2-40B4-BE49-F238E27FC236}">
                <a16:creationId xmlns:a16="http://schemas.microsoft.com/office/drawing/2014/main" id="{63F18C74-2599-62A9-2DFF-05B0C75F75A5}"/>
              </a:ext>
            </a:extLst>
          </p:cNvPr>
          <p:cNvSpPr txBox="1"/>
          <p:nvPr/>
        </p:nvSpPr>
        <p:spPr>
          <a:xfrm>
            <a:off x="841737" y="5076213"/>
            <a:ext cx="819455"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-20 dB</a:t>
            </a:r>
            <a:endParaRPr kumimoji="1" lang="ja-JP" altLang="en-US" sz="1800" dirty="0">
              <a:solidFill>
                <a:prstClr val="black"/>
              </a:solidFill>
              <a:latin typeface="Times New Roman"/>
              <a:ea typeface="ＭＳ Ｐゴシック" panose="020B0600070205080204" pitchFamily="34" charset="-128"/>
            </a:endParaRPr>
          </a:p>
        </p:txBody>
      </p:sp>
      <p:sp>
        <p:nvSpPr>
          <p:cNvPr id="19" name="テキスト ボックス 18">
            <a:extLst>
              <a:ext uri="{FF2B5EF4-FFF2-40B4-BE49-F238E27FC236}">
                <a16:creationId xmlns:a16="http://schemas.microsoft.com/office/drawing/2014/main" id="{6323DB17-CC97-7184-E002-1B16E213070C}"/>
              </a:ext>
            </a:extLst>
          </p:cNvPr>
          <p:cNvSpPr txBox="1"/>
          <p:nvPr/>
        </p:nvSpPr>
        <p:spPr>
          <a:xfrm rot="16200000">
            <a:off x="-1223474" y="4133848"/>
            <a:ext cx="2815707"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Average power delay profile</a:t>
            </a:r>
            <a:endParaRPr kumimoji="1" lang="ja-JP" altLang="en-US" sz="1800" dirty="0">
              <a:solidFill>
                <a:prstClr val="black"/>
              </a:solidFill>
              <a:latin typeface="Times New Roman"/>
              <a:ea typeface="ＭＳ Ｐゴシック" panose="020B0600070205080204" pitchFamily="34" charset="-128"/>
            </a:endParaRPr>
          </a:p>
        </p:txBody>
      </p:sp>
      <p:sp>
        <p:nvSpPr>
          <p:cNvPr id="20" name="テキスト ボックス 19">
            <a:extLst>
              <a:ext uri="{FF2B5EF4-FFF2-40B4-BE49-F238E27FC236}">
                <a16:creationId xmlns:a16="http://schemas.microsoft.com/office/drawing/2014/main" id="{2876ED02-DF32-59E9-F4C3-B14B23DE4203}"/>
              </a:ext>
            </a:extLst>
          </p:cNvPr>
          <p:cNvSpPr txBox="1"/>
          <p:nvPr/>
        </p:nvSpPr>
        <p:spPr>
          <a:xfrm>
            <a:off x="2121538" y="5634313"/>
            <a:ext cx="663836"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Time</a:t>
            </a:r>
            <a:endParaRPr kumimoji="1" lang="ja-JP" altLang="en-US" sz="1800" dirty="0">
              <a:solidFill>
                <a:prstClr val="black"/>
              </a:solidFill>
              <a:latin typeface="Times New Roman"/>
              <a:ea typeface="ＭＳ Ｐゴシック" panose="020B0600070205080204" pitchFamily="34" charset="-128"/>
            </a:endParaRPr>
          </a:p>
        </p:txBody>
      </p:sp>
      <p:sp>
        <p:nvSpPr>
          <p:cNvPr id="21" name="テキスト ボックス 20">
            <a:extLst>
              <a:ext uri="{FF2B5EF4-FFF2-40B4-BE49-F238E27FC236}">
                <a16:creationId xmlns:a16="http://schemas.microsoft.com/office/drawing/2014/main" id="{0EF08106-3AA1-72CA-B577-8D375D16D225}"/>
              </a:ext>
            </a:extLst>
          </p:cNvPr>
          <p:cNvSpPr txBox="1"/>
          <p:nvPr/>
        </p:nvSpPr>
        <p:spPr>
          <a:xfrm>
            <a:off x="613765" y="4485722"/>
            <a:ext cx="1237838" cy="523220"/>
          </a:xfrm>
          <a:prstGeom prst="rect">
            <a:avLst/>
          </a:prstGeom>
          <a:solidFill>
            <a:sysClr val="window" lastClr="FFFFFF"/>
          </a:solid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kern="0" dirty="0">
                <a:solidFill>
                  <a:prstClr val="black"/>
                </a:solidFill>
                <a:latin typeface="Times New Roman"/>
                <a:ea typeface="ＭＳ Ｐゴシック" panose="020B0600070205080204" pitchFamily="34" charset="-128"/>
              </a:rPr>
              <a:t>Log-normal</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kern="0" dirty="0">
                <a:solidFill>
                  <a:prstClr val="black"/>
                </a:solidFill>
                <a:latin typeface="Times New Roman"/>
                <a:ea typeface="ＭＳ Ｐゴシック" panose="020B0600070205080204" pitchFamily="34" charset="-128"/>
              </a:rPr>
              <a:t>shadow fading</a:t>
            </a:r>
            <a:endParaRPr kumimoji="1" lang="en-US" altLang="ja-JP" sz="14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cxnSp>
        <p:nvCxnSpPr>
          <p:cNvPr id="22" name="直線矢印コネクタ 21">
            <a:extLst>
              <a:ext uri="{FF2B5EF4-FFF2-40B4-BE49-F238E27FC236}">
                <a16:creationId xmlns:a16="http://schemas.microsoft.com/office/drawing/2014/main" id="{2616219E-BEEA-3B58-4951-5EC13ADD0B2F}"/>
              </a:ext>
            </a:extLst>
          </p:cNvPr>
          <p:cNvCxnSpPr/>
          <p:nvPr/>
        </p:nvCxnSpPr>
        <p:spPr>
          <a:xfrm>
            <a:off x="413699" y="6382911"/>
            <a:ext cx="1995055" cy="0"/>
          </a:xfrm>
          <a:prstGeom prst="straightConnector1">
            <a:avLst/>
          </a:prstGeom>
          <a:noFill/>
          <a:ln w="25400" cap="flat" cmpd="sng" algn="ctr">
            <a:solidFill>
              <a:srgbClr val="4F81BD"/>
            </a:solidFill>
            <a:prstDash val="solid"/>
            <a:headEnd type="triangle"/>
            <a:tailEnd type="triangle"/>
          </a:ln>
          <a:effectLst/>
        </p:spPr>
      </p:cxnSp>
      <p:sp>
        <p:nvSpPr>
          <p:cNvPr id="23" name="テキスト ボックス 22">
            <a:extLst>
              <a:ext uri="{FF2B5EF4-FFF2-40B4-BE49-F238E27FC236}">
                <a16:creationId xmlns:a16="http://schemas.microsoft.com/office/drawing/2014/main" id="{8F605764-125B-4214-3D20-E02577368247}"/>
              </a:ext>
            </a:extLst>
          </p:cNvPr>
          <p:cNvSpPr txBox="1"/>
          <p:nvPr/>
        </p:nvSpPr>
        <p:spPr>
          <a:xfrm>
            <a:off x="223988" y="5530921"/>
            <a:ext cx="278477"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0</a:t>
            </a:r>
            <a:endParaRPr kumimoji="1" lang="ja-JP" altLang="en-US" sz="1800" dirty="0">
              <a:solidFill>
                <a:prstClr val="black"/>
              </a:solidFill>
              <a:latin typeface="Times New Roman"/>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24" name="テキスト ボックス 23">
                <a:extLst>
                  <a:ext uri="{FF2B5EF4-FFF2-40B4-BE49-F238E27FC236}">
                    <a16:creationId xmlns:a16="http://schemas.microsoft.com/office/drawing/2014/main" id="{E3A5B4B9-05AC-7430-CBD3-6F1DC2B047B2}"/>
                  </a:ext>
                </a:extLst>
              </p:cNvPr>
              <p:cNvSpPr txBox="1"/>
              <p:nvPr/>
            </p:nvSpPr>
            <p:spPr>
              <a:xfrm>
                <a:off x="2555382" y="5985390"/>
                <a:ext cx="477438" cy="611962"/>
              </a:xfrm>
              <a:prstGeom prst="rect">
                <a:avLst/>
              </a:prstGeom>
              <a:noFill/>
            </p:spPr>
            <p:txBody>
              <a:bodyPr wrap="none"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f>
                        <m:fPr>
                          <m:ctrlPr>
                            <a:rPr kumimoji="1" lang="en-US" altLang="ja-JP" sz="1800" i="1" smtClean="0">
                              <a:solidFill>
                                <a:prstClr val="black"/>
                              </a:solidFill>
                              <a:latin typeface="Cambria Math" panose="02040503050406030204" pitchFamily="18" charset="0"/>
                            </a:rPr>
                          </m:ctrlPr>
                        </m:fPr>
                        <m:num>
                          <m:r>
                            <a:rPr kumimoji="1" lang="en-US" altLang="ja-JP" sz="1800" i="1" smtClean="0">
                              <a:solidFill>
                                <a:prstClr val="black"/>
                              </a:solidFill>
                              <a:latin typeface="Cambria Math" panose="02040503050406030204" pitchFamily="18" charset="0"/>
                            </a:rPr>
                            <m:t>𝑐</m:t>
                          </m:r>
                        </m:num>
                        <m:den>
                          <m:sSub>
                            <m:sSubPr>
                              <m:ctrlPr>
                                <a:rPr kumimoji="1" lang="en-US" altLang="ja-JP" sz="1800" i="1">
                                  <a:solidFill>
                                    <a:prstClr val="black"/>
                                  </a:solidFill>
                                  <a:latin typeface="Cambria Math" panose="02040503050406030204" pitchFamily="18" charset="0"/>
                                </a:rPr>
                              </m:ctrlPr>
                            </m:sSubPr>
                            <m:e>
                              <m:r>
                                <a:rPr kumimoji="1" lang="en-US" altLang="ja-JP" sz="1800" i="1">
                                  <a:solidFill>
                                    <a:prstClr val="black"/>
                                  </a:solidFill>
                                  <a:latin typeface="Cambria Math" panose="02040503050406030204" pitchFamily="18" charset="0"/>
                                </a:rPr>
                                <m:t>𝑑</m:t>
                              </m:r>
                            </m:e>
                            <m:sub>
                              <m:r>
                                <a:rPr kumimoji="1" lang="en-US" altLang="ja-JP" sz="1800" i="1">
                                  <a:solidFill>
                                    <a:prstClr val="black"/>
                                  </a:solidFill>
                                  <a:latin typeface="Cambria Math" panose="02040503050406030204" pitchFamily="18" charset="0"/>
                                </a:rPr>
                                <m:t>1</m:t>
                              </m:r>
                            </m:sub>
                          </m:sSub>
                        </m:den>
                      </m:f>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24" name="テキスト ボックス 23">
                <a:extLst>
                  <a:ext uri="{FF2B5EF4-FFF2-40B4-BE49-F238E27FC236}">
                    <a16:creationId xmlns:a16="http://schemas.microsoft.com/office/drawing/2014/main" id="{E3A5B4B9-05AC-7430-CBD3-6F1DC2B047B2}"/>
                  </a:ext>
                </a:extLst>
              </p:cNvPr>
              <p:cNvSpPr txBox="1">
                <a:spLocks noRot="1" noChangeAspect="1" noMove="1" noResize="1" noEditPoints="1" noAdjustHandles="1" noChangeArrowheads="1" noChangeShapeType="1" noTextEdit="1"/>
              </p:cNvSpPr>
              <p:nvPr/>
            </p:nvSpPr>
            <p:spPr>
              <a:xfrm>
                <a:off x="2555382" y="5985390"/>
                <a:ext cx="477438" cy="611962"/>
              </a:xfrm>
              <a:prstGeom prst="rect">
                <a:avLst/>
              </a:prstGeom>
              <a:blipFill>
                <a:blip r:embed="rId3"/>
                <a:stretch>
                  <a:fillRect/>
                </a:stretch>
              </a:blipFill>
            </p:spPr>
            <p:txBody>
              <a:bodyPr/>
              <a:lstStyle/>
              <a:p>
                <a:r>
                  <a:rPr lang="ja-JP" altLang="en-US">
                    <a:noFill/>
                  </a:rPr>
                  <a:t> </a:t>
                </a:r>
              </a:p>
            </p:txBody>
          </p:sp>
        </mc:Fallback>
      </mc:AlternateContent>
      <p:cxnSp>
        <p:nvCxnSpPr>
          <p:cNvPr id="25" name="直線矢印コネクタ 24">
            <a:extLst>
              <a:ext uri="{FF2B5EF4-FFF2-40B4-BE49-F238E27FC236}">
                <a16:creationId xmlns:a16="http://schemas.microsoft.com/office/drawing/2014/main" id="{B596FF1A-8799-700B-F765-B64441856F79}"/>
              </a:ext>
            </a:extLst>
          </p:cNvPr>
          <p:cNvCxnSpPr>
            <a:cxnSpLocks/>
          </p:cNvCxnSpPr>
          <p:nvPr/>
        </p:nvCxnSpPr>
        <p:spPr>
          <a:xfrm>
            <a:off x="471966" y="5706064"/>
            <a:ext cx="1106450" cy="9523"/>
          </a:xfrm>
          <a:prstGeom prst="straightConnector1">
            <a:avLst/>
          </a:prstGeom>
          <a:noFill/>
          <a:ln w="25400" cap="flat" cmpd="sng" algn="ctr">
            <a:solidFill>
              <a:srgbClr val="F79646"/>
            </a:solidFill>
            <a:prstDash val="solid"/>
            <a:headEnd type="triangle"/>
            <a:tailEnd type="triangle"/>
          </a:ln>
          <a:effectLst/>
        </p:spPr>
      </p:cxnSp>
      <mc:AlternateContent xmlns:mc="http://schemas.openxmlformats.org/markup-compatibility/2006">
        <mc:Choice xmlns:a14="http://schemas.microsoft.com/office/drawing/2010/main" Requires="a14">
          <p:sp>
            <p:nvSpPr>
              <p:cNvPr id="26" name="テキスト ボックス 25">
                <a:extLst>
                  <a:ext uri="{FF2B5EF4-FFF2-40B4-BE49-F238E27FC236}">
                    <a16:creationId xmlns:a16="http://schemas.microsoft.com/office/drawing/2014/main" id="{1772831C-4353-6736-91A8-CD7E50B1D414}"/>
                  </a:ext>
                </a:extLst>
              </p:cNvPr>
              <p:cNvSpPr txBox="1"/>
              <p:nvPr/>
            </p:nvSpPr>
            <p:spPr>
              <a:xfrm>
                <a:off x="774026" y="5697664"/>
                <a:ext cx="482761" cy="611962"/>
              </a:xfrm>
              <a:prstGeom prst="rect">
                <a:avLst/>
              </a:prstGeom>
              <a:noFill/>
            </p:spPr>
            <p:txBody>
              <a:bodyPr wrap="none"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f>
                        <m:fPr>
                          <m:ctrlPr>
                            <a:rPr kumimoji="1" lang="en-US" altLang="ja-JP" sz="1800" i="1" smtClean="0">
                              <a:solidFill>
                                <a:prstClr val="black"/>
                              </a:solidFill>
                              <a:latin typeface="Cambria Math" panose="02040503050406030204" pitchFamily="18" charset="0"/>
                            </a:rPr>
                          </m:ctrlPr>
                        </m:fPr>
                        <m:num>
                          <m:r>
                            <a:rPr kumimoji="1" lang="en-US" altLang="ja-JP" sz="1800" i="1" smtClean="0">
                              <a:solidFill>
                                <a:prstClr val="black"/>
                              </a:solidFill>
                              <a:latin typeface="Cambria Math" panose="02040503050406030204" pitchFamily="18" charset="0"/>
                            </a:rPr>
                            <m:t>𝑐</m:t>
                          </m:r>
                        </m:num>
                        <m:den>
                          <m:sSub>
                            <m:sSubPr>
                              <m:ctrlPr>
                                <a:rPr kumimoji="1" lang="en-US" altLang="ja-JP" sz="1800" i="1">
                                  <a:solidFill>
                                    <a:prstClr val="black"/>
                                  </a:solidFill>
                                  <a:latin typeface="Cambria Math" panose="02040503050406030204" pitchFamily="18" charset="0"/>
                                </a:rPr>
                              </m:ctrlPr>
                            </m:sSubPr>
                            <m:e>
                              <m:r>
                                <a:rPr kumimoji="1" lang="en-US" altLang="ja-JP" sz="1800" i="1">
                                  <a:solidFill>
                                    <a:prstClr val="black"/>
                                  </a:solidFill>
                                  <a:latin typeface="Cambria Math" panose="02040503050406030204" pitchFamily="18" charset="0"/>
                                </a:rPr>
                                <m:t>𝑑</m:t>
                              </m:r>
                            </m:e>
                            <m:sub>
                              <m:r>
                                <a:rPr kumimoji="1" lang="en-US" altLang="ja-JP" sz="1800" i="1" smtClean="0">
                                  <a:solidFill>
                                    <a:prstClr val="black"/>
                                  </a:solidFill>
                                  <a:latin typeface="Cambria Math" panose="02040503050406030204" pitchFamily="18" charset="0"/>
                                </a:rPr>
                                <m:t>2</m:t>
                              </m:r>
                            </m:sub>
                          </m:sSub>
                        </m:den>
                      </m:f>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26" name="テキスト ボックス 25">
                <a:extLst>
                  <a:ext uri="{FF2B5EF4-FFF2-40B4-BE49-F238E27FC236}">
                    <a16:creationId xmlns:a16="http://schemas.microsoft.com/office/drawing/2014/main" id="{1772831C-4353-6736-91A8-CD7E50B1D414}"/>
                  </a:ext>
                </a:extLst>
              </p:cNvPr>
              <p:cNvSpPr txBox="1">
                <a:spLocks noRot="1" noChangeAspect="1" noMove="1" noResize="1" noEditPoints="1" noAdjustHandles="1" noChangeArrowheads="1" noChangeShapeType="1" noTextEdit="1"/>
              </p:cNvSpPr>
              <p:nvPr/>
            </p:nvSpPr>
            <p:spPr>
              <a:xfrm>
                <a:off x="774026" y="5697664"/>
                <a:ext cx="482761" cy="611962"/>
              </a:xfrm>
              <a:prstGeom prst="rect">
                <a:avLst/>
              </a:prstGeom>
              <a:blipFill>
                <a:blip r:embed="rId4"/>
                <a:stretch>
                  <a:fillRect b="-2041"/>
                </a:stretch>
              </a:blipFill>
            </p:spPr>
            <p:txBody>
              <a:bodyPr/>
              <a:lstStyle/>
              <a:p>
                <a:r>
                  <a:rPr lang="ja-JP" altLang="en-US">
                    <a:noFill/>
                  </a:rPr>
                  <a:t> </a:t>
                </a:r>
              </a:p>
            </p:txBody>
          </p:sp>
        </mc:Fallback>
      </mc:AlternateContent>
      <p:pic>
        <p:nvPicPr>
          <p:cNvPr id="27" name="図 26">
            <a:extLst>
              <a:ext uri="{FF2B5EF4-FFF2-40B4-BE49-F238E27FC236}">
                <a16:creationId xmlns:a16="http://schemas.microsoft.com/office/drawing/2014/main" id="{B8E1E817-5CF9-8E8A-4EEA-2EAB717CA7A8}"/>
              </a:ext>
            </a:extLst>
          </p:cNvPr>
          <p:cNvPicPr>
            <a:picLocks noChangeAspect="1"/>
          </p:cNvPicPr>
          <p:nvPr/>
        </p:nvPicPr>
        <p:blipFill>
          <a:blip r:embed="rId5"/>
          <a:stretch>
            <a:fillRect/>
          </a:stretch>
        </p:blipFill>
        <p:spPr>
          <a:xfrm>
            <a:off x="4414590" y="3353662"/>
            <a:ext cx="4809108" cy="2736035"/>
          </a:xfrm>
          <a:prstGeom prst="rect">
            <a:avLst/>
          </a:prstGeom>
        </p:spPr>
      </p:pic>
      <p:sp>
        <p:nvSpPr>
          <p:cNvPr id="28" name="テキスト ボックス 27">
            <a:extLst>
              <a:ext uri="{FF2B5EF4-FFF2-40B4-BE49-F238E27FC236}">
                <a16:creationId xmlns:a16="http://schemas.microsoft.com/office/drawing/2014/main" id="{5BA470F0-CAD2-8FF1-2733-DAE2E6587A14}"/>
              </a:ext>
            </a:extLst>
          </p:cNvPr>
          <p:cNvSpPr txBox="1"/>
          <p:nvPr/>
        </p:nvSpPr>
        <p:spPr>
          <a:xfrm>
            <a:off x="4907200" y="3014442"/>
            <a:ext cx="3348994" cy="307777"/>
          </a:xfrm>
          <a:prstGeom prst="rect">
            <a:avLst/>
          </a:prstGeom>
          <a:noFill/>
        </p:spPr>
        <p:txBody>
          <a:bodyPr wrap="none" rtlCol="0">
            <a:spAutoFit/>
          </a:bodyPr>
          <a:lstStyle/>
          <a:p>
            <a:r>
              <a:rPr kumimoji="1" lang="en-US" altLang="ja-JP" sz="1400" dirty="0"/>
              <a:t>Observed instantaneous power delay profile</a:t>
            </a:r>
            <a:endParaRPr kumimoji="1" lang="ja-JP" altLang="en-US" sz="1400"/>
          </a:p>
        </p:txBody>
      </p:sp>
      <p:pic>
        <p:nvPicPr>
          <p:cNvPr id="29" name="図 28">
            <a:extLst>
              <a:ext uri="{FF2B5EF4-FFF2-40B4-BE49-F238E27FC236}">
                <a16:creationId xmlns:a16="http://schemas.microsoft.com/office/drawing/2014/main" id="{96E34FB6-2CDE-8252-63DB-BE7B6B541F4F}"/>
              </a:ext>
            </a:extLst>
          </p:cNvPr>
          <p:cNvPicPr>
            <a:picLocks noChangeAspect="1"/>
          </p:cNvPicPr>
          <p:nvPr/>
        </p:nvPicPr>
        <p:blipFill>
          <a:blip r:embed="rId6"/>
          <a:stretch>
            <a:fillRect/>
          </a:stretch>
        </p:blipFill>
        <p:spPr>
          <a:xfrm>
            <a:off x="1682750" y="1769244"/>
            <a:ext cx="5854700" cy="1155700"/>
          </a:xfrm>
          <a:prstGeom prst="rect">
            <a:avLst/>
          </a:prstGeom>
        </p:spPr>
      </p:pic>
    </p:spTree>
    <p:extLst>
      <p:ext uri="{BB962C8B-B14F-4D97-AF65-F5344CB8AC3E}">
        <p14:creationId xmlns:p14="http://schemas.microsoft.com/office/powerpoint/2010/main" val="1582014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Preliminary evaluation results</a:t>
            </a:r>
            <a:endParaRPr kumimoji="1" lang="ja-JP" altLang="en-US"/>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5" name="図 4">
            <a:extLst>
              <a:ext uri="{FF2B5EF4-FFF2-40B4-BE49-F238E27FC236}">
                <a16:creationId xmlns:a16="http://schemas.microsoft.com/office/drawing/2014/main" id="{76CBEC25-68AB-D54D-A0A6-4F8DDC05D877}"/>
              </a:ext>
            </a:extLst>
          </p:cNvPr>
          <p:cNvPicPr>
            <a:picLocks noChangeAspect="1"/>
          </p:cNvPicPr>
          <p:nvPr/>
        </p:nvPicPr>
        <p:blipFill>
          <a:blip r:embed="rId2"/>
          <a:stretch>
            <a:fillRect/>
          </a:stretch>
        </p:blipFill>
        <p:spPr>
          <a:xfrm>
            <a:off x="80965" y="2492896"/>
            <a:ext cx="8982069" cy="3386855"/>
          </a:xfrm>
          <a:prstGeom prst="rect">
            <a:avLst/>
          </a:prstGeom>
        </p:spPr>
      </p:pic>
      <p:sp>
        <p:nvSpPr>
          <p:cNvPr id="6" name="テキスト ボックス 5">
            <a:extLst>
              <a:ext uri="{FF2B5EF4-FFF2-40B4-BE49-F238E27FC236}">
                <a16:creationId xmlns:a16="http://schemas.microsoft.com/office/drawing/2014/main" id="{A5A983FC-C171-424D-6781-43B7761D3DB4}"/>
              </a:ext>
            </a:extLst>
          </p:cNvPr>
          <p:cNvSpPr txBox="1"/>
          <p:nvPr/>
        </p:nvSpPr>
        <p:spPr>
          <a:xfrm>
            <a:off x="1675866" y="2370366"/>
            <a:ext cx="1527982" cy="338554"/>
          </a:xfrm>
          <a:prstGeom prst="rect">
            <a:avLst/>
          </a:prstGeom>
          <a:noFill/>
        </p:spPr>
        <p:txBody>
          <a:bodyPr wrap="none" rtlCol="0">
            <a:spAutoFit/>
          </a:bodyPr>
          <a:lstStyle/>
          <a:p>
            <a:r>
              <a:rPr kumimoji="1" lang="en-US" altLang="ja-JP" sz="1600" dirty="0"/>
              <a:t>w/o interference</a:t>
            </a:r>
            <a:endParaRPr kumimoji="1" lang="ja-JP" altLang="en-US" sz="1600"/>
          </a:p>
        </p:txBody>
      </p:sp>
      <p:sp>
        <p:nvSpPr>
          <p:cNvPr id="7" name="テキスト ボックス 6">
            <a:extLst>
              <a:ext uri="{FF2B5EF4-FFF2-40B4-BE49-F238E27FC236}">
                <a16:creationId xmlns:a16="http://schemas.microsoft.com/office/drawing/2014/main" id="{29CC78AE-03F2-05F7-F9E2-C7A198E45E2B}"/>
              </a:ext>
            </a:extLst>
          </p:cNvPr>
          <p:cNvSpPr txBox="1"/>
          <p:nvPr/>
        </p:nvSpPr>
        <p:spPr>
          <a:xfrm>
            <a:off x="6156176" y="2340954"/>
            <a:ext cx="1425390" cy="338554"/>
          </a:xfrm>
          <a:prstGeom prst="rect">
            <a:avLst/>
          </a:prstGeom>
          <a:noFill/>
        </p:spPr>
        <p:txBody>
          <a:bodyPr wrap="none" rtlCol="0">
            <a:spAutoFit/>
          </a:bodyPr>
          <a:lstStyle/>
          <a:p>
            <a:r>
              <a:rPr kumimoji="1" lang="en-US" altLang="ja-JP" sz="1600" dirty="0"/>
              <a:t>w/ interference</a:t>
            </a:r>
            <a:endParaRPr kumimoji="1" lang="ja-JP" altLang="en-US" sz="1600"/>
          </a:p>
        </p:txBody>
      </p:sp>
      <p:sp>
        <p:nvSpPr>
          <p:cNvPr id="8" name="テキスト ボックス 7">
            <a:extLst>
              <a:ext uri="{FF2B5EF4-FFF2-40B4-BE49-F238E27FC236}">
                <a16:creationId xmlns:a16="http://schemas.microsoft.com/office/drawing/2014/main" id="{00674A82-3635-C6B0-7D05-85C1DDAB7EDD}"/>
              </a:ext>
            </a:extLst>
          </p:cNvPr>
          <p:cNvSpPr txBox="1"/>
          <p:nvPr/>
        </p:nvSpPr>
        <p:spPr>
          <a:xfrm>
            <a:off x="2449391" y="5582874"/>
            <a:ext cx="478016" cy="261610"/>
          </a:xfrm>
          <a:prstGeom prst="rect">
            <a:avLst/>
          </a:prstGeom>
          <a:noFill/>
        </p:spPr>
        <p:txBody>
          <a:bodyPr wrap="none" rtlCol="0">
            <a:spAutoFit/>
          </a:bodyPr>
          <a:lstStyle/>
          <a:p>
            <a:r>
              <a:rPr kumimoji="1" lang="en-US" altLang="ja-JP" sz="1100" dirty="0"/>
              <a:t> [dB]</a:t>
            </a:r>
            <a:endParaRPr kumimoji="1" lang="ja-JP" altLang="en-US" sz="1100"/>
          </a:p>
        </p:txBody>
      </p:sp>
      <p:sp>
        <p:nvSpPr>
          <p:cNvPr id="9" name="テキスト ボックス 8">
            <a:extLst>
              <a:ext uri="{FF2B5EF4-FFF2-40B4-BE49-F238E27FC236}">
                <a16:creationId xmlns:a16="http://schemas.microsoft.com/office/drawing/2014/main" id="{1CCA04B1-97B9-E2BE-EC86-963D90B2868E}"/>
              </a:ext>
            </a:extLst>
          </p:cNvPr>
          <p:cNvSpPr txBox="1"/>
          <p:nvPr/>
        </p:nvSpPr>
        <p:spPr>
          <a:xfrm>
            <a:off x="6902296" y="5543654"/>
            <a:ext cx="478016" cy="261610"/>
          </a:xfrm>
          <a:prstGeom prst="rect">
            <a:avLst/>
          </a:prstGeom>
          <a:noFill/>
        </p:spPr>
        <p:txBody>
          <a:bodyPr wrap="none" rtlCol="0">
            <a:spAutoFit/>
          </a:bodyPr>
          <a:lstStyle/>
          <a:p>
            <a:r>
              <a:rPr kumimoji="1" lang="en-US" altLang="ja-JP" sz="1100" dirty="0"/>
              <a:t> [dB]</a:t>
            </a:r>
            <a:endParaRPr kumimoji="1" lang="ja-JP" altLang="en-US" sz="1100"/>
          </a:p>
        </p:txBody>
      </p:sp>
    </p:spTree>
    <p:extLst>
      <p:ext uri="{BB962C8B-B14F-4D97-AF65-F5344CB8AC3E}">
        <p14:creationId xmlns:p14="http://schemas.microsoft.com/office/powerpoint/2010/main" val="65537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p:txBody>
          <a:bodyPr/>
          <a:lstStyle/>
          <a:p>
            <a:r>
              <a:rPr lang="en-US" altLang="ja-JP" dirty="0"/>
              <a:t>Preliminary evaluation results</a:t>
            </a:r>
            <a:endParaRPr kumimoji="1" lang="ja-JP" altLang="en-US"/>
          </a:p>
        </p:txBody>
      </p:sp>
      <p:pic>
        <p:nvPicPr>
          <p:cNvPr id="6" name="図 5">
            <a:extLst>
              <a:ext uri="{FF2B5EF4-FFF2-40B4-BE49-F238E27FC236}">
                <a16:creationId xmlns:a16="http://schemas.microsoft.com/office/drawing/2014/main" id="{CFE7633C-162B-2698-EB0E-FA96F9D2F95C}"/>
              </a:ext>
            </a:extLst>
          </p:cNvPr>
          <p:cNvPicPr>
            <a:picLocks noChangeAspect="1"/>
          </p:cNvPicPr>
          <p:nvPr/>
        </p:nvPicPr>
        <p:blipFill>
          <a:blip r:embed="rId2"/>
          <a:stretch>
            <a:fillRect/>
          </a:stretch>
        </p:blipFill>
        <p:spPr>
          <a:xfrm>
            <a:off x="1291200" y="1618721"/>
            <a:ext cx="6561600" cy="4921200"/>
          </a:xfrm>
          <a:prstGeom prst="rect">
            <a:avLst/>
          </a:prstGeom>
        </p:spPr>
      </p:pic>
      <p:sp>
        <p:nvSpPr>
          <p:cNvPr id="7" name="テキスト ボックス 6">
            <a:extLst>
              <a:ext uri="{FF2B5EF4-FFF2-40B4-BE49-F238E27FC236}">
                <a16:creationId xmlns:a16="http://schemas.microsoft.com/office/drawing/2014/main" id="{4D069542-F3B3-DCD9-CFA2-ADD4AF4E2177}"/>
              </a:ext>
            </a:extLst>
          </p:cNvPr>
          <p:cNvSpPr txBox="1"/>
          <p:nvPr/>
        </p:nvSpPr>
        <p:spPr>
          <a:xfrm>
            <a:off x="1691680" y="1550359"/>
            <a:ext cx="931026" cy="400110"/>
          </a:xfrm>
          <a:prstGeom prst="rect">
            <a:avLst/>
          </a:prstGeom>
          <a:noFill/>
        </p:spPr>
        <p:txBody>
          <a:bodyPr wrap="square" rtlCol="0">
            <a:spAutoFit/>
          </a:bodyPr>
          <a:lstStyle/>
          <a:p>
            <a:r>
              <a:rPr kumimoji="1" lang="en-US" altLang="ja-JP" sz="2000" dirty="0">
                <a:latin typeface="Times New Roman"/>
              </a:rPr>
              <a:t>θ = 0.1</a:t>
            </a:r>
            <a:endParaRPr kumimoji="1" lang="ja-JP" altLang="en-US" sz="2000" dirty="0">
              <a:latin typeface="Times New Roman"/>
            </a:endParaRPr>
          </a:p>
        </p:txBody>
      </p:sp>
      <p:sp>
        <p:nvSpPr>
          <p:cNvPr id="8" name="正方形/長方形 7">
            <a:extLst>
              <a:ext uri="{FF2B5EF4-FFF2-40B4-BE49-F238E27FC236}">
                <a16:creationId xmlns:a16="http://schemas.microsoft.com/office/drawing/2014/main" id="{7CF37E3B-9D90-4A94-B0CD-47E873DC6DFB}"/>
              </a:ext>
            </a:extLst>
          </p:cNvPr>
          <p:cNvSpPr/>
          <p:nvPr/>
        </p:nvSpPr>
        <p:spPr bwMode="auto">
          <a:xfrm>
            <a:off x="6876256" y="2168936"/>
            <a:ext cx="144000" cy="68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C5CDEE5E-397A-8CF2-9A85-C78FD7AE0CA0}"/>
              </a:ext>
            </a:extLst>
          </p:cNvPr>
          <p:cNvSpPr txBox="1"/>
          <p:nvPr/>
        </p:nvSpPr>
        <p:spPr>
          <a:xfrm>
            <a:off x="4716016" y="6167332"/>
            <a:ext cx="505267" cy="276999"/>
          </a:xfrm>
          <a:prstGeom prst="rect">
            <a:avLst/>
          </a:prstGeom>
          <a:noFill/>
        </p:spPr>
        <p:txBody>
          <a:bodyPr wrap="none" rtlCol="0">
            <a:spAutoFit/>
          </a:bodyPr>
          <a:lstStyle/>
          <a:p>
            <a:r>
              <a:rPr kumimoji="1" lang="en-US" altLang="ja-JP" dirty="0"/>
              <a:t> [dB]</a:t>
            </a:r>
            <a:endParaRPr kumimoji="1" lang="ja-JP" altLang="en-US"/>
          </a:p>
        </p:txBody>
      </p:sp>
    </p:spTree>
    <p:extLst>
      <p:ext uri="{BB962C8B-B14F-4D97-AF65-F5344CB8AC3E}">
        <p14:creationId xmlns:p14="http://schemas.microsoft.com/office/powerpoint/2010/main" val="1109912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1907</TotalTime>
  <Words>613</Words>
  <Application>Microsoft Macintosh PowerPoint</Application>
  <PresentationFormat>画面に合わせる (4:3)</PresentationFormat>
  <Paragraphs>54</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Arial</vt:lpstr>
      <vt:lpstr>Cambria Math</vt:lpstr>
      <vt:lpstr>Times New Roman</vt:lpstr>
      <vt:lpstr>Office テーマ</vt:lpstr>
      <vt:lpstr>PowerPoint プレゼンテーション</vt:lpstr>
      <vt:lpstr>Preliminary Investigation of UWB Ranging under Multiple BAN Coexistence</vt:lpstr>
      <vt:lpstr>Introduction</vt:lpstr>
      <vt:lpstr>UWB ranging model</vt:lpstr>
      <vt:lpstr>Preliminary simulation model</vt:lpstr>
      <vt:lpstr>Preliminary evaluation results</vt:lpstr>
      <vt:lpstr>Preliminary evaluation results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362</cp:revision>
  <cp:lastPrinted>1998-02-10T13:28:06Z</cp:lastPrinted>
  <dcterms:created xsi:type="dcterms:W3CDTF">2022-07-12T12:04:50Z</dcterms:created>
  <dcterms:modified xsi:type="dcterms:W3CDTF">2023-05-16T11:21:43Z</dcterms:modified>
</cp:coreProperties>
</file>